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32"/>
  </p:notesMasterIdLst>
  <p:sldIdLst>
    <p:sldId id="256" r:id="rId5"/>
    <p:sldId id="257" r:id="rId6"/>
    <p:sldId id="406" r:id="rId7"/>
    <p:sldId id="265" r:id="rId8"/>
    <p:sldId id="1437" r:id="rId9"/>
    <p:sldId id="1436" r:id="rId10"/>
    <p:sldId id="1429" r:id="rId11"/>
    <p:sldId id="1427" r:id="rId12"/>
    <p:sldId id="1443" r:id="rId13"/>
    <p:sldId id="1438" r:id="rId14"/>
    <p:sldId id="1425" r:id="rId15"/>
    <p:sldId id="1439" r:id="rId16"/>
    <p:sldId id="409" r:id="rId17"/>
    <p:sldId id="1444" r:id="rId18"/>
    <p:sldId id="1445" r:id="rId19"/>
    <p:sldId id="1446" r:id="rId20"/>
    <p:sldId id="1430" r:id="rId21"/>
    <p:sldId id="267" r:id="rId22"/>
    <p:sldId id="1447" r:id="rId23"/>
    <p:sldId id="1448" r:id="rId24"/>
    <p:sldId id="1449" r:id="rId25"/>
    <p:sldId id="1451" r:id="rId26"/>
    <p:sldId id="1450" r:id="rId27"/>
    <p:sldId id="1440" r:id="rId28"/>
    <p:sldId id="1441" r:id="rId29"/>
    <p:sldId id="1442" r:id="rId30"/>
    <p:sldId id="264" r:id="rId31"/>
  </p:sldIdLst>
  <p:sldSz cx="12192000" cy="6858000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3069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8B0899-2A8C-FF6E-BB15-E0CCA397CF0C}" name="Guest User" initials="GU" userId="S::urn:spo:anon#8edf259026f15478d62bf3aa3863fc181486a46cf9b975f7e16304b83d792643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000000"/>
    <a:srgbClr val="FF40FF"/>
    <a:srgbClr val="8E8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685123-09E0-714E-9022-135716219F28}" v="10" dt="2021-11-24T13:59:38.307"/>
    <p1510:client id="{517CD1DB-8B73-492C-BA4E-86025384B637}" v="20" dt="2021-11-23T16:56:00.069"/>
    <p1510:client id="{90B34F25-F391-BC43-ADA6-7AB37D7170F4}" v="1" dt="2021-11-23T19:38:18.857"/>
    <p1510:client id="{C2B00EBB-2E93-A806-2A71-45EC7651422B}" v="25" dt="2021-11-23T17:14:49.3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1117"/>
        <p:guide pos="3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D18C0-6028-D04A-9A37-F8107858F453}" type="datetimeFigureOut">
              <a:rPr lang="en-CH" smtClean="0"/>
              <a:t>24.11.21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B9E63-932A-B248-92E9-4CBE0AB12D0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961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B9E63-932A-B248-92E9-4CBE0AB12D01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096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935FC-C272-4F2C-8CDF-F1D36090A71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81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t>Presentation Title</a:t>
            </a:r>
            <a:endParaRPr lang="en-US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NEAR technical meeting – 27th of July 2021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NEAR technical meeting – 27th of July 2021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NEAR technical meeting – 27th of July 2021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de-CH" noProof="0"/>
              <a:t>22.11.2021</a:t>
            </a:r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NEAR technical meeting – 27th of July 2021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/>
              <a:t>Slide text first level</a:t>
            </a:r>
          </a:p>
          <a:p>
            <a:pPr lvl="1">
              <a:defRPr/>
            </a:pPr>
            <a:r>
              <a:rPr lang="en-GB" noProof="0"/>
              <a:t>Slide text second level</a:t>
            </a:r>
          </a:p>
          <a:p>
            <a:pPr lvl="2">
              <a:defRPr/>
            </a:pPr>
            <a:r>
              <a:rPr lang="en-GB" noProof="0"/>
              <a:t>Slide text third level</a:t>
            </a:r>
          </a:p>
          <a:p>
            <a:pPr lvl="3">
              <a:defRPr/>
            </a:pPr>
            <a:r>
              <a:rPr lang="en-GB" noProof="0"/>
              <a:t>Slide text fourth level</a:t>
            </a:r>
          </a:p>
          <a:p>
            <a:pPr lvl="4">
              <a:defRPr/>
            </a:pPr>
            <a:r>
              <a:rPr lang="en-GB" noProof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sldNum="0" hdr="0" ftr="0" dt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65621/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15.png"/><Relationship Id="rId4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edms.cern.ch/document/2379173/1.0" TargetMode="External"/><Relationship Id="rId10" Type="http://schemas.microsoft.com/office/2007/relationships/hdphoto" Target="../media/hdphoto3.wdp"/><Relationship Id="rId4" Type="http://schemas.openxmlformats.org/officeDocument/2006/relationships/hyperlink" Target="https://edms.cern.ch/document/2158356/1.0" TargetMode="External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83632" y="773156"/>
            <a:ext cx="8472596" cy="1826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The NEAR Station irradiation activities</a:t>
            </a:r>
            <a:br>
              <a:rPr lang="en-US" dirty="0"/>
            </a:br>
            <a:br>
              <a:rPr lang="en-US" dirty="0"/>
            </a:br>
            <a:r>
              <a:rPr lang="en-GB" sz="1800" i="1" dirty="0" err="1">
                <a:solidFill>
                  <a:schemeClr val="accent1">
                    <a:lumMod val="75000"/>
                  </a:schemeClr>
                </a:solidFill>
              </a:rPr>
              <a:t>n_TOF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 Collaboration meeting (25-26 of November 2021)</a:t>
            </a:r>
            <a:br>
              <a:rPr lang="en-GB" sz="1800" i="1" dirty="0"/>
            </a:br>
            <a:br>
              <a:rPr lang="en-GB" sz="1800" i="1" dirty="0"/>
            </a:br>
            <a:r>
              <a:rPr lang="en-GB" sz="1800" i="1" u="sng" dirty="0" err="1">
                <a:solidFill>
                  <a:schemeClr val="accent1">
                    <a:lumMod val="75000"/>
                  </a:schemeClr>
                </a:solidFill>
              </a:rPr>
              <a:t>AP.Bernardes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 SY-STI on behalf of the </a:t>
            </a:r>
            <a:r>
              <a:rPr lang="en-GB" sz="1800" i="1" dirty="0" err="1">
                <a:solidFill>
                  <a:schemeClr val="accent1">
                    <a:lumMod val="75000"/>
                  </a:schemeClr>
                </a:solidFill>
              </a:rPr>
              <a:t>n_TOF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 team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035E6B-801F-6748-8FEE-437BBEC2A2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83632" y="2798192"/>
            <a:ext cx="8212667" cy="1944216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SY-STI: O. </a:t>
            </a:r>
            <a:r>
              <a:rPr lang="en-GB" sz="1800" i="1" dirty="0" err="1">
                <a:solidFill>
                  <a:srgbClr val="002060"/>
                </a:solidFill>
              </a:rPr>
              <a:t>Aberle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Y.Aguiar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D.Baillard</a:t>
            </a:r>
            <a:r>
              <a:rPr lang="en-GB" sz="1800" i="1" dirty="0">
                <a:solidFill>
                  <a:srgbClr val="002060"/>
                </a:solidFill>
              </a:rPr>
              <a:t>, M. </a:t>
            </a:r>
            <a:r>
              <a:rPr lang="en-GB" sz="1800" i="1" dirty="0" err="1">
                <a:solidFill>
                  <a:srgbClr val="002060"/>
                </a:solidFill>
              </a:rPr>
              <a:t>Calviani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M.Ferrari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R.Garcia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K.Kershaw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M.Maeder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M.Sacristan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sz="1800" i="1" dirty="0" err="1">
                <a:solidFill>
                  <a:srgbClr val="002060"/>
                </a:solidFill>
              </a:rPr>
              <a:t>Barbero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u="sng" dirty="0" err="1">
                <a:solidFill>
                  <a:srgbClr val="002060"/>
                </a:solidFill>
              </a:rPr>
              <a:t>D.Senajova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G.Lerner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M.Cecchetto</a:t>
            </a:r>
            <a:endParaRPr lang="en-GB" sz="1800" i="1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EP-SME: </a:t>
            </a:r>
            <a:r>
              <a:rPr lang="en-GB" sz="1800" i="1" dirty="0" err="1">
                <a:solidFill>
                  <a:srgbClr val="002060"/>
                </a:solidFill>
              </a:rPr>
              <a:t>M.Barbagallo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A.J.Praena</a:t>
            </a:r>
            <a:r>
              <a:rPr lang="en-GB" sz="1800" i="1" dirty="0">
                <a:solidFill>
                  <a:srgbClr val="002060"/>
                </a:solidFill>
              </a:rPr>
              <a:t> Rodriguez</a:t>
            </a:r>
          </a:p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EP-UNT: </a:t>
            </a:r>
            <a:r>
              <a:rPr lang="en-GB" sz="1800" i="1" dirty="0" err="1">
                <a:solidFill>
                  <a:srgbClr val="002060"/>
                </a:solidFill>
              </a:rPr>
              <a:t>A.Mengoni</a:t>
            </a:r>
            <a:endParaRPr lang="en-GB" sz="1800" i="1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BE-CEM: </a:t>
            </a:r>
            <a:r>
              <a:rPr lang="en-GB" sz="1800" i="1" dirty="0" err="1">
                <a:solidFill>
                  <a:srgbClr val="002060"/>
                </a:solidFill>
              </a:rPr>
              <a:t>L.R.Buonocore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L.Barbosa</a:t>
            </a:r>
            <a:r>
              <a:rPr lang="en-GB" sz="1800" i="1" dirty="0">
                <a:solidFill>
                  <a:srgbClr val="002060"/>
                </a:solidFill>
              </a:rPr>
              <a:t> Pina Pereira, </a:t>
            </a:r>
            <a:r>
              <a:rPr lang="en-GB" sz="1800" i="1" dirty="0" err="1">
                <a:solidFill>
                  <a:srgbClr val="002060"/>
                </a:solidFill>
                <a:cs typeface="Calibri"/>
              </a:rPr>
              <a:t>E.Romagnoli</a:t>
            </a:r>
            <a:r>
              <a:rPr lang="en-GB" sz="1800" i="1" dirty="0">
                <a:solidFill>
                  <a:srgbClr val="002060"/>
                </a:solidFill>
                <a:cs typeface="Calibri"/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C.Veiga</a:t>
            </a:r>
            <a:r>
              <a:rPr lang="en-GB" sz="1800" i="1" dirty="0">
                <a:solidFill>
                  <a:srgbClr val="002060"/>
                </a:solidFill>
              </a:rPr>
              <a:t> Almagro</a:t>
            </a:r>
          </a:p>
          <a:p>
            <a:pPr>
              <a:lnSpc>
                <a:spcPct val="110000"/>
              </a:lnSpc>
            </a:pPr>
            <a:r>
              <a:rPr lang="en-GB" sz="1800" i="1" dirty="0">
                <a:solidFill>
                  <a:srgbClr val="002060"/>
                </a:solidFill>
              </a:rPr>
              <a:t>HSE-RP: </a:t>
            </a:r>
            <a:r>
              <a:rPr lang="en-GB" sz="1800" i="1" dirty="0" err="1">
                <a:solidFill>
                  <a:srgbClr val="002060"/>
                </a:solidFill>
              </a:rPr>
              <a:t>JF.Gruber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F.Pozzi</a:t>
            </a:r>
            <a:r>
              <a:rPr lang="en-GB" sz="1800" i="1" dirty="0">
                <a:solidFill>
                  <a:srgbClr val="002060"/>
                </a:solidFill>
              </a:rPr>
              <a:t>, </a:t>
            </a:r>
            <a:r>
              <a:rPr lang="en-GB" sz="1800" i="1" dirty="0" err="1">
                <a:solidFill>
                  <a:srgbClr val="002060"/>
                </a:solidFill>
              </a:rPr>
              <a:t>N.Conan</a:t>
            </a:r>
            <a:endParaRPr lang="en-GB" sz="1800" i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51261C-261A-5041-82BC-F8C333B629C7}"/>
              </a:ext>
            </a:extLst>
          </p:cNvPr>
          <p:cNvSpPr txBox="1"/>
          <p:nvPr/>
        </p:nvSpPr>
        <p:spPr>
          <a:xfrm>
            <a:off x="4834758" y="5854262"/>
            <a:ext cx="20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EDMS </a:t>
            </a:r>
            <a:r>
              <a:rPr lang="en-CH" dirty="0">
                <a:hlinkClick r:id="rId2"/>
              </a:rPr>
              <a:t>2665621</a:t>
            </a:r>
            <a:endParaRPr lang="en-CH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CD4F-1476-D540-9E41-C0CA0A9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NEAR irradiation station (NEAR IN) – Samples installation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115339" y="5604099"/>
            <a:ext cx="11953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O.Aberle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O.Fjeld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M.Ferrari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D.Senajova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 SY-STI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L.R.Buonocore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C.Veiga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Almagro,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E.Romagnoli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L.Barbosa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Pina Pereira BE-CEM,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JF.Gruber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D.Jaouen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HSE-RP</a:t>
            </a:r>
          </a:p>
        </p:txBody>
      </p:sp>
      <p:pic>
        <p:nvPicPr>
          <p:cNvPr id="8" name="Picture 7" descr="A picture containing indoor, kitchen, miller&#10;&#10;Description automatically generated">
            <a:extLst>
              <a:ext uri="{FF2B5EF4-FFF2-40B4-BE49-F238E27FC236}">
                <a16:creationId xmlns:a16="http://schemas.microsoft.com/office/drawing/2014/main" id="{8263C299-FF47-6F40-BCA1-5CE67D97D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5" y="1432052"/>
            <a:ext cx="5139079" cy="4097828"/>
          </a:xfrm>
          <a:prstGeom prst="rect">
            <a:avLst/>
          </a:prstGeom>
        </p:spPr>
      </p:pic>
      <p:pic>
        <p:nvPicPr>
          <p:cNvPr id="10" name="Picture 9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40D1D3C-CC8B-7C41-B3E3-C5F63B1F8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397" y="1182709"/>
            <a:ext cx="4037212" cy="3034506"/>
          </a:xfrm>
          <a:prstGeom prst="rect">
            <a:avLst/>
          </a:prstGeom>
        </p:spPr>
      </p:pic>
      <p:pic>
        <p:nvPicPr>
          <p:cNvPr id="12" name="Picture 11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D397BF30-1C50-D349-A5EA-20BA2D80E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678" y="4318136"/>
            <a:ext cx="2820275" cy="1198156"/>
          </a:xfrm>
          <a:prstGeom prst="rect">
            <a:avLst/>
          </a:prstGeom>
        </p:spPr>
      </p:pic>
      <p:pic>
        <p:nvPicPr>
          <p:cNvPr id="15" name="Picture 14" descr="A picture containing text, indoor, electronics, open&#10;&#10;Description automatically generated">
            <a:extLst>
              <a:ext uri="{FF2B5EF4-FFF2-40B4-BE49-F238E27FC236}">
                <a16:creationId xmlns:a16="http://schemas.microsoft.com/office/drawing/2014/main" id="{EEABF2B7-5E94-0141-AE83-06DF53209A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46" r="29589"/>
          <a:stretch/>
        </p:blipFill>
        <p:spPr>
          <a:xfrm>
            <a:off x="8194188" y="1124890"/>
            <a:ext cx="3348744" cy="4617541"/>
          </a:xfrm>
          <a:prstGeom prst="rect">
            <a:avLst/>
          </a:prstGeom>
        </p:spPr>
      </p:pic>
      <p:pic>
        <p:nvPicPr>
          <p:cNvPr id="13" name="Picture 2" descr="Radioactivité — Wikipédia">
            <a:extLst>
              <a:ext uri="{FF2B5EF4-FFF2-40B4-BE49-F238E27FC236}">
                <a16:creationId xmlns:a16="http://schemas.microsoft.com/office/drawing/2014/main" id="{227E5B9D-071A-024E-9201-0A97D9093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341" y="1182709"/>
            <a:ext cx="491591" cy="42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972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DD3C0CB-8F6F-4E81-9465-45112BB768F2}"/>
              </a:ext>
            </a:extLst>
          </p:cNvPr>
          <p:cNvSpPr txBox="1">
            <a:spLocks/>
          </p:cNvSpPr>
          <p:nvPr/>
        </p:nvSpPr>
        <p:spPr bwMode="auto">
          <a:xfrm>
            <a:off x="4295800" y="1322484"/>
            <a:ext cx="7704856" cy="30772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IRRADIATION CONDITIONS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Neutron dose 80 to 85</a:t>
            </a:r>
            <a:r>
              <a:rPr lang="en-US" sz="2400">
                <a:solidFill>
                  <a:schemeClr val="tx1">
                    <a:lumMod val="75000"/>
                  </a:schemeClr>
                </a:solidFill>
              </a:rPr>
              <a:t> %</a:t>
            </a: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(in organic materials)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Neutrons in MeV range: dominant component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≈ 2 </a:t>
            </a:r>
            <a:r>
              <a:rPr lang="en-US" sz="2400" err="1">
                <a:solidFill>
                  <a:schemeClr val="tx1">
                    <a:lumMod val="75000"/>
                  </a:schemeClr>
                </a:solidFill>
                <a:latin typeface="+mj-lt"/>
              </a:rPr>
              <a:t>MGy</a:t>
            </a: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/y – top shelf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≈ 1 </a:t>
            </a:r>
            <a:r>
              <a:rPr lang="en-US" sz="2400" err="1">
                <a:solidFill>
                  <a:schemeClr val="tx1">
                    <a:lumMod val="75000"/>
                  </a:schemeClr>
                </a:solidFill>
                <a:latin typeface="+mj-lt"/>
              </a:rPr>
              <a:t>MGy</a:t>
            </a: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/y – bottom shelf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+mj-lt"/>
              </a:rPr>
              <a:t> Satisfactory homogeneity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FA8EA3-52D2-4CF8-A921-DA34F07B9380}"/>
              </a:ext>
            </a:extLst>
          </p:cNvPr>
          <p:cNvSpPr txBox="1"/>
          <p:nvPr/>
        </p:nvSpPr>
        <p:spPr bwMode="auto">
          <a:xfrm>
            <a:off x="3974507" y="4887451"/>
            <a:ext cx="82174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Total absorbed dose in the samples (FLUKA)</a:t>
            </a:r>
          </a:p>
          <a:p>
            <a:r>
              <a:rPr lang="en-US" sz="2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Top and bottom shelf</a:t>
            </a:r>
          </a:p>
          <a:p>
            <a:r>
              <a:rPr lang="en-GB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F.Pozzi</a:t>
            </a:r>
            <a:r>
              <a:rPr lang="en-GB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A. </a:t>
            </a:r>
            <a:r>
              <a:rPr lang="en-GB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Makovec</a:t>
            </a:r>
            <a:r>
              <a:rPr lang="en-GB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(</a:t>
            </a:r>
            <a:r>
              <a:rPr lang="en-US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HSE-RP)</a:t>
            </a:r>
            <a:r>
              <a:rPr lang="en-GB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March 2021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4F00143A-4855-4C4D-9BA9-0B6EB73A7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9416" y="1322484"/>
            <a:ext cx="3062324" cy="4619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CD3945-EEC9-D24B-BED4-5B0BF9C14EED}"/>
              </a:ext>
            </a:extLst>
          </p:cNvPr>
          <p:cNvSpPr txBox="1"/>
          <p:nvPr/>
        </p:nvSpPr>
        <p:spPr bwMode="auto">
          <a:xfrm>
            <a:off x="9338553" y="5833131"/>
            <a:ext cx="3512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Slide courtesy: </a:t>
            </a:r>
            <a:r>
              <a:rPr lang="en-US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(SY-STI)</a:t>
            </a:r>
          </a:p>
          <a:p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March 2021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DEC2201-ACBD-A641-9FD6-E417D587D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>
            <a:normAutofit fontScale="90000"/>
          </a:bodyPr>
          <a:lstStyle/>
          <a:p>
            <a:r>
              <a:rPr lang="en-CH"/>
              <a:t>NEAR irradiation station (NEAR IN) – Irradiation parameters</a:t>
            </a:r>
          </a:p>
        </p:txBody>
      </p:sp>
    </p:spTree>
    <p:extLst>
      <p:ext uri="{BB962C8B-B14F-4D97-AF65-F5344CB8AC3E}">
        <p14:creationId xmlns:p14="http://schemas.microsoft.com/office/powerpoint/2010/main" val="3146877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able&#10;&#10;Description automatically generated">
            <a:extLst>
              <a:ext uri="{FF2B5EF4-FFF2-40B4-BE49-F238E27FC236}">
                <a16:creationId xmlns:a16="http://schemas.microsoft.com/office/drawing/2014/main" id="{113A7E9D-80ED-8B4E-8493-AA2AD742C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35"/>
          <a:stretch/>
        </p:blipFill>
        <p:spPr>
          <a:xfrm>
            <a:off x="4054284" y="1109077"/>
            <a:ext cx="6696743" cy="34518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4104441" y="4827003"/>
            <a:ext cx="3364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and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SY-STI-TCD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03749-C774-FE41-830A-AF7F4B2642CD}"/>
              </a:ext>
            </a:extLst>
          </p:cNvPr>
          <p:cNvSpPr txBox="1"/>
          <p:nvPr/>
        </p:nvSpPr>
        <p:spPr>
          <a:xfrm>
            <a:off x="609600" y="1262963"/>
            <a:ext cx="3364907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 sz="2800"/>
              <a:t>List of selected commercial Materials irradiated in 2021 at NEAR</a:t>
            </a:r>
          </a:p>
          <a:p>
            <a:endParaRPr lang="en-CH" sz="2800"/>
          </a:p>
          <a:p>
            <a:r>
              <a:rPr lang="en-CH" sz="2800"/>
              <a:t>Most of materials are used at CERN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6EB6093-24F1-CD42-ACA4-CB31815FC4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>
            <a:normAutofit/>
          </a:bodyPr>
          <a:lstStyle/>
          <a:p>
            <a:r>
              <a:rPr lang="en-CH"/>
              <a:t>NEAR irradiation station (NEAR IN) – 2021 Samples</a:t>
            </a:r>
          </a:p>
        </p:txBody>
      </p: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87A9E8A1-1389-604E-9075-EBEC8B594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476" y="3476883"/>
            <a:ext cx="4587746" cy="26134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E2F9B58-9B01-B041-A4E3-B75E68A25AE5}"/>
              </a:ext>
            </a:extLst>
          </p:cNvPr>
          <p:cNvSpPr txBox="1"/>
          <p:nvPr/>
        </p:nvSpPr>
        <p:spPr>
          <a:xfrm>
            <a:off x="331943" y="4626948"/>
            <a:ext cx="3639147" cy="15696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400" dirty="0">
                <a:solidFill>
                  <a:schemeClr val="accent3"/>
                </a:solidFill>
              </a:rPr>
              <a:t>Remote-handled recovery of irradiated samples</a:t>
            </a:r>
            <a:r>
              <a:rPr lang="en-CH" sz="2400" dirty="0">
                <a:solidFill>
                  <a:schemeClr val="accent3"/>
                </a:solidFill>
              </a:rPr>
              <a:t> planned in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65806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CD4F-1476-D540-9E41-C0CA0A9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NEAR irradiation station - Moderator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568910" y="5703342"/>
            <a:ext cx="1195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D.Baillard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M.Maeder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SY-STI-TCD</a:t>
            </a:r>
          </a:p>
        </p:txBody>
      </p:sp>
      <p:pic>
        <p:nvPicPr>
          <p:cNvPr id="22" name="Picture 21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936674BA-299F-D545-A00E-B4972CFCE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1" y="1242929"/>
            <a:ext cx="3031661" cy="4021162"/>
          </a:xfrm>
          <a:prstGeom prst="rect">
            <a:avLst/>
          </a:prstGeom>
        </p:spPr>
      </p:pic>
      <p:pic>
        <p:nvPicPr>
          <p:cNvPr id="28" name="Picture 27" descr="Diagram, engineering drawing&#10;&#10;Description automatically generated">
            <a:extLst>
              <a:ext uri="{FF2B5EF4-FFF2-40B4-BE49-F238E27FC236}">
                <a16:creationId xmlns:a16="http://schemas.microsoft.com/office/drawing/2014/main" id="{7D40C322-7D4A-FD40-B8E8-3CCDF4958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572" y="1259438"/>
            <a:ext cx="3132310" cy="4154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B37CCA-C75F-0C45-9EF2-96546A11EE67}"/>
              </a:ext>
            </a:extLst>
          </p:cNvPr>
          <p:cNvSpPr txBox="1"/>
          <p:nvPr/>
        </p:nvSpPr>
        <p:spPr>
          <a:xfrm>
            <a:off x="3285385" y="5387498"/>
            <a:ext cx="3097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/>
              <a:t>Moderator position covering the collimator aperture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CBA2FA-6CF5-9742-A1CD-58709AB7118B}"/>
              </a:ext>
            </a:extLst>
          </p:cNvPr>
          <p:cNvSpPr txBox="1"/>
          <p:nvPr/>
        </p:nvSpPr>
        <p:spPr>
          <a:xfrm>
            <a:off x="256667" y="5183036"/>
            <a:ext cx="3097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/>
              <a:t>Moderator independ</a:t>
            </a:r>
            <a:r>
              <a:rPr lang="en-US" sz="1400"/>
              <a:t>e</a:t>
            </a:r>
            <a:r>
              <a:rPr lang="en-CH" sz="1400"/>
              <a:t>nt from samples position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A33B93-8B43-9043-B70B-036FCF926C01}"/>
              </a:ext>
            </a:extLst>
          </p:cNvPr>
          <p:cNvGrpSpPr/>
          <p:nvPr/>
        </p:nvGrpSpPr>
        <p:grpSpPr>
          <a:xfrm>
            <a:off x="6521433" y="1103300"/>
            <a:ext cx="2391182" cy="4617541"/>
            <a:chOff x="7084347" y="1085801"/>
            <a:chExt cx="2391182" cy="4617541"/>
          </a:xfrm>
        </p:grpSpPr>
        <p:pic>
          <p:nvPicPr>
            <p:cNvPr id="13" name="Picture 12" descr="A picture containing text, indoor, electronics, open&#10;&#10;Description automatically generated">
              <a:extLst>
                <a:ext uri="{FF2B5EF4-FFF2-40B4-BE49-F238E27FC236}">
                  <a16:creationId xmlns:a16="http://schemas.microsoft.com/office/drawing/2014/main" id="{D6FA6260-2A68-9240-873C-CAF3CA69EC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636" r="35256"/>
            <a:stretch/>
          </p:blipFill>
          <p:spPr>
            <a:xfrm>
              <a:off x="7084347" y="1085801"/>
              <a:ext cx="2391182" cy="461754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AE3D230-EC01-4E42-B775-F2DEA745A3E5}"/>
                </a:ext>
              </a:extLst>
            </p:cNvPr>
            <p:cNvSpPr/>
            <p:nvPr/>
          </p:nvSpPr>
          <p:spPr bwMode="auto">
            <a:xfrm>
              <a:off x="7518618" y="2908571"/>
              <a:ext cx="1686925" cy="1332689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BD6489D-22FF-BF41-8C59-5A2CBE9D0F9C}"/>
              </a:ext>
            </a:extLst>
          </p:cNvPr>
          <p:cNvSpPr txBox="1"/>
          <p:nvPr/>
        </p:nvSpPr>
        <p:spPr>
          <a:xfrm>
            <a:off x="9009818" y="1103300"/>
            <a:ext cx="32158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>
                <a:solidFill>
                  <a:schemeClr val="tx1">
                    <a:lumMod val="50000"/>
                  </a:schemeClr>
                </a:solidFill>
              </a:rPr>
              <a:t>Shelve</a:t>
            </a:r>
          </a:p>
          <a:p>
            <a:r>
              <a:rPr lang="en-CH" sz="2400">
                <a:solidFill>
                  <a:schemeClr val="tx1">
                    <a:lumMod val="50000"/>
                  </a:schemeClr>
                </a:solidFill>
              </a:rPr>
              <a:t>with 2 connection possibilities for the future moderator </a:t>
            </a:r>
            <a:r>
              <a:rPr lang="en-US" sz="2400">
                <a:solidFill>
                  <a:schemeClr val="accent3"/>
                </a:solidFill>
                <a:latin typeface="Futura Lt BT" panose="020B0402020204020303" pitchFamily="34" charset="0"/>
              </a:rPr>
              <a:t>✅</a:t>
            </a:r>
            <a:endParaRPr lang="en-CH" sz="240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endParaRPr lang="en-CH" sz="2400">
              <a:solidFill>
                <a:schemeClr val="accent3"/>
              </a:solidFill>
            </a:endParaRPr>
          </a:p>
          <a:p>
            <a:r>
              <a:rPr lang="en-CH" sz="2400">
                <a:solidFill>
                  <a:srgbClr val="FF0000"/>
                </a:solidFill>
              </a:rPr>
              <a:t>To be done</a:t>
            </a:r>
            <a:r>
              <a:rPr lang="en-CH" sz="2400"/>
              <a:t>:</a:t>
            </a:r>
          </a:p>
          <a:p>
            <a:r>
              <a:rPr lang="en-CH" sz="2400"/>
              <a:t>- Selection of the moderator material</a:t>
            </a:r>
          </a:p>
          <a:p>
            <a:r>
              <a:rPr lang="en-CH" sz="2400"/>
              <a:t>- Moderator design and production</a:t>
            </a:r>
          </a:p>
          <a:p>
            <a:r>
              <a:rPr lang="en-CH" sz="2400"/>
              <a:t>- Moderator installation shut-down 2022-2023</a:t>
            </a:r>
          </a:p>
          <a:p>
            <a:pPr marL="342900" indent="-342900" algn="ctr">
              <a:buFontTx/>
              <a:buChar char="-"/>
            </a:pPr>
            <a:endParaRPr lang="en-CH" sz="240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0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96EB6093-24F1-CD42-ACA4-CB31815FC4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>
            <a:normAutofit/>
          </a:bodyPr>
          <a:lstStyle/>
          <a:p>
            <a:r>
              <a:rPr lang="en-CH"/>
              <a:t>NEAR irradiation station (NEAR IN) – AlF</a:t>
            </a:r>
            <a:r>
              <a:rPr lang="en-CH" baseline="-25000"/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C2D6D0-90BC-5E46-A52E-E67304F720E3}"/>
              </a:ext>
            </a:extLst>
          </p:cNvPr>
          <p:cNvSpPr txBox="1"/>
          <p:nvPr/>
        </p:nvSpPr>
        <p:spPr>
          <a:xfrm>
            <a:off x="609600" y="1155700"/>
            <a:ext cx="1096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Aluminium Fluoride AlF3 samples irradiation for moderator development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E94500-6826-F646-9221-97DDFA2B9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51458"/>
            <a:ext cx="3097901" cy="4112124"/>
          </a:xfrm>
          <a:prstGeom prst="rect">
            <a:avLst/>
          </a:prstGeom>
          <a:ln>
            <a:noFill/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8163250-6A8B-484F-B84C-9B09B893A949}"/>
              </a:ext>
            </a:extLst>
          </p:cNvPr>
          <p:cNvSpPr/>
          <p:nvPr/>
        </p:nvSpPr>
        <p:spPr bwMode="auto">
          <a:xfrm>
            <a:off x="2765770" y="2641952"/>
            <a:ext cx="311305" cy="28803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4CC2D8-F054-864D-B6A7-226B3BFEC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447" y="1567071"/>
            <a:ext cx="4032448" cy="2703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6186E6-D47D-6E45-AF90-295BEB03C8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4763"/>
          <a:stretch/>
        </p:blipFill>
        <p:spPr>
          <a:xfrm>
            <a:off x="8019841" y="1162351"/>
            <a:ext cx="3166975" cy="3108579"/>
          </a:xfrm>
          <a:prstGeom prst="rect">
            <a:avLst/>
          </a:prstGeom>
        </p:spPr>
      </p:pic>
      <p:pic>
        <p:nvPicPr>
          <p:cNvPr id="18" name="Picture 9" descr="image013">
            <a:extLst>
              <a:ext uri="{FF2B5EF4-FFF2-40B4-BE49-F238E27FC236}">
                <a16:creationId xmlns:a16="http://schemas.microsoft.com/office/drawing/2014/main" id="{71955807-16EE-9A43-A5AA-682C012BF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113" y="4309124"/>
            <a:ext cx="3097901" cy="193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" descr="image022">
            <a:extLst>
              <a:ext uri="{FF2B5EF4-FFF2-40B4-BE49-F238E27FC236}">
                <a16:creationId xmlns:a16="http://schemas.microsoft.com/office/drawing/2014/main" id="{28FC16AB-68DD-1849-90C2-6B81F6C4B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647" y="4336749"/>
            <a:ext cx="3097902" cy="191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0AC761-3DF4-F449-9F92-EE18500923E6}"/>
              </a:ext>
            </a:extLst>
          </p:cNvPr>
          <p:cNvSpPr txBox="1"/>
          <p:nvPr/>
        </p:nvSpPr>
        <p:spPr>
          <a:xfrm>
            <a:off x="10928651" y="5315613"/>
            <a:ext cx="107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AlF</a:t>
            </a:r>
            <a:r>
              <a:rPr lang="en-CH" baseline="-25000"/>
              <a:t>3</a:t>
            </a:r>
            <a:r>
              <a:rPr lang="en-CH"/>
              <a:t> samples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F388D56-88C9-7E41-884F-2261E8ED6495}"/>
              </a:ext>
            </a:extLst>
          </p:cNvPr>
          <p:cNvCxnSpPr>
            <a:cxnSpLocks/>
          </p:cNvCxnSpPr>
          <p:nvPr/>
        </p:nvCxnSpPr>
        <p:spPr bwMode="auto">
          <a:xfrm>
            <a:off x="9994900" y="5279686"/>
            <a:ext cx="933751" cy="23211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26D59C7-5F08-154C-A772-D1A922FA83C8}"/>
              </a:ext>
            </a:extLst>
          </p:cNvPr>
          <p:cNvSpPr txBox="1"/>
          <p:nvPr/>
        </p:nvSpPr>
        <p:spPr>
          <a:xfrm>
            <a:off x="10899590" y="4336749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HLD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6E51377-05EF-664E-998D-18E67F2A11EB}"/>
              </a:ext>
            </a:extLst>
          </p:cNvPr>
          <p:cNvCxnSpPr>
            <a:cxnSpLocks/>
          </p:cNvCxnSpPr>
          <p:nvPr/>
        </p:nvCxnSpPr>
        <p:spPr bwMode="auto">
          <a:xfrm flipV="1">
            <a:off x="8775700" y="4521416"/>
            <a:ext cx="2152951" cy="50778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7A05EAC-C517-4440-BC94-D612011DD542}"/>
              </a:ext>
            </a:extLst>
          </p:cNvPr>
          <p:cNvGrpSpPr/>
          <p:nvPr/>
        </p:nvGrpSpPr>
        <p:grpSpPr>
          <a:xfrm>
            <a:off x="7188200" y="2794000"/>
            <a:ext cx="3166975" cy="1638300"/>
            <a:chOff x="7188200" y="2794000"/>
            <a:chExt cx="3166975" cy="1638300"/>
          </a:xfrm>
        </p:grpSpPr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3D46558-B1BA-F04E-A403-C8687C15F044}"/>
                </a:ext>
              </a:extLst>
            </p:cNvPr>
            <p:cNvSpPr/>
            <p:nvPr/>
          </p:nvSpPr>
          <p:spPr bwMode="auto">
            <a:xfrm>
              <a:off x="7188200" y="2794000"/>
              <a:ext cx="3166975" cy="1638300"/>
            </a:xfrm>
            <a:custGeom>
              <a:avLst/>
              <a:gdLst>
                <a:gd name="connsiteX0" fmla="*/ 0 w 3128611"/>
                <a:gd name="connsiteY0" fmla="*/ 1600200 h 1600200"/>
                <a:gd name="connsiteX1" fmla="*/ 3009900 w 3128611"/>
                <a:gd name="connsiteY1" fmla="*/ 368300 h 1600200"/>
                <a:gd name="connsiteX2" fmla="*/ 2679700 w 3128611"/>
                <a:gd name="connsiteY2" fmla="*/ 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28611" h="1600200">
                  <a:moveTo>
                    <a:pt x="0" y="1600200"/>
                  </a:moveTo>
                  <a:cubicBezTo>
                    <a:pt x="1281641" y="1117600"/>
                    <a:pt x="2563283" y="635000"/>
                    <a:pt x="3009900" y="368300"/>
                  </a:cubicBezTo>
                  <a:cubicBezTo>
                    <a:pt x="3456517" y="101600"/>
                    <a:pt x="2484967" y="97367"/>
                    <a:pt x="2679700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3BCD863-AF34-2348-9307-98E0C0FCF6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867900" y="2819400"/>
              <a:ext cx="0" cy="50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AC6CC20-741B-804F-AEEA-AE23E02E9EED}"/>
                </a:ext>
              </a:extLst>
            </p:cNvPr>
            <p:cNvCxnSpPr>
              <a:cxnSpLocks/>
              <a:stCxn id="32" idx="2"/>
              <a:endCxn id="32" idx="2"/>
            </p:cNvCxnSpPr>
            <p:nvPr/>
          </p:nvCxnSpPr>
          <p:spPr bwMode="auto">
            <a:xfrm>
              <a:off x="9900759" y="2794000"/>
              <a:ext cx="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2DA180C-A41B-1044-9F14-7BF40E222666}"/>
              </a:ext>
            </a:extLst>
          </p:cNvPr>
          <p:cNvCxnSpPr>
            <a:cxnSpLocks/>
          </p:cNvCxnSpPr>
          <p:nvPr/>
        </p:nvCxnSpPr>
        <p:spPr bwMode="auto">
          <a:xfrm flipV="1">
            <a:off x="9864725" y="2794000"/>
            <a:ext cx="34925" cy="25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15493" y="5422454"/>
            <a:ext cx="428611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O.Aberle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O.Fjeld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Y.Mucher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SY-STI-TCD</a:t>
            </a:r>
          </a:p>
        </p:txBody>
      </p:sp>
      <p:pic>
        <p:nvPicPr>
          <p:cNvPr id="47" name="Picture 46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F41D91B7-6001-BF49-AF95-433422E361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9" t="22525" r="32326" b="28678"/>
          <a:stretch/>
        </p:blipFill>
        <p:spPr bwMode="auto">
          <a:xfrm>
            <a:off x="6451082" y="5315613"/>
            <a:ext cx="1865863" cy="1493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7258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D099D9D2-7DB9-4F4D-8087-DC958A233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522" y="1575421"/>
            <a:ext cx="7294229" cy="40881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609600" y="5802081"/>
            <a:ext cx="3846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4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G.Lerner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and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M.Cecchetto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SY-STI-BMI</a:t>
            </a:r>
            <a:endParaRPr lang="en-GB" sz="1400" dirty="0">
              <a:solidFill>
                <a:schemeClr val="bg2">
                  <a:lumMod val="50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6EB6093-24F1-CD42-ACA4-CB31815FC4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>
            <a:normAutofit/>
          </a:bodyPr>
          <a:lstStyle/>
          <a:p>
            <a:r>
              <a:rPr lang="en-CH"/>
              <a:t>NEAR irradiation station (NEAR IN) – AlF</a:t>
            </a:r>
            <a:r>
              <a:rPr lang="en-CH" baseline="-25000"/>
              <a:t>3</a:t>
            </a:r>
            <a:endParaRPr lang="en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9D684E-3AE8-8E4D-8D3B-4BDD2F16C4EF}"/>
              </a:ext>
            </a:extLst>
          </p:cNvPr>
          <p:cNvSpPr txBox="1"/>
          <p:nvPr/>
        </p:nvSpPr>
        <p:spPr>
          <a:xfrm>
            <a:off x="609600" y="1172599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4C4C4C"/>
                </a:solidFill>
                <a:effectLst/>
                <a:latin typeface="ArialMT"/>
              </a:rPr>
              <a:t>Dose scoring in </a:t>
            </a:r>
            <a:r>
              <a:rPr lang="en-GB" sz="1800" dirty="0" err="1">
                <a:solidFill>
                  <a:srgbClr val="4C4C4C"/>
                </a:solidFill>
                <a:effectLst/>
                <a:latin typeface="ArialMT"/>
              </a:rPr>
              <a:t>Gy</a:t>
            </a:r>
            <a:r>
              <a:rPr lang="en-GB" sz="1800" dirty="0">
                <a:solidFill>
                  <a:srgbClr val="4C4C4C"/>
                </a:solidFill>
                <a:effectLst/>
                <a:latin typeface="ArialMT"/>
              </a:rPr>
              <a:t> 7*10</a:t>
            </a:r>
            <a:r>
              <a:rPr lang="en-GB" sz="1800" baseline="30000" dirty="0">
                <a:solidFill>
                  <a:srgbClr val="4C4C4C"/>
                </a:solidFill>
                <a:effectLst/>
                <a:latin typeface="ArialMT"/>
              </a:rPr>
              <a:t>12</a:t>
            </a:r>
            <a:r>
              <a:rPr lang="en-GB" sz="1800" dirty="0">
                <a:solidFill>
                  <a:srgbClr val="4C4C4C"/>
                </a:solidFill>
                <a:effectLst/>
                <a:latin typeface="ArialMT"/>
              </a:rPr>
              <a:t> POT/pulse </a:t>
            </a:r>
            <a:endParaRPr lang="en-GB" dirty="0"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2A441D-3DE2-054E-BD14-B07FC3187769}"/>
              </a:ext>
            </a:extLst>
          </p:cNvPr>
          <p:cNvSpPr txBox="1"/>
          <p:nvPr/>
        </p:nvSpPr>
        <p:spPr>
          <a:xfrm>
            <a:off x="3610666" y="5555499"/>
            <a:ext cx="4329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rgbClr val="4C4C4C"/>
                </a:solidFill>
                <a:effectLst/>
                <a:latin typeface="ArialMT"/>
              </a:rPr>
              <a:t>0.12 </a:t>
            </a:r>
            <a:r>
              <a:rPr lang="en-GB" sz="1800" err="1">
                <a:solidFill>
                  <a:srgbClr val="4C4C4C"/>
                </a:solidFill>
                <a:effectLst/>
                <a:latin typeface="ArialMT"/>
              </a:rPr>
              <a:t>Gy</a:t>
            </a:r>
            <a:r>
              <a:rPr lang="en-GB" sz="1800">
                <a:solidFill>
                  <a:srgbClr val="4C4C4C"/>
                </a:solidFill>
                <a:effectLst/>
                <a:latin typeface="ArialMT"/>
              </a:rPr>
              <a:t>/pulse when the Rabbit is in air </a:t>
            </a:r>
            <a:endParaRPr lang="en-GB" sz="1800">
              <a:solidFill>
                <a:srgbClr val="00549E"/>
              </a:solidFill>
              <a:effectLst/>
              <a:latin typeface="ArialM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3394B1-6872-B842-8585-FFB427924C54}"/>
              </a:ext>
            </a:extLst>
          </p:cNvPr>
          <p:cNvGrpSpPr/>
          <p:nvPr/>
        </p:nvGrpSpPr>
        <p:grpSpPr>
          <a:xfrm>
            <a:off x="7883634" y="1169954"/>
            <a:ext cx="3695105" cy="4943726"/>
            <a:chOff x="7883634" y="1169954"/>
            <a:chExt cx="3695105" cy="4943726"/>
          </a:xfrm>
        </p:grpSpPr>
        <p:pic>
          <p:nvPicPr>
            <p:cNvPr id="6" name="Picture 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006F09DE-FE4E-894C-BE4C-91C65E772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83634" y="1169954"/>
              <a:ext cx="3695105" cy="4943726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FB407F2-E35D-4B45-BF5C-4C5F26479015}"/>
                </a:ext>
              </a:extLst>
            </p:cNvPr>
            <p:cNvSpPr/>
            <p:nvPr/>
          </p:nvSpPr>
          <p:spPr bwMode="auto">
            <a:xfrm>
              <a:off x="8686800" y="4250837"/>
              <a:ext cx="1463040" cy="156591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A61B0C9C-6C9B-3C41-B051-A2E67FE90C23}"/>
              </a:ext>
            </a:extLst>
          </p:cNvPr>
          <p:cNvSpPr/>
          <p:nvPr/>
        </p:nvSpPr>
        <p:spPr bwMode="auto">
          <a:xfrm>
            <a:off x="6094169" y="1863090"/>
            <a:ext cx="1463040" cy="156591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AF087B2-8012-9841-9D6A-3D2E69B737DC}"/>
              </a:ext>
            </a:extLst>
          </p:cNvPr>
          <p:cNvCxnSpPr>
            <a:endCxn id="17" idx="1"/>
          </p:cNvCxnSpPr>
          <p:nvPr/>
        </p:nvCxnSpPr>
        <p:spPr bwMode="auto">
          <a:xfrm>
            <a:off x="7665114" y="2686050"/>
            <a:ext cx="1235943" cy="17941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621FCED-8C8E-AB45-9B45-57A4B309FB9A}"/>
              </a:ext>
            </a:extLst>
          </p:cNvPr>
          <p:cNvSpPr txBox="1"/>
          <p:nvPr/>
        </p:nvSpPr>
        <p:spPr>
          <a:xfrm>
            <a:off x="9388145" y="6063691"/>
            <a:ext cx="17451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/>
              <a:t>N</a:t>
            </a:r>
            <a:r>
              <a:rPr lang="en-CH"/>
              <a:t>_TOF Target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B79D246-CB7A-324D-BBDC-75D11F12B3FB}"/>
              </a:ext>
            </a:extLst>
          </p:cNvPr>
          <p:cNvSpPr txBox="1"/>
          <p:nvPr/>
        </p:nvSpPr>
        <p:spPr>
          <a:xfrm>
            <a:off x="9691673" y="3749039"/>
            <a:ext cx="12359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7030A0"/>
                </a:solidFill>
              </a:rPr>
              <a:t>Shielding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A196BF-FD39-2941-972C-D555B0BB27D1}"/>
              </a:ext>
            </a:extLst>
          </p:cNvPr>
          <p:cNvSpPr txBox="1"/>
          <p:nvPr/>
        </p:nvSpPr>
        <p:spPr>
          <a:xfrm>
            <a:off x="7837107" y="1112671"/>
            <a:ext cx="16822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/>
              <a:t>Tube with AlF</a:t>
            </a:r>
            <a:r>
              <a:rPr lang="en-CH" baseline="-25000"/>
              <a:t>3</a:t>
            </a:r>
            <a:r>
              <a:rPr lang="en-CH"/>
              <a:t> samples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859BE6-D21B-BB49-AB62-AB0AD3FDBF6E}"/>
              </a:ext>
            </a:extLst>
          </p:cNvPr>
          <p:cNvCxnSpPr>
            <a:cxnSpLocks/>
          </p:cNvCxnSpPr>
          <p:nvPr/>
        </p:nvCxnSpPr>
        <p:spPr bwMode="auto">
          <a:xfrm>
            <a:off x="9418320" y="1759002"/>
            <a:ext cx="182596" cy="1135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E191CEB-D2F9-424E-B25D-F86E316342AC}"/>
              </a:ext>
            </a:extLst>
          </p:cNvPr>
          <p:cNvGrpSpPr/>
          <p:nvPr/>
        </p:nvGrpSpPr>
        <p:grpSpPr>
          <a:xfrm>
            <a:off x="8526926" y="4491990"/>
            <a:ext cx="982692" cy="1113173"/>
            <a:chOff x="8526926" y="4491990"/>
            <a:chExt cx="982692" cy="1113173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93D5DD2-62CD-2046-8B52-25F4463BAE66}"/>
                </a:ext>
              </a:extLst>
            </p:cNvPr>
            <p:cNvGrpSpPr/>
            <p:nvPr/>
          </p:nvGrpSpPr>
          <p:grpSpPr>
            <a:xfrm>
              <a:off x="8526926" y="4862652"/>
              <a:ext cx="748262" cy="742511"/>
              <a:chOff x="8544129" y="5179804"/>
              <a:chExt cx="748262" cy="742511"/>
            </a:xfrm>
          </p:grpSpPr>
          <p:pic>
            <p:nvPicPr>
              <p:cNvPr id="35" name="Picture 14" descr="image022">
                <a:extLst>
                  <a:ext uri="{FF2B5EF4-FFF2-40B4-BE49-F238E27FC236}">
                    <a16:creationId xmlns:a16="http://schemas.microsoft.com/office/drawing/2014/main" id="{F35449DB-E94E-424F-8D5E-E8EA1869CA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440025">
                <a:off x="8544129" y="5179804"/>
                <a:ext cx="715683" cy="4416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05DF9A6-2FF8-E349-BA19-7F91ABCB3F22}"/>
                  </a:ext>
                </a:extLst>
              </p:cNvPr>
              <p:cNvSpPr txBox="1"/>
              <p:nvPr/>
            </p:nvSpPr>
            <p:spPr>
              <a:xfrm>
                <a:off x="8546140" y="5583761"/>
                <a:ext cx="746251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sz="1600">
                    <a:solidFill>
                      <a:schemeClr val="tx2"/>
                    </a:solidFill>
                  </a:rPr>
                  <a:t>ALF3</a:t>
                </a:r>
              </a:p>
            </p:txBody>
          </p: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719CE79-113D-724C-92B4-E6D31D9043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52494" y="5260483"/>
              <a:ext cx="165826" cy="3071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9D8CB3-F961-8D45-983E-05A16A7532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216639" y="4491990"/>
              <a:ext cx="292979" cy="36742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9" descr="image013">
            <a:extLst>
              <a:ext uri="{FF2B5EF4-FFF2-40B4-BE49-F238E27FC236}">
                <a16:creationId xmlns:a16="http://schemas.microsoft.com/office/drawing/2014/main" id="{502A1709-BCE9-E346-9450-6BA4F4645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61" y="3891749"/>
            <a:ext cx="1528366" cy="95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429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96EB6093-24F1-CD42-ACA4-CB31815FC4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</p:spPr>
        <p:txBody>
          <a:bodyPr>
            <a:normAutofit/>
          </a:bodyPr>
          <a:lstStyle/>
          <a:p>
            <a:r>
              <a:rPr lang="en-CH"/>
              <a:t>NEAR irradiation station (NEAR IN) – AlF</a:t>
            </a:r>
            <a:r>
              <a:rPr lang="en-CH" baseline="-25000"/>
              <a:t>3</a:t>
            </a:r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71E7D8-1436-DF41-BC50-37D2DE04A8B1}"/>
              </a:ext>
            </a:extLst>
          </p:cNvPr>
          <p:cNvSpPr txBox="1"/>
          <p:nvPr/>
        </p:nvSpPr>
        <p:spPr bwMode="auto">
          <a:xfrm>
            <a:off x="609600" y="5688672"/>
            <a:ext cx="1096913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S.Altieri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N.Colonna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M.Ferrari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A.Mengoni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A.J.Praena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 Rodriguez,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3" name="Picture 2" descr="A picture containing person, wall, indoor&#10;&#10;Description automatically generated">
            <a:extLst>
              <a:ext uri="{FF2B5EF4-FFF2-40B4-BE49-F238E27FC236}">
                <a16:creationId xmlns:a16="http://schemas.microsoft.com/office/drawing/2014/main" id="{8B524B87-CD06-DF4A-A9DD-BB92C7B41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806" y="1426617"/>
            <a:ext cx="3258515" cy="4344687"/>
          </a:xfrm>
          <a:prstGeom prst="rect">
            <a:avLst/>
          </a:prstGeom>
        </p:spPr>
      </p:pic>
      <p:pic>
        <p:nvPicPr>
          <p:cNvPr id="5" name="Picture 4" descr="A picture containing person&#10;&#10;Description automatically generated">
            <a:extLst>
              <a:ext uri="{FF2B5EF4-FFF2-40B4-BE49-F238E27FC236}">
                <a16:creationId xmlns:a16="http://schemas.microsoft.com/office/drawing/2014/main" id="{DF307745-C91D-FC40-9F26-850C7696C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172" y="2259672"/>
            <a:ext cx="4572000" cy="3429000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FB8867DE-72AB-9A4A-A5C8-FB66966F56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 t="32911" r="11111" b="12405"/>
          <a:stretch/>
        </p:blipFill>
        <p:spPr>
          <a:xfrm>
            <a:off x="9396589" y="1625590"/>
            <a:ext cx="2479036" cy="46478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ACBD1F-460F-4C46-8A57-5FAA636F7765}"/>
              </a:ext>
            </a:extLst>
          </p:cNvPr>
          <p:cNvSpPr txBox="1"/>
          <p:nvPr/>
        </p:nvSpPr>
        <p:spPr>
          <a:xfrm>
            <a:off x="9396589" y="1235170"/>
            <a:ext cx="261584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To be shipped to LENA 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61653B7-9460-0C4C-A7BB-6082295BBC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114" b="47548"/>
          <a:stretch/>
        </p:blipFill>
        <p:spPr bwMode="auto">
          <a:xfrm>
            <a:off x="176684" y="1163042"/>
            <a:ext cx="2025569" cy="19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188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experimental station (NEAR OUT)</a:t>
            </a:r>
          </a:p>
        </p:txBody>
      </p:sp>
    </p:spTree>
    <p:extLst>
      <p:ext uri="{BB962C8B-B14F-4D97-AF65-F5344CB8AC3E}">
        <p14:creationId xmlns:p14="http://schemas.microsoft.com/office/powerpoint/2010/main" val="3599048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117A9E31-F8DC-7D4F-B6FF-3DE9598060FD}"/>
              </a:ext>
            </a:extLst>
          </p:cNvPr>
          <p:cNvGrpSpPr/>
          <p:nvPr/>
        </p:nvGrpSpPr>
        <p:grpSpPr>
          <a:xfrm>
            <a:off x="5991587" y="1504745"/>
            <a:ext cx="6598712" cy="4747858"/>
            <a:chOff x="6995636" y="2082583"/>
            <a:chExt cx="5431060" cy="337082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569F2D-B8B2-884C-AEDF-A19AD0EE2C14}"/>
                </a:ext>
              </a:extLst>
            </p:cNvPr>
            <p:cNvSpPr txBox="1"/>
            <p:nvPr/>
          </p:nvSpPr>
          <p:spPr>
            <a:xfrm>
              <a:off x="7916575" y="5060083"/>
              <a:ext cx="4510121" cy="3933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CH" sz="1200" i="1" dirty="0"/>
                <a:t>Acknowledgements: M.Barbagallo, G.Lerner, </a:t>
              </a:r>
              <a:r>
                <a:rPr lang="en-GB" sz="1200" i="1" dirty="0" err="1"/>
                <a:t>M.Cecchetto</a:t>
              </a:r>
              <a:r>
                <a:rPr lang="en-GB" sz="1200" i="1" dirty="0"/>
                <a:t>, </a:t>
              </a:r>
              <a:r>
                <a:rPr lang="en-CH" sz="1200" i="1" dirty="0"/>
                <a:t> </a:t>
              </a:r>
            </a:p>
            <a:p>
              <a:endParaRPr lang="en-CH" dirty="0"/>
            </a:p>
          </p:txBody>
        </p:sp>
        <p:pic>
          <p:nvPicPr>
            <p:cNvPr id="23" name="Picture 2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E9890A5C-BF51-534A-ACAF-60CEE8BEB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5636" y="2082583"/>
              <a:ext cx="5103242" cy="2993067"/>
            </a:xfrm>
            <a:prstGeom prst="rect">
              <a:avLst/>
            </a:prstGeom>
          </p:spPr>
        </p:pic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76200" y="68393"/>
            <a:ext cx="118200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Collimator installation</a:t>
            </a:r>
          </a:p>
        </p:txBody>
      </p:sp>
      <p:pic>
        <p:nvPicPr>
          <p:cNvPr id="14" name="Picture 13" descr="A picture containing wall, indoor, metalware, dirty&#10;&#10;Description automatically generated">
            <a:extLst>
              <a:ext uri="{FF2B5EF4-FFF2-40B4-BE49-F238E27FC236}">
                <a16:creationId xmlns:a16="http://schemas.microsoft.com/office/drawing/2014/main" id="{717A9F36-6C74-CB47-886E-D42F2F504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969825"/>
            <a:ext cx="2850206" cy="1900137"/>
          </a:xfrm>
          <a:prstGeom prst="rect">
            <a:avLst/>
          </a:prstGeom>
        </p:spPr>
      </p:pic>
      <p:pic>
        <p:nvPicPr>
          <p:cNvPr id="16" name="Picture 15" descr="A picture containing text, indoor, wall, person&#10;&#10;Description automatically generated">
            <a:extLst>
              <a:ext uri="{FF2B5EF4-FFF2-40B4-BE49-F238E27FC236}">
                <a16:creationId xmlns:a16="http://schemas.microsoft.com/office/drawing/2014/main" id="{99252FDB-420F-CA4C-9780-C53459FBF2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34"/>
          <a:stretch/>
        </p:blipFill>
        <p:spPr>
          <a:xfrm>
            <a:off x="725342" y="1103886"/>
            <a:ext cx="5720652" cy="2805656"/>
          </a:xfrm>
          <a:prstGeom prst="rect">
            <a:avLst/>
          </a:prstGeom>
        </p:spPr>
      </p:pic>
      <p:pic>
        <p:nvPicPr>
          <p:cNvPr id="20" name="Picture 19" descr="Diagram, engineering drawing&#10;&#10;Description automatically generated">
            <a:extLst>
              <a:ext uri="{FF2B5EF4-FFF2-40B4-BE49-F238E27FC236}">
                <a16:creationId xmlns:a16="http://schemas.microsoft.com/office/drawing/2014/main" id="{4430258E-3889-7B4E-8CDA-B398B46A6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 rot="10800000">
            <a:off x="2711624" y="3788975"/>
            <a:ext cx="3034384" cy="148914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678B57-4216-244D-BCDF-77388E9B9E0A}"/>
              </a:ext>
            </a:extLst>
          </p:cNvPr>
          <p:cNvCxnSpPr>
            <a:cxnSpLocks/>
          </p:cNvCxnSpPr>
          <p:nvPr/>
        </p:nvCxnSpPr>
        <p:spPr bwMode="auto">
          <a:xfrm>
            <a:off x="11280576" y="1338396"/>
            <a:ext cx="0" cy="18025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A89965C-92CA-2C4B-B9A1-792B6B82ECA3}"/>
              </a:ext>
            </a:extLst>
          </p:cNvPr>
          <p:cNvSpPr txBox="1"/>
          <p:nvPr/>
        </p:nvSpPr>
        <p:spPr>
          <a:xfrm>
            <a:off x="7994826" y="753621"/>
            <a:ext cx="3830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3*10</a:t>
            </a:r>
            <a:r>
              <a:rPr lang="en-GB" sz="1600" baseline="30000" dirty="0">
                <a:solidFill>
                  <a:schemeClr val="tx2"/>
                </a:solidFill>
              </a:rPr>
              <a:t>6</a:t>
            </a:r>
            <a:r>
              <a:rPr lang="en-GB" sz="1600" dirty="0">
                <a:solidFill>
                  <a:schemeClr val="tx2"/>
                </a:solidFill>
              </a:rPr>
              <a:t> n/cm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  <a:r>
              <a:rPr lang="en-GB" sz="1600" dirty="0">
                <a:solidFill>
                  <a:schemeClr val="tx2"/>
                </a:solidFill>
              </a:rPr>
              <a:t>/pulse at the wall </a:t>
            </a:r>
            <a:r>
              <a:rPr lang="en-GB" sz="1600" dirty="0"/>
              <a:t>(considering a pulse of 7*10</a:t>
            </a:r>
            <a:r>
              <a:rPr lang="en-GB" sz="1600" baseline="30000" dirty="0"/>
              <a:t>12</a:t>
            </a:r>
            <a:r>
              <a:rPr lang="en-GB" sz="1600" dirty="0"/>
              <a:t> protons)</a:t>
            </a:r>
            <a:endParaRPr lang="en-CH" sz="16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21D195-1709-F24D-AC8C-1E932384F08C}"/>
              </a:ext>
            </a:extLst>
          </p:cNvPr>
          <p:cNvSpPr txBox="1"/>
          <p:nvPr/>
        </p:nvSpPr>
        <p:spPr bwMode="auto">
          <a:xfrm>
            <a:off x="8803896" y="1548081"/>
            <a:ext cx="247193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5*10</a:t>
            </a:r>
            <a:r>
              <a:rPr lang="en-GB" sz="1600" baseline="30000" dirty="0">
                <a:solidFill>
                  <a:schemeClr val="tx2"/>
                </a:solidFill>
              </a:rPr>
              <a:t>8</a:t>
            </a:r>
            <a:r>
              <a:rPr lang="en-GB" sz="1600" dirty="0">
                <a:solidFill>
                  <a:schemeClr val="tx2"/>
                </a:solidFill>
              </a:rPr>
              <a:t> n/cm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  <a:r>
              <a:rPr lang="en-GB" sz="1600" dirty="0">
                <a:solidFill>
                  <a:schemeClr val="tx2"/>
                </a:solidFill>
              </a:rPr>
              <a:t>/pulse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After shielding</a:t>
            </a:r>
            <a:endParaRPr lang="en-CH" sz="1600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C18DDF-68E9-1A41-B131-D0F5619DC9E5}"/>
              </a:ext>
            </a:extLst>
          </p:cNvPr>
          <p:cNvCxnSpPr>
            <a:cxnSpLocks/>
          </p:cNvCxnSpPr>
          <p:nvPr/>
        </p:nvCxnSpPr>
        <p:spPr bwMode="auto">
          <a:xfrm>
            <a:off x="10128448" y="2228193"/>
            <a:ext cx="0" cy="806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6D17C05-372C-2749-8AFD-EBE44BDD77C2}"/>
              </a:ext>
            </a:extLst>
          </p:cNvPr>
          <p:cNvSpPr txBox="1"/>
          <p:nvPr/>
        </p:nvSpPr>
        <p:spPr bwMode="auto">
          <a:xfrm>
            <a:off x="46071" y="5698605"/>
            <a:ext cx="49723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O.Aberle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J.Fermanel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F.Schneiter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878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76200" y="68393"/>
            <a:ext cx="11820039" cy="7158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NEAR experimental station (NEAR OUT) – Support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85EFA4-E583-D643-A3D8-D6C544AE1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84" y="1111613"/>
            <a:ext cx="5066822" cy="34235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0EBAAC-7E80-BA49-8BD2-3129A8237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549" y="1111613"/>
            <a:ext cx="2376264" cy="26847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DC2591-1474-2243-A270-5A67B00249CD}"/>
              </a:ext>
            </a:extLst>
          </p:cNvPr>
          <p:cNvSpPr txBox="1"/>
          <p:nvPr/>
        </p:nvSpPr>
        <p:spPr>
          <a:xfrm>
            <a:off x="307885" y="4535142"/>
            <a:ext cx="419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Collimator projection on opposite wall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A84ED6-0B5F-5442-B152-AC0BBC69AF1C}"/>
              </a:ext>
            </a:extLst>
          </p:cNvPr>
          <p:cNvSpPr txBox="1"/>
          <p:nvPr/>
        </p:nvSpPr>
        <p:spPr bwMode="auto">
          <a:xfrm>
            <a:off x="3758092" y="5607887"/>
            <a:ext cx="445625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/>
              <a:t>Support along the center of the external cone aperture for samples irradiation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070B2ED-B50B-1645-98C1-AE9F28F29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656" y="1111613"/>
            <a:ext cx="3856952" cy="51426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BA0CCB-058B-CE41-BE91-9707EE8F8D96}"/>
              </a:ext>
            </a:extLst>
          </p:cNvPr>
          <p:cNvSpPr txBox="1"/>
          <p:nvPr/>
        </p:nvSpPr>
        <p:spPr bwMode="auto">
          <a:xfrm>
            <a:off x="307884" y="4904474"/>
            <a:ext cx="49723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O.Aberle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Survey team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4DACFFE-2553-BB49-896E-47EE29860345}"/>
              </a:ext>
            </a:extLst>
          </p:cNvPr>
          <p:cNvSpPr/>
          <p:nvPr/>
        </p:nvSpPr>
        <p:spPr bwMode="auto">
          <a:xfrm rot="19567595">
            <a:off x="7664828" y="4065479"/>
            <a:ext cx="3175330" cy="125605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8630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Agenda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30741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19538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408335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7733414" y="230549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7733414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7733414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559496" y="1534138"/>
            <a:ext cx="6635509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Introduction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NEAR irradiation station (NEAR IN)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NEAR experimental station (NEAR OUT)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>
                <a:solidFill>
                  <a:srgbClr val="4D4D4D"/>
                </a:solidFill>
              </a:rPr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85980" y="265163"/>
            <a:ext cx="118200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MAM-2 experiment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C4E65-9B12-D049-8256-E92D6445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5C9099-1115-6348-BA93-9253A9D52604}"/>
              </a:ext>
            </a:extLst>
          </p:cNvPr>
          <p:cNvSpPr txBox="1"/>
          <p:nvPr/>
        </p:nvSpPr>
        <p:spPr>
          <a:xfrm>
            <a:off x="374391" y="4754102"/>
            <a:ext cx="81330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MAM-2 (multifoils activation) installation and a</a:t>
            </a:r>
            <a:r>
              <a:rPr lang="en-CH"/>
              <a:t>lignement </a:t>
            </a:r>
          </a:p>
          <a:p>
            <a:r>
              <a:rPr lang="en-CH" sz="1200"/>
              <a:t>Acknowledgements: O.Aberle, O.Fjeld, F.Garcia Infantes, F.Gruber, C.Y.Mucher, A.J.Praena Rodriguez, D.Senajova</a:t>
            </a:r>
          </a:p>
        </p:txBody>
      </p:sp>
      <p:pic>
        <p:nvPicPr>
          <p:cNvPr id="10" name="Picture 9" descr="A picture containing indoor, wall, counter&#10;&#10;Description automatically generated">
            <a:extLst>
              <a:ext uri="{FF2B5EF4-FFF2-40B4-BE49-F238E27FC236}">
                <a16:creationId xmlns:a16="http://schemas.microsoft.com/office/drawing/2014/main" id="{CB1A9630-BAFB-A646-92F4-701AA65C9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1310196"/>
            <a:ext cx="2460104" cy="3280138"/>
          </a:xfrm>
          <a:prstGeom prst="rect">
            <a:avLst/>
          </a:prstGeom>
        </p:spPr>
      </p:pic>
      <p:pic>
        <p:nvPicPr>
          <p:cNvPr id="11" name="Picture 10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89846B9B-91A6-5C42-9ED8-8576024E9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16" y="1309832"/>
            <a:ext cx="2520578" cy="3360770"/>
          </a:xfrm>
          <a:prstGeom prst="rect">
            <a:avLst/>
          </a:prstGeom>
        </p:spPr>
      </p:pic>
      <p:pic>
        <p:nvPicPr>
          <p:cNvPr id="12" name="Picture 11" descr="A camera on a tripod&#10;&#10;Description automatically generated with medium confidence">
            <a:extLst>
              <a:ext uri="{FF2B5EF4-FFF2-40B4-BE49-F238E27FC236}">
                <a16:creationId xmlns:a16="http://schemas.microsoft.com/office/drawing/2014/main" id="{C680E4F0-3F79-CE4E-B85E-45C8E8C1B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852" y="1310196"/>
            <a:ext cx="4939502" cy="3280138"/>
          </a:xfrm>
          <a:prstGeom prst="rect">
            <a:avLst/>
          </a:prstGeom>
        </p:spPr>
      </p:pic>
      <p:pic>
        <p:nvPicPr>
          <p:cNvPr id="14" name="Picture 13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B8B26A2E-4F19-5743-A261-F0C2B4536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8769" y="3547370"/>
            <a:ext cx="3088797" cy="30803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4FF3D3-F21A-8949-AC7C-15159B0B7D06}"/>
              </a:ext>
            </a:extLst>
          </p:cNvPr>
          <p:cNvSpPr txBox="1"/>
          <p:nvPr/>
        </p:nvSpPr>
        <p:spPr>
          <a:xfrm>
            <a:off x="400316" y="5636872"/>
            <a:ext cx="3812869" cy="369332"/>
          </a:xfrm>
          <a:prstGeom prst="rect">
            <a:avLst/>
          </a:prstGeom>
          <a:solidFill>
            <a:srgbClr val="FF9300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CH">
                <a:solidFill>
                  <a:schemeClr val="bg1"/>
                </a:solidFill>
              </a:rPr>
              <a:t>See Pablo Torres Sanchez talk</a:t>
            </a:r>
          </a:p>
        </p:txBody>
      </p:sp>
    </p:spTree>
    <p:extLst>
      <p:ext uri="{BB962C8B-B14F-4D97-AF65-F5344CB8AC3E}">
        <p14:creationId xmlns:p14="http://schemas.microsoft.com/office/powerpoint/2010/main" val="401212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85980" y="265163"/>
            <a:ext cx="118200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MAM-1 experiment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C4E65-9B12-D049-8256-E92D6445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4FF3D3-F21A-8949-AC7C-15159B0B7D06}"/>
              </a:ext>
            </a:extLst>
          </p:cNvPr>
          <p:cNvSpPr txBox="1"/>
          <p:nvPr/>
        </p:nvSpPr>
        <p:spPr>
          <a:xfrm>
            <a:off x="478562" y="5036839"/>
            <a:ext cx="3088797" cy="369332"/>
          </a:xfrm>
          <a:prstGeom prst="rect">
            <a:avLst/>
          </a:prstGeom>
          <a:solidFill>
            <a:srgbClr val="FF9300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CH">
                <a:solidFill>
                  <a:schemeClr val="bg1"/>
                </a:solidFill>
              </a:rPr>
              <a:t>See Elisso Stamati talk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105764-DDEB-7547-A4F0-EEA357E1702F}"/>
              </a:ext>
            </a:extLst>
          </p:cNvPr>
          <p:cNvSpPr txBox="1"/>
          <p:nvPr/>
        </p:nvSpPr>
        <p:spPr bwMode="auto">
          <a:xfrm>
            <a:off x="478562" y="4175368"/>
            <a:ext cx="7389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MAM-1 (multifoils activation) installation and a</a:t>
            </a:r>
            <a:r>
              <a:rPr lang="en-CH"/>
              <a:t>lignement </a:t>
            </a:r>
          </a:p>
          <a:p>
            <a:r>
              <a:rPr lang="en-CH" sz="1200"/>
              <a:t>Acknowledgements: O.Aberle, O.Fjeld, F.Garcia Infantes, F.Gruber, C.Y.Mucher, A.J.Praena Rodriguez, D.Senajova, E.Stamati</a:t>
            </a:r>
          </a:p>
        </p:txBody>
      </p:sp>
      <p:pic>
        <p:nvPicPr>
          <p:cNvPr id="17" name="Picture 16" descr="A picture containing indoor, dirty, bath, tub&#10;&#10;Description automatically generated">
            <a:extLst>
              <a:ext uri="{FF2B5EF4-FFF2-40B4-BE49-F238E27FC236}">
                <a16:creationId xmlns:a16="http://schemas.microsoft.com/office/drawing/2014/main" id="{E0A9EF55-C30E-F744-854F-41C817C06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8" t="1453" r="17520" b="10362"/>
          <a:stretch/>
        </p:blipFill>
        <p:spPr>
          <a:xfrm>
            <a:off x="478562" y="1185557"/>
            <a:ext cx="3572577" cy="2913828"/>
          </a:xfrm>
          <a:prstGeom prst="rect">
            <a:avLst/>
          </a:prstGeom>
        </p:spPr>
      </p:pic>
      <p:pic>
        <p:nvPicPr>
          <p:cNvPr id="18" name="Picture 17" descr="A picture containing wall, indoor, dirty&#10;&#10;Description automatically generated">
            <a:extLst>
              <a:ext uri="{FF2B5EF4-FFF2-40B4-BE49-F238E27FC236}">
                <a16:creationId xmlns:a16="http://schemas.microsoft.com/office/drawing/2014/main" id="{189ED95A-1B93-874E-9A1A-2C3E797F49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62" t="19102" r="13193" b="13250"/>
          <a:stretch/>
        </p:blipFill>
        <p:spPr>
          <a:xfrm>
            <a:off x="4233884" y="1172688"/>
            <a:ext cx="3451706" cy="2936126"/>
          </a:xfrm>
          <a:prstGeom prst="rect">
            <a:avLst/>
          </a:prstGeom>
        </p:spPr>
      </p:pic>
      <p:pic>
        <p:nvPicPr>
          <p:cNvPr id="19" name="Picture 18" descr="A picture containing indoor, person, gear, control panel&#10;&#10;Description automatically generated">
            <a:extLst>
              <a:ext uri="{FF2B5EF4-FFF2-40B4-BE49-F238E27FC236}">
                <a16:creationId xmlns:a16="http://schemas.microsoft.com/office/drawing/2014/main" id="{8745A28A-FC1D-2540-BBA8-40D7364A6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335" y="1172688"/>
            <a:ext cx="2952328" cy="39364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33FD55-1D0C-874F-949B-8F13F3B91542}"/>
              </a:ext>
            </a:extLst>
          </p:cNvPr>
          <p:cNvSpPr txBox="1"/>
          <p:nvPr/>
        </p:nvSpPr>
        <p:spPr>
          <a:xfrm>
            <a:off x="7685589" y="5221505"/>
            <a:ext cx="4320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9300"/>
                </a:solidFill>
              </a:rPr>
              <a:t>MAM-1 iodine powder dispersion</a:t>
            </a:r>
          </a:p>
          <a:p>
            <a:r>
              <a:rPr lang="en-CH"/>
              <a:t>MAM1 was open in EAR2 type A laboratory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F62144A-E751-4545-97ED-B5CE90AFF096}"/>
              </a:ext>
            </a:extLst>
          </p:cNvPr>
          <p:cNvSpPr/>
          <p:nvPr/>
        </p:nvSpPr>
        <p:spPr bwMode="auto">
          <a:xfrm>
            <a:off x="8831484" y="2882096"/>
            <a:ext cx="1192192" cy="1122745"/>
          </a:xfrm>
          <a:prstGeom prst="ellipse">
            <a:avLst/>
          </a:prstGeom>
          <a:noFill/>
          <a:ln>
            <a:solidFill>
              <a:srgbClr val="FF9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9629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85980" y="265163"/>
            <a:ext cx="11820039" cy="7158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NEAR experimental station (NEAR OUT) – EAR 2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C4E65-9B12-D049-8256-E92D6445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/>
          </a:p>
        </p:txBody>
      </p:sp>
      <p:pic>
        <p:nvPicPr>
          <p:cNvPr id="1026" name="Picture 2" descr="Prime Scientific - Fumehood Cabinets">
            <a:extLst>
              <a:ext uri="{FF2B5EF4-FFF2-40B4-BE49-F238E27FC236}">
                <a16:creationId xmlns:a16="http://schemas.microsoft.com/office/drawing/2014/main" id="{E1011235-A957-DF4B-A7C1-EBDA9D6C7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03" y="1222986"/>
            <a:ext cx="2760829" cy="400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text, indoor, floor, ceiling&#10;&#10;Description automatically generated">
            <a:extLst>
              <a:ext uri="{FF2B5EF4-FFF2-40B4-BE49-F238E27FC236}">
                <a16:creationId xmlns:a16="http://schemas.microsoft.com/office/drawing/2014/main" id="{0FEF7DCF-120E-3E46-BA4F-104F0D6F8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78" y="1254852"/>
            <a:ext cx="5221397" cy="3916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67FEC1-19AD-3745-85F0-B07FA923D6B9}"/>
              </a:ext>
            </a:extLst>
          </p:cNvPr>
          <p:cNvSpPr txBox="1"/>
          <p:nvPr/>
        </p:nvSpPr>
        <p:spPr>
          <a:xfrm>
            <a:off x="568236" y="5332441"/>
            <a:ext cx="1097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EAR2 not well equipped for activities with contamination – </a:t>
            </a:r>
            <a:r>
              <a:rPr lang="en-CH" b="1"/>
              <a:t>Fumehood </a:t>
            </a:r>
            <a:r>
              <a:rPr lang="en-CH"/>
              <a:t>could be an asset for n_TOF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Racks taking too much space and too noisy – </a:t>
            </a:r>
            <a:r>
              <a:rPr lang="en-CH" b="1"/>
              <a:t>Building a new technical room to remove racks </a:t>
            </a:r>
            <a:r>
              <a:rPr lang="en-CH"/>
              <a:t>could open new possibilities (Fumehood, Hot-cell…)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E54244A-F2FC-524D-A1A8-077D961402C8}"/>
              </a:ext>
            </a:extLst>
          </p:cNvPr>
          <p:cNvSpPr/>
          <p:nvPr/>
        </p:nvSpPr>
        <p:spPr bwMode="auto">
          <a:xfrm>
            <a:off x="989215" y="2177934"/>
            <a:ext cx="3699163" cy="1718287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BE1F73-B7BC-B843-AB3A-C8E9D83CAC48}"/>
              </a:ext>
            </a:extLst>
          </p:cNvPr>
          <p:cNvSpPr txBox="1"/>
          <p:nvPr/>
        </p:nvSpPr>
        <p:spPr bwMode="auto">
          <a:xfrm>
            <a:off x="185980" y="1225491"/>
            <a:ext cx="15152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0000"/>
                </a:solidFill>
              </a:rPr>
              <a:t>Not financed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167F69-8FDB-F641-9062-1E183BFA5E65}"/>
              </a:ext>
            </a:extLst>
          </p:cNvPr>
          <p:cNvSpPr txBox="1"/>
          <p:nvPr/>
        </p:nvSpPr>
        <p:spPr bwMode="auto">
          <a:xfrm>
            <a:off x="6489637" y="4728153"/>
            <a:ext cx="15152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0000"/>
                </a:solidFill>
              </a:rPr>
              <a:t>Not financed</a:t>
            </a:r>
          </a:p>
        </p:txBody>
      </p:sp>
      <p:pic>
        <p:nvPicPr>
          <p:cNvPr id="11" name="Picture 10" descr="A picture containing text, orange, device, miller&#10;&#10;Description automatically generated">
            <a:extLst>
              <a:ext uri="{FF2B5EF4-FFF2-40B4-BE49-F238E27FC236}">
                <a16:creationId xmlns:a16="http://schemas.microsoft.com/office/drawing/2014/main" id="{17A9F00A-265C-B849-B5EF-B96062068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342" y="2075735"/>
            <a:ext cx="3949037" cy="29617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47DD36-461E-364E-8E87-407961A5858C}"/>
              </a:ext>
            </a:extLst>
          </p:cNvPr>
          <p:cNvSpPr txBox="1"/>
          <p:nvPr/>
        </p:nvSpPr>
        <p:spPr>
          <a:xfrm>
            <a:off x="8886291" y="1724814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Type A ventilation operational</a:t>
            </a:r>
          </a:p>
        </p:txBody>
      </p:sp>
      <p:pic>
        <p:nvPicPr>
          <p:cNvPr id="23" name="Picture 6" descr="Done Icon Line Images, Stock Photos &amp;amp; Vectors | Shutterstock">
            <a:extLst>
              <a:ext uri="{FF2B5EF4-FFF2-40B4-BE49-F238E27FC236}">
                <a16:creationId xmlns:a16="http://schemas.microsoft.com/office/drawing/2014/main" id="{68B654F1-ED1A-7A4A-9127-B1BA88CE8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31538" y1="46786" x2="31538" y2="46786"/>
                        <a14:foregroundMark x1="43077" y1="58571" x2="43077" y2="58571"/>
                        <a14:foregroundMark x1="45769" y1="60714" x2="45769" y2="60714"/>
                        <a14:foregroundMark x1="27692" y1="44643" x2="27692" y2="44643"/>
                        <a14:foregroundMark x1="29231" y1="46071" x2="30769" y2="46429"/>
                        <a14:foregroundMark x1="32692" y1="50357" x2="32692" y2="51071"/>
                        <a14:foregroundMark x1="31154" y1="48571" x2="31154" y2="48571"/>
                        <a14:foregroundMark x1="30000" y1="48214" x2="30000" y2="48214"/>
                        <a14:foregroundMark x1="29231" y1="48571" x2="28846" y2="49286"/>
                        <a14:foregroundMark x1="30000" y1="47500" x2="30000" y2="47500"/>
                        <a14:foregroundMark x1="31538" y1="48571" x2="31538" y2="48571"/>
                        <a14:foregroundMark x1="32692" y1="47857" x2="32692" y2="47857"/>
                        <a14:foregroundMark x1="30000" y1="47857" x2="30000" y2="47857"/>
                        <a14:foregroundMark x1="29615" y1="47500" x2="29615" y2="47500"/>
                        <a14:foregroundMark x1="31538" y1="47857" x2="31538" y2="47857"/>
                        <a14:foregroundMark x1="31538" y1="47500" x2="31538" y2="47500"/>
                        <a14:foregroundMark x1="31154" y1="47143" x2="31154" y2="47143"/>
                        <a14:foregroundMark x1="28462" y1="49286" x2="28462" y2="49286"/>
                        <a14:foregroundMark x1="28462" y1="48571" x2="28462" y2="48571"/>
                        <a14:foregroundMark x1="28077" y1="48571" x2="28077" y2="48571"/>
                        <a14:foregroundMark x1="28077" y1="48929" x2="28077" y2="48929"/>
                        <a14:foregroundMark x1="31538" y1="47857" x2="31538" y2="47857"/>
                        <a14:foregroundMark x1="31154" y1="47857" x2="31154" y2="47857"/>
                        <a14:foregroundMark x1="30385" y1="46786" x2="30385" y2="46786"/>
                        <a14:foregroundMark x1="30769" y1="48214" x2="30769" y2="48214"/>
                        <a14:foregroundMark x1="29615" y1="46786" x2="29615" y2="46786"/>
                        <a14:foregroundMark x1="30000" y1="47500" x2="30000" y2="47500"/>
                        <a14:foregroundMark x1="30000" y1="47857" x2="30000" y2="47857"/>
                        <a14:foregroundMark x1="35769" y1="55357" x2="35769" y2="55357"/>
                        <a14:foregroundMark x1="45385" y1="58214" x2="45385" y2="58214"/>
                        <a14:foregroundMark x1="28462" y1="48929" x2="28462" y2="48929"/>
                        <a14:foregroundMark x1="28462" y1="49286" x2="28462" y2="49286"/>
                        <a14:foregroundMark x1="29231" y1="47857" x2="29231" y2="47857"/>
                        <a14:foregroundMark x1="30000" y1="47857" x2="30000" y2="47857"/>
                        <a14:foregroundMark x1="30769" y1="47857" x2="30769" y2="47857"/>
                        <a14:foregroundMark x1="31923" y1="48571" x2="31923" y2="48571"/>
                        <a14:foregroundMark x1="31923" y1="48571" x2="31923" y2="48571"/>
                        <a14:foregroundMark x1="31923" y1="47500" x2="31538" y2="47857"/>
                        <a14:foregroundMark x1="30000" y1="47500" x2="30000" y2="47500"/>
                        <a14:foregroundMark x1="30000" y1="47500" x2="31154" y2="48571"/>
                        <a14:foregroundMark x1="31923" y1="48214" x2="31923" y2="48929"/>
                        <a14:foregroundMark x1="31923" y1="48571" x2="31923" y2="48571"/>
                        <a14:foregroundMark x1="31538" y1="48571" x2="31538" y2="48571"/>
                        <a14:foregroundMark x1="31538" y1="48571" x2="31923" y2="48571"/>
                        <a14:foregroundMark x1="31923" y1="48214" x2="31923" y2="48214"/>
                        <a14:foregroundMark x1="31923" y1="48214" x2="32308" y2="47143"/>
                        <a14:foregroundMark x1="32308" y1="48214" x2="32308" y2="48214"/>
                        <a14:foregroundMark x1="32692" y1="48214" x2="32692" y2="48214"/>
                        <a14:foregroundMark x1="32692" y1="47500" x2="32692" y2="47500"/>
                        <a14:foregroundMark x1="31923" y1="47857" x2="31923" y2="47857"/>
                        <a14:foregroundMark x1="31923" y1="47857" x2="31923" y2="47857"/>
                        <a14:foregroundMark x1="31538" y1="48571" x2="31538" y2="48571"/>
                        <a14:foregroundMark x1="31923" y1="48571" x2="31923" y2="48571"/>
                        <a14:foregroundMark x1="32692" y1="48571" x2="32692" y2="48571"/>
                        <a14:foregroundMark x1="30769" y1="48214" x2="30769" y2="48214"/>
                        <a14:foregroundMark x1="31923" y1="48571" x2="31923" y2="48571"/>
                        <a14:foregroundMark x1="31923" y1="48571" x2="31923" y2="48571"/>
                        <a14:foregroundMark x1="31923" y1="47857" x2="31923" y2="47857"/>
                        <a14:foregroundMark x1="31923" y1="48571" x2="31923" y2="48571"/>
                        <a14:foregroundMark x1="31538" y1="48571" x2="31538" y2="48571"/>
                        <a14:foregroundMark x1="31923" y1="47857" x2="31923" y2="47857"/>
                        <a14:foregroundMark x1="31923" y1="48214" x2="31923" y2="48214"/>
                        <a14:foregroundMark x1="31538" y1="48571" x2="31538" y2="48571"/>
                        <a14:foregroundMark x1="31538" y1="48571" x2="31538" y2="48571"/>
                        <a14:foregroundMark x1="31538" y1="48571" x2="31538" y2="48571"/>
                        <a14:foregroundMark x1="32692" y1="47500" x2="32692" y2="47500"/>
                        <a14:foregroundMark x1="32692" y1="47857" x2="32692" y2="47857"/>
                        <a14:foregroundMark x1="32308" y1="47857" x2="32308" y2="47857"/>
                        <a14:foregroundMark x1="32308" y1="47857" x2="32308" y2="47857"/>
                        <a14:foregroundMark x1="32308" y1="47857" x2="32308" y2="47857"/>
                        <a14:foregroundMark x1="31923" y1="47857" x2="31923" y2="47857"/>
                        <a14:foregroundMark x1="32308" y1="47857" x2="32308" y2="47857"/>
                        <a14:foregroundMark x1="32308" y1="48571" x2="32308" y2="48571"/>
                        <a14:foregroundMark x1="31923" y1="48571" x2="31923" y2="48571"/>
                        <a14:foregroundMark x1="31923" y1="48214" x2="31923" y2="48214"/>
                        <a14:foregroundMark x1="31923" y1="48214" x2="31923" y2="48214"/>
                        <a14:foregroundMark x1="31538" y1="47143" x2="31538" y2="47143"/>
                        <a14:foregroundMark x1="31538" y1="46786" x2="33077" y2="47143"/>
                        <a14:foregroundMark x1="35385" y1="47500" x2="35385" y2="47500"/>
                        <a14:foregroundMark x1="32692" y1="48214" x2="32692" y2="48214"/>
                        <a14:foregroundMark x1="32692" y1="48214" x2="32692" y2="48214"/>
                        <a14:foregroundMark x1="32308" y1="47857" x2="32308" y2="47857"/>
                        <a14:foregroundMark x1="31923" y1="47857" x2="32308" y2="48214"/>
                        <a14:foregroundMark x1="32308" y1="48214" x2="32308" y2="48214"/>
                        <a14:foregroundMark x1="32692" y1="48214" x2="32692" y2="482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1982" y="2031154"/>
            <a:ext cx="664709" cy="7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E8B34A9-1105-C042-9863-EFE9ADD6F78B}"/>
              </a:ext>
            </a:extLst>
          </p:cNvPr>
          <p:cNvSpPr/>
          <p:nvPr/>
        </p:nvSpPr>
        <p:spPr bwMode="auto">
          <a:xfrm>
            <a:off x="4164676" y="1594823"/>
            <a:ext cx="648393" cy="480912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C4EE68C-E722-4E49-A2FF-BDD0F8951C85}"/>
              </a:ext>
            </a:extLst>
          </p:cNvPr>
          <p:cNvCxnSpPr>
            <a:stCxn id="13" idx="7"/>
          </p:cNvCxnSpPr>
          <p:nvPr/>
        </p:nvCxnSpPr>
        <p:spPr bwMode="auto">
          <a:xfrm flipV="1">
            <a:off x="4718114" y="1624184"/>
            <a:ext cx="1533057" cy="4106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B7432D7-DF68-3649-A8D1-EB5A74E23109}"/>
              </a:ext>
            </a:extLst>
          </p:cNvPr>
          <p:cNvSpPr txBox="1"/>
          <p:nvPr/>
        </p:nvSpPr>
        <p:spPr>
          <a:xfrm>
            <a:off x="3183775" y="1154272"/>
            <a:ext cx="48565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00B050"/>
                </a:solidFill>
              </a:rPr>
              <a:t>Existing connection for fumehood or Hot-cell</a:t>
            </a:r>
          </a:p>
        </p:txBody>
      </p:sp>
    </p:spTree>
    <p:extLst>
      <p:ext uri="{BB962C8B-B14F-4D97-AF65-F5344CB8AC3E}">
        <p14:creationId xmlns:p14="http://schemas.microsoft.com/office/powerpoint/2010/main" val="1057928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2" hidden="1">
            <a:extLst>
              <a:ext uri="{FF2B5EF4-FFF2-40B4-BE49-F238E27FC236}">
                <a16:creationId xmlns:a16="http://schemas.microsoft.com/office/drawing/2014/main" id="{587C4E65-9B12-D049-8256-E92D6445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/>
          </a:p>
        </p:txBody>
      </p:sp>
      <p:pic>
        <p:nvPicPr>
          <p:cNvPr id="23" name="Picture 22" descr="A picture containing indoor&#10;&#10;Description automatically generated">
            <a:extLst>
              <a:ext uri="{FF2B5EF4-FFF2-40B4-BE49-F238E27FC236}">
                <a16:creationId xmlns:a16="http://schemas.microsoft.com/office/drawing/2014/main" id="{F0540A44-8756-744D-9621-85169FED1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147"/>
            <a:ext cx="4681440" cy="35083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7C38411-1595-1346-ACC8-E593D77F3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461" y="1219146"/>
            <a:ext cx="4529265" cy="35083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8B3861B-3B8A-7A47-A79E-870CBA1F680B}"/>
              </a:ext>
            </a:extLst>
          </p:cNvPr>
          <p:cNvSpPr txBox="1"/>
          <p:nvPr/>
        </p:nvSpPr>
        <p:spPr bwMode="auto">
          <a:xfrm>
            <a:off x="6930492" y="3777064"/>
            <a:ext cx="214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20 Gold samples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765170-E6C6-DE4D-B62E-0ACC3A27A46C}"/>
              </a:ext>
            </a:extLst>
          </p:cNvPr>
          <p:cNvSpPr txBox="1"/>
          <p:nvPr/>
        </p:nvSpPr>
        <p:spPr>
          <a:xfrm>
            <a:off x="609601" y="4761970"/>
            <a:ext cx="935712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Discrepancy between FLUKA simulation and measurements </a:t>
            </a:r>
          </a:p>
          <a:p>
            <a:r>
              <a:rPr lang="en-US" dirty="0"/>
              <a:t>Simulation ~2 </a:t>
            </a:r>
            <a:r>
              <a:rPr lang="en-US" dirty="0" err="1"/>
              <a:t>uSv</a:t>
            </a:r>
            <a:r>
              <a:rPr lang="en-US" dirty="0"/>
              <a:t>/h @40cm -  Measured </a:t>
            </a:r>
            <a:r>
              <a:rPr lang="en-US" dirty="0">
                <a:solidFill>
                  <a:schemeClr val="accent2"/>
                </a:solidFill>
              </a:rPr>
              <a:t>~</a:t>
            </a:r>
            <a:r>
              <a:rPr lang="en-US" dirty="0"/>
              <a:t>25 </a:t>
            </a:r>
            <a:r>
              <a:rPr lang="en-US" dirty="0" err="1"/>
              <a:t>uSv</a:t>
            </a:r>
            <a:r>
              <a:rPr lang="en-US" dirty="0"/>
              <a:t>/h @40cm</a:t>
            </a:r>
          </a:p>
          <a:p>
            <a:r>
              <a:rPr lang="en-US" dirty="0"/>
              <a:t>Due to change on mass of gold foils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24E9B5-A17D-3C48-8FB6-1B463A4870C5}"/>
              </a:ext>
            </a:extLst>
          </p:cNvPr>
          <p:cNvSpPr txBox="1"/>
          <p:nvPr/>
        </p:nvSpPr>
        <p:spPr bwMode="auto">
          <a:xfrm>
            <a:off x="609600" y="5892836"/>
            <a:ext cx="3676749" cy="369332"/>
          </a:xfrm>
          <a:prstGeom prst="rect">
            <a:avLst/>
          </a:prstGeom>
          <a:solidFill>
            <a:srgbClr val="FF9300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CH">
                <a:solidFill>
                  <a:schemeClr val="bg1"/>
                </a:solidFill>
              </a:rPr>
              <a:t>See </a:t>
            </a:r>
            <a:r>
              <a:rPr lang="en-GB">
                <a:solidFill>
                  <a:schemeClr val="bg1"/>
                </a:solidFill>
              </a:rPr>
              <a:t>Pablo Perez </a:t>
            </a:r>
            <a:r>
              <a:rPr lang="en-GB" err="1">
                <a:solidFill>
                  <a:schemeClr val="bg1"/>
                </a:solidFill>
              </a:rPr>
              <a:t>Maroto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CH">
                <a:solidFill>
                  <a:schemeClr val="bg1"/>
                </a:solidFill>
              </a:rPr>
              <a:t>talk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151AEEEC-74DB-004A-A7B3-E75BCF809CF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85980" y="265163"/>
            <a:ext cx="11820039" cy="7158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NEAR experimental station (NEAR OUT) – </a:t>
            </a:r>
            <a:r>
              <a:rPr lang="en-GB" err="1"/>
              <a:t>ANTILoPE</a:t>
            </a:r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0CD4DD-E712-264F-BD47-ADD5E2FCC92E}"/>
              </a:ext>
            </a:extLst>
          </p:cNvPr>
          <p:cNvSpPr txBox="1"/>
          <p:nvPr/>
        </p:nvSpPr>
        <p:spPr>
          <a:xfrm>
            <a:off x="4447572" y="5733480"/>
            <a:ext cx="74627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/>
              <a:t>Acknowledgements: O.Aberle, O.Fjeld, F.Gruber, C.Guerrero Sanchez, P.Perez Maroto, A.J.Praena Rodriguez, D.Senajova</a:t>
            </a:r>
          </a:p>
        </p:txBody>
      </p:sp>
    </p:spTree>
    <p:extLst>
      <p:ext uri="{BB962C8B-B14F-4D97-AF65-F5344CB8AC3E}">
        <p14:creationId xmlns:p14="http://schemas.microsoft.com/office/powerpoint/2010/main" val="3912973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6498ED43-7F81-144B-AED0-1F7E54257F6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85980" y="265163"/>
            <a:ext cx="11820039" cy="71584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/>
              <a:t>NEAR experimental station (NEAR OUT) – MAM-2 Shadow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0D39AE-F261-B44A-A9EA-361E7975E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430729" y="1897635"/>
            <a:ext cx="4298821" cy="28586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DCF089-53E4-F646-BE1A-B9237BF88DC8}"/>
              </a:ext>
            </a:extLst>
          </p:cNvPr>
          <p:cNvSpPr txBox="1"/>
          <p:nvPr/>
        </p:nvSpPr>
        <p:spPr bwMode="auto">
          <a:xfrm>
            <a:off x="652183" y="5696070"/>
            <a:ext cx="10444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MAM-2 (multifoils activation) Shadow Bar installation and a</a:t>
            </a:r>
            <a:r>
              <a:rPr lang="en-CH" dirty="0"/>
              <a:t>lignement </a:t>
            </a:r>
          </a:p>
          <a:p>
            <a:r>
              <a:rPr lang="en-CH" sz="1200" dirty="0"/>
              <a:t>Acknowledgements: O.Aberle, O.Fjeld, F.Garcia Infantes, F.Gruber, C.Y.Mucher, </a:t>
            </a:r>
            <a:r>
              <a:rPr lang="en-GB" sz="1200" dirty="0"/>
              <a:t>Pablo Torres Sanchez, </a:t>
            </a:r>
            <a:r>
              <a:rPr lang="en-CH" sz="1200" dirty="0"/>
              <a:t> A.J.Praena Rodriguez, D.Senajova</a:t>
            </a:r>
          </a:p>
        </p:txBody>
      </p:sp>
      <p:pic>
        <p:nvPicPr>
          <p:cNvPr id="23" name="Picture 22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FB5EE0E2-ED41-1749-B182-47F9373B6A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514"/>
          <a:stretch/>
        </p:blipFill>
        <p:spPr>
          <a:xfrm>
            <a:off x="8374859" y="1177538"/>
            <a:ext cx="3374098" cy="38458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4722230-8112-E645-A549-A0C833688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759"/>
          <a:stretch/>
        </p:blipFill>
        <p:spPr>
          <a:xfrm>
            <a:off x="3397428" y="1177537"/>
            <a:ext cx="4727999" cy="384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356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/>
              <a:t>NEAR experimental station (NEAR OUT) – R2E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A00D13-C2F6-984B-AAB2-C19918C3F66B}"/>
              </a:ext>
            </a:extLst>
          </p:cNvPr>
          <p:cNvSpPr txBox="1"/>
          <p:nvPr/>
        </p:nvSpPr>
        <p:spPr>
          <a:xfrm>
            <a:off x="139454" y="5877272"/>
            <a:ext cx="727991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CH"/>
              <a:t>Acknowledgements : M.Sacristan Barbero, M.Cecchetto SY-STI-BMI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4F99D0-5AE4-6443-9486-6A20D7245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248" y="1125222"/>
            <a:ext cx="4136299" cy="3107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C16DB0-4783-D44A-ADDA-E09AC4D3C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699" y="3493843"/>
            <a:ext cx="3290848" cy="24726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C2B529-B9BE-6A4C-A28A-32A33E9F84AC}"/>
              </a:ext>
            </a:extLst>
          </p:cNvPr>
          <p:cNvSpPr txBox="1"/>
          <p:nvPr/>
        </p:nvSpPr>
        <p:spPr>
          <a:xfrm>
            <a:off x="139453" y="4697426"/>
            <a:ext cx="8544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Determine the High Energy Hadron fluence</a:t>
            </a:r>
            <a:r>
              <a:rPr lang="en-GB"/>
              <a:t> at NEAR by means of SRAM memories</a:t>
            </a:r>
          </a:p>
          <a:p>
            <a:r>
              <a:rPr lang="en-GB"/>
              <a:t>Future </a:t>
            </a:r>
            <a:r>
              <a:rPr lang="en-GB" b="1"/>
              <a:t>neutron beam for Displacement Damage testing in electronics</a:t>
            </a:r>
            <a:r>
              <a:rPr lang="en-GB"/>
              <a:t> </a:t>
            </a:r>
          </a:p>
          <a:p>
            <a:r>
              <a:rPr lang="en-GB"/>
              <a:t>Can take place in parallel of multifoils activation</a:t>
            </a:r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969BC-7AFB-5841-A435-C91CEE119C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9453" y="1125222"/>
            <a:ext cx="7670108" cy="355479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0091DC1E-EFA5-7D48-9A2C-38906868D179}"/>
              </a:ext>
            </a:extLst>
          </p:cNvPr>
          <p:cNvSpPr/>
          <p:nvPr/>
        </p:nvSpPr>
        <p:spPr bwMode="auto">
          <a:xfrm>
            <a:off x="6980144" y="2784178"/>
            <a:ext cx="936104" cy="9663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B9CE387-A953-F846-BD0B-691A51E90984}"/>
              </a:ext>
            </a:extLst>
          </p:cNvPr>
          <p:cNvSpPr/>
          <p:nvPr/>
        </p:nvSpPr>
        <p:spPr bwMode="auto">
          <a:xfrm>
            <a:off x="8941605" y="1898964"/>
            <a:ext cx="1667625" cy="153003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1B19BE-1CDE-D84F-AA54-70550BD592A8}"/>
              </a:ext>
            </a:extLst>
          </p:cNvPr>
          <p:cNvSpPr txBox="1"/>
          <p:nvPr/>
        </p:nvSpPr>
        <p:spPr>
          <a:xfrm>
            <a:off x="7913551" y="1158012"/>
            <a:ext cx="41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Measured Neutron flux </a:t>
            </a:r>
          </a:p>
          <a:p>
            <a:r>
              <a:rPr lang="en-GB" dirty="0">
                <a:solidFill>
                  <a:schemeClr val="bg1"/>
                </a:solidFill>
              </a:rPr>
              <a:t>4*10</a:t>
            </a:r>
            <a:r>
              <a:rPr lang="en-GB" baseline="30000" dirty="0">
                <a:solidFill>
                  <a:schemeClr val="bg1"/>
                </a:solidFill>
              </a:rPr>
              <a:t>6</a:t>
            </a:r>
            <a:r>
              <a:rPr lang="en-GB" dirty="0">
                <a:solidFill>
                  <a:schemeClr val="bg1"/>
                </a:solidFill>
              </a:rPr>
              <a:t> HEH/cm</a:t>
            </a:r>
            <a:r>
              <a:rPr lang="en-GB" baseline="30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/pulse</a:t>
            </a:r>
            <a:endParaRPr lang="en-CH" dirty="0">
              <a:solidFill>
                <a:schemeClr val="bg1"/>
              </a:solidFill>
            </a:endParaRP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00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02568-0B75-8E45-8A8C-D15ACCDC7A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2969" y="1222373"/>
            <a:ext cx="11582399" cy="4821904"/>
          </a:xfrm>
        </p:spPr>
        <p:txBody>
          <a:bodyPr vert="horz" lIns="91440" tIns="45720" rIns="91440" bIns="45720" anchor="t">
            <a:normAutofit/>
          </a:bodyPr>
          <a:lstStyle/>
          <a:p>
            <a:r>
              <a:rPr lang="en-US" b="1"/>
              <a:t>Successful run at NEAR in 2021</a:t>
            </a:r>
            <a:endParaRPr lang="en-CH" b="1"/>
          </a:p>
          <a:p>
            <a:pPr>
              <a:buFontTx/>
              <a:buChar char="-"/>
            </a:pPr>
            <a:r>
              <a:rPr lang="en-CH"/>
              <a:t>Irradiation station for R2M (material irradiation) – 22 samples irradiated </a:t>
            </a:r>
          </a:p>
          <a:p>
            <a:pPr>
              <a:buFontTx/>
              <a:buChar char="-"/>
            </a:pPr>
            <a:r>
              <a:rPr lang="en-CH"/>
              <a:t>AlF</a:t>
            </a:r>
            <a:r>
              <a:rPr lang="en-CH" baseline="-25000"/>
              <a:t>3</a:t>
            </a:r>
            <a:r>
              <a:rPr lang="en-CH"/>
              <a:t> samples irradiation for moderator study</a:t>
            </a:r>
          </a:p>
          <a:p>
            <a:pPr>
              <a:buFontTx/>
              <a:buChar char="-"/>
            </a:pPr>
            <a:r>
              <a:rPr lang="en-US">
                <a:ea typeface="+mn-lt"/>
                <a:cs typeface="+mn-lt"/>
              </a:rPr>
              <a:t>4 n-TOF Multifoils activation experience at the collimator position</a:t>
            </a:r>
            <a:endParaRPr lang="en-CH"/>
          </a:p>
          <a:p>
            <a:pPr>
              <a:buFontTx/>
              <a:buChar char="-"/>
            </a:pPr>
            <a:r>
              <a:rPr lang="en-CH"/>
              <a:t>Irradiation station for R2E (irradiation of electronics) – several SRAM cards irradiation performed (in parallel of n-TOF experiment)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C40E042-42CC-4D41-96C9-790A5C20B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US"/>
              <a:t>Summary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0285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/>
              <a:t>Thank you for </a:t>
            </a:r>
          </a:p>
          <a:p>
            <a:pPr algn="r">
              <a:defRPr/>
            </a:pPr>
            <a:r>
              <a:rPr lang="en-GB"/>
              <a:t>your attention!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8932E0-7592-864E-ABD8-3D19704B3B15}"/>
              </a:ext>
            </a:extLst>
          </p:cNvPr>
          <p:cNvGrpSpPr/>
          <p:nvPr/>
        </p:nvGrpSpPr>
        <p:grpSpPr>
          <a:xfrm>
            <a:off x="88371" y="1258661"/>
            <a:ext cx="10801200" cy="4848894"/>
            <a:chOff x="608723" y="1387683"/>
            <a:chExt cx="10801200" cy="48488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F2DCEC0-A0F4-2447-83CD-84F66260C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727" b="19395"/>
            <a:stretch/>
          </p:blipFill>
          <p:spPr>
            <a:xfrm>
              <a:off x="608723" y="2276872"/>
              <a:ext cx="10801200" cy="3770794"/>
            </a:xfrm>
            <a:prstGeom prst="rect">
              <a:avLst/>
            </a:prstGeom>
          </p:spPr>
        </p:pic>
        <p:pic>
          <p:nvPicPr>
            <p:cNvPr id="6" name="Picture 5" descr="A map of a city&#10;&#10;Description automatically generated with low confidence">
              <a:extLst>
                <a:ext uri="{FF2B5EF4-FFF2-40B4-BE49-F238E27FC236}">
                  <a16:creationId xmlns:a16="http://schemas.microsoft.com/office/drawing/2014/main" id="{DAFB3698-2592-3041-99DD-875E500F0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4049" y="1387683"/>
              <a:ext cx="2105274" cy="1994875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55E930-625E-344E-A778-4C6F5B75C387}"/>
                </a:ext>
              </a:extLst>
            </p:cNvPr>
            <p:cNvSpPr/>
            <p:nvPr/>
          </p:nvSpPr>
          <p:spPr>
            <a:xfrm rot="939468">
              <a:off x="6373726" y="4183963"/>
              <a:ext cx="1660841" cy="7307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6AA2ED-7F7A-1548-B6C4-8269EA903337}"/>
                </a:ext>
              </a:extLst>
            </p:cNvPr>
            <p:cNvSpPr txBox="1"/>
            <p:nvPr/>
          </p:nvSpPr>
          <p:spPr>
            <a:xfrm>
              <a:off x="8644467" y="5648011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/>
                <a:t>TT2 - 801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97E960-D770-1E4C-B385-2CEB12FABA0C}"/>
                </a:ext>
              </a:extLst>
            </p:cNvPr>
            <p:cNvSpPr txBox="1"/>
            <p:nvPr/>
          </p:nvSpPr>
          <p:spPr>
            <a:xfrm>
              <a:off x="3503712" y="3906173"/>
              <a:ext cx="18814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/>
                <a:t>TT2A- 802</a:t>
              </a:r>
            </a:p>
          </p:txBody>
        </p:sp>
        <p:pic>
          <p:nvPicPr>
            <p:cNvPr id="12" name="Picture 11" descr="A picture containing indoor, floor&#10;&#10;Description automatically generated">
              <a:extLst>
                <a:ext uri="{FF2B5EF4-FFF2-40B4-BE49-F238E27FC236}">
                  <a16:creationId xmlns:a16="http://schemas.microsoft.com/office/drawing/2014/main" id="{E7736609-AAD6-5248-973E-EBFDB2303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7458" y="4443756"/>
              <a:ext cx="2979410" cy="1792821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505990C-862B-924D-A4CF-0E43D9C69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60290" y="2451162"/>
              <a:ext cx="2176360" cy="18909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58004-F0B0-1A4B-B360-F7BF08189DE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86077" y="4797152"/>
              <a:ext cx="1002011" cy="433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0E65217-B415-2346-97F8-1B9B9A116B01}"/>
              </a:ext>
            </a:extLst>
          </p:cNvPr>
          <p:cNvSpPr txBox="1"/>
          <p:nvPr/>
        </p:nvSpPr>
        <p:spPr>
          <a:xfrm>
            <a:off x="5306962" y="5870191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/>
              <a:t>NEAR</a:t>
            </a:r>
          </a:p>
        </p:txBody>
      </p:sp>
      <p:pic>
        <p:nvPicPr>
          <p:cNvPr id="5" name="Picture 4" descr="A picture containing map&#10;&#10;Description automatically generated">
            <a:extLst>
              <a:ext uri="{FF2B5EF4-FFF2-40B4-BE49-F238E27FC236}">
                <a16:creationId xmlns:a16="http://schemas.microsoft.com/office/drawing/2014/main" id="{BE8EFA9C-0D7E-E04F-A634-9782AF38E2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723" y="1145854"/>
            <a:ext cx="2108383" cy="125392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100C88-1D64-BF47-B46E-AFD32656D52C}"/>
              </a:ext>
            </a:extLst>
          </p:cNvPr>
          <p:cNvCxnSpPr>
            <a:cxnSpLocks/>
          </p:cNvCxnSpPr>
          <p:nvPr/>
        </p:nvCxnSpPr>
        <p:spPr bwMode="auto">
          <a:xfrm>
            <a:off x="4339938" y="2277479"/>
            <a:ext cx="2628735" cy="6251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CBD05DD-35C9-B845-B148-40ACB65B021E}"/>
              </a:ext>
            </a:extLst>
          </p:cNvPr>
          <p:cNvSpPr/>
          <p:nvPr/>
        </p:nvSpPr>
        <p:spPr bwMode="auto">
          <a:xfrm rot="11922416">
            <a:off x="9698423" y="5560841"/>
            <a:ext cx="1666315" cy="28708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9DCD96-FDA9-384D-8BB4-2DDB6AF38F98}"/>
              </a:ext>
            </a:extLst>
          </p:cNvPr>
          <p:cNvSpPr txBox="1"/>
          <p:nvPr/>
        </p:nvSpPr>
        <p:spPr>
          <a:xfrm>
            <a:off x="10889571" y="5125322"/>
            <a:ext cx="137833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0000"/>
                </a:solidFill>
              </a:rPr>
              <a:t>Protons from PS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93C22C6-787F-4346-9E20-95C85E1F13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0894" y="1442850"/>
            <a:ext cx="3428739" cy="25750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CEF379A-309E-8B40-AB43-C4EA908E35FE}"/>
              </a:ext>
            </a:extLst>
          </p:cNvPr>
          <p:cNvSpPr txBox="1"/>
          <p:nvPr/>
        </p:nvSpPr>
        <p:spPr>
          <a:xfrm>
            <a:off x="7748904" y="4116362"/>
            <a:ext cx="230753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n_TOF target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D4F400-DE4E-9E40-A3E8-2CF87502CA4F}"/>
              </a:ext>
            </a:extLst>
          </p:cNvPr>
          <p:cNvSpPr txBox="1"/>
          <p:nvPr/>
        </p:nvSpPr>
        <p:spPr>
          <a:xfrm>
            <a:off x="263352" y="2902630"/>
            <a:ext cx="1899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EAR1: Experimental area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1FE083-160D-E64F-9B3E-77B525633F7F}"/>
              </a:ext>
            </a:extLst>
          </p:cNvPr>
          <p:cNvSpPr txBox="1"/>
          <p:nvPr/>
        </p:nvSpPr>
        <p:spPr>
          <a:xfrm>
            <a:off x="5847022" y="1622638"/>
            <a:ext cx="2371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EAR2: Experimental area 2</a:t>
            </a:r>
          </a:p>
        </p:txBody>
      </p:sp>
      <p:pic>
        <p:nvPicPr>
          <p:cNvPr id="30" name="Picture 2" descr="Images: New-Logo">
            <a:extLst>
              <a:ext uri="{FF2B5EF4-FFF2-40B4-BE49-F238E27FC236}">
                <a16:creationId xmlns:a16="http://schemas.microsoft.com/office/drawing/2014/main" id="{BAD00737-F7B9-D14C-B05C-5BD1E36FB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26" y="5314893"/>
            <a:ext cx="790354" cy="79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15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irradiation and experimental station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9EB1DD-C2DD-564F-9418-B61161FA20FC}"/>
              </a:ext>
            </a:extLst>
          </p:cNvPr>
          <p:cNvSpPr txBox="1"/>
          <p:nvPr/>
        </p:nvSpPr>
        <p:spPr>
          <a:xfrm>
            <a:off x="609600" y="5606617"/>
            <a:ext cx="12064668" cy="108952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sz="3600" kern="1200" baseline="0">
                <a:solidFill>
                  <a:srgbClr val="5AA3D9"/>
                </a:solidFill>
                <a:latin typeface="Futura Lt BT" panose="020B0402020204020303" pitchFamily="34" charset="0"/>
                <a:ea typeface="+mj-ea"/>
                <a:cs typeface="Ubuntu Light"/>
              </a:defRPr>
            </a:lvl1pPr>
          </a:lstStyle>
          <a:p>
            <a:r>
              <a:rPr lang="en-US" sz="2000" dirty="0" err="1">
                <a:latin typeface="+mn-lt"/>
              </a:rPr>
              <a:t>n_TOF</a:t>
            </a:r>
            <a:r>
              <a:rPr lang="en-US" sz="2000" dirty="0">
                <a:latin typeface="+mn-lt"/>
              </a:rPr>
              <a:t> mixed field irradiation places for R2M, R2E and </a:t>
            </a:r>
            <a:r>
              <a:rPr lang="en-US" sz="2000" dirty="0" err="1">
                <a:latin typeface="+mn-lt"/>
              </a:rPr>
              <a:t>n_TOF</a:t>
            </a:r>
            <a:r>
              <a:rPr lang="en-US" sz="2000" dirty="0">
                <a:latin typeface="+mn-lt"/>
              </a:rPr>
              <a:t> community applications – </a:t>
            </a:r>
            <a:r>
              <a:rPr lang="en-US" sz="2000" b="1" dirty="0"/>
              <a:t>First irradiation in 2021 during run 3 – </a:t>
            </a:r>
            <a:r>
              <a:rPr lang="en-US" sz="2000" dirty="0">
                <a:solidFill>
                  <a:schemeClr val="tx2"/>
                </a:solidFill>
              </a:rPr>
              <a:t>See </a:t>
            </a:r>
            <a:r>
              <a:rPr lang="en-US" sz="2000" dirty="0" err="1">
                <a:solidFill>
                  <a:schemeClr val="tx2"/>
                </a:solidFill>
              </a:rPr>
              <a:t>E.Stamati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P.Torres</a:t>
            </a:r>
            <a:r>
              <a:rPr lang="en-US" sz="2000" dirty="0">
                <a:solidFill>
                  <a:schemeClr val="tx2"/>
                </a:solidFill>
              </a:rPr>
              <a:t> Sanchez and </a:t>
            </a:r>
            <a:r>
              <a:rPr lang="en-US" sz="2000" dirty="0" err="1">
                <a:solidFill>
                  <a:schemeClr val="tx2"/>
                </a:solidFill>
              </a:rPr>
              <a:t>P.Perez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Maroto</a:t>
            </a:r>
            <a:r>
              <a:rPr lang="en-US" sz="2000" dirty="0">
                <a:solidFill>
                  <a:schemeClr val="tx2"/>
                </a:solidFill>
              </a:rPr>
              <a:t> talks</a:t>
            </a:r>
            <a:endParaRPr lang="en-CH" sz="2000" dirty="0">
              <a:solidFill>
                <a:schemeClr val="tx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A649C39-1F15-E448-8851-A7AA27959032}"/>
              </a:ext>
            </a:extLst>
          </p:cNvPr>
          <p:cNvGrpSpPr/>
          <p:nvPr/>
        </p:nvGrpSpPr>
        <p:grpSpPr>
          <a:xfrm>
            <a:off x="59855" y="2016589"/>
            <a:ext cx="4252705" cy="3125438"/>
            <a:chOff x="257472" y="1960370"/>
            <a:chExt cx="5013776" cy="359242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42B2E47-4A4B-1C4C-9CA1-CA1221695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35317"/>
            <a:stretch/>
          </p:blipFill>
          <p:spPr>
            <a:xfrm>
              <a:off x="257472" y="1960370"/>
              <a:ext cx="5013776" cy="359242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58E82C-17DB-014D-A958-7B2ADAF4A9AF}"/>
                </a:ext>
              </a:extLst>
            </p:cNvPr>
            <p:cNvSpPr txBox="1"/>
            <p:nvPr/>
          </p:nvSpPr>
          <p:spPr bwMode="auto">
            <a:xfrm>
              <a:off x="257472" y="5245013"/>
              <a:ext cx="50066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Phase 1: New Target Mobile Shielding</a:t>
              </a:r>
              <a:endParaRPr lang="en-CH" sz="1400" b="1" i="1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DE04BB8-6218-6B47-887A-30417BA42B97}"/>
              </a:ext>
            </a:extLst>
          </p:cNvPr>
          <p:cNvSpPr txBox="1"/>
          <p:nvPr/>
        </p:nvSpPr>
        <p:spPr>
          <a:xfrm>
            <a:off x="551384" y="1052736"/>
            <a:ext cx="11377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Roadmap for the Implementation of a New Target Mobile Shielding and a NEAR Experimental Station at the </a:t>
            </a:r>
            <a:r>
              <a:rPr lang="en-US" err="1"/>
              <a:t>n_TOF</a:t>
            </a:r>
            <a:r>
              <a:rPr lang="en-US"/>
              <a:t> Facility: </a:t>
            </a:r>
            <a:r>
              <a:rPr lang="en-US">
                <a:hlinkClick r:id="rId4"/>
              </a:rPr>
              <a:t>EDMS 2158356</a:t>
            </a:r>
            <a:r>
              <a:rPr lang="en-US"/>
              <a:t> and associated ECR EDMS </a:t>
            </a:r>
            <a:r>
              <a:rPr lang="en-US">
                <a:hlinkClick r:id="rId5"/>
              </a:rPr>
              <a:t>2379173</a:t>
            </a:r>
            <a:endParaRPr lang="en-CH"/>
          </a:p>
        </p:txBody>
      </p:sp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76C65016-66DB-104C-9CEB-21620AF8D4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792" r="10601" b="16752"/>
          <a:stretch/>
        </p:blipFill>
        <p:spPr>
          <a:xfrm>
            <a:off x="4371437" y="2490532"/>
            <a:ext cx="3854635" cy="2358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62D886-B8DE-4846-BDF7-FA04A3B31C3B}"/>
              </a:ext>
            </a:extLst>
          </p:cNvPr>
          <p:cNvSpPr txBox="1"/>
          <p:nvPr/>
        </p:nvSpPr>
        <p:spPr>
          <a:xfrm>
            <a:off x="4354814" y="4848802"/>
            <a:ext cx="39729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Phase 2 – IMPLEMENTATION OF NEAR/R2E/M STATION</a:t>
            </a:r>
            <a:endParaRPr lang="en-CH" sz="1400" b="1"/>
          </a:p>
          <a:p>
            <a:endParaRPr lang="en-CH"/>
          </a:p>
        </p:txBody>
      </p:sp>
      <p:pic>
        <p:nvPicPr>
          <p:cNvPr id="1030" name="Picture 6" descr="Done Icon Line Images, Stock Photos &amp;amp; Vectors | Shutterstock">
            <a:extLst>
              <a:ext uri="{FF2B5EF4-FFF2-40B4-BE49-F238E27FC236}">
                <a16:creationId xmlns:a16="http://schemas.microsoft.com/office/drawing/2014/main" id="{1F87437E-8707-0241-8824-EDBB0705B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1538" y1="46786" x2="31538" y2="46786"/>
                        <a14:foregroundMark x1="43077" y1="58571" x2="43077" y2="58571"/>
                        <a14:foregroundMark x1="45769" y1="60714" x2="45769" y2="60714"/>
                        <a14:foregroundMark x1="27692" y1="44643" x2="27692" y2="44643"/>
                        <a14:foregroundMark x1="29231" y1="46071" x2="30769" y2="46429"/>
                        <a14:foregroundMark x1="32692" y1="50357" x2="32692" y2="51071"/>
                        <a14:foregroundMark x1="31154" y1="48571" x2="31154" y2="48571"/>
                        <a14:foregroundMark x1="30000" y1="48214" x2="30000" y2="48214"/>
                        <a14:foregroundMark x1="29231" y1="48571" x2="28846" y2="49286"/>
                        <a14:foregroundMark x1="30000" y1="47500" x2="30000" y2="47500"/>
                        <a14:foregroundMark x1="31538" y1="48571" x2="31538" y2="48571"/>
                        <a14:foregroundMark x1="32692" y1="47857" x2="32692" y2="47857"/>
                        <a14:foregroundMark x1="30000" y1="47857" x2="30000" y2="47857"/>
                        <a14:foregroundMark x1="29615" y1="47500" x2="29615" y2="47500"/>
                        <a14:foregroundMark x1="31538" y1="47857" x2="31538" y2="47857"/>
                        <a14:foregroundMark x1="31538" y1="47500" x2="31538" y2="47500"/>
                        <a14:foregroundMark x1="31154" y1="47143" x2="31154" y2="47143"/>
                        <a14:foregroundMark x1="28462" y1="49286" x2="28462" y2="49286"/>
                        <a14:foregroundMark x1="28462" y1="48571" x2="28462" y2="48571"/>
                        <a14:foregroundMark x1="28077" y1="48571" x2="28077" y2="48571"/>
                        <a14:foregroundMark x1="28077" y1="48929" x2="28077" y2="48929"/>
                        <a14:foregroundMark x1="31538" y1="47857" x2="31538" y2="47857"/>
                        <a14:foregroundMark x1="31154" y1="47857" x2="31154" y2="47857"/>
                        <a14:foregroundMark x1="30385" y1="46786" x2="30385" y2="46786"/>
                        <a14:foregroundMark x1="30769" y1="48214" x2="30769" y2="48214"/>
                        <a14:foregroundMark x1="29615" y1="46786" x2="29615" y2="46786"/>
                        <a14:foregroundMark x1="30000" y1="47500" x2="30000" y2="47500"/>
                        <a14:foregroundMark x1="30000" y1="47857" x2="30000" y2="47857"/>
                        <a14:foregroundMark x1="35769" y1="55357" x2="35769" y2="55357"/>
                        <a14:foregroundMark x1="45385" y1="58214" x2="45385" y2="58214"/>
                        <a14:foregroundMark x1="28462" y1="48929" x2="28462" y2="48929"/>
                        <a14:foregroundMark x1="28462" y1="49286" x2="28462" y2="49286"/>
                        <a14:foregroundMark x1="29231" y1="47857" x2="29231" y2="47857"/>
                        <a14:foregroundMark x1="30000" y1="47857" x2="30000" y2="47857"/>
                        <a14:foregroundMark x1="30769" y1="47857" x2="30769" y2="47857"/>
                        <a14:foregroundMark x1="31923" y1="48571" x2="31923" y2="48571"/>
                        <a14:foregroundMark x1="31923" y1="48571" x2="31923" y2="48571"/>
                        <a14:foregroundMark x1="31923" y1="47500" x2="31538" y2="47857"/>
                        <a14:foregroundMark x1="30000" y1="47500" x2="30000" y2="47500"/>
                        <a14:foregroundMark x1="30000" y1="47500" x2="31154" y2="48571"/>
                        <a14:foregroundMark x1="31923" y1="48214" x2="31923" y2="48929"/>
                        <a14:foregroundMark x1="31923" y1="48571" x2="31923" y2="48571"/>
                        <a14:foregroundMark x1="31538" y1="48571" x2="31538" y2="48571"/>
                        <a14:foregroundMark x1="31538" y1="48571" x2="31923" y2="48571"/>
                        <a14:foregroundMark x1="31923" y1="48214" x2="31923" y2="48214"/>
                        <a14:foregroundMark x1="31923" y1="48214" x2="32308" y2="47143"/>
                        <a14:foregroundMark x1="32308" y1="48214" x2="32308" y2="48214"/>
                        <a14:foregroundMark x1="32692" y1="48214" x2="32692" y2="48214"/>
                        <a14:foregroundMark x1="32692" y1="47500" x2="32692" y2="47500"/>
                        <a14:foregroundMark x1="31923" y1="47857" x2="31923" y2="47857"/>
                        <a14:foregroundMark x1="31923" y1="47857" x2="31923" y2="47857"/>
                        <a14:foregroundMark x1="31538" y1="48571" x2="31538" y2="48571"/>
                        <a14:foregroundMark x1="31923" y1="48571" x2="31923" y2="48571"/>
                        <a14:foregroundMark x1="32692" y1="48571" x2="32692" y2="48571"/>
                        <a14:foregroundMark x1="30769" y1="48214" x2="30769" y2="48214"/>
                        <a14:foregroundMark x1="31923" y1="48571" x2="31923" y2="48571"/>
                        <a14:foregroundMark x1="31923" y1="48571" x2="31923" y2="48571"/>
                        <a14:foregroundMark x1="31923" y1="47857" x2="31923" y2="47857"/>
                        <a14:foregroundMark x1="31923" y1="48571" x2="31923" y2="48571"/>
                        <a14:foregroundMark x1="31538" y1="48571" x2="31538" y2="48571"/>
                        <a14:foregroundMark x1="31923" y1="47857" x2="31923" y2="47857"/>
                        <a14:foregroundMark x1="31923" y1="48214" x2="31923" y2="48214"/>
                        <a14:foregroundMark x1="31538" y1="48571" x2="31538" y2="48571"/>
                        <a14:foregroundMark x1="31538" y1="48571" x2="31538" y2="48571"/>
                        <a14:foregroundMark x1="31538" y1="48571" x2="31538" y2="48571"/>
                        <a14:foregroundMark x1="32692" y1="47500" x2="32692" y2="47500"/>
                        <a14:foregroundMark x1="32692" y1="47857" x2="32692" y2="47857"/>
                        <a14:foregroundMark x1="32308" y1="47857" x2="32308" y2="47857"/>
                        <a14:foregroundMark x1="32308" y1="47857" x2="32308" y2="47857"/>
                        <a14:foregroundMark x1="32308" y1="47857" x2="32308" y2="47857"/>
                        <a14:foregroundMark x1="31923" y1="47857" x2="31923" y2="47857"/>
                        <a14:foregroundMark x1="32308" y1="47857" x2="32308" y2="47857"/>
                        <a14:foregroundMark x1="32308" y1="48571" x2="32308" y2="48571"/>
                        <a14:foregroundMark x1="31923" y1="48571" x2="31923" y2="48571"/>
                        <a14:foregroundMark x1="31923" y1="48214" x2="31923" y2="48214"/>
                        <a14:foregroundMark x1="31923" y1="48214" x2="31923" y2="48214"/>
                        <a14:foregroundMark x1="31538" y1="47143" x2="31538" y2="47143"/>
                        <a14:foregroundMark x1="31538" y1="46786" x2="33077" y2="47143"/>
                        <a14:foregroundMark x1="35385" y1="47500" x2="35385" y2="47500"/>
                        <a14:foregroundMark x1="32692" y1="48214" x2="32692" y2="48214"/>
                        <a14:foregroundMark x1="32692" y1="48214" x2="32692" y2="48214"/>
                        <a14:foregroundMark x1="32308" y1="47857" x2="32308" y2="47857"/>
                        <a14:foregroundMark x1="31923" y1="47857" x2="32308" y2="48214"/>
                        <a14:foregroundMark x1="32308" y1="48214" x2="32308" y2="48214"/>
                        <a14:foregroundMark x1="32692" y1="48214" x2="32692" y2="482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785" y="2005028"/>
            <a:ext cx="664709" cy="7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BFC6C31-0BF9-A64B-8751-D178B258B19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951" r="1" b="7871"/>
          <a:stretch/>
        </p:blipFill>
        <p:spPr>
          <a:xfrm>
            <a:off x="8392547" y="1971011"/>
            <a:ext cx="3731976" cy="261380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CFFF011-2749-7A4A-9530-926A778ADA5C}"/>
              </a:ext>
            </a:extLst>
          </p:cNvPr>
          <p:cNvSpPr txBox="1"/>
          <p:nvPr/>
        </p:nvSpPr>
        <p:spPr bwMode="auto">
          <a:xfrm>
            <a:off x="8363949" y="4556414"/>
            <a:ext cx="3940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Phase 3 – Pneumatic Rabbit System</a:t>
            </a:r>
            <a:r>
              <a:rPr lang="en-CH" sz="1400" b="1"/>
              <a:t> </a:t>
            </a:r>
          </a:p>
          <a:p>
            <a:endParaRPr lang="en-C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A1CE6C-AF66-AF47-A805-6ECE79635E9F}"/>
              </a:ext>
            </a:extLst>
          </p:cNvPr>
          <p:cNvSpPr txBox="1"/>
          <p:nvPr/>
        </p:nvSpPr>
        <p:spPr>
          <a:xfrm>
            <a:off x="4312560" y="1946464"/>
            <a:ext cx="3469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/>
              <a:t>Foreseen Yets 2021-2022 could be completed just before run3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4EE373-A27A-2D4D-BC2A-1A02C186D4EC}"/>
              </a:ext>
            </a:extLst>
          </p:cNvPr>
          <p:cNvSpPr/>
          <p:nvPr/>
        </p:nvSpPr>
        <p:spPr bwMode="auto">
          <a:xfrm>
            <a:off x="4318626" y="1793743"/>
            <a:ext cx="4009136" cy="357113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D73D1E-7525-0A44-9AFB-27394278BCEF}"/>
              </a:ext>
            </a:extLst>
          </p:cNvPr>
          <p:cNvSpPr txBox="1"/>
          <p:nvPr/>
        </p:nvSpPr>
        <p:spPr>
          <a:xfrm>
            <a:off x="7079086" y="2338620"/>
            <a:ext cx="97261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chemeClr val="accent3"/>
                </a:solidFill>
              </a:rPr>
              <a:t>NEAR</a:t>
            </a:r>
          </a:p>
        </p:txBody>
      </p:sp>
      <p:pic>
        <p:nvPicPr>
          <p:cNvPr id="22" name="Picture 6" descr="Done Icon Line Images, Stock Photos &amp;amp; Vectors | Shutterstock">
            <a:extLst>
              <a:ext uri="{FF2B5EF4-FFF2-40B4-BE49-F238E27FC236}">
                <a16:creationId xmlns:a16="http://schemas.microsoft.com/office/drawing/2014/main" id="{0D586985-516E-5043-9F11-02675C41E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31538" y1="46786" x2="31538" y2="46786"/>
                        <a14:foregroundMark x1="43077" y1="58571" x2="43077" y2="58571"/>
                        <a14:foregroundMark x1="45769" y1="60714" x2="45769" y2="60714"/>
                        <a14:foregroundMark x1="27692" y1="44643" x2="27692" y2="44643"/>
                        <a14:foregroundMark x1="29231" y1="46071" x2="30769" y2="46429"/>
                        <a14:foregroundMark x1="32692" y1="50357" x2="32692" y2="51071"/>
                        <a14:foregroundMark x1="31154" y1="48571" x2="31154" y2="48571"/>
                        <a14:foregroundMark x1="30000" y1="48214" x2="30000" y2="48214"/>
                        <a14:foregroundMark x1="29231" y1="48571" x2="28846" y2="49286"/>
                        <a14:foregroundMark x1="30000" y1="47500" x2="30000" y2="47500"/>
                        <a14:foregroundMark x1="31538" y1="48571" x2="31538" y2="48571"/>
                        <a14:foregroundMark x1="32692" y1="47857" x2="32692" y2="47857"/>
                        <a14:foregroundMark x1="30000" y1="47857" x2="30000" y2="47857"/>
                        <a14:foregroundMark x1="29615" y1="47500" x2="29615" y2="47500"/>
                        <a14:foregroundMark x1="31538" y1="47857" x2="31538" y2="47857"/>
                        <a14:foregroundMark x1="31538" y1="47500" x2="31538" y2="47500"/>
                        <a14:foregroundMark x1="31154" y1="47143" x2="31154" y2="47143"/>
                        <a14:foregroundMark x1="28462" y1="49286" x2="28462" y2="49286"/>
                        <a14:foregroundMark x1="28462" y1="48571" x2="28462" y2="48571"/>
                        <a14:foregroundMark x1="28077" y1="48571" x2="28077" y2="48571"/>
                        <a14:foregroundMark x1="28077" y1="48929" x2="28077" y2="48929"/>
                        <a14:foregroundMark x1="31538" y1="47857" x2="31538" y2="47857"/>
                        <a14:foregroundMark x1="31154" y1="47857" x2="31154" y2="47857"/>
                        <a14:foregroundMark x1="30385" y1="46786" x2="30385" y2="46786"/>
                        <a14:foregroundMark x1="30769" y1="48214" x2="30769" y2="48214"/>
                        <a14:foregroundMark x1="29615" y1="46786" x2="29615" y2="46786"/>
                        <a14:foregroundMark x1="30000" y1="47500" x2="30000" y2="47500"/>
                        <a14:foregroundMark x1="30000" y1="47857" x2="30000" y2="47857"/>
                        <a14:foregroundMark x1="35769" y1="55357" x2="35769" y2="55357"/>
                        <a14:foregroundMark x1="45385" y1="58214" x2="45385" y2="58214"/>
                        <a14:foregroundMark x1="28462" y1="48929" x2="28462" y2="48929"/>
                        <a14:foregroundMark x1="28462" y1="49286" x2="28462" y2="49286"/>
                        <a14:foregroundMark x1="29231" y1="47857" x2="29231" y2="47857"/>
                        <a14:foregroundMark x1="30000" y1="47857" x2="30000" y2="47857"/>
                        <a14:foregroundMark x1="30769" y1="47857" x2="30769" y2="47857"/>
                        <a14:foregroundMark x1="31923" y1="48571" x2="31923" y2="48571"/>
                        <a14:foregroundMark x1="31923" y1="48571" x2="31923" y2="48571"/>
                        <a14:foregroundMark x1="31923" y1="47500" x2="31538" y2="47857"/>
                        <a14:foregroundMark x1="30000" y1="47500" x2="30000" y2="47500"/>
                        <a14:foregroundMark x1="30000" y1="47500" x2="31154" y2="48571"/>
                        <a14:foregroundMark x1="31923" y1="48214" x2="31923" y2="48929"/>
                        <a14:foregroundMark x1="31923" y1="48571" x2="31923" y2="48571"/>
                        <a14:foregroundMark x1="31538" y1="48571" x2="31538" y2="48571"/>
                        <a14:foregroundMark x1="31538" y1="48571" x2="31923" y2="48571"/>
                        <a14:foregroundMark x1="31923" y1="48214" x2="31923" y2="48214"/>
                        <a14:foregroundMark x1="31923" y1="48214" x2="32308" y2="47143"/>
                        <a14:foregroundMark x1="32308" y1="48214" x2="32308" y2="48214"/>
                        <a14:foregroundMark x1="32692" y1="48214" x2="32692" y2="48214"/>
                        <a14:foregroundMark x1="32692" y1="47500" x2="32692" y2="47500"/>
                        <a14:foregroundMark x1="31923" y1="47857" x2="31923" y2="47857"/>
                        <a14:foregroundMark x1="31923" y1="47857" x2="31923" y2="47857"/>
                        <a14:foregroundMark x1="31538" y1="48571" x2="31538" y2="48571"/>
                        <a14:foregroundMark x1="31923" y1="48571" x2="31923" y2="48571"/>
                        <a14:foregroundMark x1="32692" y1="48571" x2="32692" y2="48571"/>
                        <a14:foregroundMark x1="30769" y1="48214" x2="30769" y2="48214"/>
                        <a14:foregroundMark x1="31923" y1="48571" x2="31923" y2="48571"/>
                        <a14:foregroundMark x1="31923" y1="48571" x2="31923" y2="48571"/>
                        <a14:foregroundMark x1="31923" y1="47857" x2="31923" y2="47857"/>
                        <a14:foregroundMark x1="31923" y1="48571" x2="31923" y2="48571"/>
                        <a14:foregroundMark x1="31538" y1="48571" x2="31538" y2="48571"/>
                        <a14:foregroundMark x1="31923" y1="47857" x2="31923" y2="47857"/>
                        <a14:foregroundMark x1="31923" y1="48214" x2="31923" y2="48214"/>
                        <a14:foregroundMark x1="31538" y1="48571" x2="31538" y2="48571"/>
                        <a14:foregroundMark x1="31538" y1="48571" x2="31538" y2="48571"/>
                        <a14:foregroundMark x1="31538" y1="48571" x2="31538" y2="48571"/>
                        <a14:foregroundMark x1="32692" y1="47500" x2="32692" y2="47500"/>
                        <a14:foregroundMark x1="32692" y1="47857" x2="32692" y2="47857"/>
                        <a14:foregroundMark x1="32308" y1="47857" x2="32308" y2="47857"/>
                        <a14:foregroundMark x1="32308" y1="47857" x2="32308" y2="47857"/>
                        <a14:foregroundMark x1="32308" y1="47857" x2="32308" y2="47857"/>
                        <a14:foregroundMark x1="31923" y1="47857" x2="31923" y2="47857"/>
                        <a14:foregroundMark x1="32308" y1="47857" x2="32308" y2="47857"/>
                        <a14:foregroundMark x1="32308" y1="48571" x2="32308" y2="48571"/>
                        <a14:foregroundMark x1="31923" y1="48571" x2="31923" y2="48571"/>
                        <a14:foregroundMark x1="31923" y1="48214" x2="31923" y2="48214"/>
                        <a14:foregroundMark x1="31923" y1="48214" x2="31923" y2="48214"/>
                        <a14:foregroundMark x1="31538" y1="47143" x2="31538" y2="47143"/>
                        <a14:foregroundMark x1="31538" y1="46786" x2="33077" y2="47143"/>
                        <a14:foregroundMark x1="35385" y1="47500" x2="35385" y2="47500"/>
                        <a14:foregroundMark x1="32692" y1="48214" x2="32692" y2="48214"/>
                        <a14:foregroundMark x1="32692" y1="48214" x2="32692" y2="48214"/>
                        <a14:foregroundMark x1="32308" y1="47857" x2="32308" y2="47857"/>
                        <a14:foregroundMark x1="31923" y1="47857" x2="32308" y2="48214"/>
                        <a14:foregroundMark x1="32308" y1="48214" x2="32308" y2="48214"/>
                        <a14:foregroundMark x1="32692" y1="48214" x2="32692" y2="482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338" y="1850979"/>
            <a:ext cx="664709" cy="7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895AD1-226C-8344-9832-105B1FF3574E}"/>
              </a:ext>
            </a:extLst>
          </p:cNvPr>
          <p:cNvSpPr txBox="1"/>
          <p:nvPr/>
        </p:nvSpPr>
        <p:spPr bwMode="auto">
          <a:xfrm>
            <a:off x="10616853" y="2087550"/>
            <a:ext cx="15152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rgbClr val="FF0000"/>
                </a:solidFill>
              </a:rPr>
              <a:t>Not financed</a:t>
            </a:r>
          </a:p>
        </p:txBody>
      </p:sp>
    </p:spTree>
    <p:extLst>
      <p:ext uri="{BB962C8B-B14F-4D97-AF65-F5344CB8AC3E}">
        <p14:creationId xmlns:p14="http://schemas.microsoft.com/office/powerpoint/2010/main" val="118351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pic>
        <p:nvPicPr>
          <p:cNvPr id="24" name="Picture 23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CAABC32A-4999-3F4E-957B-5B252EB02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60" y="1192664"/>
            <a:ext cx="8153200" cy="49060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4E41CC-10F6-E043-BCBC-0DB36A4538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27" b="19395"/>
          <a:stretch/>
        </p:blipFill>
        <p:spPr>
          <a:xfrm>
            <a:off x="251840" y="4479063"/>
            <a:ext cx="4639477" cy="16196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962DE7B-71D3-4841-A053-B9D015F343EB}"/>
              </a:ext>
            </a:extLst>
          </p:cNvPr>
          <p:cNvSpPr/>
          <p:nvPr/>
        </p:nvSpPr>
        <p:spPr bwMode="auto">
          <a:xfrm>
            <a:off x="2927648" y="5288904"/>
            <a:ext cx="520352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378D9B6-3804-C941-BDEE-D3C9F9D572FA}"/>
              </a:ext>
            </a:extLst>
          </p:cNvPr>
          <p:cNvSpPr/>
          <p:nvPr/>
        </p:nvSpPr>
        <p:spPr bwMode="auto">
          <a:xfrm>
            <a:off x="7059959" y="1218314"/>
            <a:ext cx="4518779" cy="444702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251840" y="1412776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/>
              <a:t>n_TOF</a:t>
            </a:r>
            <a:r>
              <a:rPr lang="en-CH"/>
              <a:t> target area – Shielding </a:t>
            </a:r>
            <a:r>
              <a:rPr lang="en-CH" b="1"/>
              <a:t>OPEN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BB9C46-F481-144F-B776-DAFBACAA40EF}"/>
              </a:ext>
            </a:extLst>
          </p:cNvPr>
          <p:cNvSpPr txBox="1"/>
          <p:nvPr/>
        </p:nvSpPr>
        <p:spPr>
          <a:xfrm>
            <a:off x="8112224" y="1844824"/>
            <a:ext cx="3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1"/>
                </a:solidFill>
              </a:rPr>
              <a:t>NEAR IN or</a:t>
            </a:r>
          </a:p>
          <a:p>
            <a:r>
              <a:rPr lang="en-CH" b="1">
                <a:solidFill>
                  <a:schemeClr val="accent1"/>
                </a:solidFill>
              </a:rPr>
              <a:t>NEAR irradiation station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79FF6B-B491-9046-953D-F56BBB8BD5BB}"/>
              </a:ext>
            </a:extLst>
          </p:cNvPr>
          <p:cNvGrpSpPr/>
          <p:nvPr/>
        </p:nvGrpSpPr>
        <p:grpSpPr>
          <a:xfrm>
            <a:off x="7910901" y="3429001"/>
            <a:ext cx="2706338" cy="2206973"/>
            <a:chOff x="7910901" y="3429001"/>
            <a:chExt cx="2706338" cy="22069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A7E8F0-D700-3A41-8EA4-07A1063BEF39}"/>
                </a:ext>
              </a:extLst>
            </p:cNvPr>
            <p:cNvSpPr txBox="1"/>
            <p:nvPr/>
          </p:nvSpPr>
          <p:spPr>
            <a:xfrm>
              <a:off x="7910901" y="4989643"/>
              <a:ext cx="270633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Pool where n_</a:t>
              </a:r>
              <a:r>
                <a:rPr lang="en-CH">
                  <a:solidFill>
                    <a:schemeClr val="accent1"/>
                  </a:solidFill>
                </a:rPr>
                <a:t>TOF target is located 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FAAB207-8302-A240-8D11-4D1072D19BBD}"/>
                </a:ext>
              </a:extLst>
            </p:cNvPr>
            <p:cNvCxnSpPr>
              <a:cxnSpLocks/>
              <a:stCxn id="6" idx="0"/>
            </p:cNvCxnSpPr>
            <p:nvPr/>
          </p:nvCxnSpPr>
          <p:spPr bwMode="auto">
            <a:xfrm flipH="1" flipV="1">
              <a:off x="9048328" y="3429001"/>
              <a:ext cx="215742" cy="156064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A93F044-B82C-714C-9964-02C2989D3F73}"/>
              </a:ext>
            </a:extLst>
          </p:cNvPr>
          <p:cNvSpPr txBox="1"/>
          <p:nvPr/>
        </p:nvSpPr>
        <p:spPr>
          <a:xfrm>
            <a:off x="4799856" y="5779222"/>
            <a:ext cx="72932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>
                <a:solidFill>
                  <a:schemeClr val="tx2"/>
                </a:solidFill>
              </a:rPr>
              <a:t>Irradiation positions inside shielding - Close to the target</a:t>
            </a:r>
            <a:endParaRPr lang="en-CH" u="sng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27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7ADA93FC-139C-E544-ABAC-EBDB98F455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8981" y="1143712"/>
            <a:ext cx="9000999" cy="4171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- NEAR at n</a:t>
            </a:r>
            <a:r>
              <a:rPr lang="en-CH"/>
              <a:t>_TOF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4E41CC-10F6-E043-BCBC-0DB36A4538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27" b="19395"/>
          <a:stretch/>
        </p:blipFill>
        <p:spPr>
          <a:xfrm>
            <a:off x="251840" y="4479063"/>
            <a:ext cx="4639477" cy="16196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962DE7B-71D3-4841-A053-B9D015F343EB}"/>
              </a:ext>
            </a:extLst>
          </p:cNvPr>
          <p:cNvSpPr/>
          <p:nvPr/>
        </p:nvSpPr>
        <p:spPr bwMode="auto">
          <a:xfrm>
            <a:off x="2927648" y="5288904"/>
            <a:ext cx="520352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251840" y="1412776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n-TOF target area – Shielding </a:t>
            </a:r>
            <a:r>
              <a:rPr lang="en-CH" b="1"/>
              <a:t>CLOSED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2CE4E-4F1D-654D-9D85-6CFB93B8D499}"/>
              </a:ext>
            </a:extLst>
          </p:cNvPr>
          <p:cNvSpPr txBox="1"/>
          <p:nvPr/>
        </p:nvSpPr>
        <p:spPr>
          <a:xfrm>
            <a:off x="3791744" y="1368687"/>
            <a:ext cx="4100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>
                <a:solidFill>
                  <a:schemeClr val="accent1"/>
                </a:solidFill>
              </a:rPr>
              <a:t>NEAR OUT or</a:t>
            </a:r>
          </a:p>
          <a:p>
            <a:r>
              <a:rPr lang="en-CH" b="1">
                <a:solidFill>
                  <a:schemeClr val="accent1"/>
                </a:solidFill>
              </a:rPr>
              <a:t>NEAR experimental station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D457112-8539-4145-AA2D-504083C8C7A8}"/>
              </a:ext>
            </a:extLst>
          </p:cNvPr>
          <p:cNvSpPr/>
          <p:nvPr/>
        </p:nvSpPr>
        <p:spPr bwMode="auto">
          <a:xfrm>
            <a:off x="6034123" y="3056052"/>
            <a:ext cx="5544616" cy="720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F2216DB-A927-FE4A-A35C-7217AFAADA57}"/>
              </a:ext>
            </a:extLst>
          </p:cNvPr>
          <p:cNvGrpSpPr/>
          <p:nvPr/>
        </p:nvGrpSpPr>
        <p:grpSpPr>
          <a:xfrm>
            <a:off x="6748392" y="0"/>
            <a:ext cx="5540296" cy="2267033"/>
            <a:chOff x="5037137" y="2057944"/>
            <a:chExt cx="7061741" cy="3017706"/>
          </a:xfrm>
        </p:grpSpPr>
        <p:pic>
          <p:nvPicPr>
            <p:cNvPr id="33" name="Picture 3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25086759-738F-6F4A-A2BA-1EBF11038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95636" y="2082583"/>
              <a:ext cx="5103242" cy="299306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80E1E63-23B5-3448-A3C2-D49CD314FEB3}"/>
                </a:ext>
              </a:extLst>
            </p:cNvPr>
            <p:cNvSpPr txBox="1"/>
            <p:nvPr/>
          </p:nvSpPr>
          <p:spPr>
            <a:xfrm>
              <a:off x="5037137" y="2057944"/>
              <a:ext cx="4510120" cy="737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i="1">
                  <a:solidFill>
                    <a:schemeClr val="tx2"/>
                  </a:solidFill>
                </a:rPr>
                <a:t>Acknowledgment: M.Barbagallo</a:t>
              </a:r>
            </a:p>
            <a:p>
              <a:endParaRPr lang="en-CH">
                <a:solidFill>
                  <a:schemeClr val="tx2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EF10F10-6885-A744-95D0-76F8142A4ADE}"/>
              </a:ext>
            </a:extLst>
          </p:cNvPr>
          <p:cNvSpPr txBox="1"/>
          <p:nvPr/>
        </p:nvSpPr>
        <p:spPr>
          <a:xfrm>
            <a:off x="4916132" y="5388257"/>
            <a:ext cx="7293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/>
              <a:t>Irradiation positions along the center of the external </a:t>
            </a:r>
            <a:r>
              <a:rPr lang="en-CH" u="sng"/>
              <a:t>cone aperture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9500AF-D49C-9A47-9294-F808E1422BB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00056" y="3480501"/>
            <a:ext cx="4176464" cy="1907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A picture containing wall, indoor, metalware, dirty&#10;&#10;Description automatically generated">
            <a:extLst>
              <a:ext uri="{FF2B5EF4-FFF2-40B4-BE49-F238E27FC236}">
                <a16:creationId xmlns:a16="http://schemas.microsoft.com/office/drawing/2014/main" id="{E9FB1BDE-EAFC-D042-8A25-77DD640E2A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3473" y="5792131"/>
            <a:ext cx="1530972" cy="102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5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NEAR irradiation station (NEAR IN)</a:t>
            </a:r>
          </a:p>
        </p:txBody>
      </p:sp>
    </p:spTree>
    <p:extLst>
      <p:ext uri="{BB962C8B-B14F-4D97-AF65-F5344CB8AC3E}">
        <p14:creationId xmlns:p14="http://schemas.microsoft.com/office/powerpoint/2010/main" val="3274071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CD4F-1476-D540-9E41-C0CA0A9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NEAR irradiation station (NEAR IN) - Shelve installation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B9ACCC-8F82-044C-95B2-3AAB15E21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277130" y="2193716"/>
            <a:ext cx="4411079" cy="2929692"/>
          </a:xfrm>
          <a:prstGeom prst="rect">
            <a:avLst/>
          </a:prstGeom>
        </p:spPr>
      </p:pic>
      <p:pic>
        <p:nvPicPr>
          <p:cNvPr id="14" name="Picture 13" descr="A picture containing indoor, floor, projector, cluttered&#10;&#10;Description automatically generated">
            <a:extLst>
              <a:ext uri="{FF2B5EF4-FFF2-40B4-BE49-F238E27FC236}">
                <a16:creationId xmlns:a16="http://schemas.microsoft.com/office/drawing/2014/main" id="{7A07D7DE-37DB-0748-8499-F77A080A7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401" y="1464006"/>
            <a:ext cx="2456391" cy="4411079"/>
          </a:xfrm>
          <a:prstGeom prst="rect">
            <a:avLst/>
          </a:prstGeom>
        </p:spPr>
      </p:pic>
      <p:pic>
        <p:nvPicPr>
          <p:cNvPr id="16" name="Picture 15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E1888416-8F5E-CB4E-87D6-319D54D9C9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446" t="19551" r="17564"/>
          <a:stretch/>
        </p:blipFill>
        <p:spPr>
          <a:xfrm rot="5400000">
            <a:off x="5118" y="1500062"/>
            <a:ext cx="4411079" cy="3995480"/>
          </a:xfrm>
          <a:prstGeom prst="rect">
            <a:avLst/>
          </a:prstGeom>
        </p:spPr>
      </p:pic>
      <p:pic>
        <p:nvPicPr>
          <p:cNvPr id="18" name="Picture 17" descr="A picture containing indoor, person, ceiling, floor&#10;&#10;Description automatically generated">
            <a:extLst>
              <a:ext uri="{FF2B5EF4-FFF2-40B4-BE49-F238E27FC236}">
                <a16:creationId xmlns:a16="http://schemas.microsoft.com/office/drawing/2014/main" id="{5AA4030B-5B04-C44E-AB83-2E10566E4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7778" y="1154658"/>
            <a:ext cx="3320487" cy="24903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BCC42C-52CF-7B46-94CE-43AF75DE308B}"/>
              </a:ext>
            </a:extLst>
          </p:cNvPr>
          <p:cNvSpPr txBox="1"/>
          <p:nvPr/>
        </p:nvSpPr>
        <p:spPr bwMode="auto">
          <a:xfrm>
            <a:off x="568910" y="5703342"/>
            <a:ext cx="1195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L.R.Buonocore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C.Veiga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Almagro,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E.Romagnoli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L.Barbosa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Pina Pereira BE-CEM,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JF.Gruber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HSE-RP, </a:t>
            </a:r>
            <a:r>
              <a:rPr lang="en-GB" sz="16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GB" sz="16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SY-STI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4B082-E54F-3740-8952-A29439D2C09D}"/>
              </a:ext>
            </a:extLst>
          </p:cNvPr>
          <p:cNvSpPr txBox="1"/>
          <p:nvPr/>
        </p:nvSpPr>
        <p:spPr>
          <a:xfrm>
            <a:off x="6448581" y="1167406"/>
            <a:ext cx="5877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/>
              <a:t>Dose rate without target and after 2 years decay time </a:t>
            </a:r>
            <a:r>
              <a:rPr lang="en-CH" sz="1600" b="1"/>
              <a:t>8 mSv/h</a:t>
            </a:r>
          </a:p>
        </p:txBody>
      </p:sp>
      <p:pic>
        <p:nvPicPr>
          <p:cNvPr id="12" name="Picture 2" descr="Radioactivité — Wikipédia">
            <a:extLst>
              <a:ext uri="{FF2B5EF4-FFF2-40B4-BE49-F238E27FC236}">
                <a16:creationId xmlns:a16="http://schemas.microsoft.com/office/drawing/2014/main" id="{220D716A-20D9-DC4A-9B38-4F21AC123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114" y="1549079"/>
            <a:ext cx="491591" cy="42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adioactivité — Wikipédia">
            <a:extLst>
              <a:ext uri="{FF2B5EF4-FFF2-40B4-BE49-F238E27FC236}">
                <a16:creationId xmlns:a16="http://schemas.microsoft.com/office/drawing/2014/main" id="{C2DF27FF-0D55-0041-B676-445C24EA8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9310" y="1503931"/>
            <a:ext cx="491591" cy="42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64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A0CD8C-1C5B-DD48-B2AF-65FF74EDE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582400" cy="715840"/>
          </a:xfrm>
        </p:spPr>
        <p:txBody>
          <a:bodyPr>
            <a:noAutofit/>
          </a:bodyPr>
          <a:lstStyle/>
          <a:p>
            <a:r>
              <a:rPr lang="en-CH"/>
              <a:t>NEAR irradiation station (NEAR IN) - </a:t>
            </a:r>
            <a:r>
              <a:rPr lang="en-CH" sz="3200"/>
              <a:t>Samples</a:t>
            </a:r>
            <a:r>
              <a:rPr lang="en-US" sz="3200"/>
              <a:t> preparation</a:t>
            </a:r>
            <a:endParaRPr lang="en-CH" sz="3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A314DC-77BE-904F-8B25-711F668A6EED}"/>
              </a:ext>
            </a:extLst>
          </p:cNvPr>
          <p:cNvSpPr txBox="1"/>
          <p:nvPr/>
        </p:nvSpPr>
        <p:spPr>
          <a:xfrm>
            <a:off x="484640" y="5103874"/>
            <a:ext cx="8940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Futura Lt BT" panose="020B0402020204020303" pitchFamily="34" charset="0"/>
              </a:rPr>
              <a:t>22 samples prepared (11 materials) </a:t>
            </a:r>
            <a:r>
              <a:rPr lang="en-US" sz="2400">
                <a:solidFill>
                  <a:schemeClr val="accent3"/>
                </a:solidFill>
                <a:latin typeface="Futura Lt BT" panose="020B0402020204020303" pitchFamily="34" charset="0"/>
              </a:rPr>
              <a:t>✅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0641"/>
          <a:stretch/>
        </p:blipFill>
        <p:spPr>
          <a:xfrm>
            <a:off x="623392" y="1239015"/>
            <a:ext cx="2160240" cy="36488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8030" y="1247703"/>
            <a:ext cx="1812047" cy="24072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-1903" t="10019" r="12267" b="3392"/>
          <a:stretch/>
        </p:blipFill>
        <p:spPr>
          <a:xfrm rot="16200000">
            <a:off x="3700307" y="607253"/>
            <a:ext cx="1397897" cy="26425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17949" t="13042"/>
          <a:stretch/>
        </p:blipFill>
        <p:spPr>
          <a:xfrm rot="10800000">
            <a:off x="6014878" y="1239015"/>
            <a:ext cx="3468053" cy="27477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8030" y="3761804"/>
            <a:ext cx="1812047" cy="24328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3086268" y="2747941"/>
            <a:ext cx="2644430" cy="22493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1495" y="4158912"/>
            <a:ext cx="3468054" cy="9904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6729" y="4586079"/>
            <a:ext cx="1942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Futura Lt BT" panose="020B0402020204020303" pitchFamily="34" charset="0"/>
              </a:rPr>
              <a:t>MORESCO RP-42R oil</a:t>
            </a:r>
            <a:endParaRPr lang="en-GB" sz="1200">
              <a:latin typeface="Futura Lt BT" panose="020B04020202040203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10616" y="2350498"/>
            <a:ext cx="2624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Futura Lt BT" panose="020B0402020204020303" pitchFamily="34" charset="0"/>
              </a:rPr>
              <a:t>MORESCO RG-42R-1 grease</a:t>
            </a:r>
            <a:endParaRPr lang="en-GB" sz="1200">
              <a:solidFill>
                <a:schemeClr val="bg1"/>
              </a:solidFill>
              <a:latin typeface="Futura Lt BT" panose="020B04020202040203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47130" y="2808593"/>
            <a:ext cx="965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Futura Lt BT" panose="020B0402020204020303" pitchFamily="34" charset="0"/>
              </a:rPr>
              <a:t>LUBRILOG LX AGFA 2 grease</a:t>
            </a:r>
            <a:endParaRPr lang="en-GB" sz="1200">
              <a:solidFill>
                <a:schemeClr val="bg1"/>
              </a:solidFill>
              <a:latin typeface="Futura Lt BT" panose="020B04020202040203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63237" y="3520124"/>
            <a:ext cx="1099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Futura Lt BT" panose="020B0402020204020303" pitchFamily="34" charset="0"/>
              </a:rPr>
              <a:t>EPDM samples</a:t>
            </a:r>
            <a:endParaRPr lang="en-GB" sz="1200">
              <a:latin typeface="Futura Lt BT" panose="020B04020202040203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57839" y="5117435"/>
            <a:ext cx="3310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Futura Lt BT" panose="020B0402020204020303" pitchFamily="34" charset="0"/>
              </a:rPr>
              <a:t>R2M samples for 2021 irradiation</a:t>
            </a:r>
            <a:endParaRPr lang="en-GB" sz="1200">
              <a:latin typeface="Futura Lt BT" panose="020B04020202040203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74053" y="1241135"/>
            <a:ext cx="1097691" cy="83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Futura Lt BT" panose="020B0402020204020303" pitchFamily="34" charset="0"/>
              </a:rPr>
              <a:t>Preparation</a:t>
            </a:r>
          </a:p>
          <a:p>
            <a:r>
              <a:rPr lang="en-US" sz="1200">
                <a:latin typeface="Futura Lt BT" panose="020B0402020204020303" pitchFamily="34" charset="0"/>
              </a:rPr>
              <a:t>of samples in inner containers</a:t>
            </a:r>
            <a:endParaRPr lang="en-GB" sz="1200">
              <a:latin typeface="Futura Lt BT" panose="020B0402020204020303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33582" y="3766767"/>
            <a:ext cx="985908" cy="65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Futura Lt BT" panose="020B0402020204020303" pitchFamily="34" charset="0"/>
              </a:rPr>
              <a:t>Closing of outer containers</a:t>
            </a:r>
            <a:endParaRPr lang="en-GB" sz="1200">
              <a:solidFill>
                <a:schemeClr val="bg1"/>
              </a:solidFill>
              <a:latin typeface="Futura Lt BT" panose="020B04020202040203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0A4CB7-BC9A-3047-A1D0-A51347843556}"/>
              </a:ext>
            </a:extLst>
          </p:cNvPr>
          <p:cNvSpPr txBox="1"/>
          <p:nvPr/>
        </p:nvSpPr>
        <p:spPr bwMode="auto">
          <a:xfrm>
            <a:off x="609600" y="5747192"/>
            <a:ext cx="3951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Acknowledgements </a:t>
            </a:r>
          </a:p>
          <a:p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M.Ferrari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GB" sz="140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D.Senajova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 SY-STI</a:t>
            </a:r>
            <a:endParaRPr lang="en-GB" sz="1400">
              <a:solidFill>
                <a:schemeClr val="bg2">
                  <a:lumMod val="50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7A7172-E396-4C45-9A71-DBAFE35AF935}"/>
              </a:ext>
            </a:extLst>
          </p:cNvPr>
          <p:cNvSpPr txBox="1"/>
          <p:nvPr/>
        </p:nvSpPr>
        <p:spPr bwMode="auto">
          <a:xfrm>
            <a:off x="5565566" y="5977414"/>
            <a:ext cx="433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69BCE"/>
                </a:solidFill>
                <a:latin typeface="+mj-lt"/>
                <a:cs typeface="Calibri" panose="020F0502020204030204" pitchFamily="34" charset="0"/>
              </a:rPr>
              <a:t>Slide courtesy: </a:t>
            </a:r>
            <a:r>
              <a:rPr lang="en-US" sz="1400" err="1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D.Senajova</a:t>
            </a: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(SY-STI) - </a:t>
            </a:r>
            <a:r>
              <a:rPr lang="en-GB" sz="1400">
                <a:solidFill>
                  <a:schemeClr val="bg2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July 2021</a:t>
            </a:r>
          </a:p>
        </p:txBody>
      </p:sp>
    </p:spTree>
    <p:extLst>
      <p:ext uri="{BB962C8B-B14F-4D97-AF65-F5344CB8AC3E}">
        <p14:creationId xmlns:p14="http://schemas.microsoft.com/office/powerpoint/2010/main" val="17693084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16</TotalTime>
  <Words>1459</Words>
  <Application>Microsoft Macintosh PowerPoint</Application>
  <PresentationFormat>Widescreen</PresentationFormat>
  <Paragraphs>174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ArialMT</vt:lpstr>
      <vt:lpstr>Futura Lt BT</vt:lpstr>
      <vt:lpstr>Calibri</vt:lpstr>
      <vt:lpstr>Arial</vt:lpstr>
      <vt:lpstr>Wingdings</vt:lpstr>
      <vt:lpstr>CERN_ENdept_Presentation_ArialFont copy</vt:lpstr>
      <vt:lpstr>The NEAR Station irradiation activities  n_TOF Collaboration meeting (25-26 of November 2021)  AP.Bernardes SY-STI on behalf of the n_TOF team</vt:lpstr>
      <vt:lpstr>Agenda</vt:lpstr>
      <vt:lpstr>Introduction - NEAR at n_TOF</vt:lpstr>
      <vt:lpstr>NEAR irradiation and experimental station</vt:lpstr>
      <vt:lpstr>Introduction - NEAR at n_TOF</vt:lpstr>
      <vt:lpstr>Introduction - NEAR at n_TOF</vt:lpstr>
      <vt:lpstr>NEAR irradiation station (NEAR IN)</vt:lpstr>
      <vt:lpstr>NEAR irradiation station (NEAR IN) - Shelve installation</vt:lpstr>
      <vt:lpstr>NEAR irradiation station (NEAR IN) - Samples preparation</vt:lpstr>
      <vt:lpstr>NEAR irradiation station (NEAR IN) – Samples installation</vt:lpstr>
      <vt:lpstr>NEAR irradiation station (NEAR IN) – Irradiation parameters</vt:lpstr>
      <vt:lpstr>NEAR irradiation station (NEAR IN) – 2021 Samples</vt:lpstr>
      <vt:lpstr>NEAR irradiation station - Moderator</vt:lpstr>
      <vt:lpstr>NEAR irradiation station (NEAR IN) – AlF3</vt:lpstr>
      <vt:lpstr>NEAR irradiation station (NEAR IN) – AlF3</vt:lpstr>
      <vt:lpstr>NEAR irradiation station (NEAR IN) – AlF3</vt:lpstr>
      <vt:lpstr>NEAR experimental station (NEAR OUT)</vt:lpstr>
      <vt:lpstr>NEAR experimental station (NEAR OUT) – Collimator installation</vt:lpstr>
      <vt:lpstr>NEAR experimental station (NEAR OUT) – Support </vt:lpstr>
      <vt:lpstr>NEAR experimental station (NEAR OUT) – MAM-2 experiment</vt:lpstr>
      <vt:lpstr>NEAR experimental station (NEAR OUT) – MAM-1 experiment</vt:lpstr>
      <vt:lpstr>NEAR experimental station (NEAR OUT) – EAR 2</vt:lpstr>
      <vt:lpstr>NEAR experimental station (NEAR OUT) – ANTILoPE</vt:lpstr>
      <vt:lpstr>NEAR experimental station (NEAR OUT) – MAM-2 Shadow</vt:lpstr>
      <vt:lpstr>NEAR experimental station (NEAR OUT) – R2E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Ana-Paula Bernardes</cp:lastModifiedBy>
  <cp:revision>2</cp:revision>
  <dcterms:created xsi:type="dcterms:W3CDTF">2020-09-04T12:34:15Z</dcterms:created>
  <dcterms:modified xsi:type="dcterms:W3CDTF">2021-11-24T14:04:07Z</dcterms:modified>
  <cp:category/>
  <dc:identifier/>
  <cp:contentStatus/>
  <dc:languag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