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19"/>
  </p:notesMasterIdLst>
  <p:sldIdLst>
    <p:sldId id="256" r:id="rId5"/>
    <p:sldId id="274" r:id="rId6"/>
    <p:sldId id="293" r:id="rId7"/>
    <p:sldId id="303" r:id="rId8"/>
    <p:sldId id="296" r:id="rId9"/>
    <p:sldId id="281" r:id="rId10"/>
    <p:sldId id="300" r:id="rId11"/>
    <p:sldId id="301" r:id="rId12"/>
    <p:sldId id="298" r:id="rId13"/>
    <p:sldId id="309" r:id="rId14"/>
    <p:sldId id="310" r:id="rId15"/>
    <p:sldId id="307" r:id="rId16"/>
    <p:sldId id="305" r:id="rId17"/>
    <p:sldId id="306" r:id="rId18"/>
  </p:sldIdLst>
  <p:sldSz cx="12192000" cy="6858000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8036"/>
    <a:srgbClr val="599A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88" autoAdjust="0"/>
    <p:restoredTop sz="94692"/>
  </p:normalViewPr>
  <p:slideViewPr>
    <p:cSldViewPr>
      <p:cViewPr varScale="1">
        <p:scale>
          <a:sx n="162" d="100"/>
          <a:sy n="162" d="100"/>
        </p:scale>
        <p:origin x="732" y="1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2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93475F-3822-4A05-A901-D26DA0A31FE1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378311-A3F1-4BE6-A7AC-D4845B431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750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315416"/>
            <a:ext cx="12192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EA089D1-2EAC-2C4C-A396-78AC683FEB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1844090" y="5523004"/>
            <a:ext cx="747991" cy="747991"/>
          </a:xfrm>
          <a:prstGeom prst="rect">
            <a:avLst/>
          </a:prstGeom>
        </p:spPr>
      </p:pic>
      <p:pic>
        <p:nvPicPr>
          <p:cNvPr id="16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07D1C97F-38A6-2C49-B67D-FAE05B15B04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801340" y="5497964"/>
            <a:ext cx="1009504" cy="9498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EC7CE2-229E-C344-8E22-0336AB675ED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756398" y="5475777"/>
            <a:ext cx="856258" cy="8424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25/11/2021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/>
              <a:t>n_TOF Collaboration meeting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25/11/2021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25/11/2021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-18296"/>
            <a:ext cx="12192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710282-3970-6443-B712-66AC751FDF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724385" y="4597293"/>
            <a:ext cx="1070357" cy="1070357"/>
          </a:xfrm>
          <a:prstGeom prst="rect">
            <a:avLst/>
          </a:prstGeom>
        </p:spPr>
      </p:pic>
      <p:pic>
        <p:nvPicPr>
          <p:cNvPr id="14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BE712BC5-FA49-F34C-BDC5-3C415B931E3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9192344" y="4509120"/>
            <a:ext cx="1324959" cy="12467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CC2E61-7C3C-3A40-A3EB-3D2F3E21C7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6085478" y="4509120"/>
            <a:ext cx="1267142" cy="124670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 noProof="0"/>
              <a:t>25/11/2021</a:t>
            </a:r>
            <a:endParaRPr lang="en-GB" noProof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4888579" y="6356351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 noProof="0"/>
              <a:t>n_TOF Collaboration meeting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260001"/>
            <a:ext cx="10969139" cy="4864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 dirty="0"/>
              <a:t>Slide text first level</a:t>
            </a:r>
          </a:p>
          <a:p>
            <a:pPr lvl="1">
              <a:defRPr/>
            </a:pPr>
            <a:r>
              <a:rPr lang="en-GB" noProof="0" dirty="0"/>
              <a:t>Slide text second level</a:t>
            </a:r>
          </a:p>
          <a:p>
            <a:pPr lvl="2">
              <a:defRPr/>
            </a:pPr>
            <a:r>
              <a:rPr lang="en-GB" noProof="0" dirty="0"/>
              <a:t>Slide text third level</a:t>
            </a:r>
          </a:p>
          <a:p>
            <a:pPr lvl="3">
              <a:defRPr/>
            </a:pPr>
            <a:r>
              <a:rPr lang="en-GB" noProof="0" dirty="0"/>
              <a:t>Slide text fourth level</a:t>
            </a:r>
          </a:p>
          <a:p>
            <a:pPr lvl="4">
              <a:defRPr/>
            </a:pPr>
            <a:r>
              <a:rPr lang="en-GB" noProof="0" dirty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en-GB" noProof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613261" y="1056538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1304033" y="6371419"/>
            <a:ext cx="914400" cy="475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noProof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26F3F69-A09B-FD42-8F6D-71A4CE539E6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auto">
          <a:xfrm>
            <a:off x="1176361" y="6404324"/>
            <a:ext cx="336596" cy="336596"/>
          </a:xfrm>
          <a:prstGeom prst="rect">
            <a:avLst/>
          </a:prstGeom>
        </p:spPr>
      </p:pic>
      <p:pic>
        <p:nvPicPr>
          <p:cNvPr id="20" name="Picture 19" descr="A close up of a logo&#10;&#10;Description automatically generated">
            <a:extLst>
              <a:ext uri="{FF2B5EF4-FFF2-40B4-BE49-F238E27FC236}">
                <a16:creationId xmlns:a16="http://schemas.microsoft.com/office/drawing/2014/main" id="{2860DAB8-6278-0F44-8EFA-D65A447B92B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/>
        </p:blipFill>
        <p:spPr bwMode="auto">
          <a:xfrm>
            <a:off x="1678502" y="6381761"/>
            <a:ext cx="454277" cy="42744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2F2EFC7-F9DC-A948-89DD-2957C84B4BE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 bwMode="auto">
          <a:xfrm>
            <a:off x="623392" y="6381328"/>
            <a:ext cx="423482" cy="4166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</p:sldLayoutIdLst>
  <p:hf hdr="0"/>
  <p:txStyles>
    <p:titleStyle>
      <a:lvl1pPr algn="l" eaLnBrk="1" hangingPunct="1">
        <a:spcBef>
          <a:spcPts val="0"/>
        </a:spcBef>
        <a:buNone/>
        <a:defRPr sz="36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eaLnBrk="1" hangingPunct="1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 eaLnBrk="1" hangingPunct="1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 eaLnBrk="1" hangingPunct="1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 eaLnBrk="1" hangingPunct="1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 eaLnBrk="1" hangingPunct="1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 eaLnBrk="1" hangingPunct="1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eaLnBrk="1" hangingPunct="1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eaLnBrk="1" hangingPunct="1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eaLnBrk="1" hangingPunct="1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doi.org/10.1103/PhysRevAccelBeams.24.093001" TargetMode="Externa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.web.cern.ch/webviewer/application/CPS/n_TOF_Web_Vistar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Target and first experiences after operation</a:t>
            </a:r>
            <a:endParaRPr lang="en-GB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R. Esposito (SY-STI-TCD)</a:t>
            </a:r>
          </a:p>
          <a:p>
            <a:pPr>
              <a:defRPr/>
            </a:pPr>
            <a:endParaRPr lang="en-GB" sz="2400" i="1" dirty="0"/>
          </a:p>
          <a:p>
            <a:pPr>
              <a:defRPr/>
            </a:pPr>
            <a:r>
              <a:rPr lang="en-GB" sz="2400" i="1" dirty="0"/>
              <a:t>n_TOF Collaboration meeting (25/11/2021)</a:t>
            </a:r>
            <a:endParaRPr lang="en-GB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D7CFF-9EC2-4F6B-9D8B-E8879302B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Gas analysis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EB5B60-525F-442F-8714-7BBC77978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25/11/2021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3F876B-A45E-4C04-8D92-2FAA2F6F0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C654CF-D77F-4447-B592-353D0357D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D0DFC4-4FCA-4E61-AF12-3A14AF4BDB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8667"/>
          <a:stretch/>
        </p:blipFill>
        <p:spPr>
          <a:xfrm>
            <a:off x="1582100" y="3212976"/>
            <a:ext cx="3865828" cy="296888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989FE4C-CE3F-4272-83A8-BC7C516392B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063552" y="2708920"/>
            <a:ext cx="3025140" cy="52781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dirty="0">
                <a:solidFill>
                  <a:srgbClr val="FF0000"/>
                </a:solidFill>
              </a:rPr>
              <a:t>Before BEAM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9C82931-EF66-4303-9B3C-ACFDC0FB37F4}"/>
              </a:ext>
            </a:extLst>
          </p:cNvPr>
          <p:cNvSpPr/>
          <p:nvPr/>
        </p:nvSpPr>
        <p:spPr>
          <a:xfrm>
            <a:off x="3470907" y="3450150"/>
            <a:ext cx="223837" cy="236696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6488BA-9A41-4626-A991-1A1FBF4359DC}"/>
              </a:ext>
            </a:extLst>
          </p:cNvPr>
          <p:cNvSpPr/>
          <p:nvPr/>
        </p:nvSpPr>
        <p:spPr>
          <a:xfrm>
            <a:off x="2704143" y="3993074"/>
            <a:ext cx="180975" cy="182403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B146E6-8E50-4031-81F6-948599EBF97F}"/>
              </a:ext>
            </a:extLst>
          </p:cNvPr>
          <p:cNvSpPr txBox="1"/>
          <p:nvPr/>
        </p:nvSpPr>
        <p:spPr>
          <a:xfrm>
            <a:off x="2704143" y="3280901"/>
            <a:ext cx="504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N</a:t>
            </a:r>
            <a:r>
              <a:rPr lang="en-GB" baseline="-25000" dirty="0">
                <a:solidFill>
                  <a:srgbClr val="00B050"/>
                </a:solidFill>
              </a:rPr>
              <a:t>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2ACF5F8-FA83-43E3-BA3A-FC12A8E5749A}"/>
              </a:ext>
            </a:extLst>
          </p:cNvPr>
          <p:cNvCxnSpPr>
            <a:cxnSpLocks/>
          </p:cNvCxnSpPr>
          <p:nvPr/>
        </p:nvCxnSpPr>
        <p:spPr>
          <a:xfrm>
            <a:off x="3070858" y="3465567"/>
            <a:ext cx="400049" cy="16276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6DA9187-37AB-4A5E-BA6D-1177A6E7A371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2849400" y="3650233"/>
            <a:ext cx="107156" cy="34284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35A96BE-A0B3-423A-87F6-A88868228CE6}"/>
              </a:ext>
            </a:extLst>
          </p:cNvPr>
          <p:cNvSpPr/>
          <p:nvPr/>
        </p:nvSpPr>
        <p:spPr>
          <a:xfrm>
            <a:off x="2898213" y="4697924"/>
            <a:ext cx="180975" cy="11191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F877A4-92B5-4791-9A81-627197C43F01}"/>
              </a:ext>
            </a:extLst>
          </p:cNvPr>
          <p:cNvSpPr txBox="1"/>
          <p:nvPr/>
        </p:nvSpPr>
        <p:spPr>
          <a:xfrm>
            <a:off x="2869640" y="4206165"/>
            <a:ext cx="616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H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r>
              <a:rPr lang="en-GB" dirty="0">
                <a:solidFill>
                  <a:srgbClr val="FF0000"/>
                </a:solidFill>
              </a:rPr>
              <a:t>O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3EE82A8-1589-4DE0-AF3F-53B878BFB40D}"/>
              </a:ext>
            </a:extLst>
          </p:cNvPr>
          <p:cNvCxnSpPr>
            <a:cxnSpLocks/>
            <a:stCxn id="15" idx="2"/>
            <a:endCxn id="14" idx="0"/>
          </p:cNvCxnSpPr>
          <p:nvPr/>
        </p:nvCxnSpPr>
        <p:spPr>
          <a:xfrm flipH="1">
            <a:off x="2988701" y="4575497"/>
            <a:ext cx="189312" cy="1224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B9BBCFA8-3BE6-4EEF-AB72-22AD7A53692A}"/>
              </a:ext>
            </a:extLst>
          </p:cNvPr>
          <p:cNvSpPr/>
          <p:nvPr/>
        </p:nvSpPr>
        <p:spPr>
          <a:xfrm>
            <a:off x="4209096" y="4206164"/>
            <a:ext cx="142874" cy="1599427"/>
          </a:xfrm>
          <a:prstGeom prst="rect">
            <a:avLst/>
          </a:prstGeom>
          <a:noFill/>
          <a:ln>
            <a:solidFill>
              <a:srgbClr val="F622E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622EC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132A42B-D3BE-4E92-A356-ECF486841C81}"/>
              </a:ext>
            </a:extLst>
          </p:cNvPr>
          <p:cNvSpPr/>
          <p:nvPr/>
        </p:nvSpPr>
        <p:spPr>
          <a:xfrm>
            <a:off x="3103799" y="4697924"/>
            <a:ext cx="105170" cy="1116751"/>
          </a:xfrm>
          <a:prstGeom prst="rect">
            <a:avLst/>
          </a:prstGeom>
          <a:noFill/>
          <a:ln>
            <a:solidFill>
              <a:srgbClr val="F622E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622EC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C8C6112-E40A-4D30-8E2A-DFF78C8BFB2E}"/>
              </a:ext>
            </a:extLst>
          </p:cNvPr>
          <p:cNvSpPr txBox="1"/>
          <p:nvPr/>
        </p:nvSpPr>
        <p:spPr>
          <a:xfrm>
            <a:off x="3900005" y="3650233"/>
            <a:ext cx="504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F622EC"/>
                </a:solidFill>
              </a:rPr>
              <a:t>Ar</a:t>
            </a:r>
            <a:endParaRPr lang="en-GB" baseline="-25000" dirty="0">
              <a:solidFill>
                <a:srgbClr val="F622EC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1160774-6309-4FE2-BCE2-92A7501F9ABD}"/>
              </a:ext>
            </a:extLst>
          </p:cNvPr>
          <p:cNvCxnSpPr>
            <a:cxnSpLocks/>
            <a:stCxn id="19" idx="2"/>
            <a:endCxn id="17" idx="0"/>
          </p:cNvCxnSpPr>
          <p:nvPr/>
        </p:nvCxnSpPr>
        <p:spPr>
          <a:xfrm>
            <a:off x="4152418" y="4019565"/>
            <a:ext cx="128115" cy="186599"/>
          </a:xfrm>
          <a:prstGeom prst="line">
            <a:avLst/>
          </a:prstGeom>
          <a:ln>
            <a:solidFill>
              <a:srgbClr val="F622EC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0F68311-1A6E-4D88-AE98-EDD115F0D9B2}"/>
              </a:ext>
            </a:extLst>
          </p:cNvPr>
          <p:cNvCxnSpPr>
            <a:cxnSpLocks/>
            <a:stCxn id="19" idx="2"/>
          </p:cNvCxnSpPr>
          <p:nvPr/>
        </p:nvCxnSpPr>
        <p:spPr>
          <a:xfrm flipH="1">
            <a:off x="3208969" y="4019565"/>
            <a:ext cx="943449" cy="678359"/>
          </a:xfrm>
          <a:prstGeom prst="line">
            <a:avLst/>
          </a:prstGeom>
          <a:ln>
            <a:solidFill>
              <a:srgbClr val="F622EC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B8DDA70D-E348-4967-A25C-BBA3EA885E41}"/>
              </a:ext>
            </a:extLst>
          </p:cNvPr>
          <p:cNvSpPr/>
          <p:nvPr/>
        </p:nvSpPr>
        <p:spPr>
          <a:xfrm>
            <a:off x="3993669" y="5436259"/>
            <a:ext cx="215425" cy="369332"/>
          </a:xfrm>
          <a:prstGeom prst="rect">
            <a:avLst/>
          </a:prstGeom>
          <a:noFill/>
          <a:ln>
            <a:solidFill>
              <a:srgbClr val="F622E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622EC"/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E8471F1-AAF7-421D-87D3-E6D3F0358496}"/>
              </a:ext>
            </a:extLst>
          </p:cNvPr>
          <p:cNvCxnSpPr>
            <a:cxnSpLocks/>
            <a:stCxn id="19" idx="2"/>
            <a:endCxn id="22" idx="0"/>
          </p:cNvCxnSpPr>
          <p:nvPr/>
        </p:nvCxnSpPr>
        <p:spPr>
          <a:xfrm flipH="1">
            <a:off x="4101382" y="4019565"/>
            <a:ext cx="51036" cy="1416694"/>
          </a:xfrm>
          <a:prstGeom prst="line">
            <a:avLst/>
          </a:prstGeom>
          <a:ln>
            <a:solidFill>
              <a:srgbClr val="F622EC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3699A643-4476-4510-9E8C-EB50FCA20669}"/>
              </a:ext>
            </a:extLst>
          </p:cNvPr>
          <p:cNvSpPr txBox="1">
            <a:spLocks/>
          </p:cNvSpPr>
          <p:nvPr/>
        </p:nvSpPr>
        <p:spPr>
          <a:xfrm>
            <a:off x="7031300" y="2757166"/>
            <a:ext cx="3025140" cy="527818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GB" dirty="0">
                <a:solidFill>
                  <a:srgbClr val="00B050"/>
                </a:solidFill>
              </a:rPr>
              <a:t>After BEAM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4A3CDE3-32A2-4B95-BD6A-B66951EE3C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048" y="3212976"/>
            <a:ext cx="3867825" cy="3030380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26" name="Arrow: Right 25">
            <a:extLst>
              <a:ext uri="{FF2B5EF4-FFF2-40B4-BE49-F238E27FC236}">
                <a16:creationId xmlns:a16="http://schemas.microsoft.com/office/drawing/2014/main" id="{2BC60436-A14A-449D-90E8-A78D6096D789}"/>
              </a:ext>
            </a:extLst>
          </p:cNvPr>
          <p:cNvSpPr/>
          <p:nvPr/>
        </p:nvSpPr>
        <p:spPr>
          <a:xfrm>
            <a:off x="5807968" y="4358744"/>
            <a:ext cx="482206" cy="63102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0D7AC636-225B-4AE4-8C51-C8912040742B}"/>
              </a:ext>
            </a:extLst>
          </p:cNvPr>
          <p:cNvSpPr txBox="1">
            <a:spLocks/>
          </p:cNvSpPr>
          <p:nvPr/>
        </p:nvSpPr>
        <p:spPr>
          <a:xfrm>
            <a:off x="821903" y="1126183"/>
            <a:ext cx="8226425" cy="17987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N</a:t>
            </a:r>
            <a:r>
              <a:rPr lang="en-GB" sz="2000" baseline="-25000" dirty="0"/>
              <a:t>2</a:t>
            </a:r>
            <a:r>
              <a:rPr lang="en-GB" sz="2000" dirty="0"/>
              <a:t> (carrier gas) + </a:t>
            </a:r>
            <a:r>
              <a:rPr lang="en-GB" sz="2000" dirty="0" err="1"/>
              <a:t>Ar</a:t>
            </a:r>
            <a:r>
              <a:rPr lang="en-GB" sz="2000" dirty="0"/>
              <a:t> (2.7%)</a:t>
            </a:r>
          </a:p>
          <a:p>
            <a:r>
              <a:rPr lang="en-GB" sz="2000" dirty="0"/>
              <a:t>H2O: this value is not accurate as H2O(g) is condensable and tends to accumulate in the mass spectrometer </a:t>
            </a:r>
            <a:r>
              <a:rPr lang="en-GB" sz="2000" dirty="0">
                <a:sym typeface="Wingdings" panose="05000000000000000000" pitchFamily="2" charset="2"/>
              </a:rPr>
              <a:t> H2O(g)= 1-2 ppm</a:t>
            </a:r>
            <a:endParaRPr lang="en-GB" sz="2000" dirty="0"/>
          </a:p>
          <a:p>
            <a:r>
              <a:rPr lang="en-GB" sz="2000" dirty="0"/>
              <a:t>Other impurities: O</a:t>
            </a:r>
            <a:r>
              <a:rPr lang="en-GB" sz="2000" baseline="-25000" dirty="0"/>
              <a:t>2</a:t>
            </a:r>
            <a:r>
              <a:rPr lang="en-GB" sz="2000" dirty="0"/>
              <a:t> (20 ppm), H</a:t>
            </a:r>
            <a:r>
              <a:rPr lang="en-GB" sz="2000" baseline="-25000" dirty="0"/>
              <a:t>2</a:t>
            </a:r>
            <a:r>
              <a:rPr lang="en-GB" sz="2000" dirty="0"/>
              <a:t> (20 ppm), CO</a:t>
            </a:r>
            <a:r>
              <a:rPr lang="en-GB" sz="2000" baseline="-25000" dirty="0"/>
              <a:t>2</a:t>
            </a:r>
            <a:r>
              <a:rPr lang="en-GB" sz="2000" dirty="0"/>
              <a:t> (60-80 ppm)</a:t>
            </a:r>
          </a:p>
          <a:p>
            <a:endParaRPr lang="en-GB" sz="2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B78DC20-53A1-4C56-88BD-172181F87AD7}"/>
              </a:ext>
            </a:extLst>
          </p:cNvPr>
          <p:cNvSpPr txBox="1"/>
          <p:nvPr/>
        </p:nvSpPr>
        <p:spPr>
          <a:xfrm>
            <a:off x="10420680" y="5966357"/>
            <a:ext cx="15584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Courtesy F. Dragoni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83AE701-7A48-42DF-B2AC-C4C4230B4B57}"/>
              </a:ext>
            </a:extLst>
          </p:cNvPr>
          <p:cNvSpPr txBox="1"/>
          <p:nvPr/>
        </p:nvSpPr>
        <p:spPr>
          <a:xfrm>
            <a:off x="10389572" y="4314439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Faraday cup</a:t>
            </a:r>
          </a:p>
        </p:txBody>
      </p:sp>
    </p:spTree>
    <p:extLst>
      <p:ext uri="{BB962C8B-B14F-4D97-AF65-F5344CB8AC3E}">
        <p14:creationId xmlns:p14="http://schemas.microsoft.com/office/powerpoint/2010/main" val="1229845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E3618-7B69-497D-9F46-2976A3A3C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Gas analysis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F9D328-E3B9-462E-97BF-CCE866616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25/11/2021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5A071F-CD45-47F6-B7F6-9645C2DA2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D834D0-AACB-4D6B-86B7-6F323F066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E18D2B-42EE-4452-830B-244FAB3C286C}"/>
              </a:ext>
            </a:extLst>
          </p:cNvPr>
          <p:cNvSpPr txBox="1"/>
          <p:nvPr/>
        </p:nvSpPr>
        <p:spPr>
          <a:xfrm>
            <a:off x="9192344" y="5966357"/>
            <a:ext cx="15584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Courtesy F. Dragoni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C0EAD8B-D81F-44E8-B7EB-64DCBF213205}"/>
              </a:ext>
            </a:extLst>
          </p:cNvPr>
          <p:cNvGrpSpPr/>
          <p:nvPr/>
        </p:nvGrpSpPr>
        <p:grpSpPr>
          <a:xfrm>
            <a:off x="3699546" y="1289304"/>
            <a:ext cx="5198364" cy="4732020"/>
            <a:chOff x="1558247" y="1373720"/>
            <a:chExt cx="6024759" cy="548428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6DC36DC-A8AF-4BB0-BEE7-30F8437BD5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58247" y="3738446"/>
              <a:ext cx="6024759" cy="3119554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AA57C61-2411-4327-90CE-2DDB7232D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6857"/>
            <a:stretch/>
          </p:blipFill>
          <p:spPr>
            <a:xfrm>
              <a:off x="1558247" y="1373720"/>
              <a:ext cx="6024759" cy="2587411"/>
            </a:xfrm>
            <a:prstGeom prst="rect">
              <a:avLst/>
            </a:prstGeom>
          </p:spPr>
        </p:pic>
      </p:grp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396931B-75EE-4825-97CB-97780D15F15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40048" y="1901404"/>
            <a:ext cx="3025140" cy="52781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dirty="0">
                <a:solidFill>
                  <a:srgbClr val="FF0000"/>
                </a:solidFill>
              </a:rPr>
              <a:t>Before BEAM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8CFF695-8257-410E-8040-4CC51959229A}"/>
              </a:ext>
            </a:extLst>
          </p:cNvPr>
          <p:cNvSpPr txBox="1">
            <a:spLocks/>
          </p:cNvSpPr>
          <p:nvPr/>
        </p:nvSpPr>
        <p:spPr>
          <a:xfrm>
            <a:off x="839416" y="4428779"/>
            <a:ext cx="3025140" cy="527818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GB" dirty="0">
                <a:solidFill>
                  <a:srgbClr val="00B050"/>
                </a:solidFill>
              </a:rPr>
              <a:t>After BEAM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7D17DC-EC39-4B5D-88B4-B5ECEBBD282E}"/>
              </a:ext>
            </a:extLst>
          </p:cNvPr>
          <p:cNvSpPr/>
          <p:nvPr/>
        </p:nvSpPr>
        <p:spPr>
          <a:xfrm>
            <a:off x="4194120" y="2466974"/>
            <a:ext cx="64772" cy="72485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2D5C55-C748-4DDD-AD4C-E271EAC83249}"/>
              </a:ext>
            </a:extLst>
          </p:cNvPr>
          <p:cNvSpPr txBox="1"/>
          <p:nvPr/>
        </p:nvSpPr>
        <p:spPr>
          <a:xfrm>
            <a:off x="4127444" y="1723540"/>
            <a:ext cx="504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He</a:t>
            </a:r>
            <a:endParaRPr lang="en-GB" baseline="-25000" dirty="0">
              <a:solidFill>
                <a:srgbClr val="00B050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17AB470-0F78-4165-AABB-B1ECC513C8B2}"/>
              </a:ext>
            </a:extLst>
          </p:cNvPr>
          <p:cNvCxnSpPr>
            <a:cxnSpLocks/>
          </p:cNvCxnSpPr>
          <p:nvPr/>
        </p:nvCxnSpPr>
        <p:spPr>
          <a:xfrm flipH="1">
            <a:off x="4226506" y="2103292"/>
            <a:ext cx="107156" cy="34284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4418F4CC-09EF-4DD7-87E3-FF2E9A69BD08}"/>
              </a:ext>
            </a:extLst>
          </p:cNvPr>
          <p:cNvSpPr/>
          <p:nvPr/>
        </p:nvSpPr>
        <p:spPr>
          <a:xfrm>
            <a:off x="5775276" y="2500144"/>
            <a:ext cx="2653659" cy="7248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81A382-58F9-42D4-A706-BD7AF46824B7}"/>
              </a:ext>
            </a:extLst>
          </p:cNvPr>
          <p:cNvSpPr txBox="1"/>
          <p:nvPr/>
        </p:nvSpPr>
        <p:spPr>
          <a:xfrm>
            <a:off x="5914267" y="1439402"/>
            <a:ext cx="28785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Traces of organic components – 10-500 ppb</a:t>
            </a:r>
            <a:endParaRPr lang="en-GB" baseline="-25000" dirty="0">
              <a:solidFill>
                <a:srgbClr val="FF0000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9FA22E2-4CD9-4B4A-8535-1EDF916C789F}"/>
              </a:ext>
            </a:extLst>
          </p:cNvPr>
          <p:cNvCxnSpPr>
            <a:cxnSpLocks/>
          </p:cNvCxnSpPr>
          <p:nvPr/>
        </p:nvCxnSpPr>
        <p:spPr>
          <a:xfrm flipH="1">
            <a:off x="6500603" y="2138066"/>
            <a:ext cx="107156" cy="3428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E0E77CC-E422-40B4-8F13-5B9C94F2D589}"/>
              </a:ext>
            </a:extLst>
          </p:cNvPr>
          <p:cNvSpPr txBox="1"/>
          <p:nvPr/>
        </p:nvSpPr>
        <p:spPr>
          <a:xfrm>
            <a:off x="9120336" y="3191833"/>
            <a:ext cx="2198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Secondary Electron</a:t>
            </a:r>
          </a:p>
          <a:p>
            <a:pPr algn="ctr"/>
            <a:r>
              <a:rPr lang="en-GB" dirty="0"/>
              <a:t>Multiplier</a:t>
            </a:r>
          </a:p>
        </p:txBody>
      </p:sp>
    </p:spTree>
    <p:extLst>
      <p:ext uri="{BB962C8B-B14F-4D97-AF65-F5344CB8AC3E}">
        <p14:creationId xmlns:p14="http://schemas.microsoft.com/office/powerpoint/2010/main" val="1429047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38264-5242-4AF3-BE60-9F6F0F624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interlocks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A8E135-0F0C-4221-ACB0-442681258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25/11/2021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082471-3B48-4D29-A95F-09C205E9E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9DF0F-D050-4E2F-807F-747E7C053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12</a:t>
            </a:fld>
            <a:endParaRPr lang="en-US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7A2193DF-A4D4-4A03-AE97-D32531977C1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1" y="1124744"/>
            <a:ext cx="10968567" cy="4821904"/>
          </a:xfrm>
        </p:spPr>
        <p:txBody>
          <a:bodyPr>
            <a:normAutofit/>
          </a:bodyPr>
          <a:lstStyle/>
          <a:p>
            <a:r>
              <a:rPr lang="en-GB" sz="1800" dirty="0"/>
              <a:t>Beam interlocked if average intensity &gt; than 1.67</a:t>
            </a:r>
            <a:r>
              <a:rPr lang="en-GB" sz="1800" dirty="0">
                <a:sym typeface="Symbol" panose="05050102010706020507" pitchFamily="18" charset="2"/>
              </a:rPr>
              <a:t>10</a:t>
            </a:r>
            <a:r>
              <a:rPr lang="en-GB" sz="1800" baseline="30000" dirty="0"/>
              <a:t>12</a:t>
            </a:r>
            <a:r>
              <a:rPr lang="en-GB" sz="1800" dirty="0"/>
              <a:t> p/s (computed over the last two supercycles)</a:t>
            </a:r>
          </a:p>
          <a:p>
            <a:r>
              <a:rPr lang="en-GB" sz="1800" dirty="0"/>
              <a:t>If 3 high-intensity pulses (&gt; 7.5</a:t>
            </a:r>
            <a:r>
              <a:rPr lang="en-GB" sz="1800" dirty="0">
                <a:sym typeface="Symbol" panose="05050102010706020507" pitchFamily="18" charset="2"/>
              </a:rPr>
              <a:t>10</a:t>
            </a:r>
            <a:r>
              <a:rPr lang="en-GB" sz="1800" baseline="30000" dirty="0"/>
              <a:t>12</a:t>
            </a:r>
            <a:r>
              <a:rPr lang="en-GB" sz="1800" dirty="0"/>
              <a:t> </a:t>
            </a:r>
            <a:r>
              <a:rPr lang="en-GB" sz="1800" i="1" dirty="0"/>
              <a:t>p</a:t>
            </a:r>
            <a:r>
              <a:rPr lang="en-GB" sz="1800" i="1" baseline="30000" dirty="0"/>
              <a:t>+</a:t>
            </a:r>
            <a:r>
              <a:rPr lang="en-GB" sz="1800" dirty="0"/>
              <a:t>) have wrong size or position (x</a:t>
            </a:r>
            <a:r>
              <a:rPr lang="en-GB" sz="1800" baseline="-25000" dirty="0"/>
              <a:t>v</a:t>
            </a:r>
            <a:r>
              <a:rPr lang="en-GB" sz="1800" dirty="0"/>
              <a:t> within +/- 3mm, </a:t>
            </a:r>
            <a:r>
              <a:rPr lang="en-GB" sz="1800" dirty="0">
                <a:sym typeface="Symbol" panose="05050102010706020507" pitchFamily="18" charset="2"/>
              </a:rPr>
              <a:t></a:t>
            </a:r>
            <a:r>
              <a:rPr lang="en-GB" sz="1800" baseline="-25000" dirty="0"/>
              <a:t>v</a:t>
            </a:r>
            <a:r>
              <a:rPr lang="en-GB" sz="1800" dirty="0"/>
              <a:t>&lt; 5mm,</a:t>
            </a:r>
            <a:br>
              <a:rPr lang="en-GB" sz="1800" dirty="0"/>
            </a:br>
            <a:r>
              <a:rPr lang="en-GB" sz="1800" dirty="0">
                <a:sym typeface="Symbol" panose="05050102010706020507" pitchFamily="18" charset="2"/>
              </a:rPr>
              <a:t></a:t>
            </a:r>
            <a:r>
              <a:rPr lang="en-GB" sz="1800" baseline="-25000" dirty="0">
                <a:sym typeface="Symbol" panose="05050102010706020507" pitchFamily="18" charset="2"/>
              </a:rPr>
              <a:t>H </a:t>
            </a:r>
            <a:r>
              <a:rPr lang="en-GB" sz="1800" dirty="0"/>
              <a:t>&lt; 25mm)</a:t>
            </a:r>
            <a:endParaRPr lang="en-GB" sz="1800" i="1" dirty="0">
              <a:solidFill>
                <a:srgbClr val="FF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47F944-F863-4ABD-94B7-C2BA76C764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289272"/>
            <a:ext cx="5630416" cy="3948040"/>
          </a:xfrm>
          <a:prstGeom prst="rect">
            <a:avLst/>
          </a:prstGeom>
        </p:spPr>
      </p:pic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6F90A60B-30E7-4D11-AEAD-98DC0A81CA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0165" y="2037587"/>
            <a:ext cx="5720652" cy="41997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D780153-8EF1-4089-931F-1602AF351EBC}"/>
              </a:ext>
            </a:extLst>
          </p:cNvPr>
          <p:cNvSpPr txBox="1"/>
          <p:nvPr/>
        </p:nvSpPr>
        <p:spPr>
          <a:xfrm>
            <a:off x="551384" y="5229200"/>
            <a:ext cx="62327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Number of pulses per supercycle accidentally high:</a:t>
            </a:r>
          </a:p>
          <a:p>
            <a:r>
              <a:rPr lang="en-GB" sz="1400" dirty="0"/>
              <a:t>Beam interlock went off every time the average intensity increased too much</a:t>
            </a:r>
          </a:p>
        </p:txBody>
      </p:sp>
    </p:spTree>
    <p:extLst>
      <p:ext uri="{BB962C8B-B14F-4D97-AF65-F5344CB8AC3E}">
        <p14:creationId xmlns:p14="http://schemas.microsoft.com/office/powerpoint/2010/main" val="1858624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D5EE2-B027-4A8F-98EE-050B25305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CE2C37-715E-4B80-898B-A7F29B080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25/11/2021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AEBA25-BC56-4DB1-B7B7-82952E3F3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13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2A91D4-829F-4576-B9BF-213979C770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n-GB" sz="1600" dirty="0"/>
              <a:t>The n_TOF Target #3 and all the related systems worked well during commissioning:</a:t>
            </a:r>
          </a:p>
          <a:p>
            <a:pPr lvl="1">
              <a:lnSpc>
                <a:spcPct val="170000"/>
              </a:lnSpc>
            </a:pPr>
            <a:r>
              <a:rPr lang="en-GB" sz="1200" dirty="0"/>
              <a:t>Target instrumentation (thermocouples)</a:t>
            </a:r>
          </a:p>
          <a:p>
            <a:pPr lvl="1">
              <a:lnSpc>
                <a:spcPct val="170000"/>
              </a:lnSpc>
            </a:pPr>
            <a:r>
              <a:rPr lang="en-GB" sz="1200" dirty="0"/>
              <a:t>Cooling system (nitrogen and moderator station)</a:t>
            </a:r>
          </a:p>
          <a:p>
            <a:pPr lvl="1">
              <a:lnSpc>
                <a:spcPct val="170000"/>
              </a:lnSpc>
            </a:pPr>
            <a:r>
              <a:rPr lang="en-GB" sz="1200" dirty="0"/>
              <a:t>Beam size monitoring (SEM grid)</a:t>
            </a:r>
          </a:p>
          <a:p>
            <a:pPr>
              <a:lnSpc>
                <a:spcPct val="170000"/>
              </a:lnSpc>
            </a:pPr>
            <a:r>
              <a:rPr lang="en-GB" sz="1600" dirty="0"/>
              <a:t>The target has already been impacted by </a:t>
            </a:r>
            <a:r>
              <a:rPr lang="en-GB" sz="1600" dirty="0">
                <a:sym typeface="Symbol" panose="05050102010706020507" pitchFamily="18" charset="2"/>
              </a:rPr>
              <a:t>8.110</a:t>
            </a:r>
            <a:r>
              <a:rPr lang="en-GB" sz="1600" baseline="30000" dirty="0">
                <a:sym typeface="Symbol" panose="05050102010706020507" pitchFamily="18" charset="2"/>
              </a:rPr>
              <a:t>18</a:t>
            </a:r>
            <a:r>
              <a:rPr lang="en-GB" sz="1600" dirty="0">
                <a:sym typeface="Symbol" panose="05050102010706020507" pitchFamily="18" charset="2"/>
              </a:rPr>
              <a:t> p</a:t>
            </a:r>
            <a:r>
              <a:rPr lang="en-GB" sz="1600" baseline="30000" dirty="0">
                <a:sym typeface="Symbol" panose="05050102010706020507" pitchFamily="18" charset="2"/>
              </a:rPr>
              <a:t>+</a:t>
            </a:r>
            <a:r>
              <a:rPr lang="en-GB" sz="1600" dirty="0">
                <a:sym typeface="Symbol" panose="05050102010706020507" pitchFamily="18" charset="2"/>
              </a:rPr>
              <a:t> ( 1 million pulses).</a:t>
            </a:r>
          </a:p>
          <a:p>
            <a:pPr>
              <a:lnSpc>
                <a:spcPct val="170000"/>
              </a:lnSpc>
            </a:pPr>
            <a:r>
              <a:rPr lang="en-GB" sz="1600" dirty="0">
                <a:sym typeface="Symbol" panose="05050102010706020507" pitchFamily="18" charset="2"/>
              </a:rPr>
              <a:t>The beam size assumed by design induces high dose in the beamline due to vertical aperture limitation: work ongoing to get the desired energy density by respecting the vertical limitation while spreading the energy along the horizontal axis.</a:t>
            </a:r>
          </a:p>
          <a:p>
            <a:pPr>
              <a:lnSpc>
                <a:spcPct val="170000"/>
              </a:lnSpc>
            </a:pPr>
            <a:r>
              <a:rPr lang="en-GB" sz="1600" dirty="0">
                <a:sym typeface="Symbol" panose="05050102010706020507" pitchFamily="18" charset="2"/>
              </a:rPr>
              <a:t>The gas </a:t>
            </a:r>
            <a:r>
              <a:rPr lang="en-GB" sz="1600" dirty="0" err="1">
                <a:sym typeface="Symbol" panose="05050102010706020507" pitchFamily="18" charset="2"/>
              </a:rPr>
              <a:t>analyzer</a:t>
            </a:r>
            <a:r>
              <a:rPr lang="en-GB" sz="1600" dirty="0">
                <a:sym typeface="Symbol" panose="05050102010706020507" pitchFamily="18" charset="2"/>
              </a:rPr>
              <a:t> did not show variations in the cooling gas content so far.</a:t>
            </a:r>
          </a:p>
          <a:p>
            <a:pPr>
              <a:lnSpc>
                <a:spcPct val="170000"/>
              </a:lnSpc>
            </a:pPr>
            <a:r>
              <a:rPr lang="en-GB" sz="1600" dirty="0">
                <a:sym typeface="Symbol" panose="05050102010706020507" pitchFamily="18" charset="2"/>
              </a:rPr>
              <a:t>Beam interlocks developed for beam size and position, in addition to pre-existing interlock on average intensity.</a:t>
            </a:r>
          </a:p>
          <a:p>
            <a:pPr>
              <a:lnSpc>
                <a:spcPct val="170000"/>
              </a:lnSpc>
            </a:pPr>
            <a:endParaRPr lang="en-GB" sz="16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59240EB-0E64-4F02-BAD7-17B045E06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5536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E03BD-D185-4978-A00F-5C839032A62A}"/>
              </a:ext>
            </a:extLst>
          </p:cNvPr>
          <p:cNvSpPr txBox="1">
            <a:spLocks/>
          </p:cNvSpPr>
          <p:nvPr/>
        </p:nvSpPr>
        <p:spPr bwMode="auto">
          <a:xfrm>
            <a:off x="5879976" y="3055878"/>
            <a:ext cx="5938499" cy="746243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eaLnBrk="1" hangingPunct="1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defRPr/>
            </a:pPr>
            <a:r>
              <a:rPr lang="en-US" dirty="0"/>
              <a:t>Thank you for your attention!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640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579DB-8225-4052-BDD9-CA6DD8FB4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n_TOF Target #3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9A98AB-9168-43D2-9E03-E2B8E6570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25/11/2021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1D7537-CDA7-4981-A85C-4A7F6A75F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5BE8824-D3AA-487B-84B6-EC7B6E7575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8793" y="1124941"/>
            <a:ext cx="6199535" cy="43640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BC6F255-5C6B-4B38-B346-CDC3B585B0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78" y="1313113"/>
            <a:ext cx="2438818" cy="4159145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34DCC7A-7C5B-4FA6-B30B-1070EB4DCBDD}"/>
              </a:ext>
            </a:extLst>
          </p:cNvPr>
          <p:cNvCxnSpPr/>
          <p:nvPr/>
        </p:nvCxnSpPr>
        <p:spPr>
          <a:xfrm flipH="1" flipV="1">
            <a:off x="2287398" y="1470995"/>
            <a:ext cx="1" cy="31571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44CDAE8-9A9E-4DC0-8C13-B8805A88EEF3}"/>
              </a:ext>
            </a:extLst>
          </p:cNvPr>
          <p:cNvCxnSpPr/>
          <p:nvPr/>
        </p:nvCxnSpPr>
        <p:spPr>
          <a:xfrm flipH="1" flipV="1">
            <a:off x="2668401" y="1459677"/>
            <a:ext cx="1" cy="31571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F53E63B-53DB-49BA-8B97-C9873902AB63}"/>
              </a:ext>
            </a:extLst>
          </p:cNvPr>
          <p:cNvCxnSpPr/>
          <p:nvPr/>
        </p:nvCxnSpPr>
        <p:spPr>
          <a:xfrm flipV="1">
            <a:off x="2287399" y="1499490"/>
            <a:ext cx="381002" cy="17587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9472EB1-8CBA-4E35-9BCA-BB674A093671}"/>
              </a:ext>
            </a:extLst>
          </p:cNvPr>
          <p:cNvSpPr txBox="1"/>
          <p:nvPr/>
        </p:nvSpPr>
        <p:spPr>
          <a:xfrm>
            <a:off x="2105688" y="1182974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>
                <a:latin typeface="+mn-lt"/>
              </a:rPr>
              <a:t>150 mm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B2030F2-6087-419C-A04D-9E73C46AB503}"/>
              </a:ext>
            </a:extLst>
          </p:cNvPr>
          <p:cNvCxnSpPr/>
          <p:nvPr/>
        </p:nvCxnSpPr>
        <p:spPr>
          <a:xfrm flipH="1" flipV="1">
            <a:off x="1515091" y="1376398"/>
            <a:ext cx="2" cy="4849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ECFD36A-575D-435B-BBA5-616DFD2EDAA3}"/>
              </a:ext>
            </a:extLst>
          </p:cNvPr>
          <p:cNvSpPr txBox="1"/>
          <p:nvPr/>
        </p:nvSpPr>
        <p:spPr>
          <a:xfrm>
            <a:off x="1247704" y="1124744"/>
            <a:ext cx="764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+mn-lt"/>
              </a:rPr>
              <a:t>50 mm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EBD5851-8B9D-4C1D-8C09-1562D4D697A5}"/>
              </a:ext>
            </a:extLst>
          </p:cNvPr>
          <p:cNvCxnSpPr/>
          <p:nvPr/>
        </p:nvCxnSpPr>
        <p:spPr>
          <a:xfrm flipH="1" flipV="1">
            <a:off x="1655767" y="1364674"/>
            <a:ext cx="2" cy="4849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AC4B7D6-D3BF-4ADF-9423-82F6C6A8D06F}"/>
              </a:ext>
            </a:extLst>
          </p:cNvPr>
          <p:cNvCxnSpPr/>
          <p:nvPr/>
        </p:nvCxnSpPr>
        <p:spPr>
          <a:xfrm flipV="1">
            <a:off x="1667218" y="1405708"/>
            <a:ext cx="163690" cy="17588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65A2996-101A-4B20-BE60-D3B349E141C5}"/>
              </a:ext>
            </a:extLst>
          </p:cNvPr>
          <p:cNvCxnSpPr/>
          <p:nvPr/>
        </p:nvCxnSpPr>
        <p:spPr>
          <a:xfrm flipH="1">
            <a:off x="1326575" y="1443875"/>
            <a:ext cx="184547" cy="14416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42E416A-8F5F-47B7-BDA8-B46856C57BDC}"/>
              </a:ext>
            </a:extLst>
          </p:cNvPr>
          <p:cNvSpPr txBox="1"/>
          <p:nvPr/>
        </p:nvSpPr>
        <p:spPr>
          <a:xfrm>
            <a:off x="191344" y="5739375"/>
            <a:ext cx="274947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/>
              <a:t>Al-6082-T6 supporting structure</a:t>
            </a:r>
          </a:p>
          <a:p>
            <a:pPr algn="ctr"/>
            <a:r>
              <a:rPr lang="en-GB" sz="1200" b="1" dirty="0"/>
              <a:t>(anti-creep and N</a:t>
            </a:r>
            <a:r>
              <a:rPr lang="en-GB" sz="1200" b="1" baseline="-25000" dirty="0"/>
              <a:t>2</a:t>
            </a:r>
            <a:r>
              <a:rPr lang="en-GB" sz="1200" b="1" dirty="0"/>
              <a:t> cooling channels)</a:t>
            </a:r>
          </a:p>
        </p:txBody>
      </p:sp>
      <p:sp>
        <p:nvSpPr>
          <p:cNvPr id="19" name="Arrow: Up 18">
            <a:extLst>
              <a:ext uri="{FF2B5EF4-FFF2-40B4-BE49-F238E27FC236}">
                <a16:creationId xmlns:a16="http://schemas.microsoft.com/office/drawing/2014/main" id="{D4644A01-F777-4528-8497-DD383CF60E21}"/>
              </a:ext>
            </a:extLst>
          </p:cNvPr>
          <p:cNvSpPr/>
          <p:nvPr/>
        </p:nvSpPr>
        <p:spPr>
          <a:xfrm>
            <a:off x="1462839" y="5455158"/>
            <a:ext cx="204379" cy="236117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5F8B58C-184A-45E7-A2EE-9094E3257F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183" y="1128355"/>
            <a:ext cx="2056377" cy="251667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9B6256C-944B-4049-BF57-1B0B4BD063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4812" y="3741882"/>
            <a:ext cx="3257852" cy="2443389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3416E578-038A-41AF-BF28-BB9D38845755}"/>
              </a:ext>
            </a:extLst>
          </p:cNvPr>
          <p:cNvSpPr/>
          <p:nvPr/>
        </p:nvSpPr>
        <p:spPr bwMode="auto">
          <a:xfrm>
            <a:off x="479376" y="1124744"/>
            <a:ext cx="2337562" cy="428938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0F173B-8441-4F6B-A688-4103BD2A8B7E}"/>
              </a:ext>
            </a:extLst>
          </p:cNvPr>
          <p:cNvSpPr/>
          <p:nvPr/>
        </p:nvSpPr>
        <p:spPr bwMode="auto">
          <a:xfrm>
            <a:off x="4367808" y="2968191"/>
            <a:ext cx="2088232" cy="204498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35871A7-7DE4-445D-9B81-261CD66CD627}"/>
              </a:ext>
            </a:extLst>
          </p:cNvPr>
          <p:cNvCxnSpPr/>
          <p:nvPr/>
        </p:nvCxnSpPr>
        <p:spPr bwMode="auto">
          <a:xfrm>
            <a:off x="2816938" y="1124744"/>
            <a:ext cx="1550870" cy="1843447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89B9264-A267-425F-B8FF-74A074831D94}"/>
              </a:ext>
            </a:extLst>
          </p:cNvPr>
          <p:cNvCxnSpPr>
            <a:cxnSpLocks/>
          </p:cNvCxnSpPr>
          <p:nvPr/>
        </p:nvCxnSpPr>
        <p:spPr bwMode="auto">
          <a:xfrm flipV="1">
            <a:off x="2816938" y="5013177"/>
            <a:ext cx="1550870" cy="40094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0D99C795-2ECE-4309-9F9A-07BC9C1616EF}"/>
              </a:ext>
            </a:extLst>
          </p:cNvPr>
          <p:cNvSpPr txBox="1"/>
          <p:nvPr/>
        </p:nvSpPr>
        <p:spPr>
          <a:xfrm>
            <a:off x="3719736" y="5590981"/>
            <a:ext cx="4358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N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r>
              <a:rPr lang="en-GB" dirty="0">
                <a:solidFill>
                  <a:srgbClr val="FF0000"/>
                </a:solidFill>
              </a:rPr>
              <a:t> gas cooling to avoid Pb corrosion and contamination of the cooling circuit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9D1C9A-2A49-473A-A419-1B7A74F28A19}"/>
              </a:ext>
            </a:extLst>
          </p:cNvPr>
          <p:cNvSpPr txBox="1"/>
          <p:nvPr/>
        </p:nvSpPr>
        <p:spPr>
          <a:xfrm>
            <a:off x="5411924" y="476672"/>
            <a:ext cx="6068890" cy="369332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More details: </a:t>
            </a:r>
            <a:r>
              <a:rPr lang="en-GB" i="1" dirty="0">
                <a:hlinkClick r:id="rId6"/>
              </a:rPr>
              <a:t>Phys. Rev. Accel. Beams</a:t>
            </a:r>
            <a:r>
              <a:rPr lang="en-GB" dirty="0">
                <a:hlinkClick r:id="rId6"/>
              </a:rPr>
              <a:t> </a:t>
            </a:r>
            <a:r>
              <a:rPr lang="en-GB" b="1" dirty="0">
                <a:hlinkClick r:id="rId6"/>
              </a:rPr>
              <a:t>24</a:t>
            </a:r>
            <a:r>
              <a:rPr lang="en-GB" dirty="0">
                <a:hlinkClick r:id="rId6"/>
              </a:rPr>
              <a:t>, 093001 (2021)</a:t>
            </a:r>
            <a:endParaRPr lang="en-GB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7DAB186E-1F0C-447E-8459-2AD0DB7F0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906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54E4D-63E3-437B-8262-0DF82132A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instrumentation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CFF749-C5F6-4B44-9565-196DD4825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25/11/2021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A0E31C-EB1D-4402-ADE4-5FA10B640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6A202E-AD0E-4B55-9FD3-71948FB89AF0}"/>
              </a:ext>
            </a:extLst>
          </p:cNvPr>
          <p:cNvPicPr/>
          <p:nvPr/>
        </p:nvPicPr>
        <p:blipFill rotWithShape="1">
          <a:blip r:embed="rId2"/>
          <a:srcRect l="2968" t="4131"/>
          <a:stretch/>
        </p:blipFill>
        <p:spPr>
          <a:xfrm>
            <a:off x="1535630" y="1130620"/>
            <a:ext cx="3729672" cy="23996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796FD2A-DE19-43B3-80E3-CF74047750F1}"/>
              </a:ext>
            </a:extLst>
          </p:cNvPr>
          <p:cNvPicPr/>
          <p:nvPr/>
        </p:nvPicPr>
        <p:blipFill rotWithShape="1">
          <a:blip r:embed="rId3"/>
          <a:srcRect t="7132"/>
          <a:stretch/>
        </p:blipFill>
        <p:spPr>
          <a:xfrm>
            <a:off x="589876" y="3459817"/>
            <a:ext cx="4134105" cy="2749832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89E05B-B9DC-4D19-B69F-AA712EF5996E}"/>
              </a:ext>
            </a:extLst>
          </p:cNvPr>
          <p:cNvCxnSpPr/>
          <p:nvPr/>
        </p:nvCxnSpPr>
        <p:spPr>
          <a:xfrm flipV="1">
            <a:off x="8417065" y="2237720"/>
            <a:ext cx="22671" cy="17683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48C92A8-1EEA-43F4-BC12-B7C728644BE9}"/>
              </a:ext>
            </a:extLst>
          </p:cNvPr>
          <p:cNvCxnSpPr/>
          <p:nvPr/>
        </p:nvCxnSpPr>
        <p:spPr>
          <a:xfrm flipV="1">
            <a:off x="7774717" y="2358631"/>
            <a:ext cx="15114" cy="17078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0DD533-5197-4B91-AEC1-5266D1697ED3}"/>
              </a:ext>
            </a:extLst>
          </p:cNvPr>
          <p:cNvCxnSpPr/>
          <p:nvPr/>
        </p:nvCxnSpPr>
        <p:spPr>
          <a:xfrm flipV="1">
            <a:off x="8757131" y="2139476"/>
            <a:ext cx="1" cy="179101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94BD37A-7F7B-4B01-99B1-814D92883E25}"/>
              </a:ext>
            </a:extLst>
          </p:cNvPr>
          <p:cNvGrpSpPr>
            <a:grpSpLocks noChangeAspect="1"/>
          </p:cNvGrpSpPr>
          <p:nvPr/>
        </p:nvGrpSpPr>
        <p:grpSpPr>
          <a:xfrm>
            <a:off x="6139994" y="1258667"/>
            <a:ext cx="2617137" cy="3726446"/>
            <a:chOff x="2758314" y="292682"/>
            <a:chExt cx="4372159" cy="627263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6634C6D-68ED-4C25-ADF3-FFAAE8706C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029527" y="292682"/>
              <a:ext cx="4100946" cy="6272636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7D422E0-D4E3-480D-A093-5EB150340F83}"/>
                </a:ext>
              </a:extLst>
            </p:cNvPr>
            <p:cNvCxnSpPr/>
            <p:nvPr/>
          </p:nvCxnSpPr>
          <p:spPr>
            <a:xfrm flipH="1">
              <a:off x="2856557" y="1707890"/>
              <a:ext cx="1653309" cy="332507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A344BE7-D19E-4E77-95B3-8DD30471B8E2}"/>
                </a:ext>
              </a:extLst>
            </p:cNvPr>
            <p:cNvCxnSpPr/>
            <p:nvPr/>
          </p:nvCxnSpPr>
          <p:spPr>
            <a:xfrm flipH="1">
              <a:off x="2924569" y="1821243"/>
              <a:ext cx="1367821" cy="27961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CDC2D82-6A2F-47F4-BE2D-82963212DD9D}"/>
                </a:ext>
              </a:extLst>
            </p:cNvPr>
            <p:cNvCxnSpPr/>
            <p:nvPr/>
          </p:nvCxnSpPr>
          <p:spPr>
            <a:xfrm flipV="1">
              <a:off x="5207630" y="2380453"/>
              <a:ext cx="20992" cy="1736236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F6B60D5-FA56-428C-BD8D-6873EF3EEDD1}"/>
                </a:ext>
              </a:extLst>
            </p:cNvPr>
            <p:cNvCxnSpPr/>
            <p:nvPr/>
          </p:nvCxnSpPr>
          <p:spPr>
            <a:xfrm flipH="1" flipV="1">
              <a:off x="4537993" y="1707890"/>
              <a:ext cx="683072" cy="68911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A6F9382-0B27-4916-AA64-ED1B8CBE4885}"/>
                </a:ext>
              </a:extLst>
            </p:cNvPr>
            <p:cNvCxnSpPr/>
            <p:nvPr/>
          </p:nvCxnSpPr>
          <p:spPr>
            <a:xfrm flipV="1">
              <a:off x="4851610" y="2433363"/>
              <a:ext cx="15114" cy="1707887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EC01DCA-2A2E-43E4-85A9-C67240EF69A7}"/>
                </a:ext>
              </a:extLst>
            </p:cNvPr>
            <p:cNvCxnSpPr/>
            <p:nvPr/>
          </p:nvCxnSpPr>
          <p:spPr>
            <a:xfrm flipH="1" flipV="1">
              <a:off x="4269719" y="1821243"/>
              <a:ext cx="581891" cy="612119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633DFC2-EF3B-445F-845C-785A3AFE2B9A}"/>
                </a:ext>
              </a:extLst>
            </p:cNvPr>
            <p:cNvCxnSpPr/>
            <p:nvPr/>
          </p:nvCxnSpPr>
          <p:spPr>
            <a:xfrm flipV="1">
              <a:off x="5834023" y="2214208"/>
              <a:ext cx="11335" cy="179101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68435DA-AD9D-4869-8CF7-D451528FFB80}"/>
                </a:ext>
              </a:extLst>
            </p:cNvPr>
            <p:cNvCxnSpPr/>
            <p:nvPr/>
          </p:nvCxnSpPr>
          <p:spPr>
            <a:xfrm flipH="1" flipV="1">
              <a:off x="5123663" y="1518962"/>
              <a:ext cx="733031" cy="695246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D4776E8-5F16-4BC5-A7B5-4CB5FB214650}"/>
                </a:ext>
              </a:extLst>
            </p:cNvPr>
            <p:cNvCxnSpPr/>
            <p:nvPr/>
          </p:nvCxnSpPr>
          <p:spPr>
            <a:xfrm flipH="1">
              <a:off x="2758314" y="1518962"/>
              <a:ext cx="2365349" cy="468536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F6BB695-6B5A-4E77-B6B1-F65FB8CA9672}"/>
                </a:ext>
              </a:extLst>
            </p:cNvPr>
            <p:cNvCxnSpPr/>
            <p:nvPr/>
          </p:nvCxnSpPr>
          <p:spPr>
            <a:xfrm>
              <a:off x="4851610" y="4197927"/>
              <a:ext cx="0" cy="19858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A43B165-687D-4CC5-A552-4B52DC3E7659}"/>
                </a:ext>
              </a:extLst>
            </p:cNvPr>
            <p:cNvCxnSpPr/>
            <p:nvPr/>
          </p:nvCxnSpPr>
          <p:spPr>
            <a:xfrm flipH="1">
              <a:off x="5207630" y="4132237"/>
              <a:ext cx="1" cy="19183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61052EF-BE8A-4CEF-AD65-07131D293601}"/>
                </a:ext>
              </a:extLst>
            </p:cNvPr>
            <p:cNvCxnSpPr/>
            <p:nvPr/>
          </p:nvCxnSpPr>
          <p:spPr>
            <a:xfrm>
              <a:off x="5834023" y="4005223"/>
              <a:ext cx="0" cy="2229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71F05C9E-B5E3-4C4E-8760-C8D3CD1E6EF4}"/>
              </a:ext>
            </a:extLst>
          </p:cNvPr>
          <p:cNvSpPr/>
          <p:nvPr/>
        </p:nvSpPr>
        <p:spPr>
          <a:xfrm>
            <a:off x="6359824" y="2132856"/>
            <a:ext cx="240232" cy="231617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30FE423-CA4E-4E54-B4F2-ABCC0AF34C39}"/>
              </a:ext>
            </a:extLst>
          </p:cNvPr>
          <p:cNvCxnSpPr>
            <a:cxnSpLocks/>
          </p:cNvCxnSpPr>
          <p:nvPr/>
        </p:nvCxnSpPr>
        <p:spPr>
          <a:xfrm flipH="1">
            <a:off x="4363452" y="3676934"/>
            <a:ext cx="3015389" cy="13031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FB70A97-0168-411A-8003-1FEA333EB694}"/>
              </a:ext>
            </a:extLst>
          </p:cNvPr>
          <p:cNvCxnSpPr>
            <a:cxnSpLocks/>
          </p:cNvCxnSpPr>
          <p:nvPr/>
        </p:nvCxnSpPr>
        <p:spPr>
          <a:xfrm flipH="1" flipV="1">
            <a:off x="4247998" y="1818267"/>
            <a:ext cx="2109942" cy="4403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DCC27079-BEAC-4F42-831F-6D99CC4743A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6092024" y="4088703"/>
            <a:ext cx="1154545" cy="305005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02597511-4C56-40F8-A288-1D7310991C4B}"/>
              </a:ext>
            </a:extLst>
          </p:cNvPr>
          <p:cNvSpPr txBox="1"/>
          <p:nvPr/>
        </p:nvSpPr>
        <p:spPr>
          <a:xfrm>
            <a:off x="9298453" y="1280657"/>
            <a:ext cx="2126140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2 thermocouples </a:t>
            </a:r>
            <a:r>
              <a:rPr lang="en-GB" dirty="0">
                <a:sym typeface="Symbol" panose="05050102010706020507" pitchFamily="18" charset="2"/>
              </a:rPr>
              <a:t> 3 points =</a:t>
            </a:r>
            <a:br>
              <a:rPr lang="en-GB" dirty="0">
                <a:sym typeface="Symbol" panose="05050102010706020507" pitchFamily="18" charset="2"/>
              </a:rPr>
            </a:br>
            <a:r>
              <a:rPr lang="en-GB" dirty="0">
                <a:sym typeface="Symbol" panose="05050102010706020507" pitchFamily="18" charset="2"/>
              </a:rPr>
              <a:t>6 thermocouples to monitor Pb surface temperature</a:t>
            </a:r>
            <a:endParaRPr lang="en-GB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A32EF049-2124-4D47-9C94-E9CB73A7A8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33159" y="4066518"/>
            <a:ext cx="2988333" cy="2112247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C567C5-FAE2-4DB7-8365-9B399CD22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629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A31F0-1181-4EE4-BE2F-B567212E7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commissioning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1FCDF6-B943-4F0A-B2D1-F2B007FF8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25/11/2021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FE25FB-2608-4223-A44B-8C0B90D95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49DFF9-0D33-45CD-90B4-326926BA78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848" y="1495070"/>
            <a:ext cx="6624736" cy="47319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5A10387-D788-466A-BC82-658C81A76A62}"/>
              </a:ext>
            </a:extLst>
          </p:cNvPr>
          <p:cNvSpPr txBox="1"/>
          <p:nvPr/>
        </p:nvSpPr>
        <p:spPr>
          <a:xfrm>
            <a:off x="623392" y="1139260"/>
            <a:ext cx="8372805" cy="2632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n_TOF Vistar: </a:t>
            </a:r>
            <a:r>
              <a:rPr lang="en-GB" sz="1600" dirty="0">
                <a:hlinkClick r:id="rId3"/>
              </a:rPr>
              <a:t>https://insp.web.cern.ch/webviewer/application/CPS/n_TOF_Web_Vistar</a:t>
            </a:r>
            <a:endParaRPr lang="en-GB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First beam on target: </a:t>
            </a:r>
            <a:r>
              <a:rPr lang="en-GB" sz="1600" dirty="0">
                <a:solidFill>
                  <a:srgbClr val="FF0000"/>
                </a:solidFill>
              </a:rPr>
              <a:t>July 19</a:t>
            </a:r>
            <a:r>
              <a:rPr lang="en-GB" sz="1600" baseline="30000" dirty="0">
                <a:solidFill>
                  <a:srgbClr val="FF0000"/>
                </a:solidFill>
              </a:rPr>
              <a:t>th</a:t>
            </a:r>
            <a:r>
              <a:rPr lang="en-GB" sz="1600" dirty="0">
                <a:solidFill>
                  <a:srgbClr val="FF0000"/>
                </a:solidFill>
              </a:rPr>
              <a:t> 9:47 AM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Protons on target so far: </a:t>
            </a:r>
            <a:r>
              <a:rPr lang="en-GB" sz="1600" dirty="0">
                <a:solidFill>
                  <a:srgbClr val="FF0000"/>
                </a:solidFill>
              </a:rPr>
              <a:t>~8.1</a:t>
            </a:r>
            <a:r>
              <a:rPr lang="en-GB" sz="1600" dirty="0">
                <a:solidFill>
                  <a:srgbClr val="FF0000"/>
                </a:solidFill>
                <a:sym typeface="Symbol" panose="05050102010706020507" pitchFamily="18" charset="2"/>
              </a:rPr>
              <a:t>10</a:t>
            </a:r>
            <a:r>
              <a:rPr lang="en-GB" sz="1600" baseline="30000" dirty="0">
                <a:solidFill>
                  <a:srgbClr val="FF0000"/>
                </a:solidFill>
                <a:sym typeface="Symbol" panose="05050102010706020507" pitchFamily="18" charset="2"/>
              </a:rPr>
              <a:t>18</a:t>
            </a:r>
            <a:r>
              <a:rPr lang="en-GB" sz="1600" dirty="0">
                <a:solidFill>
                  <a:srgbClr val="FF0000"/>
                </a:solidFill>
                <a:sym typeface="Symbol" panose="05050102010706020507" pitchFamily="18" charset="2"/>
              </a:rPr>
              <a:t> p</a:t>
            </a:r>
            <a:r>
              <a:rPr lang="en-GB" sz="1600" baseline="30000" dirty="0">
                <a:solidFill>
                  <a:srgbClr val="FF0000"/>
                </a:solidFill>
                <a:sym typeface="Symbol" panose="05050102010706020507" pitchFamily="18" charset="2"/>
              </a:rPr>
              <a:t>+</a:t>
            </a:r>
            <a:endParaRPr lang="en-GB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All systems working correctly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Thermocouples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SEM grid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Nitrogen and moderator systems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9BB4C3-356C-4C51-A966-4D6A092A4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D665EC-A8B4-4E8E-ADE9-19CAC06720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392" y="3771263"/>
            <a:ext cx="4052337" cy="24660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06C06BD-6955-4DC1-9A0A-607D2E9B4DA0}"/>
              </a:ext>
            </a:extLst>
          </p:cNvPr>
          <p:cNvSpPr txBox="1"/>
          <p:nvPr/>
        </p:nvSpPr>
        <p:spPr>
          <a:xfrm>
            <a:off x="10389572" y="4314439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Faraday cup</a:t>
            </a:r>
          </a:p>
        </p:txBody>
      </p:sp>
    </p:spTree>
    <p:extLst>
      <p:ext uri="{BB962C8B-B14F-4D97-AF65-F5344CB8AC3E}">
        <p14:creationId xmlns:p14="http://schemas.microsoft.com/office/powerpoint/2010/main" val="2040537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DFA82-F69B-479D-A1C5-64D3ADCBB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systems logging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B0872E-B4B6-428D-8717-4FE7B9331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25/11/2021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39487D-3D50-421D-A005-5CD5D1471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9E33F3-88FD-4540-AB9B-CCBE9CB3EE87}"/>
              </a:ext>
            </a:extLst>
          </p:cNvPr>
          <p:cNvSpPr txBox="1"/>
          <p:nvPr/>
        </p:nvSpPr>
        <p:spPr>
          <a:xfrm>
            <a:off x="609600" y="1124744"/>
            <a:ext cx="58977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All the monitored parameters are logged on NXCALS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Accessible from TIMBER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Snapshot configurations for each system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2D06BB3-85D8-463D-8ABD-F5055E6733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3" y="2123791"/>
            <a:ext cx="2027979" cy="41135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4A46BFF-067D-4D4F-BF1B-58032BD148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9656" y="2132856"/>
            <a:ext cx="8506851" cy="410445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F45206-9007-44BD-A8D4-6218A824C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46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44CE7-1F78-49B5-9D57-918BAB1A6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design parameters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13D269-0D2C-4190-B7E9-A35AF5F5C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25/11/2021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FD80A4-3FA8-45FA-A6EB-1FCBADF2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7922C3-C9D4-4B54-85BB-D065898DA90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50000"/>
              </a:lnSpc>
            </a:pPr>
            <a:r>
              <a:rPr lang="en-GB" dirty="0"/>
              <a:t>Design values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Bunch intensity: 10</a:t>
            </a:r>
            <a:r>
              <a:rPr lang="en-GB" baseline="30000" dirty="0"/>
              <a:t>13</a:t>
            </a:r>
            <a:r>
              <a:rPr lang="en-GB" dirty="0"/>
              <a:t> ppb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Average intensity: 1.67</a:t>
            </a:r>
            <a:r>
              <a:rPr lang="en-GB" dirty="0">
                <a:sym typeface="Symbol" panose="05050102010706020507" pitchFamily="18" charset="2"/>
              </a:rPr>
              <a:t>10</a:t>
            </a:r>
            <a:r>
              <a:rPr lang="en-GB" baseline="30000" dirty="0">
                <a:sym typeface="Symbol" panose="05050102010706020507" pitchFamily="18" charset="2"/>
              </a:rPr>
              <a:t>12</a:t>
            </a:r>
            <a:r>
              <a:rPr lang="en-GB" dirty="0">
                <a:sym typeface="Symbol" panose="05050102010706020507" pitchFamily="18" charset="2"/>
              </a:rPr>
              <a:t> p/s</a:t>
            </a:r>
          </a:p>
          <a:p>
            <a:pPr lvl="2">
              <a:lnSpc>
                <a:spcPct val="150000"/>
              </a:lnSpc>
            </a:pPr>
            <a:r>
              <a:rPr lang="en-GB" dirty="0">
                <a:sym typeface="Symbol" panose="05050102010706020507" pitchFamily="18" charset="2"/>
              </a:rPr>
              <a:t>1 pulse every 6 s on average</a:t>
            </a:r>
          </a:p>
          <a:p>
            <a:pPr lvl="2">
              <a:lnSpc>
                <a:spcPct val="150000"/>
              </a:lnSpc>
            </a:pPr>
            <a:r>
              <a:rPr lang="en-GB" dirty="0">
                <a:sym typeface="Symbol" panose="05050102010706020507" pitchFamily="18" charset="2"/>
              </a:rPr>
              <a:t>6 pulses in a 36 s supercycle</a:t>
            </a:r>
          </a:p>
          <a:p>
            <a:pPr lvl="1">
              <a:lnSpc>
                <a:spcPct val="150000"/>
              </a:lnSpc>
            </a:pPr>
            <a:r>
              <a:rPr lang="en-GB" dirty="0">
                <a:sym typeface="Symbol" panose="05050102010706020507" pitchFamily="18" charset="2"/>
              </a:rPr>
              <a:t>Beam size: </a:t>
            </a:r>
            <a:r>
              <a:rPr lang="en-GB" b="1" u="sng" dirty="0">
                <a:solidFill>
                  <a:srgbClr val="FF0000"/>
                </a:solidFill>
                <a:sym typeface="Symbol" panose="05050102010706020507" pitchFamily="18" charset="2"/>
              </a:rPr>
              <a:t>15 mm  15 mm (RMS)</a:t>
            </a:r>
          </a:p>
          <a:p>
            <a:pPr lvl="1">
              <a:lnSpc>
                <a:spcPct val="150000"/>
              </a:lnSpc>
            </a:pPr>
            <a:r>
              <a:rPr lang="en-GB" dirty="0">
                <a:sym typeface="Symbol" panose="05050102010706020507" pitchFamily="18" charset="2"/>
              </a:rPr>
              <a:t>Momentum: 20 GeV/</a:t>
            </a:r>
            <a:r>
              <a:rPr lang="en-GB" i="1" dirty="0">
                <a:sym typeface="Symbol" panose="05050102010706020507" pitchFamily="18" charset="2"/>
              </a:rPr>
              <a:t>c</a:t>
            </a:r>
          </a:p>
          <a:p>
            <a:pPr lvl="1">
              <a:lnSpc>
                <a:spcPct val="150000"/>
              </a:lnSpc>
            </a:pPr>
            <a:endParaRPr lang="en-GB" dirty="0">
              <a:sym typeface="Symbol" panose="05050102010706020507" pitchFamily="18" charset="2"/>
            </a:endParaRPr>
          </a:p>
          <a:p>
            <a:pPr lvl="1">
              <a:lnSpc>
                <a:spcPct val="150000"/>
              </a:lnSpc>
            </a:pPr>
            <a:endParaRPr lang="en-GB" dirty="0">
              <a:sym typeface="Symbol" panose="05050102010706020507" pitchFamily="18" charset="2"/>
            </a:endParaRPr>
          </a:p>
          <a:p>
            <a:pPr>
              <a:lnSpc>
                <a:spcPct val="150000"/>
              </a:lnSpc>
            </a:pPr>
            <a:r>
              <a:rPr lang="en-GB" sz="1700" dirty="0">
                <a:sym typeface="Symbol" panose="05050102010706020507" pitchFamily="18" charset="2"/>
              </a:rPr>
              <a:t>TOF-TAR-EP-0001 (EDMS 1581048), </a:t>
            </a:r>
            <a:r>
              <a:rPr lang="en-GB" sz="1700" i="1" dirty="0">
                <a:sym typeface="Symbol" panose="05050102010706020507" pitchFamily="18" charset="2"/>
              </a:rPr>
              <a:t>Beam Parameters for the n_TOF Spallation Target</a:t>
            </a:r>
            <a:r>
              <a:rPr lang="en-GB" sz="1700" dirty="0">
                <a:sym typeface="Symbol" panose="05050102010706020507" pitchFamily="18" charset="2"/>
              </a:rPr>
              <a:t>, 2016</a:t>
            </a:r>
          </a:p>
          <a:p>
            <a:pPr>
              <a:lnSpc>
                <a:spcPct val="150000"/>
              </a:lnSpc>
            </a:pPr>
            <a:r>
              <a:rPr lang="en-GB" sz="1700" dirty="0">
                <a:sym typeface="Symbol" panose="05050102010706020507" pitchFamily="18" charset="2"/>
              </a:rPr>
              <a:t>TOF-TAR-EN-0001 (EDMS 1580996), </a:t>
            </a:r>
            <a:r>
              <a:rPr lang="en-GB" sz="1700" i="1" dirty="0">
                <a:sym typeface="Symbol" panose="05050102010706020507" pitchFamily="18" charset="2"/>
              </a:rPr>
              <a:t>Preliminary conceptual design of the n_TOF Spallation Target #3</a:t>
            </a:r>
            <a:r>
              <a:rPr lang="en-GB" sz="1700" dirty="0">
                <a:sym typeface="Symbol" panose="05050102010706020507" pitchFamily="18" charset="2"/>
              </a:rPr>
              <a:t>, 2016</a:t>
            </a:r>
          </a:p>
          <a:p>
            <a:pPr>
              <a:lnSpc>
                <a:spcPct val="150000"/>
              </a:lnSpc>
            </a:pPr>
            <a:r>
              <a:rPr lang="en-GB" sz="1700" dirty="0">
                <a:sym typeface="Symbol" panose="05050102010706020507" pitchFamily="18" charset="2"/>
              </a:rPr>
              <a:t>TOF-TAR-ES-0003 (EDMS 2154581), </a:t>
            </a:r>
            <a:r>
              <a:rPr lang="en-GB" sz="1700" i="1" dirty="0">
                <a:sym typeface="Symbol" panose="05050102010706020507" pitchFamily="18" charset="2"/>
              </a:rPr>
              <a:t>n_TOF neutron spallation Target #3 – N</a:t>
            </a:r>
            <a:r>
              <a:rPr lang="en-GB" sz="1700" i="1" baseline="-25000" dirty="0">
                <a:sym typeface="Symbol" panose="05050102010706020507" pitchFamily="18" charset="2"/>
              </a:rPr>
              <a:t>2</a:t>
            </a:r>
            <a:r>
              <a:rPr lang="en-GB" sz="1700" i="1" dirty="0">
                <a:sym typeface="Symbol" panose="05050102010706020507" pitchFamily="18" charset="2"/>
              </a:rPr>
              <a:t> cooled bare Pb core</a:t>
            </a:r>
            <a:r>
              <a:rPr lang="en-GB" sz="1700" dirty="0">
                <a:sym typeface="Symbol" panose="05050102010706020507" pitchFamily="18" charset="2"/>
              </a:rPr>
              <a:t>, 2019</a:t>
            </a:r>
          </a:p>
          <a:p>
            <a:pPr>
              <a:lnSpc>
                <a:spcPct val="150000"/>
              </a:lnSpc>
            </a:pPr>
            <a:r>
              <a:rPr lang="en-GB" sz="1700" dirty="0">
                <a:sym typeface="Symbol" panose="05050102010706020507" pitchFamily="18" charset="2"/>
              </a:rPr>
              <a:t>Esposito R. and Calviani M., </a:t>
            </a:r>
            <a:r>
              <a:rPr lang="en-GB" sz="1700" i="1" dirty="0">
                <a:sym typeface="Symbol" panose="05050102010706020507" pitchFamily="18" charset="2"/>
              </a:rPr>
              <a:t>J. Neutron Res.,</a:t>
            </a:r>
            <a:r>
              <a:rPr lang="en-GB" sz="1700" dirty="0">
                <a:sym typeface="Symbol" panose="05050102010706020507" pitchFamily="18" charset="2"/>
              </a:rPr>
              <a:t> </a:t>
            </a:r>
            <a:r>
              <a:rPr lang="en-GB" sz="1700" b="1" dirty="0">
                <a:sym typeface="Symbol" panose="05050102010706020507" pitchFamily="18" charset="2"/>
              </a:rPr>
              <a:t>22,</a:t>
            </a:r>
            <a:r>
              <a:rPr lang="en-GB" sz="1700" dirty="0">
                <a:sym typeface="Symbol" panose="05050102010706020507" pitchFamily="18" charset="2"/>
              </a:rPr>
              <a:t> 221, 2020</a:t>
            </a:r>
          </a:p>
          <a:p>
            <a:pPr>
              <a:lnSpc>
                <a:spcPct val="150000"/>
              </a:lnSpc>
            </a:pPr>
            <a:r>
              <a:rPr lang="en-GB" sz="1700" dirty="0">
                <a:sym typeface="Symbol" panose="05050102010706020507" pitchFamily="18" charset="2"/>
              </a:rPr>
              <a:t>https://indico.cern.ch/event/696196/contributions/2949603/attachments/1649528/2637499/2018-05-15-Updated_Beam_parameters_for_n_TOF.pdf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E29CE9-F164-4E77-8781-31D81951D2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0768" y="1724095"/>
            <a:ext cx="4636619" cy="25690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DD1F35-874B-4FD0-9738-F16733D91CA5}"/>
              </a:ext>
            </a:extLst>
          </p:cNvPr>
          <p:cNvSpPr txBox="1"/>
          <p:nvPr/>
        </p:nvSpPr>
        <p:spPr>
          <a:xfrm>
            <a:off x="3575720" y="1105580"/>
            <a:ext cx="4767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SEM grid was not available before commissioning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BTV images (not reliable) compatible with 15</a:t>
            </a:r>
            <a:r>
              <a:rPr lang="en-GB" sz="1400" dirty="0">
                <a:solidFill>
                  <a:srgbClr val="FF0000"/>
                </a:solidFill>
                <a:sym typeface="Symbol" panose="05050102010706020507" pitchFamily="18" charset="2"/>
              </a:rPr>
              <a:t></a:t>
            </a:r>
            <a:r>
              <a:rPr lang="en-GB" sz="1400" dirty="0">
                <a:solidFill>
                  <a:srgbClr val="FF0000"/>
                </a:solidFill>
              </a:rPr>
              <a:t>15mm</a:t>
            </a:r>
            <a:r>
              <a:rPr lang="en-GB" sz="1400" baseline="30000" dirty="0">
                <a:solidFill>
                  <a:srgbClr val="FF0000"/>
                </a:solidFill>
              </a:rPr>
              <a:t>2</a:t>
            </a:r>
            <a:r>
              <a:rPr lang="en-GB" sz="1400" dirty="0">
                <a:solidFill>
                  <a:srgbClr val="FF0000"/>
                </a:solidFill>
              </a:rPr>
              <a:t> size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C267944-ACA7-4D42-B3CC-43CCC0C0D0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2264" y="2985994"/>
            <a:ext cx="3438599" cy="261420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69D032C-2EE9-422B-B829-9C921E7FB22B}"/>
              </a:ext>
            </a:extLst>
          </p:cNvPr>
          <p:cNvSpPr txBox="1"/>
          <p:nvPr/>
        </p:nvSpPr>
        <p:spPr>
          <a:xfrm>
            <a:off x="8662939" y="2284752"/>
            <a:ext cx="3057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SEM grid reveals beam size</a:t>
            </a:r>
          </a:p>
          <a:p>
            <a:pPr algn="ctr"/>
            <a:r>
              <a:rPr lang="en-GB" dirty="0">
                <a:solidFill>
                  <a:srgbClr val="FF0000"/>
                </a:solidFill>
              </a:rPr>
              <a:t>16 mm </a:t>
            </a:r>
            <a:r>
              <a:rPr lang="en-GB" dirty="0">
                <a:solidFill>
                  <a:srgbClr val="FF0000"/>
                </a:solidFill>
                <a:sym typeface="Symbol" panose="05050102010706020507" pitchFamily="18" charset="2"/>
              </a:rPr>
              <a:t></a:t>
            </a:r>
            <a:r>
              <a:rPr lang="en-GB" dirty="0">
                <a:solidFill>
                  <a:srgbClr val="FF0000"/>
                </a:solidFill>
              </a:rPr>
              <a:t> 7 mm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5D4CF2-9950-46FF-AADF-8B0CE260A0BD}"/>
              </a:ext>
            </a:extLst>
          </p:cNvPr>
          <p:cNvSpPr/>
          <p:nvPr/>
        </p:nvSpPr>
        <p:spPr bwMode="auto">
          <a:xfrm>
            <a:off x="8487386" y="5332326"/>
            <a:ext cx="3369253" cy="222668"/>
          </a:xfrm>
          <a:prstGeom prst="rect">
            <a:avLst/>
          </a:prstGeom>
          <a:noFill/>
          <a:ln w="19050"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3A930C4-0916-4F54-9436-86E4950DE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09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DEA2D-0738-4BC0-9FDD-E336AA986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 with new optics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8F127A-5DDB-4FB7-9761-3518F9B36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25/11/2021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526878-3538-4EFB-811E-CACD6B9E9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7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AA4712-51FE-4CFE-A1EA-4F36B1A9481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Optics manipulation </a:t>
            </a:r>
            <a:r>
              <a:rPr lang="en-GB" dirty="0">
                <a:sym typeface="Symbol" panose="05050102010706020507" pitchFamily="18" charset="2"/>
              </a:rPr>
              <a:t></a:t>
            </a:r>
            <a:r>
              <a:rPr lang="en-GB" dirty="0"/>
              <a:t> Required beam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EAA428-700D-474B-8A6A-96028EDE89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778" y="2754564"/>
            <a:ext cx="4167070" cy="22065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9D3E535-9CEF-4D70-9E32-72CB31A75C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1750" y="2492897"/>
            <a:ext cx="5758826" cy="33843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BE152BB-AB11-47A2-AC53-968A4A056756}"/>
              </a:ext>
            </a:extLst>
          </p:cNvPr>
          <p:cNvSpPr txBox="1"/>
          <p:nvPr/>
        </p:nvSpPr>
        <p:spPr>
          <a:xfrm rot="16200000">
            <a:off x="5066286" y="3877556"/>
            <a:ext cx="630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mGy/s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B2690A-297A-4E0A-B16B-A045FF0BD0A6}"/>
              </a:ext>
            </a:extLst>
          </p:cNvPr>
          <p:cNvSpPr txBox="1"/>
          <p:nvPr/>
        </p:nvSpPr>
        <p:spPr>
          <a:xfrm>
            <a:off x="6282000" y="2058273"/>
            <a:ext cx="4541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15 mm </a:t>
            </a:r>
            <a:r>
              <a:rPr lang="en-GB" dirty="0">
                <a:sym typeface="Symbol" panose="05050102010706020507" pitchFamily="18" charset="2"/>
              </a:rPr>
              <a:t> </a:t>
            </a:r>
            <a:r>
              <a:rPr lang="en-GB" dirty="0"/>
              <a:t>15 mm                  16 mm </a:t>
            </a:r>
            <a:r>
              <a:rPr lang="en-GB" dirty="0">
                <a:sym typeface="Symbol" panose="05050102010706020507" pitchFamily="18" charset="2"/>
              </a:rPr>
              <a:t> 7 mm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00F6A0-84F2-4A16-A156-D1528DE26131}"/>
              </a:ext>
            </a:extLst>
          </p:cNvPr>
          <p:cNvSpPr txBox="1"/>
          <p:nvPr/>
        </p:nvSpPr>
        <p:spPr>
          <a:xfrm>
            <a:off x="6953800" y="1754820"/>
            <a:ext cx="3390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Up to factor 4 higher beam loss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BBE2F0-81F3-4631-AD98-C3BC15B073C2}"/>
              </a:ext>
            </a:extLst>
          </p:cNvPr>
          <p:cNvSpPr txBox="1"/>
          <p:nvPr/>
        </p:nvSpPr>
        <p:spPr>
          <a:xfrm>
            <a:off x="3024763" y="5877272"/>
            <a:ext cx="6455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Test run with 15x15 beam during August until mid-September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BB5A43-448A-44D9-9FF2-451EF07D18A6}"/>
              </a:ext>
            </a:extLst>
          </p:cNvPr>
          <p:cNvSpPr txBox="1"/>
          <p:nvPr/>
        </p:nvSpPr>
        <p:spPr>
          <a:xfrm>
            <a:off x="4358174" y="4581128"/>
            <a:ext cx="33534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/>
              <a:t>mm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AB4B1A-FBA7-4080-8C00-27F3C5A32026}"/>
              </a:ext>
            </a:extLst>
          </p:cNvPr>
          <p:cNvSpPr txBox="1"/>
          <p:nvPr/>
        </p:nvSpPr>
        <p:spPr>
          <a:xfrm>
            <a:off x="4035008" y="2801243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599AD4"/>
                </a:solidFill>
                <a:sym typeface="Symbol" panose="05050102010706020507" pitchFamily="18" charset="2"/>
              </a:rPr>
              <a:t></a:t>
            </a:r>
            <a:r>
              <a:rPr lang="en-GB" dirty="0">
                <a:solidFill>
                  <a:srgbClr val="599AD4"/>
                </a:solidFill>
              </a:rPr>
              <a:t> H</a:t>
            </a:r>
          </a:p>
          <a:p>
            <a:r>
              <a:rPr lang="en-GB" dirty="0">
                <a:solidFill>
                  <a:srgbClr val="ED8036"/>
                </a:solidFill>
                <a:sym typeface="Symbol" panose="05050102010706020507" pitchFamily="18" charset="2"/>
              </a:rPr>
              <a:t></a:t>
            </a:r>
            <a:r>
              <a:rPr lang="en-GB" dirty="0">
                <a:solidFill>
                  <a:srgbClr val="ED8036"/>
                </a:solidFill>
              </a:rPr>
              <a:t> V</a:t>
            </a:r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DFF95E3C-5EB4-4936-A8B2-34E1125A7BE4}"/>
              </a:ext>
            </a:extLst>
          </p:cNvPr>
          <p:cNvSpPr/>
          <p:nvPr/>
        </p:nvSpPr>
        <p:spPr bwMode="auto">
          <a:xfrm rot="16200000">
            <a:off x="7104112" y="1124744"/>
            <a:ext cx="216023" cy="280831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360938A0-6FF6-4B53-87CE-2C4DD97E25D2}"/>
              </a:ext>
            </a:extLst>
          </p:cNvPr>
          <p:cNvSpPr/>
          <p:nvPr/>
        </p:nvSpPr>
        <p:spPr bwMode="auto">
          <a:xfrm rot="16200000">
            <a:off x="9876422" y="1232208"/>
            <a:ext cx="216023" cy="259228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064EF28C-1786-449D-8644-07C6C4CBF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143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918D6-64F2-4305-9D3C-B1BFED46A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Dose rate in the FTN line after test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EC351C-364B-41A7-9484-BA3C9E6C9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25/11/2021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08F9A-A6BD-4043-ACE5-2BC25EAFA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98AA2A3-F82A-4C83-8164-3257D68BCB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5170" y="1196752"/>
            <a:ext cx="3813398" cy="4968552"/>
          </a:xfrm>
          <a:prstGeom prst="rect">
            <a:avLst/>
          </a:prstGeom>
        </p:spPr>
      </p:pic>
      <p:pic>
        <p:nvPicPr>
          <p:cNvPr id="10" name="Content Placeholder 14" descr="Graphical user interface, application, table, Excel&#10;&#10;Description automatically generated">
            <a:extLst>
              <a:ext uri="{FF2B5EF4-FFF2-40B4-BE49-F238E27FC236}">
                <a16:creationId xmlns:a16="http://schemas.microsoft.com/office/drawing/2014/main" id="{AC6419B9-ACCA-4502-AD19-2423E11399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02" t="28525" r="44051" b="10388"/>
          <a:stretch/>
        </p:blipFill>
        <p:spPr>
          <a:xfrm>
            <a:off x="1239444" y="1722114"/>
            <a:ext cx="5720652" cy="43711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3A410C0-3D3B-4A23-91C5-AA9BCCCDA2B9}"/>
              </a:ext>
            </a:extLst>
          </p:cNvPr>
          <p:cNvSpPr txBox="1"/>
          <p:nvPr/>
        </p:nvSpPr>
        <p:spPr>
          <a:xfrm>
            <a:off x="7821938" y="1619508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Target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BB8E58A-AFDE-49C3-95B8-3F56D7579A2A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0056440" y="4653136"/>
            <a:ext cx="360040" cy="5760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8CA8E7A-15BA-4247-B712-B208F85DE0F3}"/>
              </a:ext>
            </a:extLst>
          </p:cNvPr>
          <p:cNvSpPr txBox="1"/>
          <p:nvPr/>
        </p:nvSpPr>
        <p:spPr>
          <a:xfrm rot="3484978">
            <a:off x="9537253" y="4897824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 beam</a:t>
            </a:r>
          </a:p>
        </p:txBody>
      </p:sp>
      <p:sp>
        <p:nvSpPr>
          <p:cNvPr id="17" name="Multiplication Sign 16">
            <a:extLst>
              <a:ext uri="{FF2B5EF4-FFF2-40B4-BE49-F238E27FC236}">
                <a16:creationId xmlns:a16="http://schemas.microsoft.com/office/drawing/2014/main" id="{C91EF813-A611-4227-9BA7-D9310B46DADF}"/>
              </a:ext>
            </a:extLst>
          </p:cNvPr>
          <p:cNvSpPr/>
          <p:nvPr/>
        </p:nvSpPr>
        <p:spPr bwMode="auto">
          <a:xfrm>
            <a:off x="9720000" y="4184305"/>
            <a:ext cx="144016" cy="144016"/>
          </a:xfrm>
          <a:prstGeom prst="mathMultiply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24C977-49D9-48B3-9581-6C3685D7B78C}"/>
              </a:ext>
            </a:extLst>
          </p:cNvPr>
          <p:cNvSpPr txBox="1"/>
          <p:nvPr/>
        </p:nvSpPr>
        <p:spPr>
          <a:xfrm>
            <a:off x="8616280" y="4067780"/>
            <a:ext cx="1043876" cy="369332"/>
          </a:xfrm>
          <a:prstGeom prst="rect">
            <a:avLst/>
          </a:prstGeom>
          <a:noFill/>
          <a:effectLst>
            <a:glow rad="228600">
              <a:schemeClr val="bg1"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effectLst>
                  <a:glow rad="2286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Hot spot</a:t>
            </a:r>
          </a:p>
        </p:txBody>
      </p:sp>
      <p:sp>
        <p:nvSpPr>
          <p:cNvPr id="20" name="Left Brace 19">
            <a:extLst>
              <a:ext uri="{FF2B5EF4-FFF2-40B4-BE49-F238E27FC236}">
                <a16:creationId xmlns:a16="http://schemas.microsoft.com/office/drawing/2014/main" id="{9570785B-4E21-4554-A42F-897224E856F9}"/>
              </a:ext>
            </a:extLst>
          </p:cNvPr>
          <p:cNvSpPr/>
          <p:nvPr/>
        </p:nvSpPr>
        <p:spPr bwMode="auto">
          <a:xfrm rot="5400000">
            <a:off x="4763852" y="579020"/>
            <a:ext cx="216024" cy="201622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Left Brace 20">
            <a:extLst>
              <a:ext uri="{FF2B5EF4-FFF2-40B4-BE49-F238E27FC236}">
                <a16:creationId xmlns:a16="http://schemas.microsoft.com/office/drawing/2014/main" id="{45E0A408-C45C-4322-9F99-CFF5A5B58175}"/>
              </a:ext>
            </a:extLst>
          </p:cNvPr>
          <p:cNvSpPr/>
          <p:nvPr/>
        </p:nvSpPr>
        <p:spPr bwMode="auto">
          <a:xfrm rot="5400000">
            <a:off x="6312024" y="1116056"/>
            <a:ext cx="216024" cy="93610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DD692A-E64C-441D-B4AD-7DA1360231F1}"/>
              </a:ext>
            </a:extLst>
          </p:cNvPr>
          <p:cNvSpPr txBox="1"/>
          <p:nvPr/>
        </p:nvSpPr>
        <p:spPr>
          <a:xfrm>
            <a:off x="4151784" y="1136454"/>
            <a:ext cx="29241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15mm</a:t>
            </a:r>
            <a:r>
              <a:rPr lang="en-GB" sz="1600" dirty="0">
                <a:sym typeface="Symbol" panose="05050102010706020507" pitchFamily="18" charset="2"/>
              </a:rPr>
              <a:t></a:t>
            </a:r>
            <a:r>
              <a:rPr lang="en-GB" sz="1600" dirty="0"/>
              <a:t>15mm      16mm</a:t>
            </a:r>
            <a:r>
              <a:rPr lang="en-GB" sz="1600" dirty="0">
                <a:sym typeface="Symbol" panose="05050102010706020507" pitchFamily="18" charset="2"/>
              </a:rPr>
              <a:t>7mm</a:t>
            </a:r>
            <a:endParaRPr lang="en-GB" sz="1600" dirty="0"/>
          </a:p>
        </p:txBody>
      </p:sp>
      <p:sp>
        <p:nvSpPr>
          <p:cNvPr id="22" name="Multiplication Sign 21">
            <a:extLst>
              <a:ext uri="{FF2B5EF4-FFF2-40B4-BE49-F238E27FC236}">
                <a16:creationId xmlns:a16="http://schemas.microsoft.com/office/drawing/2014/main" id="{2B2263DD-0A37-4902-8BFD-77650AF20BF6}"/>
              </a:ext>
            </a:extLst>
          </p:cNvPr>
          <p:cNvSpPr/>
          <p:nvPr/>
        </p:nvSpPr>
        <p:spPr bwMode="auto">
          <a:xfrm>
            <a:off x="8331274" y="1484784"/>
            <a:ext cx="144016" cy="144016"/>
          </a:xfrm>
          <a:prstGeom prst="mathMultiply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D3361F-1BCC-42CF-8FF3-EB64A5667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427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A24EE-1B8A-4820-87F4-F646C556B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 to pre-LS2 optics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17FE87-2DC1-41DC-A8AD-C0A16A9AA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25/11/2021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5F15C6-C205-4D88-9F7B-66861C65B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3C6BA2-8140-49B2-B5B1-481B61697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High dose in FTN with 15x15mm beam size </a:t>
            </a:r>
            <a:r>
              <a:rPr lang="en-GB" dirty="0">
                <a:sym typeface="Symbol" panose="05050102010706020507" pitchFamily="18" charset="2"/>
              </a:rPr>
              <a:t> spread on the horizontal axis keeping the limitation on the vertical axis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C02AE7B-C7FE-4BCE-867E-9386190340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85" b="13576"/>
          <a:stretch/>
        </p:blipFill>
        <p:spPr>
          <a:xfrm>
            <a:off x="911424" y="2996952"/>
            <a:ext cx="4752527" cy="2160241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B6BE2C9B-F668-4C51-836B-D84E1A98B780}"/>
              </a:ext>
            </a:extLst>
          </p:cNvPr>
          <p:cNvSpPr/>
          <p:nvPr/>
        </p:nvSpPr>
        <p:spPr bwMode="auto">
          <a:xfrm>
            <a:off x="6093884" y="3984655"/>
            <a:ext cx="268634" cy="14007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BC3865-BE2F-418A-AF30-842A3A0AF207}"/>
              </a:ext>
            </a:extLst>
          </p:cNvPr>
          <p:cNvSpPr txBox="1"/>
          <p:nvPr/>
        </p:nvSpPr>
        <p:spPr>
          <a:xfrm>
            <a:off x="2711624" y="2564904"/>
            <a:ext cx="134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15x15 mm</a:t>
            </a:r>
            <a:r>
              <a:rPr lang="en-GB" baseline="30000" dirty="0"/>
              <a:t>2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C957F68-B6D1-4404-8E0C-4B920537E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9137809-243E-48D3-9849-458F968430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3258" y="2996952"/>
            <a:ext cx="4345310" cy="211548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C9270B7-4AAD-41E9-8051-525729C69FD2}"/>
              </a:ext>
            </a:extLst>
          </p:cNvPr>
          <p:cNvSpPr txBox="1"/>
          <p:nvPr/>
        </p:nvSpPr>
        <p:spPr>
          <a:xfrm>
            <a:off x="8477797" y="2564904"/>
            <a:ext cx="1218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27x7 mm</a:t>
            </a:r>
            <a:r>
              <a:rPr lang="en-GB" baseline="30000" dirty="0"/>
              <a:t>2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FD662D-4901-432D-8500-D2C9606CFD9D}"/>
              </a:ext>
            </a:extLst>
          </p:cNvPr>
          <p:cNvSpPr txBox="1"/>
          <p:nvPr/>
        </p:nvSpPr>
        <p:spPr>
          <a:xfrm>
            <a:off x="3744523" y="5657891"/>
            <a:ext cx="4698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Comparison of peak energy density ongoing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875F4AC-CAC7-4F07-A45E-951F0B14B4DA}"/>
              </a:ext>
            </a:extLst>
          </p:cNvPr>
          <p:cNvSpPr txBox="1"/>
          <p:nvPr/>
        </p:nvSpPr>
        <p:spPr>
          <a:xfrm>
            <a:off x="5269979" y="5118209"/>
            <a:ext cx="33534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/>
              <a:t>mm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55ACB49-ABC7-49C5-BC2B-16C463C4D164}"/>
              </a:ext>
            </a:extLst>
          </p:cNvPr>
          <p:cNvSpPr txBox="1"/>
          <p:nvPr/>
        </p:nvSpPr>
        <p:spPr>
          <a:xfrm>
            <a:off x="4946813" y="3338324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599AD4"/>
                </a:solidFill>
                <a:sym typeface="Symbol" panose="05050102010706020507" pitchFamily="18" charset="2"/>
              </a:rPr>
              <a:t></a:t>
            </a:r>
            <a:r>
              <a:rPr lang="en-GB" dirty="0">
                <a:solidFill>
                  <a:srgbClr val="599AD4"/>
                </a:solidFill>
              </a:rPr>
              <a:t> H</a:t>
            </a:r>
          </a:p>
          <a:p>
            <a:r>
              <a:rPr lang="en-GB" dirty="0">
                <a:solidFill>
                  <a:srgbClr val="ED8036"/>
                </a:solidFill>
                <a:sym typeface="Symbol" panose="05050102010706020507" pitchFamily="18" charset="2"/>
              </a:rPr>
              <a:t></a:t>
            </a:r>
            <a:r>
              <a:rPr lang="en-GB" dirty="0">
                <a:solidFill>
                  <a:srgbClr val="ED8036"/>
                </a:solidFill>
              </a:rPr>
              <a:t> V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FC8A94C-4D9C-40EC-AA81-394B7301532A}"/>
              </a:ext>
            </a:extLst>
          </p:cNvPr>
          <p:cNvSpPr txBox="1"/>
          <p:nvPr/>
        </p:nvSpPr>
        <p:spPr>
          <a:xfrm>
            <a:off x="10867297" y="5118209"/>
            <a:ext cx="33534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/>
              <a:t>mm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E7F9EC-B331-444B-A948-99E11C3E88E8}"/>
              </a:ext>
            </a:extLst>
          </p:cNvPr>
          <p:cNvSpPr txBox="1"/>
          <p:nvPr/>
        </p:nvSpPr>
        <p:spPr>
          <a:xfrm>
            <a:off x="10544131" y="3338324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599AD4"/>
                </a:solidFill>
                <a:sym typeface="Symbol" panose="05050102010706020507" pitchFamily="18" charset="2"/>
              </a:rPr>
              <a:t></a:t>
            </a:r>
            <a:r>
              <a:rPr lang="en-GB" dirty="0">
                <a:solidFill>
                  <a:srgbClr val="599AD4"/>
                </a:solidFill>
              </a:rPr>
              <a:t> H</a:t>
            </a:r>
          </a:p>
          <a:p>
            <a:r>
              <a:rPr lang="en-GB" dirty="0">
                <a:solidFill>
                  <a:srgbClr val="ED8036"/>
                </a:solidFill>
                <a:sym typeface="Symbol" panose="05050102010706020507" pitchFamily="18" charset="2"/>
              </a:rPr>
              <a:t></a:t>
            </a:r>
            <a:r>
              <a:rPr lang="en-GB" dirty="0">
                <a:solidFill>
                  <a:srgbClr val="ED8036"/>
                </a:solidFill>
              </a:rPr>
              <a:t> V</a:t>
            </a:r>
          </a:p>
        </p:txBody>
      </p:sp>
    </p:spTree>
    <p:extLst>
      <p:ext uri="{BB962C8B-B14F-4D97-AF65-F5344CB8AC3E}">
        <p14:creationId xmlns:p14="http://schemas.microsoft.com/office/powerpoint/2010/main" val="1249828814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Y_STI_PowerPointTemplate16-9__MCa.pptx" id="{FAEC9DE4-17E4-42DE-85FE-B0F2AAB58D32}" vid="{42410802-2124-499D-BBF6-ACA34581313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EC119363C39C469A384AB5E04343F1" ma:contentTypeVersion="0" ma:contentTypeDescription="Create a new document." ma:contentTypeScope="" ma:versionID="af4344a90efd31c7a5c38aba7d66ce0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0987FA8-5CC2-4B9B-BD0C-15A83ABCA4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4A024D3-BF3C-4888-9114-7E7558FC4F7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F4CC875-C401-4233-8B71-2C068EC6D3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SY_STI_PowerPointTemplate16-9</Template>
  <TotalTime>5522</TotalTime>
  <Words>847</Words>
  <Application>Microsoft Office PowerPoint</Application>
  <DocSecurity>0</DocSecurity>
  <PresentationFormat>Widescreen</PresentationFormat>
  <Paragraphs>140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Calibri</vt:lpstr>
      <vt:lpstr>Wingdings</vt:lpstr>
      <vt:lpstr>Ubuntu Light</vt:lpstr>
      <vt:lpstr>Arial</vt:lpstr>
      <vt:lpstr>CERN_ENdept_Presentation_ArialFont copy</vt:lpstr>
      <vt:lpstr>Target and first experiences after operation</vt:lpstr>
      <vt:lpstr>The n_TOF Target #3</vt:lpstr>
      <vt:lpstr>Target instrumentation</vt:lpstr>
      <vt:lpstr>Target commissioning</vt:lpstr>
      <vt:lpstr>Target systems logging</vt:lpstr>
      <vt:lpstr>Target design parameters</vt:lpstr>
      <vt:lpstr>Test with new optics</vt:lpstr>
      <vt:lpstr>Dose rate in the FTN line after test</vt:lpstr>
      <vt:lpstr>Back to pre-LS2 optics</vt:lpstr>
      <vt:lpstr>Gas analysis</vt:lpstr>
      <vt:lpstr>Gas analysis</vt:lpstr>
      <vt:lpstr>Beam interlocks</vt:lpstr>
      <vt:lpstr>Conclusions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Raffaele Esposito</dc:creator>
  <cp:keywords/>
  <dc:description/>
  <cp:lastModifiedBy>Raffaele Esposito</cp:lastModifiedBy>
  <cp:revision>886</cp:revision>
  <dcterms:created xsi:type="dcterms:W3CDTF">2021-01-11T11:19:51Z</dcterms:created>
  <dcterms:modified xsi:type="dcterms:W3CDTF">2021-11-24T16:47:38Z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0x01010054EC119363C39C469A384AB5E04343F1</vt:lpwstr>
  </property>
</Properties>
</file>