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57" r:id="rId2"/>
    <p:sldId id="703" r:id="rId3"/>
    <p:sldId id="803" r:id="rId4"/>
    <p:sldId id="872" r:id="rId5"/>
    <p:sldId id="258" r:id="rId6"/>
    <p:sldId id="884" r:id="rId7"/>
    <p:sldId id="885" r:id="rId8"/>
    <p:sldId id="886" r:id="rId9"/>
    <p:sldId id="887" r:id="rId10"/>
    <p:sldId id="888" r:id="rId11"/>
    <p:sldId id="878" r:id="rId12"/>
    <p:sldId id="805" r:id="rId13"/>
    <p:sldId id="699" r:id="rId14"/>
    <p:sldId id="846" r:id="rId15"/>
    <p:sldId id="891" r:id="rId16"/>
    <p:sldId id="833" r:id="rId17"/>
    <p:sldId id="823" r:id="rId18"/>
    <p:sldId id="827" r:id="rId19"/>
    <p:sldId id="869" r:id="rId20"/>
    <p:sldId id="815" r:id="rId21"/>
    <p:sldId id="782" r:id="rId22"/>
    <p:sldId id="876" r:id="rId23"/>
    <p:sldId id="877" r:id="rId24"/>
    <p:sldId id="892" r:id="rId25"/>
    <p:sldId id="890" r:id="rId26"/>
    <p:sldId id="893" r:id="rId27"/>
    <p:sldId id="883" r:id="rId28"/>
    <p:sldId id="889" r:id="rId29"/>
    <p:sldId id="894" r:id="rId30"/>
    <p:sldId id="804" r:id="rId31"/>
    <p:sldId id="862" r:id="rId3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46F2"/>
    <a:srgbClr val="F0D6ED"/>
    <a:srgbClr val="F0A6ED"/>
    <a:srgbClr val="FFE3E4"/>
    <a:srgbClr val="DFF4FF"/>
    <a:srgbClr val="A4E4F2"/>
    <a:srgbClr val="00F2F2"/>
    <a:srgbClr val="8337BF"/>
    <a:srgbClr val="D1D002"/>
    <a:srgbClr val="9BB8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268"/>
    <p:restoredTop sz="95694"/>
  </p:normalViewPr>
  <p:slideViewPr>
    <p:cSldViewPr>
      <p:cViewPr varScale="1">
        <p:scale>
          <a:sx n="108" d="100"/>
          <a:sy n="108" d="100"/>
        </p:scale>
        <p:origin x="840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3232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C07C223-2F2C-5F48-A0B1-53ED60351E2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991D4E-F0D4-664F-9743-154ED32E96F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B5CF74-D4AB-984F-890C-5EF70E73F803}" type="datetimeFigureOut">
              <a:t>26/11/21</a:t>
            </a:fld>
            <a:endParaRPr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FDC162-53B9-E04B-8C18-A7156A5BB2D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54568C-3578-8D4C-A26C-37D5D4806AA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9121BC-3905-F440-AAFD-CDEB4BC71C36}" type="slidenum">
              <a:rPr lang="it-IT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899427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5E5E5B-36BF-4922-97A5-FEEFAD3698E0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7B613B-09B8-4B75-876D-44CF84E395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15872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1580283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it-IT" sz="1200">
                <a:effectLst/>
                <a:latin typeface="Helvetica" pitchFamily="2" charset="0"/>
              </a:rPr>
              <a:t>The low-energy spectrum of </a:t>
            </a:r>
            <a:r>
              <a:rPr lang="it-IT" sz="1200" baseline="30000">
                <a:effectLst/>
                <a:latin typeface="Helvetica" pitchFamily="2" charset="0"/>
              </a:rPr>
              <a:t>4</a:t>
            </a:r>
            <a:r>
              <a:rPr lang="it-IT" sz="1200">
                <a:effectLst/>
                <a:latin typeface="Helvetica" pitchFamily="2" charset="0"/>
              </a:rPr>
              <a:t>He. The dashed lines indicate the thresholds for the opening of the 1+3 channels, while the solid lines indicate the energies of</a:t>
            </a:r>
          </a:p>
          <a:p>
            <a:pPr algn="just"/>
            <a:r>
              <a:rPr lang="it-IT" sz="1200">
                <a:effectLst/>
                <a:latin typeface="Helvetica" pitchFamily="2" charset="0"/>
              </a:rPr>
              <a:t>the various resonances with corresponding widths, J, and isospin assignments to the right. Blue area is investigated with a neutron beam, while thr green one is investigated with protons.</a:t>
            </a:r>
          </a:p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066404-AB84-564C-8123-BF3DCC8345A7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64561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it-IT" sz="1200">
                <a:effectLst/>
                <a:latin typeface="Helvetica" pitchFamily="2" charset="0"/>
              </a:rPr>
              <a:t>The low-energy spectrum of </a:t>
            </a:r>
            <a:r>
              <a:rPr lang="it-IT" sz="1200" baseline="30000">
                <a:effectLst/>
                <a:latin typeface="Helvetica" pitchFamily="2" charset="0"/>
              </a:rPr>
              <a:t>4</a:t>
            </a:r>
            <a:r>
              <a:rPr lang="it-IT" sz="1200">
                <a:effectLst/>
                <a:latin typeface="Helvetica" pitchFamily="2" charset="0"/>
              </a:rPr>
              <a:t>He. The dashed lines indicate the thresholds for the opening of the 1+3 channels, while the solid lines indicate the energies of</a:t>
            </a:r>
          </a:p>
          <a:p>
            <a:pPr algn="just"/>
            <a:r>
              <a:rPr lang="it-IT" sz="1200">
                <a:effectLst/>
                <a:latin typeface="Helvetica" pitchFamily="2" charset="0"/>
              </a:rPr>
              <a:t>the various resonances with corresponding widths, J, and isospin assignments to the right. Blue area is investigated with a neutron beam, while thr green one is investigated with protons.</a:t>
            </a:r>
          </a:p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066404-AB84-564C-8123-BF3DCC8345A7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049822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066404-AB84-564C-8123-BF3DCC8345A7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63660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066404-AB84-564C-8123-BF3DCC8345A7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49957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066404-AB84-564C-8123-BF3DCC8345A7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294642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B514A5A-0AB2-1443-8A18-CDECCF28B292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7DA6913-F3D4-F046-8243-D8BAB4727C7A}" type="slidenum">
              <a:rPr lang="en-US" altLang="it-IT"/>
              <a:pPr/>
              <a:t>18</a:t>
            </a:fld>
            <a:endParaRPr lang="en-US" altLang="it-IT"/>
          </a:p>
        </p:txBody>
      </p:sp>
      <p:sp>
        <p:nvSpPr>
          <p:cNvPr id="10241" name="Text Box 1">
            <a:extLst>
              <a:ext uri="{FF2B5EF4-FFF2-40B4-BE49-F238E27FC236}">
                <a16:creationId xmlns:a16="http://schemas.microsoft.com/office/drawing/2014/main" id="{6C523316-0C75-7F41-810F-0C1856502FE2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242" name="Text Box 2">
            <a:extLst>
              <a:ext uri="{FF2B5EF4-FFF2-40B4-BE49-F238E27FC236}">
                <a16:creationId xmlns:a16="http://schemas.microsoft.com/office/drawing/2014/main" id="{F0394033-24BD-DE41-8327-37B13E9AEFCC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1131790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066404-AB84-564C-8123-BF3DCC8345A7}" type="slidenum">
              <a:rPr lang="it-IT" smtClean="0"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53600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066404-AB84-564C-8123-BF3DCC8345A7}" type="slidenum">
              <a:rPr lang="it-IT" smtClean="0"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012774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066404-AB84-564C-8123-BF3DCC8345A7}" type="slidenum">
              <a:rPr lang="it-IT" smtClean="0"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266017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066404-AB84-564C-8123-BF3DCC8345A7}" type="slidenum">
              <a:rPr lang="it-IT" smtClean="0"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255837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B6BA1E-52CF-42EB-9C44-6D7650D3DDA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57680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066404-AB84-564C-8123-BF3DCC8345A7}" type="slidenum">
              <a:rPr lang="it-IT" smtClean="0"/>
              <a:t>26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2195245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066404-AB84-564C-8123-BF3DCC8345A7}" type="slidenum">
              <a:rPr lang="it-IT" smtClean="0"/>
              <a:t>27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4729151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066404-AB84-564C-8123-BF3DCC8345A7}" type="slidenum">
              <a:rPr lang="it-IT" smtClean="0"/>
              <a:t>28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767336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066404-AB84-564C-8123-BF3DCC8345A7}" type="slidenum">
              <a:rPr lang="it-IT" smtClean="0"/>
              <a:t>29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1522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066404-AB84-564C-8123-BF3DCC8345A7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48954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066404-AB84-564C-8123-BF3DCC8345A7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760274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it-IT" sz="1200">
                <a:effectLst/>
                <a:latin typeface="Helvetica" pitchFamily="2" charset="0"/>
              </a:rPr>
              <a:t>The low-energy spectrum of </a:t>
            </a:r>
            <a:r>
              <a:rPr lang="it-IT" sz="1200" baseline="30000">
                <a:effectLst/>
                <a:latin typeface="Helvetica" pitchFamily="2" charset="0"/>
              </a:rPr>
              <a:t>4</a:t>
            </a:r>
            <a:r>
              <a:rPr lang="it-IT" sz="1200">
                <a:effectLst/>
                <a:latin typeface="Helvetica" pitchFamily="2" charset="0"/>
              </a:rPr>
              <a:t>He. The dashed lines indicate the thresholds for the opening of the 1+3 channels, while the solid lines indicate the energies of</a:t>
            </a:r>
          </a:p>
          <a:p>
            <a:pPr algn="just"/>
            <a:r>
              <a:rPr lang="it-IT" sz="1200">
                <a:effectLst/>
                <a:latin typeface="Helvetica" pitchFamily="2" charset="0"/>
              </a:rPr>
              <a:t>the various resonances with corresponding widths, J, and isospin assignments to the right. Blue area is investigated with a neutron beam, while thr green one is investigated with protons.</a:t>
            </a:r>
          </a:p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066404-AB84-564C-8123-BF3DCC8345A7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081238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it-IT" sz="1200">
                <a:effectLst/>
                <a:latin typeface="Helvetica" pitchFamily="2" charset="0"/>
              </a:rPr>
              <a:t>The low-energy spectrum of </a:t>
            </a:r>
            <a:r>
              <a:rPr lang="it-IT" sz="1200" baseline="30000">
                <a:effectLst/>
                <a:latin typeface="Helvetica" pitchFamily="2" charset="0"/>
              </a:rPr>
              <a:t>4</a:t>
            </a:r>
            <a:r>
              <a:rPr lang="it-IT" sz="1200">
                <a:effectLst/>
                <a:latin typeface="Helvetica" pitchFamily="2" charset="0"/>
              </a:rPr>
              <a:t>He. The dashed lines indicate the thresholds for the opening of the 1+3 channels, while the solid lines indicate the energies of</a:t>
            </a:r>
          </a:p>
          <a:p>
            <a:pPr algn="just"/>
            <a:r>
              <a:rPr lang="it-IT" sz="1200">
                <a:effectLst/>
                <a:latin typeface="Helvetica" pitchFamily="2" charset="0"/>
              </a:rPr>
              <a:t>the various resonances with corresponding widths, J, and isospin assignments to the right. Blue area is investigated with a neutron beam, while thr green one is investigated with protons.</a:t>
            </a:r>
          </a:p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066404-AB84-564C-8123-BF3DCC8345A7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195704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it-IT" sz="1200">
                <a:effectLst/>
                <a:latin typeface="Helvetica" pitchFamily="2" charset="0"/>
              </a:rPr>
              <a:t>The low-energy spectrum of </a:t>
            </a:r>
            <a:r>
              <a:rPr lang="it-IT" sz="1200" baseline="30000">
                <a:effectLst/>
                <a:latin typeface="Helvetica" pitchFamily="2" charset="0"/>
              </a:rPr>
              <a:t>4</a:t>
            </a:r>
            <a:r>
              <a:rPr lang="it-IT" sz="1200">
                <a:effectLst/>
                <a:latin typeface="Helvetica" pitchFamily="2" charset="0"/>
              </a:rPr>
              <a:t>He. The dashed lines indicate the thresholds for the opening of the 1+3 channels, while the solid lines indicate the energies of</a:t>
            </a:r>
          </a:p>
          <a:p>
            <a:pPr algn="just"/>
            <a:r>
              <a:rPr lang="it-IT" sz="1200">
                <a:effectLst/>
                <a:latin typeface="Helvetica" pitchFamily="2" charset="0"/>
              </a:rPr>
              <a:t>the various resonances with corresponding widths, J, and isospin assignments to the right. Blue area is investigated with a neutron beam, while thr green one is investigated with protons.</a:t>
            </a:r>
          </a:p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066404-AB84-564C-8123-BF3DCC8345A7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432426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it-IT" sz="1200">
                <a:effectLst/>
                <a:latin typeface="Helvetica" pitchFamily="2" charset="0"/>
              </a:rPr>
              <a:t>The low-energy spectrum of </a:t>
            </a:r>
            <a:r>
              <a:rPr lang="it-IT" sz="1200" baseline="30000">
                <a:effectLst/>
                <a:latin typeface="Helvetica" pitchFamily="2" charset="0"/>
              </a:rPr>
              <a:t>4</a:t>
            </a:r>
            <a:r>
              <a:rPr lang="it-IT" sz="1200">
                <a:effectLst/>
                <a:latin typeface="Helvetica" pitchFamily="2" charset="0"/>
              </a:rPr>
              <a:t>He. The dashed lines indicate the thresholds for the opening of the 1+3 channels, while the solid lines indicate the energies of</a:t>
            </a:r>
          </a:p>
          <a:p>
            <a:pPr algn="just"/>
            <a:r>
              <a:rPr lang="it-IT" sz="1200">
                <a:effectLst/>
                <a:latin typeface="Helvetica" pitchFamily="2" charset="0"/>
              </a:rPr>
              <a:t>the various resonances with corresponding widths, J, and isospin assignments to the right. Blue area is investigated with a neutron beam, while thr green one is investigated with protons.</a:t>
            </a:r>
          </a:p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066404-AB84-564C-8123-BF3DCC8345A7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30455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it-IT" sz="1200">
                <a:effectLst/>
                <a:latin typeface="Helvetica" pitchFamily="2" charset="0"/>
              </a:rPr>
              <a:t>The low-energy spectrum of </a:t>
            </a:r>
            <a:r>
              <a:rPr lang="it-IT" sz="1200" baseline="30000">
                <a:effectLst/>
                <a:latin typeface="Helvetica" pitchFamily="2" charset="0"/>
              </a:rPr>
              <a:t>4</a:t>
            </a:r>
            <a:r>
              <a:rPr lang="it-IT" sz="1200">
                <a:effectLst/>
                <a:latin typeface="Helvetica" pitchFamily="2" charset="0"/>
              </a:rPr>
              <a:t>He. The dashed lines indicate the thresholds for the opening of the 1+3 channels, while the solid lines indicate the energies of</a:t>
            </a:r>
          </a:p>
          <a:p>
            <a:pPr algn="just"/>
            <a:r>
              <a:rPr lang="it-IT" sz="1200">
                <a:effectLst/>
                <a:latin typeface="Helvetica" pitchFamily="2" charset="0"/>
              </a:rPr>
              <a:t>the various resonances with corresponding widths, J, and isospin assignments to the right. Blue area is investigated with a neutron beam, while thr green one is investigated with protons.</a:t>
            </a:r>
          </a:p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066404-AB84-564C-8123-BF3DCC8345A7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20056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3C4C0-428E-4A01-9986-040BE83658F5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F07A-C245-46D7-A7F4-7366B84AA9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0908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3C4C0-428E-4A01-9986-040BE83658F5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F07A-C245-46D7-A7F4-7366B84AA9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069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3C4C0-428E-4A01-9986-040BE83658F5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F07A-C245-46D7-A7F4-7366B84AA9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11099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172" y="273352"/>
            <a:ext cx="8228763" cy="1145009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991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172" y="1604841"/>
            <a:ext cx="8228763" cy="397748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3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660193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172" y="273352"/>
            <a:ext cx="8228763" cy="1145009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991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172" y="1604841"/>
            <a:ext cx="8228763" cy="3977484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2903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94155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3C4C0-428E-4A01-9986-040BE83658F5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F07A-C245-46D7-A7F4-7366B84AA9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481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3C4C0-428E-4A01-9986-040BE83658F5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F07A-C245-46D7-A7F4-7366B84AA9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843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3C4C0-428E-4A01-9986-040BE83658F5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F07A-C245-46D7-A7F4-7366B84AA9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5878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3C4C0-428E-4A01-9986-040BE83658F5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F07A-C245-46D7-A7F4-7366B84AA9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8794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3C4C0-428E-4A01-9986-040BE83658F5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F07A-C245-46D7-A7F4-7366B84AA9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861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3C4C0-428E-4A01-9986-040BE83658F5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F07A-C245-46D7-A7F4-7366B84AA9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1955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3C4C0-428E-4A01-9986-040BE83658F5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F07A-C245-46D7-A7F4-7366B84AA9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8031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3C4C0-428E-4A01-9986-040BE83658F5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F07A-C245-46D7-A7F4-7366B84AA9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1780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73C4C0-428E-4A01-9986-040BE83658F5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2F07A-C245-46D7-A7F4-7366B84AA9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4107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tiff"/><Relationship Id="rId10" Type="http://schemas.openxmlformats.org/officeDocument/2006/relationships/image" Target="../media/image8.tiff"/><Relationship Id="rId4" Type="http://schemas.openxmlformats.org/officeDocument/2006/relationships/image" Target="../media/image2.jpg"/><Relationship Id="rId9" Type="http://schemas.openxmlformats.org/officeDocument/2006/relationships/image" Target="../media/image7.jp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9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hyperlink" Target="https://arxiv.org/abs/2104.07808" TargetMode="External"/><Relationship Id="rId10" Type="http://schemas.openxmlformats.org/officeDocument/2006/relationships/image" Target="../media/image17.png"/><Relationship Id="rId4" Type="http://schemas.openxmlformats.org/officeDocument/2006/relationships/image" Target="../media/image20.png"/><Relationship Id="rId9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jpeg"/><Relationship Id="rId7" Type="http://schemas.openxmlformats.org/officeDocument/2006/relationships/image" Target="../media/image30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tif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hyperlink" Target="https://en.wikipedia.org/wiki/Physical_Review_Letters" TargetMode="External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arxiv.org/archive/nucl-ex" TargetMode="External"/><Relationship Id="rId5" Type="http://schemas.openxmlformats.org/officeDocument/2006/relationships/hyperlink" Target="https://arxiv.org/abs/1910.10459v1" TargetMode="External"/><Relationship Id="rId4" Type="http://schemas.openxmlformats.org/officeDocument/2006/relationships/hyperlink" Target="https://en.wikipedia.org/wiki/ArXiv_(identifier)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6.gif"/><Relationship Id="rId4" Type="http://schemas.openxmlformats.org/officeDocument/2006/relationships/image" Target="../media/image4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tif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3000">
              <a:schemeClr val="bg1"/>
            </a:gs>
            <a:gs pos="0">
              <a:schemeClr val="bg1">
                <a:lumMod val="65000"/>
              </a:schemeClr>
            </a:gs>
            <a:gs pos="100000">
              <a:schemeClr val="bg1"/>
            </a:gs>
          </a:gsLst>
          <a:lin ang="19200000" scaled="0"/>
        </a:gra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>
            <a:spLocks noGrp="1"/>
          </p:cNvSpPr>
          <p:nvPr>
            <p:ph type="title"/>
          </p:nvPr>
        </p:nvSpPr>
        <p:spPr>
          <a:xfrm>
            <a:off x="-15343" y="15205"/>
            <a:ext cx="91440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ctr" anchorCtr="0"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ts val="4000"/>
            </a:pPr>
            <a:r>
              <a:rPr lang="it-IT" sz="3200" b="1"/>
              <a:t>Update on the X17 initiative</a:t>
            </a:r>
            <a:endParaRPr sz="3200" b="1" dirty="0">
              <a:effectLst/>
              <a:sym typeface="Calibri"/>
            </a:endParaRPr>
          </a:p>
        </p:txBody>
      </p:sp>
      <p:pic>
        <p:nvPicPr>
          <p:cNvPr id="10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24744"/>
            <a:ext cx="900755" cy="60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7A06BA7-C033-DD44-A7AD-D53E76855304}"/>
              </a:ext>
            </a:extLst>
          </p:cNvPr>
          <p:cNvSpPr txBox="1"/>
          <p:nvPr/>
        </p:nvSpPr>
        <p:spPr>
          <a:xfrm>
            <a:off x="2195736" y="1772816"/>
            <a:ext cx="359822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en-US" sz="1600" b="1" dirty="0"/>
              <a:t>G. Gervino (UNITO)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en-US" sz="1600" b="1" dirty="0"/>
              <a:t>P. Mastinu (INFN LNL)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en-US" sz="1600" b="1" dirty="0"/>
              <a:t>C. Gustavino (INFN ROMA)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1600" b="1" dirty="0"/>
              <a:t>A. Mengoni (ENEA)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1600" b="1" dirty="0"/>
              <a:t>C. Massimi (UNIBOLOGNA)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1600" b="1" dirty="0"/>
              <a:t>N. Colonna (INFN BARI)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1600" b="1" dirty="0"/>
              <a:t>S. Fiore (ENEA ROMA)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1600" b="1" dirty="0"/>
              <a:t>A. Mazzone (CNR BARI)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1600" b="1" dirty="0"/>
              <a:t>M.C. Petrone (IFIN-HH BUCHAREST)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en-US" sz="1600" b="1" dirty="0">
                <a:solidFill>
                  <a:srgbClr val="0070C0"/>
                </a:solidFill>
              </a:rPr>
              <a:t>L. E. Marcucci (UNIPISA)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en-US" sz="1600" b="1" dirty="0">
                <a:solidFill>
                  <a:srgbClr val="0070C0"/>
                </a:solidFill>
              </a:rPr>
              <a:t>M. Viviani (INFN PISA)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en-US" sz="1600" b="1" dirty="0">
                <a:solidFill>
                  <a:srgbClr val="0070C0"/>
                </a:solidFill>
              </a:rPr>
              <a:t>A. Kievsky (INFN PISA)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en-US" sz="1600" b="1" dirty="0">
                <a:solidFill>
                  <a:srgbClr val="0070C0"/>
                </a:solidFill>
              </a:rPr>
              <a:t>L. Girlanda (UNISALENTO)</a:t>
            </a:r>
            <a:endParaRPr lang="en-US" sz="1600" b="1" dirty="0">
              <a:solidFill>
                <a:srgbClr val="A144EC"/>
              </a:solidFill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en-US" sz="1600" b="1" dirty="0">
                <a:solidFill>
                  <a:srgbClr val="FF0000"/>
                </a:solidFill>
              </a:rPr>
              <a:t>E. Cisbani (ISS)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en-US" sz="1600" b="1" dirty="0">
                <a:solidFill>
                  <a:srgbClr val="FF0000"/>
                </a:solidFill>
              </a:rPr>
              <a:t>F. Renga (INFN ROMA)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C28FCE4-D832-244A-8E0B-158716FF2871}"/>
              </a:ext>
            </a:extLst>
          </p:cNvPr>
          <p:cNvSpPr txBox="1"/>
          <p:nvPr/>
        </p:nvSpPr>
        <p:spPr>
          <a:xfrm>
            <a:off x="5893565" y="4320766"/>
            <a:ext cx="1918795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0070C0"/>
                </a:solidFill>
              </a:rPr>
              <a:t> Theoretical group</a:t>
            </a:r>
            <a:endParaRPr b="1">
              <a:solidFill>
                <a:srgbClr val="0070C0"/>
              </a:solidFill>
            </a:endParaRPr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1B80191B-9C63-C14F-BF59-182DF24D7343}"/>
              </a:ext>
            </a:extLst>
          </p:cNvPr>
          <p:cNvSpPr/>
          <p:nvPr/>
        </p:nvSpPr>
        <p:spPr>
          <a:xfrm>
            <a:off x="5658058" y="4062090"/>
            <a:ext cx="307515" cy="843314"/>
          </a:xfrm>
          <a:prstGeom prst="rightBrac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>
              <a:solidFill>
                <a:srgbClr val="0070C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C7BF150-7C42-4B4D-93EC-76C14E29217A}"/>
              </a:ext>
            </a:extLst>
          </p:cNvPr>
          <p:cNvSpPr txBox="1"/>
          <p:nvPr/>
        </p:nvSpPr>
        <p:spPr>
          <a:xfrm>
            <a:off x="5965573" y="2685208"/>
            <a:ext cx="96714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/>
              <a:t>n_TOF</a:t>
            </a:r>
            <a:endParaRPr b="1"/>
          </a:p>
        </p:txBody>
      </p:sp>
      <p:sp>
        <p:nvSpPr>
          <p:cNvPr id="14" name="Right Brace 13">
            <a:extLst>
              <a:ext uri="{FF2B5EF4-FFF2-40B4-BE49-F238E27FC236}">
                <a16:creationId xmlns:a16="http://schemas.microsoft.com/office/drawing/2014/main" id="{73C56030-E37F-AE4B-9794-3447D3A88D09}"/>
              </a:ext>
            </a:extLst>
          </p:cNvPr>
          <p:cNvSpPr/>
          <p:nvPr/>
        </p:nvSpPr>
        <p:spPr>
          <a:xfrm>
            <a:off x="5652120" y="1846932"/>
            <a:ext cx="283762" cy="2043033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Right Brace 14">
            <a:extLst>
              <a:ext uri="{FF2B5EF4-FFF2-40B4-BE49-F238E27FC236}">
                <a16:creationId xmlns:a16="http://schemas.microsoft.com/office/drawing/2014/main" id="{A2C5D9E7-C977-914E-98A1-508A98637991}"/>
              </a:ext>
            </a:extLst>
          </p:cNvPr>
          <p:cNvSpPr/>
          <p:nvPr/>
        </p:nvSpPr>
        <p:spPr>
          <a:xfrm>
            <a:off x="6312335" y="6113786"/>
            <a:ext cx="62482" cy="51518"/>
          </a:xfrm>
          <a:prstGeom prst="rightBrace">
            <a:avLst>
              <a:gd name="adj1" fmla="val 8333"/>
              <a:gd name="adj2" fmla="val 53722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>
              <a:solidFill>
                <a:srgbClr val="FF0000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F5F5B00-5989-AC4D-9B59-25E02B6D104D}"/>
              </a:ext>
            </a:extLst>
          </p:cNvPr>
          <p:cNvSpPr/>
          <p:nvPr/>
        </p:nvSpPr>
        <p:spPr>
          <a:xfrm>
            <a:off x="2636573" y="5760258"/>
            <a:ext cx="4023659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500" b="1"/>
              <a:t>Working group (in evolution)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69C1E1E-7C90-F845-A41C-97CB46629D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835472"/>
            <a:ext cx="900755" cy="2638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8A6ED9B-8334-1C4F-BE2A-390CB551FA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5379" y="2184185"/>
            <a:ext cx="900911" cy="297208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D4F4CFB3-F887-CD4B-AD62-8C28E2AF583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980" y="2594937"/>
            <a:ext cx="904310" cy="87258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9845719C-305C-C042-87A4-F136BE6FCAD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980" y="3570687"/>
            <a:ext cx="904942" cy="904942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7AC07788-9566-4E4B-AC8B-D38E427A521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981" y="4584716"/>
            <a:ext cx="904310" cy="827017"/>
          </a:xfrm>
          <a:prstGeom prst="rect">
            <a:avLst/>
          </a:prstGeom>
        </p:spPr>
      </p:pic>
      <p:sp>
        <p:nvSpPr>
          <p:cNvPr id="32" name="Right Brace 31">
            <a:extLst>
              <a:ext uri="{FF2B5EF4-FFF2-40B4-BE49-F238E27FC236}">
                <a16:creationId xmlns:a16="http://schemas.microsoft.com/office/drawing/2014/main" id="{AE8FF24B-78F2-084F-B9FA-DA8BEDA21C28}"/>
              </a:ext>
            </a:extLst>
          </p:cNvPr>
          <p:cNvSpPr/>
          <p:nvPr/>
        </p:nvSpPr>
        <p:spPr>
          <a:xfrm>
            <a:off x="5658058" y="5059430"/>
            <a:ext cx="307515" cy="360040"/>
          </a:xfrm>
          <a:prstGeom prst="rightBrace">
            <a:avLst>
              <a:gd name="adj1" fmla="val 8333"/>
              <a:gd name="adj2" fmla="val 53722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>
              <a:solidFill>
                <a:srgbClr val="FF0000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7EC8E0A-F8D5-0444-9B9B-6FB08DF7DAD2}"/>
              </a:ext>
            </a:extLst>
          </p:cNvPr>
          <p:cNvSpPr txBox="1"/>
          <p:nvPr/>
        </p:nvSpPr>
        <p:spPr>
          <a:xfrm>
            <a:off x="5917955" y="5050138"/>
            <a:ext cx="155978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 Detector R&amp;D</a:t>
            </a:r>
            <a:endParaRPr b="1">
              <a:solidFill>
                <a:srgbClr val="FF0000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71A65C6-545C-6445-A023-F02FC639674C}"/>
              </a:ext>
            </a:extLst>
          </p:cNvPr>
          <p:cNvSpPr txBox="1"/>
          <p:nvPr/>
        </p:nvSpPr>
        <p:spPr>
          <a:xfrm>
            <a:off x="-1" y="6403870"/>
            <a:ext cx="91286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/>
              <a:t>C.Gustavino</a:t>
            </a:r>
            <a:r>
              <a:rPr lang="it-IT" sz="1600"/>
              <a:t>, n_TOF meeting, 25 november 2021, CERN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E358B756-01EE-814D-AACB-F3C603365D9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0046" y="133588"/>
            <a:ext cx="1223199" cy="82298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3E92045-11FC-F94A-9CDA-E5BDDB8F3FF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91980" y="5517232"/>
            <a:ext cx="875659" cy="71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3998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>
            <a:extLst>
              <a:ext uri="{FF2B5EF4-FFF2-40B4-BE49-F238E27FC236}">
                <a16:creationId xmlns:a16="http://schemas.microsoft.com/office/drawing/2014/main" id="{B905751B-F5A9-9449-95CB-EE587DA4B7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-387424"/>
            <a:ext cx="2998522" cy="5373216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9CEFC908-4F90-B442-8C65-73D0244884A6}"/>
              </a:ext>
            </a:extLst>
          </p:cNvPr>
          <p:cNvSpPr/>
          <p:nvPr/>
        </p:nvSpPr>
        <p:spPr>
          <a:xfrm>
            <a:off x="777864" y="-196759"/>
            <a:ext cx="2559937" cy="13898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225"/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143E8DB4-5226-6945-9BD2-F1BCB86B02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1102177" y="655156"/>
            <a:ext cx="234136" cy="78367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97EC38F6-24CF-D848-9593-63C20475D1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-592971" y="2555821"/>
            <a:ext cx="2787922" cy="398595"/>
          </a:xfrm>
          <a:prstGeom prst="rect">
            <a:avLst/>
          </a:prstGeom>
        </p:spPr>
      </p:pic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E05A36AB-A4BA-0C49-96DF-DF129D42080D}"/>
              </a:ext>
            </a:extLst>
          </p:cNvPr>
          <p:cNvCxnSpPr>
            <a:cxnSpLocks/>
          </p:cNvCxnSpPr>
          <p:nvPr/>
        </p:nvCxnSpPr>
        <p:spPr>
          <a:xfrm>
            <a:off x="1185252" y="2118286"/>
            <a:ext cx="1142797" cy="10716"/>
          </a:xfrm>
          <a:prstGeom prst="line">
            <a:avLst/>
          </a:prstGeom>
          <a:ln w="38100">
            <a:solidFill>
              <a:srgbClr val="00FF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4E87F3AC-C273-9846-B004-990F08AA1B70}"/>
              </a:ext>
            </a:extLst>
          </p:cNvPr>
          <p:cNvCxnSpPr>
            <a:cxnSpLocks/>
          </p:cNvCxnSpPr>
          <p:nvPr/>
        </p:nvCxnSpPr>
        <p:spPr>
          <a:xfrm>
            <a:off x="1185252" y="2709040"/>
            <a:ext cx="1149595" cy="0"/>
          </a:xfrm>
          <a:prstGeom prst="line">
            <a:avLst/>
          </a:prstGeom>
          <a:ln w="38100">
            <a:solidFill>
              <a:srgbClr val="FF0000">
                <a:alpha val="48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29046BAA-C2DF-044C-A58C-808DE5C845F0}"/>
              </a:ext>
            </a:extLst>
          </p:cNvPr>
          <p:cNvCxnSpPr>
            <a:cxnSpLocks/>
          </p:cNvCxnSpPr>
          <p:nvPr/>
        </p:nvCxnSpPr>
        <p:spPr>
          <a:xfrm flipV="1">
            <a:off x="1185252" y="3267646"/>
            <a:ext cx="1142045" cy="121"/>
          </a:xfrm>
          <a:prstGeom prst="line">
            <a:avLst/>
          </a:prstGeom>
          <a:ln w="38100">
            <a:solidFill>
              <a:srgbClr val="001C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33">
            <a:extLst>
              <a:ext uri="{FF2B5EF4-FFF2-40B4-BE49-F238E27FC236}">
                <a16:creationId xmlns:a16="http://schemas.microsoft.com/office/drawing/2014/main" id="{34C3F493-D2A9-8545-9E90-5519215144C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50916" y="1951472"/>
            <a:ext cx="1168750" cy="1442755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777DEE2D-A59A-E045-B57F-9396459F7BD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07691" y="856716"/>
            <a:ext cx="633258" cy="26718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60C1818-FACA-1641-8CDC-100351C96855}"/>
              </a:ext>
            </a:extLst>
          </p:cNvPr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600" b="1" dirty="0"/>
              <a:t>X17 @ </a:t>
            </a:r>
            <a:r>
              <a:rPr lang="it-IT" sz="3600" b="1" dirty="0" err="1"/>
              <a:t>nToF</a:t>
            </a:r>
            <a:endParaRPr lang="it-IT" sz="3600" b="1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F7995661-2FE3-EA44-8A5D-B08950E8061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79912" y="907405"/>
            <a:ext cx="4594867" cy="4105771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FD6C4909-4B0B-0549-AC85-10A8A241F34C}"/>
              </a:ext>
            </a:extLst>
          </p:cNvPr>
          <p:cNvSpPr txBox="1"/>
          <p:nvPr/>
        </p:nvSpPr>
        <p:spPr>
          <a:xfrm>
            <a:off x="271710" y="5754742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Wingdings" pitchFamily="2" charset="2"/>
              <a:buChar char="v"/>
            </a:pPr>
            <a:r>
              <a:rPr lang="it-IT" sz="1600" b="1">
                <a:solidFill>
                  <a:srgbClr val="0070C0"/>
                </a:solidFill>
              </a:rPr>
              <a:t>Wide energy range (proton and neutron beams) to explore all resonances with different J</a:t>
            </a:r>
            <a:r>
              <a:rPr lang="it-IT" sz="1600" b="1" baseline="30000">
                <a:solidFill>
                  <a:srgbClr val="0070C0"/>
                </a:solidFill>
                <a:latin typeface="Symbol" pitchFamily="2" charset="2"/>
              </a:rPr>
              <a:t>p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ABC7370-92A7-084E-8771-482D477A638A}"/>
              </a:ext>
            </a:extLst>
          </p:cNvPr>
          <p:cNvSpPr txBox="1"/>
          <p:nvPr/>
        </p:nvSpPr>
        <p:spPr>
          <a:xfrm>
            <a:off x="3603547" y="-414963"/>
            <a:ext cx="12043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/>
              <a:t>ATOMKY data</a:t>
            </a:r>
            <a:endParaRPr sz="1400" b="1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C5C2939-2039-614E-9DF3-AF8045865DBA}"/>
              </a:ext>
            </a:extLst>
          </p:cNvPr>
          <p:cNvSpPr/>
          <p:nvPr/>
        </p:nvSpPr>
        <p:spPr>
          <a:xfrm>
            <a:off x="7542233" y="1269117"/>
            <a:ext cx="687367" cy="3441780"/>
          </a:xfrm>
          <a:prstGeom prst="rect">
            <a:avLst/>
          </a:prstGeom>
          <a:solidFill>
            <a:schemeClr val="accent6">
              <a:lumMod val="75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ADC00152-80BC-7E4E-B30E-3CB6DF7866E0}"/>
              </a:ext>
            </a:extLst>
          </p:cNvPr>
          <p:cNvCxnSpPr>
            <a:cxnSpLocks/>
          </p:cNvCxnSpPr>
          <p:nvPr/>
        </p:nvCxnSpPr>
        <p:spPr>
          <a:xfrm>
            <a:off x="107504" y="1988840"/>
            <a:ext cx="1018001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812B6B9-7433-9948-9110-7950A7B64496}"/>
              </a:ext>
            </a:extLst>
          </p:cNvPr>
          <p:cNvCxnSpPr/>
          <p:nvPr/>
        </p:nvCxnSpPr>
        <p:spPr>
          <a:xfrm>
            <a:off x="5540817" y="5229200"/>
            <a:ext cx="2703591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97170F1-81A5-FE43-AB61-7378AD4A878E}"/>
              </a:ext>
            </a:extLst>
          </p:cNvPr>
          <p:cNvSpPr txBox="1"/>
          <p:nvPr/>
        </p:nvSpPr>
        <p:spPr>
          <a:xfrm>
            <a:off x="6493565" y="5219908"/>
            <a:ext cx="785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chemeClr val="accent6">
                    <a:lumMod val="75000"/>
                  </a:schemeClr>
                </a:solidFill>
              </a:rPr>
              <a:t>n_TOF</a:t>
            </a:r>
            <a:endParaRPr b="1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83120A6-E896-A846-A498-DC0BD4273CB2}"/>
              </a:ext>
            </a:extLst>
          </p:cNvPr>
          <p:cNvCxnSpPr>
            <a:cxnSpLocks/>
          </p:cNvCxnSpPr>
          <p:nvPr/>
        </p:nvCxnSpPr>
        <p:spPr>
          <a:xfrm>
            <a:off x="4189021" y="5219908"/>
            <a:ext cx="1351796" cy="9292"/>
          </a:xfrm>
          <a:prstGeom prst="straightConnector1">
            <a:avLst/>
          </a:prstGeom>
          <a:ln w="38100">
            <a:solidFill>
              <a:srgbClr val="A646F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54946345-65FE-6B4F-AB8F-EB9A846F47D3}"/>
              </a:ext>
            </a:extLst>
          </p:cNvPr>
          <p:cNvSpPr txBox="1"/>
          <p:nvPr/>
        </p:nvSpPr>
        <p:spPr>
          <a:xfrm>
            <a:off x="4355901" y="5229200"/>
            <a:ext cx="10180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7030A0"/>
                </a:solidFill>
              </a:rPr>
              <a:t>ATOMKY</a:t>
            </a:r>
            <a:endParaRPr b="1">
              <a:solidFill>
                <a:srgbClr val="7030A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2F618D6-FB5E-534C-B087-59F258522267}"/>
              </a:ext>
            </a:extLst>
          </p:cNvPr>
          <p:cNvSpPr txBox="1"/>
          <p:nvPr/>
        </p:nvSpPr>
        <p:spPr>
          <a:xfrm>
            <a:off x="7083659" y="6381908"/>
            <a:ext cx="2024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courtesy M. Viviani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245932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51E84029-7998-5440-8342-57C3F9A2A8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016" y="2339644"/>
            <a:ext cx="3283698" cy="324959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3AA0359-3FFA-6F43-BA0C-A9C0D5779B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2511" y="460922"/>
            <a:ext cx="2965814" cy="1959966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67B752F7-86B5-D84F-9F79-EBC46465D5FD}"/>
              </a:ext>
            </a:extLst>
          </p:cNvPr>
          <p:cNvSpPr txBox="1"/>
          <p:nvPr/>
        </p:nvSpPr>
        <p:spPr>
          <a:xfrm>
            <a:off x="304462" y="6329304"/>
            <a:ext cx="5373333" cy="3132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400" b="1"/>
              <a:t>M. Viviani et al.:  </a:t>
            </a:r>
            <a:r>
              <a:rPr lang="it-IT" sz="1400" b="1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arXiv:2104.07808</a:t>
            </a:r>
            <a:r>
              <a:rPr lang="it-IT" sz="1400" b="1"/>
              <a:t> [nucl-th] , submitted to PRC</a:t>
            </a:r>
            <a:endParaRPr sz="1400" b="1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99BCF63-6E06-2C41-B4FA-DB116A4AEEF1}"/>
              </a:ext>
            </a:extLst>
          </p:cNvPr>
          <p:cNvSpPr txBox="1"/>
          <p:nvPr/>
        </p:nvSpPr>
        <p:spPr>
          <a:xfrm>
            <a:off x="7083659" y="6381908"/>
            <a:ext cx="2024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courtesy M. Viviani</a:t>
            </a:r>
            <a:endParaRPr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4BB69A8-9C0A-944B-9292-F4102377E93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9552" y="-387424"/>
            <a:ext cx="2998522" cy="5373216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FBA30A2E-5469-734F-840D-37D5DDC97F4F}"/>
              </a:ext>
            </a:extLst>
          </p:cNvPr>
          <p:cNvSpPr/>
          <p:nvPr/>
        </p:nvSpPr>
        <p:spPr>
          <a:xfrm>
            <a:off x="777864" y="-196759"/>
            <a:ext cx="2559937" cy="13898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225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9745F5FF-EF3C-8B43-B87D-5341398A9CA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1102177" y="655156"/>
            <a:ext cx="234136" cy="78367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B27F50B-B337-6947-80C0-0CA4CE0A5BC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6200000">
            <a:off x="-592971" y="2555821"/>
            <a:ext cx="2787922" cy="398595"/>
          </a:xfrm>
          <a:prstGeom prst="rect">
            <a:avLst/>
          </a:prstGeom>
        </p:spPr>
      </p:pic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FCB2112E-7046-0440-ADDF-40BC17B9B10E}"/>
              </a:ext>
            </a:extLst>
          </p:cNvPr>
          <p:cNvCxnSpPr>
            <a:cxnSpLocks/>
          </p:cNvCxnSpPr>
          <p:nvPr/>
        </p:nvCxnSpPr>
        <p:spPr>
          <a:xfrm>
            <a:off x="1185252" y="2118286"/>
            <a:ext cx="1142797" cy="10716"/>
          </a:xfrm>
          <a:prstGeom prst="line">
            <a:avLst/>
          </a:prstGeom>
          <a:ln w="38100">
            <a:solidFill>
              <a:srgbClr val="00FF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2A66A1F1-E970-3442-A8B4-A00443AF70A4}"/>
              </a:ext>
            </a:extLst>
          </p:cNvPr>
          <p:cNvCxnSpPr>
            <a:cxnSpLocks/>
          </p:cNvCxnSpPr>
          <p:nvPr/>
        </p:nvCxnSpPr>
        <p:spPr>
          <a:xfrm>
            <a:off x="1185252" y="2709040"/>
            <a:ext cx="1149595" cy="0"/>
          </a:xfrm>
          <a:prstGeom prst="line">
            <a:avLst/>
          </a:prstGeom>
          <a:ln w="38100">
            <a:solidFill>
              <a:srgbClr val="FF0000">
                <a:alpha val="48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37D5813-38FC-E843-892D-17D25EBAF3BC}"/>
              </a:ext>
            </a:extLst>
          </p:cNvPr>
          <p:cNvCxnSpPr>
            <a:cxnSpLocks/>
          </p:cNvCxnSpPr>
          <p:nvPr/>
        </p:nvCxnSpPr>
        <p:spPr>
          <a:xfrm flipV="1">
            <a:off x="1185252" y="3267646"/>
            <a:ext cx="1142045" cy="121"/>
          </a:xfrm>
          <a:prstGeom prst="line">
            <a:avLst/>
          </a:prstGeom>
          <a:ln w="38100">
            <a:solidFill>
              <a:srgbClr val="001C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33">
            <a:extLst>
              <a:ext uri="{FF2B5EF4-FFF2-40B4-BE49-F238E27FC236}">
                <a16:creationId xmlns:a16="http://schemas.microsoft.com/office/drawing/2014/main" id="{88FA75FB-EE13-8B40-B608-8C5FDB846E4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50916" y="1951472"/>
            <a:ext cx="1168750" cy="1442755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F7B91F51-993A-874A-931C-F209E138407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407691" y="856716"/>
            <a:ext cx="633258" cy="267189"/>
          </a:xfrm>
          <a:prstGeom prst="rect">
            <a:avLst/>
          </a:prstGeom>
        </p:spPr>
      </p:pic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CC47B2B9-F5C6-B548-941F-A8FCE38998E0}"/>
              </a:ext>
            </a:extLst>
          </p:cNvPr>
          <p:cNvCxnSpPr>
            <a:cxnSpLocks/>
          </p:cNvCxnSpPr>
          <p:nvPr/>
        </p:nvCxnSpPr>
        <p:spPr>
          <a:xfrm flipH="1">
            <a:off x="2411760" y="3068960"/>
            <a:ext cx="1051276" cy="0"/>
          </a:xfrm>
          <a:prstGeom prst="straightConnector1">
            <a:avLst/>
          </a:prstGeom>
          <a:ln w="38100">
            <a:solidFill>
              <a:srgbClr val="A646F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8B7EBA53-0F5C-DC4A-9D3B-D31E39732D9D}"/>
              </a:ext>
            </a:extLst>
          </p:cNvPr>
          <p:cNvSpPr txBox="1"/>
          <p:nvPr/>
        </p:nvSpPr>
        <p:spPr>
          <a:xfrm>
            <a:off x="2388945" y="2781663"/>
            <a:ext cx="12043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>
                <a:solidFill>
                  <a:srgbClr val="A646F2"/>
                </a:solidFill>
              </a:rPr>
              <a:t>ATOMKY data</a:t>
            </a:r>
            <a:endParaRPr sz="1400" b="1">
              <a:solidFill>
                <a:srgbClr val="A646F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3DDBEB5-C605-F648-8ED6-A5D84B73D33B}"/>
              </a:ext>
            </a:extLst>
          </p:cNvPr>
          <p:cNvSpPr txBox="1"/>
          <p:nvPr/>
        </p:nvSpPr>
        <p:spPr>
          <a:xfrm>
            <a:off x="271710" y="5754742"/>
            <a:ext cx="9144000" cy="748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Wingdings" pitchFamily="2" charset="2"/>
              <a:buChar char="v"/>
            </a:pPr>
            <a:r>
              <a:rPr lang="it-IT" sz="1600" b="1">
                <a:solidFill>
                  <a:srgbClr val="0070C0"/>
                </a:solidFill>
              </a:rPr>
              <a:t>Wide energy range (proton and neutron beams) to explore all resonances with different J</a:t>
            </a:r>
            <a:r>
              <a:rPr lang="it-IT" sz="1600" b="1" baseline="30000">
                <a:solidFill>
                  <a:srgbClr val="0070C0"/>
                </a:solidFill>
                <a:latin typeface="Symbol" pitchFamily="2" charset="2"/>
              </a:rPr>
              <a:t>p</a:t>
            </a:r>
          </a:p>
          <a:p>
            <a:pPr marL="214313" indent="-214313">
              <a:buFont typeface="Wingdings" pitchFamily="2" charset="2"/>
              <a:buChar char="v"/>
            </a:pPr>
            <a:r>
              <a:rPr lang="it-IT" sz="1600" b="1">
                <a:solidFill>
                  <a:srgbClr val="0070C0"/>
                </a:solidFill>
                <a:sym typeface="Wingdings" pitchFamily="2" charset="2"/>
              </a:rPr>
              <a:t>Large detector acceptance (statistics and kinematics)</a:t>
            </a:r>
          </a:p>
          <a:p>
            <a:pPr marL="214313" indent="-214313">
              <a:buFont typeface="Wingdings" pitchFamily="2" charset="2"/>
              <a:buChar char="v"/>
            </a:pPr>
            <a:endParaRPr lang="it-IT" sz="1600" b="1" baseline="30000">
              <a:solidFill>
                <a:srgbClr val="0070C0"/>
              </a:solidFill>
              <a:latin typeface="Symbol" pitchFamily="2" charset="2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60C1818-FACA-1641-8CDC-100351C96855}"/>
              </a:ext>
            </a:extLst>
          </p:cNvPr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600" b="1" dirty="0"/>
              <a:t>X17 @ </a:t>
            </a:r>
            <a:r>
              <a:rPr lang="it-IT" sz="3600" b="1" dirty="0" err="1"/>
              <a:t>nToF</a:t>
            </a:r>
            <a:endParaRPr lang="it-IT" sz="3600" b="1" dirty="0"/>
          </a:p>
        </p:txBody>
      </p:sp>
    </p:spTree>
    <p:extLst>
      <p:ext uri="{BB962C8B-B14F-4D97-AF65-F5344CB8AC3E}">
        <p14:creationId xmlns:p14="http://schemas.microsoft.com/office/powerpoint/2010/main" val="1301783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B2EE7A0C-0183-0A41-A973-018AE631FA63}"/>
              </a:ext>
            </a:extLst>
          </p:cNvPr>
          <p:cNvSpPr txBox="1"/>
          <p:nvPr/>
        </p:nvSpPr>
        <p:spPr>
          <a:xfrm>
            <a:off x="-13368" y="23791"/>
            <a:ext cx="9157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EAR2 @ n_ToF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3A99AAE-3DE6-4F47-B04D-1D2AD20AB8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3956" y="692696"/>
            <a:ext cx="4616027" cy="273630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ED523B5-435F-E44C-9E53-FFC2D1E1BA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502232"/>
            <a:ext cx="3528392" cy="2926768"/>
          </a:xfrm>
          <a:prstGeom prst="rect">
            <a:avLst/>
          </a:prstGeom>
          <a:solidFill>
            <a:schemeClr val="accent2"/>
          </a:solidFill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B218430-5445-C34A-9BD1-8D04AF7F6C43}"/>
              </a:ext>
            </a:extLst>
          </p:cNvPr>
          <p:cNvSpPr txBox="1"/>
          <p:nvPr/>
        </p:nvSpPr>
        <p:spPr>
          <a:xfrm>
            <a:off x="-13368" y="3573016"/>
            <a:ext cx="9157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Table and Figure: neutrons per pulse (frequency=1.2 sec)</a:t>
            </a:r>
            <a:endParaRPr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24AEB39-192B-C14B-BF04-0A476D41D817}"/>
              </a:ext>
            </a:extLst>
          </p:cNvPr>
          <p:cNvSpPr txBox="1"/>
          <p:nvPr/>
        </p:nvSpPr>
        <p:spPr>
          <a:xfrm>
            <a:off x="179512" y="4171373"/>
            <a:ext cx="1922065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/>
              <a:t>Assuming:</a:t>
            </a:r>
          </a:p>
          <a:p>
            <a:r>
              <a:rPr lang="en-US" sz="1400">
                <a:latin typeface="Symbol" pitchFamily="2" charset="2"/>
                <a:sym typeface="Wingdings" pitchFamily="2" charset="2"/>
              </a:rPr>
              <a:t>r</a:t>
            </a:r>
            <a:r>
              <a:rPr lang="en-US" sz="1400">
                <a:sym typeface="Wingdings" pitchFamily="2" charset="2"/>
              </a:rPr>
              <a:t>=8.21*10</a:t>
            </a:r>
            <a:r>
              <a:rPr lang="en-US" sz="1400" baseline="30000">
                <a:sym typeface="Wingdings" pitchFamily="2" charset="2"/>
              </a:rPr>
              <a:t>21</a:t>
            </a:r>
            <a:r>
              <a:rPr lang="en-US" sz="1400">
                <a:sym typeface="Wingdings" pitchFamily="2" charset="2"/>
              </a:rPr>
              <a:t> atoms/cm</a:t>
            </a:r>
            <a:r>
              <a:rPr lang="en-US" sz="1400" baseline="30000">
                <a:sym typeface="Wingdings" pitchFamily="2" charset="2"/>
              </a:rPr>
              <a:t>3</a:t>
            </a:r>
          </a:p>
          <a:p>
            <a:r>
              <a:rPr lang="en-US" sz="1400"/>
              <a:t>target lenght=10 cm</a:t>
            </a:r>
          </a:p>
          <a:p>
            <a:r>
              <a:rPr lang="en-US" sz="1400"/>
              <a:t>Duty Cycle=100%</a:t>
            </a:r>
          </a:p>
          <a:p>
            <a:r>
              <a:rPr lang="en-US" sz="1400"/>
              <a:t>efficiency=100%</a:t>
            </a:r>
          </a:p>
          <a:p>
            <a:r>
              <a:rPr lang="en-US" sz="1400"/>
              <a:t>acceptance=100%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C2A67B5-CF81-A149-A356-C0FA8B7A2F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0506" y="4014356"/>
            <a:ext cx="6575461" cy="162367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184F093-3E20-DE49-8185-5AC11F4A722D}"/>
              </a:ext>
            </a:extLst>
          </p:cNvPr>
          <p:cNvSpPr txBox="1"/>
          <p:nvPr/>
        </p:nvSpPr>
        <p:spPr>
          <a:xfrm>
            <a:off x="0" y="5877272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Wide energy range for n_ToF neutrons</a:t>
            </a:r>
          </a:p>
          <a:p>
            <a:r>
              <a:rPr lang="en-US" b="1">
                <a:solidFill>
                  <a:srgbClr val="FF0000"/>
                </a:solidFill>
              </a:rPr>
              <a:t>Under study (M. Calviani)</a:t>
            </a:r>
            <a:r>
              <a:rPr lang="en-US"/>
              <a:t>: </a:t>
            </a:r>
          </a:p>
          <a:p>
            <a:r>
              <a:rPr lang="en-US"/>
              <a:t>Moderator removal/change, to increase the abundance of neutrons  in the MeV energy region</a:t>
            </a:r>
            <a:endParaRPr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D17401E-717A-D94B-B849-C88CDBB49733}"/>
              </a:ext>
            </a:extLst>
          </p:cNvPr>
          <p:cNvSpPr/>
          <p:nvPr/>
        </p:nvSpPr>
        <p:spPr>
          <a:xfrm>
            <a:off x="5724128" y="773995"/>
            <a:ext cx="2592288" cy="2304256"/>
          </a:xfrm>
          <a:prstGeom prst="rect">
            <a:avLst/>
          </a:prstGeom>
          <a:solidFill>
            <a:schemeClr val="accent6">
              <a:lumMod val="75000"/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10783280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5DA641A-24A9-6E4B-90E3-46ABD60EA8DE}"/>
              </a:ext>
            </a:extLst>
          </p:cNvPr>
          <p:cNvSpPr txBox="1"/>
          <p:nvPr/>
        </p:nvSpPr>
        <p:spPr>
          <a:xfrm>
            <a:off x="1" y="498378"/>
            <a:ext cx="9143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/>
              <a:t>Internal Pair Convertion (</a:t>
            </a:r>
            <a:r>
              <a:rPr lang="it-IT" b="1" dirty="0">
                <a:solidFill>
                  <a:srgbClr val="FF0000"/>
                </a:solidFill>
              </a:rPr>
              <a:t>IPC</a:t>
            </a:r>
            <a:r>
              <a:rPr lang="it-IT" b="1" dirty="0"/>
              <a:t>) through the </a:t>
            </a:r>
            <a:r>
              <a:rPr lang="it-IT" b="1" baseline="30000" dirty="0"/>
              <a:t>3</a:t>
            </a:r>
            <a:r>
              <a:rPr lang="it-IT" b="1" dirty="0"/>
              <a:t>He(</a:t>
            </a:r>
            <a:r>
              <a:rPr lang="it-IT" b="1" dirty="0" err="1"/>
              <a:t>n,e+e-</a:t>
            </a:r>
            <a:r>
              <a:rPr lang="it-IT" b="1" dirty="0"/>
              <a:t>)</a:t>
            </a:r>
            <a:r>
              <a:rPr lang="it-IT" b="1" baseline="30000" dirty="0"/>
              <a:t>4</a:t>
            </a:r>
            <a:r>
              <a:rPr lang="it-IT" b="1" dirty="0"/>
              <a:t>He process (virtual gammas convert into e+e- pairs). Most of the pairs can be cut off because of their small relative angle.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D5E5963-5D7F-7D48-8AC2-8DE8553ED9BC}"/>
              </a:ext>
            </a:extLst>
          </p:cNvPr>
          <p:cNvSpPr/>
          <p:nvPr/>
        </p:nvSpPr>
        <p:spPr>
          <a:xfrm>
            <a:off x="0" y="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400" b="1" dirty="0" err="1"/>
              <a:t>Backgrounds</a:t>
            </a:r>
            <a:endParaRPr lang="it-IT" sz="2400" b="1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CF0F93B-9417-A94E-94FF-821A380BA7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4046" y="2852936"/>
            <a:ext cx="3960440" cy="393137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A61D680-6114-DC42-AC34-34E1493AB6C7}"/>
              </a:ext>
            </a:extLst>
          </p:cNvPr>
          <p:cNvSpPr txBox="1"/>
          <p:nvPr/>
        </p:nvSpPr>
        <p:spPr>
          <a:xfrm>
            <a:off x="-19608" y="5825651"/>
            <a:ext cx="396044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/>
              <a:t>IPC (irreducible background)</a:t>
            </a:r>
            <a:r>
              <a:rPr lang="en-US"/>
              <a:t> </a:t>
            </a:r>
            <a:endParaRPr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D5299AB-AC53-2146-A215-719142A6EA50}"/>
              </a:ext>
            </a:extLst>
          </p:cNvPr>
          <p:cNvCxnSpPr>
            <a:cxnSpLocks/>
          </p:cNvCxnSpPr>
          <p:nvPr/>
        </p:nvCxnSpPr>
        <p:spPr>
          <a:xfrm flipH="1">
            <a:off x="5667046" y="4278348"/>
            <a:ext cx="918440" cy="33874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ADFCF78-57AC-D947-A403-3F95D8AEFC6B}"/>
              </a:ext>
            </a:extLst>
          </p:cNvPr>
          <p:cNvCxnSpPr>
            <a:cxnSpLocks/>
          </p:cNvCxnSpPr>
          <p:nvPr/>
        </p:nvCxnSpPr>
        <p:spPr>
          <a:xfrm flipV="1">
            <a:off x="2786726" y="5533187"/>
            <a:ext cx="1020643" cy="47713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EDF29677-DD95-1A4E-94A9-A08C59F36E31}"/>
              </a:ext>
            </a:extLst>
          </p:cNvPr>
          <p:cNvSpPr txBox="1"/>
          <p:nvPr/>
        </p:nvSpPr>
        <p:spPr>
          <a:xfrm>
            <a:off x="6270586" y="3909016"/>
            <a:ext cx="1181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X17</a:t>
            </a:r>
            <a:r>
              <a:rPr lang="en-US" b="1">
                <a:sym typeface="Wingdings" pitchFamily="2" charset="2"/>
              </a:rPr>
              <a:t>e+e-</a:t>
            </a:r>
            <a:endParaRPr b="1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B0A9835-D216-144A-B21E-12C36A748C3A}"/>
              </a:ext>
            </a:extLst>
          </p:cNvPr>
          <p:cNvCxnSpPr>
            <a:cxnSpLocks/>
          </p:cNvCxnSpPr>
          <p:nvPr/>
        </p:nvCxnSpPr>
        <p:spPr>
          <a:xfrm flipV="1">
            <a:off x="2939126" y="5046730"/>
            <a:ext cx="792088" cy="35291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9C527295-B774-D441-BF54-DB092DC620FB}"/>
              </a:ext>
            </a:extLst>
          </p:cNvPr>
          <p:cNvSpPr txBox="1"/>
          <p:nvPr/>
        </p:nvSpPr>
        <p:spPr>
          <a:xfrm>
            <a:off x="2375479" y="5280708"/>
            <a:ext cx="53732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/>
              <a:t>EPC</a:t>
            </a:r>
            <a:r>
              <a:rPr lang="en-US"/>
              <a:t> </a:t>
            </a: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9A0F715-3776-CB48-A82F-EADC1FE70302}"/>
              </a:ext>
            </a:extLst>
          </p:cNvPr>
          <p:cNvSpPr txBox="1"/>
          <p:nvPr/>
        </p:nvSpPr>
        <p:spPr>
          <a:xfrm>
            <a:off x="6270586" y="2965509"/>
            <a:ext cx="27671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Picture from </a:t>
            </a:r>
            <a:r>
              <a:rPr lang="it-IT" sz="1400" i="1" dirty="0"/>
              <a:t>PRL </a:t>
            </a:r>
            <a:r>
              <a:rPr lang="it-IT" sz="1400" b="1" dirty="0"/>
              <a:t>116</a:t>
            </a:r>
            <a:r>
              <a:rPr lang="it-IT" sz="1400" dirty="0"/>
              <a:t> (42501): 042501 (2016)</a:t>
            </a:r>
            <a:r>
              <a:rPr lang="en-US" sz="1400"/>
              <a:t> </a:t>
            </a:r>
            <a:endParaRPr sz="140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0EE9363-FF3E-3144-9704-EF6FC6516EAB}"/>
              </a:ext>
            </a:extLst>
          </p:cNvPr>
          <p:cNvSpPr/>
          <p:nvPr/>
        </p:nvSpPr>
        <p:spPr>
          <a:xfrm>
            <a:off x="0" y="1052736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/>
              <a:t>External Pair Convertion (</a:t>
            </a:r>
            <a:r>
              <a:rPr lang="it-IT" b="1" dirty="0">
                <a:solidFill>
                  <a:srgbClr val="FF0000"/>
                </a:solidFill>
              </a:rPr>
              <a:t>EPC</a:t>
            </a:r>
            <a:r>
              <a:rPr lang="it-IT" b="1" dirty="0"/>
              <a:t>), i.e. </a:t>
            </a:r>
            <a:r>
              <a:rPr lang="it-IT" b="1" baseline="30000" dirty="0"/>
              <a:t>3</a:t>
            </a:r>
            <a:r>
              <a:rPr lang="it-IT" b="1" dirty="0"/>
              <a:t>He (</a:t>
            </a:r>
            <a:r>
              <a:rPr lang="it-IT" b="1" dirty="0" err="1"/>
              <a:t>n,</a:t>
            </a:r>
            <a:r>
              <a:rPr lang="it-IT" b="1" dirty="0" err="1">
                <a:solidFill>
                  <a:srgbClr val="FF0000"/>
                </a:solidFill>
                <a:latin typeface="Symbol" pitchFamily="2" charset="2"/>
              </a:rPr>
              <a:t>g</a:t>
            </a:r>
            <a:r>
              <a:rPr lang="it-IT" b="1" dirty="0"/>
              <a:t>)</a:t>
            </a:r>
            <a:r>
              <a:rPr lang="it-IT" b="1" baseline="30000" dirty="0"/>
              <a:t>4</a:t>
            </a:r>
            <a:r>
              <a:rPr lang="it-IT" b="1" dirty="0"/>
              <a:t>He </a:t>
            </a:r>
            <a:r>
              <a:rPr lang="it-IT" b="1" dirty="0">
                <a:latin typeface="Calibri" panose="020F0502020204030204" pitchFamily="34" charset="0"/>
                <a:cs typeface="Calibri" panose="020F0502020204030204" pitchFamily="34" charset="0"/>
              </a:rPr>
              <a:t>gamma</a:t>
            </a:r>
            <a:r>
              <a:rPr lang="it-IT" b="1" dirty="0" err="1">
                <a:latin typeface="Calibri" panose="020F0502020204030204" pitchFamily="34" charset="0"/>
                <a:cs typeface="Calibri" panose="020F0502020204030204" pitchFamily="34" charset="0"/>
              </a:rPr>
              <a:t>s converted into </a:t>
            </a:r>
            <a:r>
              <a:rPr lang="it-IT" b="1" dirty="0"/>
              <a:t>e+e- pairs in the material sorrounding the target. Also in this case, small relative angle between e+e- pairs.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C3AA313-2419-4A4C-8920-72DFBAE3B8E1}"/>
              </a:ext>
            </a:extLst>
          </p:cNvPr>
          <p:cNvSpPr txBox="1"/>
          <p:nvPr/>
        </p:nvSpPr>
        <p:spPr>
          <a:xfrm>
            <a:off x="9421" y="1585820"/>
            <a:ext cx="354135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/>
              <a:t>Gammas from </a:t>
            </a:r>
            <a:r>
              <a:rPr lang="it-IT" b="1" baseline="30000" dirty="0"/>
              <a:t>3</a:t>
            </a:r>
            <a:r>
              <a:rPr lang="it-IT" b="1" dirty="0"/>
              <a:t>He (</a:t>
            </a:r>
            <a:r>
              <a:rPr lang="it-IT" b="1" dirty="0" err="1"/>
              <a:t>n,</a:t>
            </a:r>
            <a:r>
              <a:rPr lang="it-IT" b="1" dirty="0" err="1">
                <a:solidFill>
                  <a:srgbClr val="FF0000"/>
                </a:solidFill>
                <a:latin typeface="Symbol" pitchFamily="2" charset="2"/>
              </a:rPr>
              <a:t>g</a:t>
            </a:r>
            <a:r>
              <a:rPr lang="it-IT" b="1" dirty="0"/>
              <a:t>)</a:t>
            </a:r>
            <a:r>
              <a:rPr lang="it-IT" b="1" baseline="30000" dirty="0"/>
              <a:t>4</a:t>
            </a:r>
            <a:r>
              <a:rPr lang="it-IT" b="1" dirty="0"/>
              <a:t>He.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/>
              <a:t>protons from (</a:t>
            </a:r>
            <a:r>
              <a:rPr lang="it-IT" b="1" dirty="0" err="1"/>
              <a:t>n,p) reactions. </a:t>
            </a:r>
            <a:r>
              <a:rPr lang="it-IT" b="1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/>
              <a:t>neutrons interacting with setup.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/>
              <a:t>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1549673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13" grpId="0" animBg="1"/>
      <p:bldP spid="4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15E6128E-C2F7-E94C-8EED-2CC2F9B9D9D4}"/>
              </a:ext>
            </a:extLst>
          </p:cNvPr>
          <p:cNvSpPr/>
          <p:nvPr/>
        </p:nvSpPr>
        <p:spPr>
          <a:xfrm>
            <a:off x="6346100" y="2609937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FAFF044-C762-3848-BF62-D45DED4117E2}"/>
              </a:ext>
            </a:extLst>
          </p:cNvPr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/>
              <a:t>DETECTOR Conceptual design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2AD377B-531C-254F-9F56-B5D84BA74DF8}"/>
              </a:ext>
            </a:extLst>
          </p:cNvPr>
          <p:cNvSpPr/>
          <p:nvPr/>
        </p:nvSpPr>
        <p:spPr>
          <a:xfrm>
            <a:off x="1494396" y="3268651"/>
            <a:ext cx="2398815" cy="499653"/>
          </a:xfrm>
          <a:prstGeom prst="rect">
            <a:avLst/>
          </a:prstGeom>
          <a:solidFill>
            <a:srgbClr val="03DC1D">
              <a:alpha val="58039"/>
            </a:srgb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400" b="1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7785A21-7425-F04E-B06C-60DE08D26949}"/>
              </a:ext>
            </a:extLst>
          </p:cNvPr>
          <p:cNvSpPr txBox="1"/>
          <p:nvPr/>
        </p:nvSpPr>
        <p:spPr>
          <a:xfrm>
            <a:off x="1619672" y="3321033"/>
            <a:ext cx="2090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Ecal (Ej-200 or LYSO)</a:t>
            </a:r>
            <a:endParaRPr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4104162-160B-124B-86C9-2EB9F951C687}"/>
              </a:ext>
            </a:extLst>
          </p:cNvPr>
          <p:cNvGrpSpPr/>
          <p:nvPr/>
        </p:nvGrpSpPr>
        <p:grpSpPr>
          <a:xfrm>
            <a:off x="2529160" y="2457288"/>
            <a:ext cx="915040" cy="373600"/>
            <a:chOff x="2376628" y="1700498"/>
            <a:chExt cx="2078705" cy="3736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9650C10-6047-BE45-B056-A8A0421C4CDF}"/>
                </a:ext>
              </a:extLst>
            </p:cNvPr>
            <p:cNvSpPr/>
            <p:nvPr/>
          </p:nvSpPr>
          <p:spPr>
            <a:xfrm>
              <a:off x="2376628" y="1700498"/>
              <a:ext cx="670389" cy="373600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58039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sz="1400" b="1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54D6FBC-A34E-4341-BB25-10D639A2A967}"/>
                </a:ext>
              </a:extLst>
            </p:cNvPr>
            <p:cNvSpPr txBox="1"/>
            <p:nvPr/>
          </p:nvSpPr>
          <p:spPr>
            <a:xfrm>
              <a:off x="2945641" y="1743188"/>
              <a:ext cx="15096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/>
                <a:t>target </a:t>
              </a:r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84BD48C1-E0F2-D84A-AAE2-F8E328A4A8B7}"/>
              </a:ext>
            </a:extLst>
          </p:cNvPr>
          <p:cNvSpPr/>
          <p:nvPr/>
        </p:nvSpPr>
        <p:spPr>
          <a:xfrm>
            <a:off x="1494398" y="2911914"/>
            <a:ext cx="2398815" cy="292879"/>
          </a:xfrm>
          <a:prstGeom prst="rect">
            <a:avLst/>
          </a:prstGeom>
          <a:solidFill>
            <a:srgbClr val="00DDD9">
              <a:alpha val="58039"/>
            </a:srgb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400" b="1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CB88F0A-52DA-3E41-BE6B-2F27B4BA62A0}"/>
              </a:ext>
            </a:extLst>
          </p:cNvPr>
          <p:cNvSpPr/>
          <p:nvPr/>
        </p:nvSpPr>
        <p:spPr>
          <a:xfrm>
            <a:off x="1494397" y="2065666"/>
            <a:ext cx="2398815" cy="292879"/>
          </a:xfrm>
          <a:prstGeom prst="rect">
            <a:avLst/>
          </a:prstGeom>
          <a:solidFill>
            <a:srgbClr val="00DDD9">
              <a:alpha val="58039"/>
            </a:srgb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400" b="1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69A4DD8-96FA-DB43-86B9-78E928A504C9}"/>
              </a:ext>
            </a:extLst>
          </p:cNvPr>
          <p:cNvSpPr txBox="1"/>
          <p:nvPr/>
        </p:nvSpPr>
        <p:spPr>
          <a:xfrm>
            <a:off x="1642823" y="2857490"/>
            <a:ext cx="2176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tracker (RICH/MPGD)</a:t>
            </a:r>
            <a:endParaRPr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9EB4C57-D437-944D-9C05-C6E9661544E0}"/>
              </a:ext>
            </a:extLst>
          </p:cNvPr>
          <p:cNvSpPr/>
          <p:nvPr/>
        </p:nvSpPr>
        <p:spPr>
          <a:xfrm>
            <a:off x="1494395" y="1484784"/>
            <a:ext cx="2398815" cy="499653"/>
          </a:xfrm>
          <a:prstGeom prst="rect">
            <a:avLst/>
          </a:prstGeom>
          <a:solidFill>
            <a:srgbClr val="03DC1D">
              <a:alpha val="58039"/>
            </a:srgb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400" b="1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A8CD7C9-C121-C442-A7C7-3A39AB331190}"/>
              </a:ext>
            </a:extLst>
          </p:cNvPr>
          <p:cNvSpPr/>
          <p:nvPr/>
        </p:nvSpPr>
        <p:spPr>
          <a:xfrm>
            <a:off x="5197519" y="3268651"/>
            <a:ext cx="2398815" cy="499653"/>
          </a:xfrm>
          <a:prstGeom prst="rect">
            <a:avLst/>
          </a:prstGeom>
          <a:solidFill>
            <a:srgbClr val="03DC1D">
              <a:alpha val="58039"/>
            </a:srgb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400" b="1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DCA06AD-F458-A746-95D2-7961BB9CD53E}"/>
              </a:ext>
            </a:extLst>
          </p:cNvPr>
          <p:cNvSpPr txBox="1"/>
          <p:nvPr/>
        </p:nvSpPr>
        <p:spPr>
          <a:xfrm>
            <a:off x="6637136" y="2499978"/>
            <a:ext cx="6645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/>
              <a:t>target 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D209C4E-ADF8-BF42-98E3-02037BAE68B5}"/>
              </a:ext>
            </a:extLst>
          </p:cNvPr>
          <p:cNvSpPr/>
          <p:nvPr/>
        </p:nvSpPr>
        <p:spPr>
          <a:xfrm>
            <a:off x="5197521" y="2911914"/>
            <a:ext cx="2398815" cy="292879"/>
          </a:xfrm>
          <a:prstGeom prst="rect">
            <a:avLst/>
          </a:prstGeom>
          <a:solidFill>
            <a:srgbClr val="00DDD9">
              <a:alpha val="58039"/>
            </a:srgb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400" b="1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38AB1EB-A622-4640-8B5D-BD34F946DB5F}"/>
              </a:ext>
            </a:extLst>
          </p:cNvPr>
          <p:cNvSpPr/>
          <p:nvPr/>
        </p:nvSpPr>
        <p:spPr>
          <a:xfrm>
            <a:off x="5197520" y="2065666"/>
            <a:ext cx="2398815" cy="292879"/>
          </a:xfrm>
          <a:prstGeom prst="rect">
            <a:avLst/>
          </a:prstGeom>
          <a:solidFill>
            <a:srgbClr val="00DDD9">
              <a:alpha val="58039"/>
            </a:srgb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400" b="1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C1B42F9-43B3-FA49-91E1-BE1B848AD7CA}"/>
              </a:ext>
            </a:extLst>
          </p:cNvPr>
          <p:cNvSpPr txBox="1"/>
          <p:nvPr/>
        </p:nvSpPr>
        <p:spPr>
          <a:xfrm>
            <a:off x="5345946" y="2857490"/>
            <a:ext cx="2176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tracker (RICH/MPGD)</a:t>
            </a:r>
            <a:endParaRPr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5ED1757-DF63-D24E-95AF-1EE4EDAC0F0B}"/>
              </a:ext>
            </a:extLst>
          </p:cNvPr>
          <p:cNvSpPr/>
          <p:nvPr/>
        </p:nvSpPr>
        <p:spPr>
          <a:xfrm>
            <a:off x="5197518" y="1484784"/>
            <a:ext cx="2398815" cy="499653"/>
          </a:xfrm>
          <a:prstGeom prst="rect">
            <a:avLst/>
          </a:prstGeom>
          <a:solidFill>
            <a:srgbClr val="03DC1D">
              <a:alpha val="58039"/>
            </a:srgb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400" b="1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84FD3C5C-0F1E-E444-A272-A792A91BE452}"/>
              </a:ext>
            </a:extLst>
          </p:cNvPr>
          <p:cNvSpPr/>
          <p:nvPr/>
        </p:nvSpPr>
        <p:spPr>
          <a:xfrm>
            <a:off x="6205709" y="2463133"/>
            <a:ext cx="344384" cy="3736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AFDA71B-EE74-AC42-8580-4D93B8F05F83}"/>
              </a:ext>
            </a:extLst>
          </p:cNvPr>
          <p:cNvSpPr txBox="1"/>
          <p:nvPr/>
        </p:nvSpPr>
        <p:spPr>
          <a:xfrm>
            <a:off x="1858051" y="2062368"/>
            <a:ext cx="3998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/>
              <a:t>e</a:t>
            </a:r>
            <a:r>
              <a:rPr lang="en-US" sz="1400" b="1" baseline="30000"/>
              <a:t>+</a:t>
            </a:r>
            <a:endParaRPr sz="1400" b="1" baseline="3000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FC7751D-192C-344E-911F-72890A44053D}"/>
              </a:ext>
            </a:extLst>
          </p:cNvPr>
          <p:cNvSpPr txBox="1"/>
          <p:nvPr/>
        </p:nvSpPr>
        <p:spPr>
          <a:xfrm>
            <a:off x="2948501" y="2057448"/>
            <a:ext cx="317200" cy="520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/>
              <a:t>e</a:t>
            </a:r>
            <a:r>
              <a:rPr lang="en-US" sz="1400" b="1" baseline="30000"/>
              <a:t>-</a:t>
            </a:r>
            <a:endParaRPr sz="1400" b="1" baseline="30000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26FD735C-DB38-BC49-A965-20BD1572BFF6}"/>
              </a:ext>
            </a:extLst>
          </p:cNvPr>
          <p:cNvCxnSpPr>
            <a:cxnSpLocks/>
          </p:cNvCxnSpPr>
          <p:nvPr/>
        </p:nvCxnSpPr>
        <p:spPr>
          <a:xfrm>
            <a:off x="1967441" y="1763253"/>
            <a:ext cx="722919" cy="886680"/>
          </a:xfrm>
          <a:prstGeom prst="line">
            <a:avLst/>
          </a:prstGeom>
          <a:ln w="381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5-Point Star 51">
            <a:extLst>
              <a:ext uri="{FF2B5EF4-FFF2-40B4-BE49-F238E27FC236}">
                <a16:creationId xmlns:a16="http://schemas.microsoft.com/office/drawing/2014/main" id="{97877F32-70CC-6942-8BD5-072F803FC29F}"/>
              </a:ext>
            </a:extLst>
          </p:cNvPr>
          <p:cNvSpPr/>
          <p:nvPr/>
        </p:nvSpPr>
        <p:spPr>
          <a:xfrm rot="10800000" flipV="1">
            <a:off x="2600496" y="2554163"/>
            <a:ext cx="161890" cy="172719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7E01D734-3992-DE49-8A82-37FC6A944C42}"/>
              </a:ext>
            </a:extLst>
          </p:cNvPr>
          <p:cNvCxnSpPr>
            <a:cxnSpLocks/>
            <a:stCxn id="7" idx="4"/>
          </p:cNvCxnSpPr>
          <p:nvPr/>
        </p:nvCxnSpPr>
        <p:spPr>
          <a:xfrm flipV="1">
            <a:off x="6382104" y="1734610"/>
            <a:ext cx="32936" cy="947335"/>
          </a:xfrm>
          <a:prstGeom prst="line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EAD61B41-C70A-5844-B07F-E2A1085F5390}"/>
              </a:ext>
            </a:extLst>
          </p:cNvPr>
          <p:cNvCxnSpPr>
            <a:cxnSpLocks/>
            <a:stCxn id="7" idx="4"/>
          </p:cNvCxnSpPr>
          <p:nvPr/>
        </p:nvCxnSpPr>
        <p:spPr>
          <a:xfrm flipH="1" flipV="1">
            <a:off x="6078168" y="1734610"/>
            <a:ext cx="303936" cy="947335"/>
          </a:xfrm>
          <a:prstGeom prst="line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D09C9234-A65E-BF43-BFDE-05AACF30528A}"/>
              </a:ext>
            </a:extLst>
          </p:cNvPr>
          <p:cNvSpPr txBox="1"/>
          <p:nvPr/>
        </p:nvSpPr>
        <p:spPr>
          <a:xfrm>
            <a:off x="2375186" y="4164464"/>
            <a:ext cx="61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SIDE</a:t>
            </a:r>
            <a:endParaRPr b="1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617291E-E1D7-BB4D-A652-4B6DB791DC4A}"/>
              </a:ext>
            </a:extLst>
          </p:cNvPr>
          <p:cNvSpPr txBox="1"/>
          <p:nvPr/>
        </p:nvSpPr>
        <p:spPr>
          <a:xfrm>
            <a:off x="5955805" y="4149080"/>
            <a:ext cx="839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FRONT</a:t>
            </a:r>
            <a:endParaRPr b="1"/>
          </a:p>
        </p:txBody>
      </p:sp>
      <p:sp>
        <p:nvSpPr>
          <p:cNvPr id="56" name="5-Point Star 55">
            <a:extLst>
              <a:ext uri="{FF2B5EF4-FFF2-40B4-BE49-F238E27FC236}">
                <a16:creationId xmlns:a16="http://schemas.microsoft.com/office/drawing/2014/main" id="{FA86F055-A43C-0840-9950-C274357B44F7}"/>
              </a:ext>
            </a:extLst>
          </p:cNvPr>
          <p:cNvSpPr/>
          <p:nvPr/>
        </p:nvSpPr>
        <p:spPr>
          <a:xfrm rot="10800000" flipV="1">
            <a:off x="6301159" y="2552242"/>
            <a:ext cx="161890" cy="172719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D82BACD-7A16-4B41-BA99-CF4C81F3196A}"/>
              </a:ext>
            </a:extLst>
          </p:cNvPr>
          <p:cNvSpPr txBox="1"/>
          <p:nvPr/>
        </p:nvSpPr>
        <p:spPr>
          <a:xfrm>
            <a:off x="6415040" y="2055415"/>
            <a:ext cx="317200" cy="520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/>
              <a:t>e</a:t>
            </a:r>
            <a:r>
              <a:rPr lang="en-US" sz="1400" b="1" baseline="30000"/>
              <a:t>-</a:t>
            </a:r>
            <a:endParaRPr sz="1400" b="1" baseline="30000"/>
          </a:p>
        </p:txBody>
      </p:sp>
      <p:sp>
        <p:nvSpPr>
          <p:cNvPr id="51" name="Right Arrow 50">
            <a:extLst>
              <a:ext uri="{FF2B5EF4-FFF2-40B4-BE49-F238E27FC236}">
                <a16:creationId xmlns:a16="http://schemas.microsoft.com/office/drawing/2014/main" id="{6919FF78-61D1-BB48-ACA6-8C9A3BB5CA39}"/>
              </a:ext>
            </a:extLst>
          </p:cNvPr>
          <p:cNvSpPr/>
          <p:nvPr/>
        </p:nvSpPr>
        <p:spPr>
          <a:xfrm>
            <a:off x="257788" y="2457288"/>
            <a:ext cx="2143095" cy="400202"/>
          </a:xfrm>
          <a:prstGeom prst="rightArrow">
            <a:avLst>
              <a:gd name="adj1" fmla="val 50000"/>
              <a:gd name="adj2" fmla="val 6942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40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C5D2A98-E49F-AB4D-8B03-527DF1556AC5}"/>
              </a:ext>
            </a:extLst>
          </p:cNvPr>
          <p:cNvSpPr txBox="1"/>
          <p:nvPr/>
        </p:nvSpPr>
        <p:spPr>
          <a:xfrm>
            <a:off x="212847" y="2496925"/>
            <a:ext cx="2159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/>
              <a:t>beam</a:t>
            </a:r>
            <a:endParaRPr sz="1400" b="1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4BBAE5D-C4E9-044F-A060-8C1DE4EBEF98}"/>
              </a:ext>
            </a:extLst>
          </p:cNvPr>
          <p:cNvSpPr txBox="1"/>
          <p:nvPr/>
        </p:nvSpPr>
        <p:spPr>
          <a:xfrm>
            <a:off x="5900361" y="2074179"/>
            <a:ext cx="3998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/>
              <a:t>e</a:t>
            </a:r>
            <a:r>
              <a:rPr lang="en-US" sz="1400" b="1" baseline="30000"/>
              <a:t>+</a:t>
            </a:r>
            <a:endParaRPr sz="1400" b="1" baseline="30000"/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3998E4DC-26DB-194D-8897-18431D6D9D85}"/>
              </a:ext>
            </a:extLst>
          </p:cNvPr>
          <p:cNvCxnSpPr>
            <a:cxnSpLocks/>
          </p:cNvCxnSpPr>
          <p:nvPr/>
        </p:nvCxnSpPr>
        <p:spPr>
          <a:xfrm flipV="1">
            <a:off x="2684885" y="1763253"/>
            <a:ext cx="1056830" cy="885103"/>
          </a:xfrm>
          <a:prstGeom prst="line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B5955FE9-7483-D54A-8572-BA3F28660D53}"/>
              </a:ext>
            </a:extLst>
          </p:cNvPr>
          <p:cNvSpPr txBox="1"/>
          <p:nvPr/>
        </p:nvSpPr>
        <p:spPr>
          <a:xfrm>
            <a:off x="7283" y="4509120"/>
            <a:ext cx="61984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High intensity neutron beam 0&lt;E</a:t>
            </a:r>
            <a:r>
              <a:rPr lang="en-US" baseline="-25000"/>
              <a:t>n</a:t>
            </a:r>
            <a:r>
              <a:rPr lang="en-US"/>
              <a:t>[MeV]&lt;3 </a:t>
            </a:r>
          </a:p>
          <a:p>
            <a:r>
              <a:rPr lang="en-US"/>
              <a:t>High density target </a:t>
            </a:r>
            <a:r>
              <a:rPr lang="en-US">
                <a:latin typeface="Symbol" pitchFamily="2" charset="2"/>
              </a:rPr>
              <a:t>r</a:t>
            </a:r>
            <a:r>
              <a:rPr lang="en-US"/>
              <a:t>=10</a:t>
            </a:r>
            <a:r>
              <a:rPr lang="en-US" baseline="30000"/>
              <a:t>21</a:t>
            </a:r>
            <a:r>
              <a:rPr lang="en-US"/>
              <a:t> atoms/cm</a:t>
            </a:r>
            <a:r>
              <a:rPr lang="en-US" baseline="30000"/>
              <a:t>3</a:t>
            </a:r>
          </a:p>
          <a:p>
            <a:r>
              <a:rPr lang="en-US"/>
              <a:t>Tracking (vertex and Pairs aperture angle energy)</a:t>
            </a:r>
          </a:p>
          <a:p>
            <a:r>
              <a:rPr lang="en-US"/>
              <a:t>4-momenta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3571467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magine 4">
            <a:extLst>
              <a:ext uri="{FF2B5EF4-FFF2-40B4-BE49-F238E27FC236}">
                <a16:creationId xmlns:a16="http://schemas.microsoft.com/office/drawing/2014/main" id="{5E2871FC-CA1E-304D-9782-8A3ACDD45A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0032" y="-846435"/>
            <a:ext cx="4604185" cy="6507683"/>
          </a:xfrm>
          <a:prstGeom prst="rect">
            <a:avLst/>
          </a:prstGeom>
        </p:spPr>
      </p:pic>
      <p:pic>
        <p:nvPicPr>
          <p:cNvPr id="21" name="Picture 8" descr="deepbox image 2">
            <a:extLst>
              <a:ext uri="{FF2B5EF4-FFF2-40B4-BE49-F238E27FC236}">
                <a16:creationId xmlns:a16="http://schemas.microsoft.com/office/drawing/2014/main" id="{9F2A2CEA-C4FF-964A-B225-D9438DD905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25068">
            <a:off x="7467196" y="4335864"/>
            <a:ext cx="1598540" cy="1598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Immagine 11">
            <a:extLst>
              <a:ext uri="{FF2B5EF4-FFF2-40B4-BE49-F238E27FC236}">
                <a16:creationId xmlns:a16="http://schemas.microsoft.com/office/drawing/2014/main" id="{509F2F81-6EBE-E449-929B-89C47B66CF3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645" t="39807" r="10485" b="42353"/>
          <a:stretch/>
        </p:blipFill>
        <p:spPr>
          <a:xfrm>
            <a:off x="4812625" y="5882279"/>
            <a:ext cx="1324532" cy="389606"/>
          </a:xfrm>
          <a:prstGeom prst="rect">
            <a:avLst/>
          </a:prstGeom>
        </p:spPr>
      </p:pic>
      <p:pic>
        <p:nvPicPr>
          <p:cNvPr id="23" name="Picture 6" descr="Product Image 1">
            <a:extLst>
              <a:ext uri="{FF2B5EF4-FFF2-40B4-BE49-F238E27FC236}">
                <a16:creationId xmlns:a16="http://schemas.microsoft.com/office/drawing/2014/main" id="{8E68735F-5EC2-3E48-AAA7-4C792EB4D83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44" r="17140"/>
          <a:stretch/>
        </p:blipFill>
        <p:spPr bwMode="auto">
          <a:xfrm>
            <a:off x="6185887" y="5208518"/>
            <a:ext cx="695003" cy="1015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10" descr="1/4&quot; Stainless Steel - Additional 2 Ft Lengths">
            <a:extLst>
              <a:ext uri="{FF2B5EF4-FFF2-40B4-BE49-F238E27FC236}">
                <a16:creationId xmlns:a16="http://schemas.microsoft.com/office/drawing/2014/main" id="{B1745193-22E8-7249-B091-4D467B98C05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050" b="43433"/>
          <a:stretch/>
        </p:blipFill>
        <p:spPr bwMode="auto">
          <a:xfrm>
            <a:off x="538093" y="5829894"/>
            <a:ext cx="4344277" cy="387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Immagine 16">
            <a:extLst>
              <a:ext uri="{FF2B5EF4-FFF2-40B4-BE49-F238E27FC236}">
                <a16:creationId xmlns:a16="http://schemas.microsoft.com/office/drawing/2014/main" id="{321CDCCA-4FFC-6249-B7B7-B52D9B04104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26719" y="5805917"/>
            <a:ext cx="1173724" cy="575411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A5F95C3E-70B0-5F47-ABDB-BA0F9EBE9F50}"/>
              </a:ext>
            </a:extLst>
          </p:cNvPr>
          <p:cNvSpPr txBox="1"/>
          <p:nvPr/>
        </p:nvSpPr>
        <p:spPr>
          <a:xfrm>
            <a:off x="0" y="46365"/>
            <a:ext cx="9143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/>
              <a:t>Target</a:t>
            </a:r>
            <a:endParaRPr sz="3600" b="1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4FC7BBC-7FBB-9B42-BFD9-3C0C62EFBCB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7084" y="2204864"/>
            <a:ext cx="4483626" cy="344666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DE17C79-77D5-BF42-8C74-21546255947F}"/>
              </a:ext>
            </a:extLst>
          </p:cNvPr>
          <p:cNvSpPr txBox="1"/>
          <p:nvPr/>
        </p:nvSpPr>
        <p:spPr>
          <a:xfrm>
            <a:off x="0" y="945403"/>
            <a:ext cx="52200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0.6 mm thick envelope of Carbon Fibre will be tested to operate  with </a:t>
            </a:r>
            <a:r>
              <a:rPr lang="en-US" b="1" baseline="30000"/>
              <a:t>3</a:t>
            </a:r>
            <a:r>
              <a:rPr lang="en-US" b="1"/>
              <a:t>He at 380 bar, 300 K. This pressure corresponds to 59 g/L  (density of liquid </a:t>
            </a:r>
            <a:r>
              <a:rPr lang="en-US" b="1" baseline="30000"/>
              <a:t>3</a:t>
            </a:r>
            <a:r>
              <a:rPr lang="en-US" b="1"/>
              <a:t>He)</a:t>
            </a:r>
            <a:endParaRPr b="1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DA5E5A2-E053-7240-A0CD-5EC1E47B916C}"/>
              </a:ext>
            </a:extLst>
          </p:cNvPr>
          <p:cNvSpPr txBox="1"/>
          <p:nvPr/>
        </p:nvSpPr>
        <p:spPr>
          <a:xfrm>
            <a:off x="6846346" y="6381908"/>
            <a:ext cx="2005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courtesy P. Mastinu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594369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extBox 127">
            <a:extLst>
              <a:ext uri="{FF2B5EF4-FFF2-40B4-BE49-F238E27FC236}">
                <a16:creationId xmlns:a16="http://schemas.microsoft.com/office/drawing/2014/main" id="{6ADEBE06-BFB8-2644-B3F1-786090130AC2}"/>
              </a:ext>
            </a:extLst>
          </p:cNvPr>
          <p:cNvSpPr txBox="1"/>
          <p:nvPr/>
        </p:nvSpPr>
        <p:spPr>
          <a:xfrm>
            <a:off x="0" y="4690800"/>
            <a:ext cx="9144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latin typeface="Symbol" pitchFamily="2" charset="2"/>
              </a:rPr>
              <a:t>b</a:t>
            </a:r>
            <a:r>
              <a:rPr lang="en-US"/>
              <a:t>(e-,e+) @ 8 MeV = 0,993</a:t>
            </a:r>
          </a:p>
          <a:p>
            <a:r>
              <a:rPr lang="en-US">
                <a:latin typeface="Symbol" pitchFamily="2" charset="2"/>
              </a:rPr>
              <a:t>b</a:t>
            </a:r>
            <a:r>
              <a:rPr lang="en-US"/>
              <a:t>(p) @ 100 MeV = 0,42</a:t>
            </a:r>
          </a:p>
          <a:p>
            <a:r>
              <a:rPr lang="en-US">
                <a:sym typeface="Wingdings" pitchFamily="2" charset="2"/>
              </a:rPr>
              <a:t></a:t>
            </a:r>
            <a:r>
              <a:rPr lang="en-US" b="1">
                <a:solidFill>
                  <a:srgbClr val="FF0000"/>
                </a:solidFill>
              </a:rPr>
              <a:t>No signals </a:t>
            </a:r>
            <a:r>
              <a:rPr lang="en-US"/>
              <a:t>due to the </a:t>
            </a:r>
            <a:r>
              <a:rPr lang="en-US" baseline="30000"/>
              <a:t>3</a:t>
            </a:r>
            <a:r>
              <a:rPr lang="en-US"/>
              <a:t>He(n,p)</a:t>
            </a:r>
            <a:r>
              <a:rPr lang="en-US" baseline="30000"/>
              <a:t>3</a:t>
            </a:r>
            <a:r>
              <a:rPr lang="en-US"/>
              <a:t>H protons</a:t>
            </a:r>
          </a:p>
          <a:p>
            <a:r>
              <a:rPr lang="en-US"/>
              <a:t>Low </a:t>
            </a:r>
            <a:r>
              <a:rPr lang="en-US" baseline="30000"/>
              <a:t>3</a:t>
            </a:r>
            <a:r>
              <a:rPr lang="en-US"/>
              <a:t>He(n,</a:t>
            </a:r>
            <a:r>
              <a:rPr lang="en-US">
                <a:latin typeface="Symbol" pitchFamily="2" charset="2"/>
              </a:rPr>
              <a:t>g</a:t>
            </a:r>
            <a:r>
              <a:rPr lang="en-US"/>
              <a:t>)</a:t>
            </a:r>
            <a:r>
              <a:rPr lang="en-US" baseline="30000"/>
              <a:t>4</a:t>
            </a:r>
            <a:r>
              <a:rPr lang="en-US"/>
              <a:t>He gamma background in the RICH</a:t>
            </a:r>
          </a:p>
          <a:p>
            <a:r>
              <a:rPr lang="en-US"/>
              <a:t>Standard Aerogels with n=1.05</a:t>
            </a:r>
          </a:p>
          <a:p>
            <a:r>
              <a:rPr lang="en-US" b="1"/>
              <a:t>Ellipse centers: e+/e- impact points</a:t>
            </a:r>
          </a:p>
          <a:p>
            <a:r>
              <a:rPr lang="en-US" b="1"/>
              <a:t>Ellipse shapes: e+/e- Directions</a:t>
            </a:r>
          </a:p>
        </p:txBody>
      </p:sp>
      <p:sp>
        <p:nvSpPr>
          <p:cNvPr id="95" name="Title 4">
            <a:extLst>
              <a:ext uri="{FF2B5EF4-FFF2-40B4-BE49-F238E27FC236}">
                <a16:creationId xmlns:a16="http://schemas.microsoft.com/office/drawing/2014/main" id="{296B063E-CEA7-1A41-9140-58FCE83377FA}"/>
              </a:ext>
            </a:extLst>
          </p:cNvPr>
          <p:cNvSpPr txBox="1">
            <a:spLocks/>
          </p:cNvSpPr>
          <p:nvPr/>
        </p:nvSpPr>
        <p:spPr>
          <a:xfrm>
            <a:off x="18378" y="50182"/>
            <a:ext cx="9095394" cy="76609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latin typeface="+mn-lt"/>
                <a:cs typeface="Arial" pitchFamily="34" charset="0"/>
              </a:rPr>
              <a:t>ROAD1: RICH (cfr. E. Cisbani)</a:t>
            </a:r>
            <a:endParaRPr lang="en-US" sz="3600" baseline="30000" dirty="0">
              <a:latin typeface="+mn-lt"/>
              <a:cs typeface="Arial" pitchFamily="34" charset="0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430FD8CB-8129-2047-82FB-6CEFD910AFEF}"/>
              </a:ext>
            </a:extLst>
          </p:cNvPr>
          <p:cNvSpPr txBox="1"/>
          <p:nvPr/>
        </p:nvSpPr>
        <p:spPr>
          <a:xfrm>
            <a:off x="5975252" y="3156539"/>
            <a:ext cx="852026" cy="355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/>
              <a:t>SiPM</a:t>
            </a:r>
            <a:endParaRPr sz="1400" b="1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69258C5E-1BBC-B642-9556-1A3CED623187}"/>
              </a:ext>
            </a:extLst>
          </p:cNvPr>
          <p:cNvSpPr txBox="1"/>
          <p:nvPr/>
        </p:nvSpPr>
        <p:spPr>
          <a:xfrm>
            <a:off x="2096482" y="2176365"/>
            <a:ext cx="21173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/>
              <a:t>aerogels  </a:t>
            </a:r>
            <a:endParaRPr sz="1400" b="1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1F1236F0-9861-7C40-8D69-5B8A99BF7AD7}"/>
              </a:ext>
            </a:extLst>
          </p:cNvPr>
          <p:cNvSpPr/>
          <p:nvPr/>
        </p:nvSpPr>
        <p:spPr>
          <a:xfrm>
            <a:off x="3833913" y="2676492"/>
            <a:ext cx="1254650" cy="373600"/>
          </a:xfrm>
          <a:prstGeom prst="rect">
            <a:avLst/>
          </a:prstGeom>
          <a:solidFill>
            <a:schemeClr val="tx1">
              <a:lumMod val="50000"/>
              <a:lumOff val="50000"/>
              <a:alpha val="58039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400" b="1"/>
          </a:p>
        </p:txBody>
      </p:sp>
      <p:sp>
        <p:nvSpPr>
          <p:cNvPr id="100" name="Right Arrow 99">
            <a:extLst>
              <a:ext uri="{FF2B5EF4-FFF2-40B4-BE49-F238E27FC236}">
                <a16:creationId xmlns:a16="http://schemas.microsoft.com/office/drawing/2014/main" id="{D6E09102-48B5-AA4D-8BCB-3F9DAB47315F}"/>
              </a:ext>
            </a:extLst>
          </p:cNvPr>
          <p:cNvSpPr/>
          <p:nvPr/>
        </p:nvSpPr>
        <p:spPr>
          <a:xfrm>
            <a:off x="1965468" y="2677009"/>
            <a:ext cx="1708664" cy="389524"/>
          </a:xfrm>
          <a:prstGeom prst="rightArrow">
            <a:avLst>
              <a:gd name="adj1" fmla="val 50000"/>
              <a:gd name="adj2" fmla="val 6942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40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03EE2127-20BF-9343-9498-2FC7C5263B99}"/>
              </a:ext>
            </a:extLst>
          </p:cNvPr>
          <p:cNvSpPr txBox="1"/>
          <p:nvPr/>
        </p:nvSpPr>
        <p:spPr>
          <a:xfrm>
            <a:off x="1980621" y="2715561"/>
            <a:ext cx="17513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/>
              <a:t>neutron beam</a:t>
            </a:r>
            <a:endParaRPr sz="1400" b="1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8310770D-800E-DD49-B2A1-8E4E4555BDC0}"/>
              </a:ext>
            </a:extLst>
          </p:cNvPr>
          <p:cNvSpPr txBox="1"/>
          <p:nvPr/>
        </p:nvSpPr>
        <p:spPr>
          <a:xfrm>
            <a:off x="5107744" y="2753539"/>
            <a:ext cx="1094456" cy="355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baseline="30000"/>
              <a:t>3</a:t>
            </a:r>
            <a:r>
              <a:rPr lang="en-US" sz="1400" b="1"/>
              <a:t>He target </a:t>
            </a:r>
          </a:p>
        </p:txBody>
      </p: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3D520496-10DC-AE45-B804-4BC2F19865D7}"/>
              </a:ext>
            </a:extLst>
          </p:cNvPr>
          <p:cNvCxnSpPr>
            <a:cxnSpLocks/>
          </p:cNvCxnSpPr>
          <p:nvPr/>
        </p:nvCxnSpPr>
        <p:spPr>
          <a:xfrm>
            <a:off x="1866628" y="2034849"/>
            <a:ext cx="5373828" cy="0"/>
          </a:xfrm>
          <a:prstGeom prst="line">
            <a:avLst/>
          </a:prstGeom>
          <a:ln w="952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563A4D83-CF12-C24F-A498-A89390AE5135}"/>
              </a:ext>
            </a:extLst>
          </p:cNvPr>
          <p:cNvCxnSpPr>
            <a:cxnSpLocks/>
          </p:cNvCxnSpPr>
          <p:nvPr/>
        </p:nvCxnSpPr>
        <p:spPr>
          <a:xfrm>
            <a:off x="1880792" y="3733180"/>
            <a:ext cx="5373828" cy="0"/>
          </a:xfrm>
          <a:prstGeom prst="line">
            <a:avLst/>
          </a:prstGeom>
          <a:ln w="952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6F579C09-4037-DC4C-8F09-D2C677C98BC8}"/>
              </a:ext>
            </a:extLst>
          </p:cNvPr>
          <p:cNvCxnSpPr>
            <a:cxnSpLocks/>
          </p:cNvCxnSpPr>
          <p:nvPr/>
        </p:nvCxnSpPr>
        <p:spPr>
          <a:xfrm>
            <a:off x="1873021" y="2578675"/>
            <a:ext cx="5373828" cy="0"/>
          </a:xfrm>
          <a:prstGeom prst="line">
            <a:avLst/>
          </a:prstGeom>
          <a:ln w="952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4F0AD796-E288-9D4B-9662-65D98318A1CE}"/>
              </a:ext>
            </a:extLst>
          </p:cNvPr>
          <p:cNvCxnSpPr>
            <a:cxnSpLocks/>
          </p:cNvCxnSpPr>
          <p:nvPr/>
        </p:nvCxnSpPr>
        <p:spPr>
          <a:xfrm>
            <a:off x="1842514" y="3148425"/>
            <a:ext cx="5373828" cy="0"/>
          </a:xfrm>
          <a:prstGeom prst="line">
            <a:avLst/>
          </a:prstGeom>
          <a:ln w="952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DE1CBC4C-C8D2-ED47-84E3-EADE0AD17870}"/>
              </a:ext>
            </a:extLst>
          </p:cNvPr>
          <p:cNvCxnSpPr>
            <a:cxnSpLocks/>
          </p:cNvCxnSpPr>
          <p:nvPr/>
        </p:nvCxnSpPr>
        <p:spPr>
          <a:xfrm flipV="1">
            <a:off x="1884235" y="3884681"/>
            <a:ext cx="130337" cy="1"/>
          </a:xfrm>
          <a:prstGeom prst="line">
            <a:avLst/>
          </a:prstGeom>
          <a:ln w="76200" cmpd="sng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CBF24581-590D-C74F-BE2D-E5A8AB1933BA}"/>
              </a:ext>
            </a:extLst>
          </p:cNvPr>
          <p:cNvCxnSpPr>
            <a:cxnSpLocks/>
          </p:cNvCxnSpPr>
          <p:nvPr/>
        </p:nvCxnSpPr>
        <p:spPr>
          <a:xfrm flipV="1">
            <a:off x="2064438" y="3884681"/>
            <a:ext cx="130337" cy="1"/>
          </a:xfrm>
          <a:prstGeom prst="line">
            <a:avLst/>
          </a:prstGeom>
          <a:ln w="76200" cmpd="sng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F769D035-FD13-6547-A504-00EEB7CE1D28}"/>
              </a:ext>
            </a:extLst>
          </p:cNvPr>
          <p:cNvCxnSpPr>
            <a:cxnSpLocks/>
          </p:cNvCxnSpPr>
          <p:nvPr/>
        </p:nvCxnSpPr>
        <p:spPr>
          <a:xfrm flipV="1">
            <a:off x="2244641" y="3884681"/>
            <a:ext cx="130337" cy="1"/>
          </a:xfrm>
          <a:prstGeom prst="line">
            <a:avLst/>
          </a:prstGeom>
          <a:ln w="76200" cmpd="sng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3D411213-E603-4340-8B03-79B3103F02B1}"/>
              </a:ext>
            </a:extLst>
          </p:cNvPr>
          <p:cNvCxnSpPr>
            <a:cxnSpLocks/>
          </p:cNvCxnSpPr>
          <p:nvPr/>
        </p:nvCxnSpPr>
        <p:spPr>
          <a:xfrm flipV="1">
            <a:off x="2424844" y="3884681"/>
            <a:ext cx="130337" cy="1"/>
          </a:xfrm>
          <a:prstGeom prst="line">
            <a:avLst/>
          </a:prstGeom>
          <a:ln w="76200" cmpd="sng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859A2B23-654F-0B44-8E83-97FD3EFAC8F5}"/>
              </a:ext>
            </a:extLst>
          </p:cNvPr>
          <p:cNvCxnSpPr>
            <a:cxnSpLocks/>
          </p:cNvCxnSpPr>
          <p:nvPr/>
        </p:nvCxnSpPr>
        <p:spPr>
          <a:xfrm flipV="1">
            <a:off x="2605046" y="3884681"/>
            <a:ext cx="130337" cy="1"/>
          </a:xfrm>
          <a:prstGeom prst="line">
            <a:avLst/>
          </a:prstGeom>
          <a:ln w="76200" cmpd="sng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AC931B65-C4FF-A54A-8920-93099BC5D10A}"/>
              </a:ext>
            </a:extLst>
          </p:cNvPr>
          <p:cNvCxnSpPr>
            <a:cxnSpLocks/>
          </p:cNvCxnSpPr>
          <p:nvPr/>
        </p:nvCxnSpPr>
        <p:spPr>
          <a:xfrm flipV="1">
            <a:off x="2785249" y="3884681"/>
            <a:ext cx="130337" cy="1"/>
          </a:xfrm>
          <a:prstGeom prst="line">
            <a:avLst/>
          </a:prstGeom>
          <a:ln w="76200" cmpd="sng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C53D59D8-F6B1-3E4F-8917-3FF20DDBFA7C}"/>
              </a:ext>
            </a:extLst>
          </p:cNvPr>
          <p:cNvCxnSpPr>
            <a:cxnSpLocks/>
          </p:cNvCxnSpPr>
          <p:nvPr/>
        </p:nvCxnSpPr>
        <p:spPr>
          <a:xfrm flipV="1">
            <a:off x="2965452" y="3884681"/>
            <a:ext cx="130337" cy="1"/>
          </a:xfrm>
          <a:prstGeom prst="line">
            <a:avLst/>
          </a:prstGeom>
          <a:ln w="76200" cmpd="sng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D9D1DC3F-B4D8-E144-B0B0-49E1F4C4F5FB}"/>
              </a:ext>
            </a:extLst>
          </p:cNvPr>
          <p:cNvCxnSpPr>
            <a:cxnSpLocks/>
          </p:cNvCxnSpPr>
          <p:nvPr/>
        </p:nvCxnSpPr>
        <p:spPr>
          <a:xfrm flipV="1">
            <a:off x="3145656" y="3884681"/>
            <a:ext cx="130337" cy="1"/>
          </a:xfrm>
          <a:prstGeom prst="line">
            <a:avLst/>
          </a:prstGeom>
          <a:ln w="76200" cmpd="sng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615D9521-27F1-0949-B756-156D689AF639}"/>
              </a:ext>
            </a:extLst>
          </p:cNvPr>
          <p:cNvCxnSpPr>
            <a:cxnSpLocks/>
          </p:cNvCxnSpPr>
          <p:nvPr/>
        </p:nvCxnSpPr>
        <p:spPr>
          <a:xfrm flipV="1">
            <a:off x="3325859" y="3884681"/>
            <a:ext cx="130337" cy="1"/>
          </a:xfrm>
          <a:prstGeom prst="line">
            <a:avLst/>
          </a:prstGeom>
          <a:ln w="76200" cmpd="sng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930FBAC9-0709-5241-82D7-049B92D8498F}"/>
              </a:ext>
            </a:extLst>
          </p:cNvPr>
          <p:cNvCxnSpPr>
            <a:cxnSpLocks/>
          </p:cNvCxnSpPr>
          <p:nvPr/>
        </p:nvCxnSpPr>
        <p:spPr>
          <a:xfrm flipV="1">
            <a:off x="3506062" y="3884681"/>
            <a:ext cx="130337" cy="1"/>
          </a:xfrm>
          <a:prstGeom prst="line">
            <a:avLst/>
          </a:prstGeom>
          <a:ln w="76200" cmpd="sng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2DC7C7CA-BA82-6D42-9CD0-C0108ED299CB}"/>
              </a:ext>
            </a:extLst>
          </p:cNvPr>
          <p:cNvCxnSpPr>
            <a:cxnSpLocks/>
          </p:cNvCxnSpPr>
          <p:nvPr/>
        </p:nvCxnSpPr>
        <p:spPr>
          <a:xfrm flipV="1">
            <a:off x="3686265" y="3884681"/>
            <a:ext cx="130337" cy="1"/>
          </a:xfrm>
          <a:prstGeom prst="line">
            <a:avLst/>
          </a:prstGeom>
          <a:ln w="76200" cmpd="sng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EC8593BC-EA04-9A41-956E-A4C307C42708}"/>
              </a:ext>
            </a:extLst>
          </p:cNvPr>
          <p:cNvCxnSpPr>
            <a:cxnSpLocks/>
          </p:cNvCxnSpPr>
          <p:nvPr/>
        </p:nvCxnSpPr>
        <p:spPr>
          <a:xfrm flipV="1">
            <a:off x="3866467" y="3884681"/>
            <a:ext cx="130337" cy="1"/>
          </a:xfrm>
          <a:prstGeom prst="line">
            <a:avLst/>
          </a:prstGeom>
          <a:ln w="76200" cmpd="sng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EF2A338F-2A52-F848-BD9C-5DA70402D679}"/>
              </a:ext>
            </a:extLst>
          </p:cNvPr>
          <p:cNvCxnSpPr>
            <a:cxnSpLocks/>
          </p:cNvCxnSpPr>
          <p:nvPr/>
        </p:nvCxnSpPr>
        <p:spPr>
          <a:xfrm flipV="1">
            <a:off x="4046670" y="3884681"/>
            <a:ext cx="130337" cy="1"/>
          </a:xfrm>
          <a:prstGeom prst="line">
            <a:avLst/>
          </a:prstGeom>
          <a:ln w="76200" cmpd="sng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3CE52FEF-2494-1B43-9AA8-81C8EA05B018}"/>
              </a:ext>
            </a:extLst>
          </p:cNvPr>
          <p:cNvCxnSpPr>
            <a:cxnSpLocks/>
          </p:cNvCxnSpPr>
          <p:nvPr/>
        </p:nvCxnSpPr>
        <p:spPr>
          <a:xfrm flipV="1">
            <a:off x="4226873" y="3884681"/>
            <a:ext cx="130337" cy="1"/>
          </a:xfrm>
          <a:prstGeom prst="line">
            <a:avLst/>
          </a:prstGeom>
          <a:ln w="76200" cmpd="sng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70B96583-8300-444D-9268-79DAF00C4CE7}"/>
              </a:ext>
            </a:extLst>
          </p:cNvPr>
          <p:cNvCxnSpPr>
            <a:cxnSpLocks/>
          </p:cNvCxnSpPr>
          <p:nvPr/>
        </p:nvCxnSpPr>
        <p:spPr>
          <a:xfrm flipV="1">
            <a:off x="4407076" y="3884681"/>
            <a:ext cx="130337" cy="1"/>
          </a:xfrm>
          <a:prstGeom prst="line">
            <a:avLst/>
          </a:prstGeom>
          <a:ln w="76200" cmpd="sng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83FD0EBE-6842-2B45-98E9-C898538BE1FF}"/>
              </a:ext>
            </a:extLst>
          </p:cNvPr>
          <p:cNvCxnSpPr>
            <a:cxnSpLocks/>
          </p:cNvCxnSpPr>
          <p:nvPr/>
        </p:nvCxnSpPr>
        <p:spPr>
          <a:xfrm flipV="1">
            <a:off x="4587279" y="3884681"/>
            <a:ext cx="130337" cy="1"/>
          </a:xfrm>
          <a:prstGeom prst="line">
            <a:avLst/>
          </a:prstGeom>
          <a:ln w="76200" cmpd="sng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24065B03-0676-E940-96F7-0A231D7A1FCE}"/>
              </a:ext>
            </a:extLst>
          </p:cNvPr>
          <p:cNvCxnSpPr>
            <a:cxnSpLocks/>
          </p:cNvCxnSpPr>
          <p:nvPr/>
        </p:nvCxnSpPr>
        <p:spPr>
          <a:xfrm flipV="1">
            <a:off x="4767481" y="3884681"/>
            <a:ext cx="130337" cy="1"/>
          </a:xfrm>
          <a:prstGeom prst="line">
            <a:avLst/>
          </a:prstGeom>
          <a:ln w="76200" cmpd="sng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6B7F1DD0-6338-D949-95F0-C01F7716EF12}"/>
              </a:ext>
            </a:extLst>
          </p:cNvPr>
          <p:cNvCxnSpPr>
            <a:cxnSpLocks/>
          </p:cNvCxnSpPr>
          <p:nvPr/>
        </p:nvCxnSpPr>
        <p:spPr>
          <a:xfrm flipV="1">
            <a:off x="4947684" y="3884681"/>
            <a:ext cx="130337" cy="1"/>
          </a:xfrm>
          <a:prstGeom prst="line">
            <a:avLst/>
          </a:prstGeom>
          <a:ln w="76200" cmpd="sng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F859E299-E670-FC47-B95F-5FB197AADA8C}"/>
              </a:ext>
            </a:extLst>
          </p:cNvPr>
          <p:cNvCxnSpPr>
            <a:cxnSpLocks/>
          </p:cNvCxnSpPr>
          <p:nvPr/>
        </p:nvCxnSpPr>
        <p:spPr>
          <a:xfrm flipV="1">
            <a:off x="5127886" y="3884681"/>
            <a:ext cx="130337" cy="1"/>
          </a:xfrm>
          <a:prstGeom prst="line">
            <a:avLst/>
          </a:prstGeom>
          <a:ln w="76200" cmpd="sng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79CC4778-8FB9-474B-9796-DCC60D2A6A12}"/>
              </a:ext>
            </a:extLst>
          </p:cNvPr>
          <p:cNvCxnSpPr>
            <a:cxnSpLocks/>
          </p:cNvCxnSpPr>
          <p:nvPr/>
        </p:nvCxnSpPr>
        <p:spPr>
          <a:xfrm flipV="1">
            <a:off x="5308088" y="3884681"/>
            <a:ext cx="130337" cy="1"/>
          </a:xfrm>
          <a:prstGeom prst="line">
            <a:avLst/>
          </a:prstGeom>
          <a:ln w="76200" cmpd="sng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9510AD5C-41EB-DF4D-AC62-B430CE8DA316}"/>
              </a:ext>
            </a:extLst>
          </p:cNvPr>
          <p:cNvCxnSpPr>
            <a:cxnSpLocks/>
          </p:cNvCxnSpPr>
          <p:nvPr/>
        </p:nvCxnSpPr>
        <p:spPr>
          <a:xfrm flipV="1">
            <a:off x="5488291" y="3884681"/>
            <a:ext cx="130337" cy="1"/>
          </a:xfrm>
          <a:prstGeom prst="line">
            <a:avLst/>
          </a:prstGeom>
          <a:ln w="76200" cmpd="sng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FF32A54E-913A-3346-81A0-0B64A0674B40}"/>
              </a:ext>
            </a:extLst>
          </p:cNvPr>
          <p:cNvCxnSpPr>
            <a:cxnSpLocks/>
          </p:cNvCxnSpPr>
          <p:nvPr/>
        </p:nvCxnSpPr>
        <p:spPr>
          <a:xfrm flipV="1">
            <a:off x="5668495" y="3884681"/>
            <a:ext cx="130337" cy="1"/>
          </a:xfrm>
          <a:prstGeom prst="line">
            <a:avLst/>
          </a:prstGeom>
          <a:ln w="76200" cmpd="sng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0E9E1897-D27F-8C4E-B2FD-5818B99D5390}"/>
              </a:ext>
            </a:extLst>
          </p:cNvPr>
          <p:cNvCxnSpPr>
            <a:cxnSpLocks/>
          </p:cNvCxnSpPr>
          <p:nvPr/>
        </p:nvCxnSpPr>
        <p:spPr>
          <a:xfrm flipV="1">
            <a:off x="5848699" y="3884681"/>
            <a:ext cx="130337" cy="1"/>
          </a:xfrm>
          <a:prstGeom prst="line">
            <a:avLst/>
          </a:prstGeom>
          <a:ln w="76200" cmpd="sng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728FCA78-2D6E-134E-9D08-95797E02F9F0}"/>
              </a:ext>
            </a:extLst>
          </p:cNvPr>
          <p:cNvCxnSpPr>
            <a:cxnSpLocks/>
          </p:cNvCxnSpPr>
          <p:nvPr/>
        </p:nvCxnSpPr>
        <p:spPr>
          <a:xfrm flipV="1">
            <a:off x="6028902" y="3884681"/>
            <a:ext cx="130337" cy="1"/>
          </a:xfrm>
          <a:prstGeom prst="line">
            <a:avLst/>
          </a:prstGeom>
          <a:ln w="76200" cmpd="sng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0072123F-B164-7C4C-95D3-E2D56EF505A1}"/>
              </a:ext>
            </a:extLst>
          </p:cNvPr>
          <p:cNvCxnSpPr>
            <a:cxnSpLocks/>
          </p:cNvCxnSpPr>
          <p:nvPr/>
        </p:nvCxnSpPr>
        <p:spPr>
          <a:xfrm flipV="1">
            <a:off x="6209104" y="3884681"/>
            <a:ext cx="130337" cy="1"/>
          </a:xfrm>
          <a:prstGeom prst="line">
            <a:avLst/>
          </a:prstGeom>
          <a:ln w="76200" cmpd="sng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E8DFC0F2-361D-4A4E-A3FC-ECF55526CB08}"/>
              </a:ext>
            </a:extLst>
          </p:cNvPr>
          <p:cNvCxnSpPr>
            <a:cxnSpLocks/>
          </p:cNvCxnSpPr>
          <p:nvPr/>
        </p:nvCxnSpPr>
        <p:spPr>
          <a:xfrm flipV="1">
            <a:off x="6389307" y="3884681"/>
            <a:ext cx="130337" cy="1"/>
          </a:xfrm>
          <a:prstGeom prst="line">
            <a:avLst/>
          </a:prstGeom>
          <a:ln w="76200" cmpd="sng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74F0DDD6-8F4A-A34E-BCE9-1645107CF2F7}"/>
              </a:ext>
            </a:extLst>
          </p:cNvPr>
          <p:cNvCxnSpPr>
            <a:cxnSpLocks/>
          </p:cNvCxnSpPr>
          <p:nvPr/>
        </p:nvCxnSpPr>
        <p:spPr>
          <a:xfrm flipV="1">
            <a:off x="6569511" y="3884681"/>
            <a:ext cx="130337" cy="1"/>
          </a:xfrm>
          <a:prstGeom prst="line">
            <a:avLst/>
          </a:prstGeom>
          <a:ln w="76200" cmpd="sng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5830E815-B695-294C-A256-30BB3D7B1777}"/>
              </a:ext>
            </a:extLst>
          </p:cNvPr>
          <p:cNvCxnSpPr>
            <a:cxnSpLocks/>
          </p:cNvCxnSpPr>
          <p:nvPr/>
        </p:nvCxnSpPr>
        <p:spPr>
          <a:xfrm flipV="1">
            <a:off x="6749711" y="3884681"/>
            <a:ext cx="130337" cy="1"/>
          </a:xfrm>
          <a:prstGeom prst="line">
            <a:avLst/>
          </a:prstGeom>
          <a:ln w="76200" cmpd="sng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6651817D-1C12-F649-8245-BA4517DC4109}"/>
              </a:ext>
            </a:extLst>
          </p:cNvPr>
          <p:cNvCxnSpPr>
            <a:cxnSpLocks/>
          </p:cNvCxnSpPr>
          <p:nvPr/>
        </p:nvCxnSpPr>
        <p:spPr>
          <a:xfrm flipV="1">
            <a:off x="6929912" y="3884681"/>
            <a:ext cx="130337" cy="1"/>
          </a:xfrm>
          <a:prstGeom prst="line">
            <a:avLst/>
          </a:prstGeom>
          <a:ln w="76200" cmpd="sng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BBA38CE2-7FF6-D94A-A2BC-1BB0513792A9}"/>
              </a:ext>
            </a:extLst>
          </p:cNvPr>
          <p:cNvCxnSpPr>
            <a:cxnSpLocks/>
          </p:cNvCxnSpPr>
          <p:nvPr/>
        </p:nvCxnSpPr>
        <p:spPr>
          <a:xfrm flipV="1">
            <a:off x="7110106" y="3884681"/>
            <a:ext cx="130337" cy="1"/>
          </a:xfrm>
          <a:prstGeom prst="line">
            <a:avLst/>
          </a:prstGeom>
          <a:ln w="76200" cmpd="sng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A67C876F-38E7-3549-8475-EA0A4B4B5728}"/>
              </a:ext>
            </a:extLst>
          </p:cNvPr>
          <p:cNvGrpSpPr/>
          <p:nvPr/>
        </p:nvGrpSpPr>
        <p:grpSpPr>
          <a:xfrm>
            <a:off x="1884235" y="1840188"/>
            <a:ext cx="5356208" cy="1"/>
            <a:chOff x="639032" y="5094559"/>
            <a:chExt cx="8184869" cy="1"/>
          </a:xfrm>
        </p:grpSpPr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89BD8C55-B695-CD45-975F-A3EF47FE25F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9032" y="5094559"/>
              <a:ext cx="199169" cy="1"/>
            </a:xfrm>
            <a:prstGeom prst="line">
              <a:avLst/>
            </a:prstGeom>
            <a:ln w="76200" cmpd="sng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FCF70BD8-A15A-7545-87DE-C571C566A1C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14402" y="5094559"/>
              <a:ext cx="199169" cy="1"/>
            </a:xfrm>
            <a:prstGeom prst="line">
              <a:avLst/>
            </a:prstGeom>
            <a:ln w="76200" cmpd="sng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165B7625-A283-9E40-AB10-F8E435660FC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89772" y="5094559"/>
              <a:ext cx="199169" cy="1"/>
            </a:xfrm>
            <a:prstGeom prst="line">
              <a:avLst/>
            </a:prstGeom>
            <a:ln w="76200" cmpd="sng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48CC40DD-3861-0541-B75C-42B06C06D83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65142" y="5094559"/>
              <a:ext cx="199169" cy="1"/>
            </a:xfrm>
            <a:prstGeom prst="line">
              <a:avLst/>
            </a:prstGeom>
            <a:ln w="76200" cmpd="sng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602ACCB2-381D-B042-9EC6-F6A3FB0F521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40510" y="5094559"/>
              <a:ext cx="199169" cy="1"/>
            </a:xfrm>
            <a:prstGeom prst="line">
              <a:avLst/>
            </a:prstGeom>
            <a:ln w="76200" cmpd="sng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E7C355C0-FC55-984B-8142-E4212545B72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15880" y="5094559"/>
              <a:ext cx="199169" cy="1"/>
            </a:xfrm>
            <a:prstGeom prst="line">
              <a:avLst/>
            </a:prstGeom>
            <a:ln w="76200" cmpd="sng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id="{0AF75090-1F5D-3D4C-BE96-13A771AF4D2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91250" y="5094559"/>
              <a:ext cx="199169" cy="1"/>
            </a:xfrm>
            <a:prstGeom prst="line">
              <a:avLst/>
            </a:prstGeom>
            <a:ln w="76200" cmpd="sng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>
              <a:extLst>
                <a:ext uri="{FF2B5EF4-FFF2-40B4-BE49-F238E27FC236}">
                  <a16:creationId xmlns:a16="http://schemas.microsoft.com/office/drawing/2014/main" id="{68945D25-71D6-8A4E-A682-E5A0D8FB1F8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66620" y="5094559"/>
              <a:ext cx="199169" cy="1"/>
            </a:xfrm>
            <a:prstGeom prst="line">
              <a:avLst/>
            </a:prstGeom>
            <a:ln w="76200" cmpd="sng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>
              <a:extLst>
                <a:ext uri="{FF2B5EF4-FFF2-40B4-BE49-F238E27FC236}">
                  <a16:creationId xmlns:a16="http://schemas.microsoft.com/office/drawing/2014/main" id="{0A6F321B-D1BF-474F-8FB0-6DB5B5A8041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841990" y="5094559"/>
              <a:ext cx="199169" cy="1"/>
            </a:xfrm>
            <a:prstGeom prst="line">
              <a:avLst/>
            </a:prstGeom>
            <a:ln w="76200" cmpd="sng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id="{E88D36D2-5A2D-AD49-8410-7C820BE0794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17360" y="5094559"/>
              <a:ext cx="199169" cy="1"/>
            </a:xfrm>
            <a:prstGeom prst="line">
              <a:avLst/>
            </a:prstGeom>
            <a:ln w="76200" cmpd="sng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>
              <a:extLst>
                <a:ext uri="{FF2B5EF4-FFF2-40B4-BE49-F238E27FC236}">
                  <a16:creationId xmlns:a16="http://schemas.microsoft.com/office/drawing/2014/main" id="{3D5948D2-084C-8240-8E4B-C964A37A61C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92730" y="5094559"/>
              <a:ext cx="199169" cy="1"/>
            </a:xfrm>
            <a:prstGeom prst="line">
              <a:avLst/>
            </a:prstGeom>
            <a:ln w="76200" cmpd="sng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FE68E6C6-C6D3-D74C-921C-9E071E25745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68098" y="5094559"/>
              <a:ext cx="199169" cy="1"/>
            </a:xfrm>
            <a:prstGeom prst="line">
              <a:avLst/>
            </a:prstGeom>
            <a:ln w="76200" cmpd="sng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E52A8A25-4D7E-4945-91AC-9ED61D2F19A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43468" y="5094559"/>
              <a:ext cx="199169" cy="1"/>
            </a:xfrm>
            <a:prstGeom prst="line">
              <a:avLst/>
            </a:prstGeom>
            <a:ln w="76200" cmpd="sng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1B2FB086-92B9-E243-96D9-70681798E2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18838" y="5094559"/>
              <a:ext cx="199169" cy="1"/>
            </a:xfrm>
            <a:prstGeom prst="line">
              <a:avLst/>
            </a:prstGeom>
            <a:ln w="76200" cmpd="sng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>
              <a:extLst>
                <a:ext uri="{FF2B5EF4-FFF2-40B4-BE49-F238E27FC236}">
                  <a16:creationId xmlns:a16="http://schemas.microsoft.com/office/drawing/2014/main" id="{061C54ED-3DDC-AB41-ADD6-F8537838E59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94208" y="5094559"/>
              <a:ext cx="199169" cy="1"/>
            </a:xfrm>
            <a:prstGeom prst="line">
              <a:avLst/>
            </a:prstGeom>
            <a:ln w="76200" cmpd="sng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>
              <a:extLst>
                <a:ext uri="{FF2B5EF4-FFF2-40B4-BE49-F238E27FC236}">
                  <a16:creationId xmlns:a16="http://schemas.microsoft.com/office/drawing/2014/main" id="{6E5AEE18-B0E8-644B-8143-9F43F6E5962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69578" y="5094559"/>
              <a:ext cx="199169" cy="1"/>
            </a:xfrm>
            <a:prstGeom prst="line">
              <a:avLst/>
            </a:prstGeom>
            <a:ln w="76200" cmpd="sng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>
              <a:extLst>
                <a:ext uri="{FF2B5EF4-FFF2-40B4-BE49-F238E27FC236}">
                  <a16:creationId xmlns:a16="http://schemas.microsoft.com/office/drawing/2014/main" id="{C23A332B-190B-6C43-925A-FA69636F1D8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44946" y="5094559"/>
              <a:ext cx="199169" cy="1"/>
            </a:xfrm>
            <a:prstGeom prst="line">
              <a:avLst/>
            </a:prstGeom>
            <a:ln w="76200" cmpd="sng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>
              <a:extLst>
                <a:ext uri="{FF2B5EF4-FFF2-40B4-BE49-F238E27FC236}">
                  <a16:creationId xmlns:a16="http://schemas.microsoft.com/office/drawing/2014/main" id="{EA0194B0-F19C-F747-B124-7B59DB22CB3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320316" y="5094559"/>
              <a:ext cx="199169" cy="1"/>
            </a:xfrm>
            <a:prstGeom prst="line">
              <a:avLst/>
            </a:prstGeom>
            <a:ln w="76200" cmpd="sng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>
              <a:extLst>
                <a:ext uri="{FF2B5EF4-FFF2-40B4-BE49-F238E27FC236}">
                  <a16:creationId xmlns:a16="http://schemas.microsoft.com/office/drawing/2014/main" id="{7DB1DB68-DB7A-A348-AF32-0151FA8B07F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95684" y="5094559"/>
              <a:ext cx="199169" cy="1"/>
            </a:xfrm>
            <a:prstGeom prst="line">
              <a:avLst/>
            </a:prstGeom>
            <a:ln w="76200" cmpd="sng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>
              <a:extLst>
                <a:ext uri="{FF2B5EF4-FFF2-40B4-BE49-F238E27FC236}">
                  <a16:creationId xmlns:a16="http://schemas.microsoft.com/office/drawing/2014/main" id="{AE1CBBC6-7A3C-CB41-829D-2EF0D303B9D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71052" y="5094559"/>
              <a:ext cx="199169" cy="1"/>
            </a:xfrm>
            <a:prstGeom prst="line">
              <a:avLst/>
            </a:prstGeom>
            <a:ln w="76200" cmpd="sng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>
              <a:extLst>
                <a:ext uri="{FF2B5EF4-FFF2-40B4-BE49-F238E27FC236}">
                  <a16:creationId xmlns:a16="http://schemas.microsoft.com/office/drawing/2014/main" id="{CC97F4B7-89C9-3F46-BA61-D66DB3AD14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46422" y="5094559"/>
              <a:ext cx="199169" cy="1"/>
            </a:xfrm>
            <a:prstGeom prst="line">
              <a:avLst/>
            </a:prstGeom>
            <a:ln w="76200" cmpd="sng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>
              <a:extLst>
                <a:ext uri="{FF2B5EF4-FFF2-40B4-BE49-F238E27FC236}">
                  <a16:creationId xmlns:a16="http://schemas.microsoft.com/office/drawing/2014/main" id="{B164E79A-A837-A842-9572-434BBF40683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21793" y="5094559"/>
              <a:ext cx="199169" cy="1"/>
            </a:xfrm>
            <a:prstGeom prst="line">
              <a:avLst/>
            </a:prstGeom>
            <a:ln w="76200" cmpd="sng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>
              <a:extLst>
                <a:ext uri="{FF2B5EF4-FFF2-40B4-BE49-F238E27FC236}">
                  <a16:creationId xmlns:a16="http://schemas.microsoft.com/office/drawing/2014/main" id="{D2604C04-B764-A245-8D1C-B56946A2F15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97164" y="5094559"/>
              <a:ext cx="199169" cy="1"/>
            </a:xfrm>
            <a:prstGeom prst="line">
              <a:avLst/>
            </a:prstGeom>
            <a:ln w="76200" cmpd="sng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>
              <a:extLst>
                <a:ext uri="{FF2B5EF4-FFF2-40B4-BE49-F238E27FC236}">
                  <a16:creationId xmlns:a16="http://schemas.microsoft.com/office/drawing/2014/main" id="{AC148A99-6E0B-E74E-A690-1ECE31E346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72535" y="5094559"/>
              <a:ext cx="199169" cy="1"/>
            </a:xfrm>
            <a:prstGeom prst="line">
              <a:avLst/>
            </a:prstGeom>
            <a:ln w="76200" cmpd="sng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>
              <a:extLst>
                <a:ext uri="{FF2B5EF4-FFF2-40B4-BE49-F238E27FC236}">
                  <a16:creationId xmlns:a16="http://schemas.microsoft.com/office/drawing/2014/main" id="{825884A5-512C-2947-85E0-589B0A4AC4B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47903" y="5094559"/>
              <a:ext cx="199169" cy="1"/>
            </a:xfrm>
            <a:prstGeom prst="line">
              <a:avLst/>
            </a:prstGeom>
            <a:ln w="76200" cmpd="sng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>
              <a:extLst>
                <a:ext uri="{FF2B5EF4-FFF2-40B4-BE49-F238E27FC236}">
                  <a16:creationId xmlns:a16="http://schemas.microsoft.com/office/drawing/2014/main" id="{6CC4F559-696B-4345-BF33-66047C4DBB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23273" y="5094559"/>
              <a:ext cx="199169" cy="1"/>
            </a:xfrm>
            <a:prstGeom prst="line">
              <a:avLst/>
            </a:prstGeom>
            <a:ln w="76200" cmpd="sng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>
              <a:extLst>
                <a:ext uri="{FF2B5EF4-FFF2-40B4-BE49-F238E27FC236}">
                  <a16:creationId xmlns:a16="http://schemas.microsoft.com/office/drawing/2014/main" id="{D6A38D7C-AB5F-8744-BE75-083FD601A4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98644" y="5094559"/>
              <a:ext cx="199169" cy="1"/>
            </a:xfrm>
            <a:prstGeom prst="line">
              <a:avLst/>
            </a:prstGeom>
            <a:ln w="76200" cmpd="sng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>
              <a:extLst>
                <a:ext uri="{FF2B5EF4-FFF2-40B4-BE49-F238E27FC236}">
                  <a16:creationId xmlns:a16="http://schemas.microsoft.com/office/drawing/2014/main" id="{7009C024-2629-074D-A22C-4C2F6C8D02F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074009" y="5094559"/>
              <a:ext cx="199169" cy="1"/>
            </a:xfrm>
            <a:prstGeom prst="line">
              <a:avLst/>
            </a:prstGeom>
            <a:ln w="76200" cmpd="sng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>
              <a:extLst>
                <a:ext uri="{FF2B5EF4-FFF2-40B4-BE49-F238E27FC236}">
                  <a16:creationId xmlns:a16="http://schemas.microsoft.com/office/drawing/2014/main" id="{C4D51E44-54F4-A749-B122-CE65E4DD47C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49376" y="5094559"/>
              <a:ext cx="199169" cy="1"/>
            </a:xfrm>
            <a:prstGeom prst="line">
              <a:avLst/>
            </a:prstGeom>
            <a:ln w="76200" cmpd="sng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>
              <a:extLst>
                <a:ext uri="{FF2B5EF4-FFF2-40B4-BE49-F238E27FC236}">
                  <a16:creationId xmlns:a16="http://schemas.microsoft.com/office/drawing/2014/main" id="{9F91FA43-A1A2-8F4B-8B11-53F0B3DD3E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624732" y="5094559"/>
              <a:ext cx="199169" cy="1"/>
            </a:xfrm>
            <a:prstGeom prst="line">
              <a:avLst/>
            </a:prstGeom>
            <a:ln w="76200" cmpd="sng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78" name="Straight Arrow Connector 177">
            <a:extLst>
              <a:ext uri="{FF2B5EF4-FFF2-40B4-BE49-F238E27FC236}">
                <a16:creationId xmlns:a16="http://schemas.microsoft.com/office/drawing/2014/main" id="{9CE44D39-3295-D249-BB37-45F072010985}"/>
              </a:ext>
            </a:extLst>
          </p:cNvPr>
          <p:cNvCxnSpPr>
            <a:cxnSpLocks/>
          </p:cNvCxnSpPr>
          <p:nvPr/>
        </p:nvCxnSpPr>
        <p:spPr>
          <a:xfrm flipV="1">
            <a:off x="2859024" y="2101094"/>
            <a:ext cx="496165" cy="24444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Arrow Connector 178">
            <a:extLst>
              <a:ext uri="{FF2B5EF4-FFF2-40B4-BE49-F238E27FC236}">
                <a16:creationId xmlns:a16="http://schemas.microsoft.com/office/drawing/2014/main" id="{FF2524F8-FC39-4943-AF6C-B21F1A8B437E}"/>
              </a:ext>
            </a:extLst>
          </p:cNvPr>
          <p:cNvCxnSpPr>
            <a:cxnSpLocks/>
          </p:cNvCxnSpPr>
          <p:nvPr/>
        </p:nvCxnSpPr>
        <p:spPr>
          <a:xfrm flipH="1">
            <a:off x="4813225" y="2888167"/>
            <a:ext cx="408728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Arrow Connector 179">
            <a:extLst>
              <a:ext uri="{FF2B5EF4-FFF2-40B4-BE49-F238E27FC236}">
                <a16:creationId xmlns:a16="http://schemas.microsoft.com/office/drawing/2014/main" id="{EBB99D9B-1E22-204C-A7B7-AC90C76FBE5D}"/>
              </a:ext>
            </a:extLst>
          </p:cNvPr>
          <p:cNvCxnSpPr>
            <a:cxnSpLocks/>
          </p:cNvCxnSpPr>
          <p:nvPr/>
        </p:nvCxnSpPr>
        <p:spPr>
          <a:xfrm flipH="1">
            <a:off x="5736324" y="3286533"/>
            <a:ext cx="271007" cy="58111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1" name="TextBox 180">
            <a:extLst>
              <a:ext uri="{FF2B5EF4-FFF2-40B4-BE49-F238E27FC236}">
                <a16:creationId xmlns:a16="http://schemas.microsoft.com/office/drawing/2014/main" id="{05ED325E-E849-9543-B66C-1A429AE06073}"/>
              </a:ext>
            </a:extLst>
          </p:cNvPr>
          <p:cNvSpPr txBox="1"/>
          <p:nvPr/>
        </p:nvSpPr>
        <p:spPr>
          <a:xfrm>
            <a:off x="5214385" y="2295928"/>
            <a:ext cx="16484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/>
              <a:t>Cherenkov light</a:t>
            </a:r>
            <a:endParaRPr sz="1400" b="1"/>
          </a:p>
        </p:txBody>
      </p:sp>
      <p:cxnSp>
        <p:nvCxnSpPr>
          <p:cNvPr id="182" name="Straight Arrow Connector 181">
            <a:extLst>
              <a:ext uri="{FF2B5EF4-FFF2-40B4-BE49-F238E27FC236}">
                <a16:creationId xmlns:a16="http://schemas.microsoft.com/office/drawing/2014/main" id="{513334DF-EA34-744D-92ED-184D96AA15D4}"/>
              </a:ext>
            </a:extLst>
          </p:cNvPr>
          <p:cNvCxnSpPr>
            <a:cxnSpLocks/>
          </p:cNvCxnSpPr>
          <p:nvPr/>
        </p:nvCxnSpPr>
        <p:spPr>
          <a:xfrm flipH="1" flipV="1">
            <a:off x="4717615" y="2299691"/>
            <a:ext cx="518318" cy="10853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>
            <a:extLst>
              <a:ext uri="{FF2B5EF4-FFF2-40B4-BE49-F238E27FC236}">
                <a16:creationId xmlns:a16="http://schemas.microsoft.com/office/drawing/2014/main" id="{BC5C5A3A-1135-2748-A712-47959E0D59B9}"/>
              </a:ext>
            </a:extLst>
          </p:cNvPr>
          <p:cNvCxnSpPr>
            <a:cxnSpLocks/>
          </p:cNvCxnSpPr>
          <p:nvPr/>
        </p:nvCxnSpPr>
        <p:spPr>
          <a:xfrm flipV="1">
            <a:off x="4488660" y="1848592"/>
            <a:ext cx="326105" cy="740979"/>
          </a:xfrm>
          <a:prstGeom prst="line">
            <a:avLst/>
          </a:prstGeom>
          <a:ln w="95250">
            <a:solidFill>
              <a:srgbClr val="A144EC">
                <a:alpha val="69804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Connector 184">
            <a:extLst>
              <a:ext uri="{FF2B5EF4-FFF2-40B4-BE49-F238E27FC236}">
                <a16:creationId xmlns:a16="http://schemas.microsoft.com/office/drawing/2014/main" id="{FA5BBA32-D611-1E49-9800-B48334EBD820}"/>
              </a:ext>
            </a:extLst>
          </p:cNvPr>
          <p:cNvCxnSpPr>
            <a:cxnSpLocks/>
          </p:cNvCxnSpPr>
          <p:nvPr/>
        </p:nvCxnSpPr>
        <p:spPr>
          <a:xfrm>
            <a:off x="4114152" y="1845843"/>
            <a:ext cx="375644" cy="747001"/>
          </a:xfrm>
          <a:prstGeom prst="line">
            <a:avLst/>
          </a:prstGeom>
          <a:ln w="95250">
            <a:solidFill>
              <a:srgbClr val="A144EC">
                <a:alpha val="69804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Connector 185">
            <a:extLst>
              <a:ext uri="{FF2B5EF4-FFF2-40B4-BE49-F238E27FC236}">
                <a16:creationId xmlns:a16="http://schemas.microsoft.com/office/drawing/2014/main" id="{9AAD6103-8633-AD43-BE55-EBCE255BEFE8}"/>
              </a:ext>
            </a:extLst>
          </p:cNvPr>
          <p:cNvCxnSpPr>
            <a:cxnSpLocks/>
          </p:cNvCxnSpPr>
          <p:nvPr/>
        </p:nvCxnSpPr>
        <p:spPr>
          <a:xfrm flipH="1" flipV="1">
            <a:off x="4434889" y="1827787"/>
            <a:ext cx="57925" cy="218791"/>
          </a:xfrm>
          <a:prstGeom prst="line">
            <a:avLst/>
          </a:prstGeom>
          <a:ln w="95250">
            <a:solidFill>
              <a:srgbClr val="A144EC">
                <a:alpha val="69804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Connector 186">
            <a:extLst>
              <a:ext uri="{FF2B5EF4-FFF2-40B4-BE49-F238E27FC236}">
                <a16:creationId xmlns:a16="http://schemas.microsoft.com/office/drawing/2014/main" id="{60004E3C-D624-D84C-945C-27AD4E9120CE}"/>
              </a:ext>
            </a:extLst>
          </p:cNvPr>
          <p:cNvCxnSpPr>
            <a:cxnSpLocks/>
          </p:cNvCxnSpPr>
          <p:nvPr/>
        </p:nvCxnSpPr>
        <p:spPr>
          <a:xfrm flipH="1">
            <a:off x="4095839" y="3132711"/>
            <a:ext cx="186867" cy="734933"/>
          </a:xfrm>
          <a:prstGeom prst="line">
            <a:avLst/>
          </a:prstGeom>
          <a:ln w="95250">
            <a:solidFill>
              <a:srgbClr val="A144EC">
                <a:alpha val="69804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Connector 187">
            <a:extLst>
              <a:ext uri="{FF2B5EF4-FFF2-40B4-BE49-F238E27FC236}">
                <a16:creationId xmlns:a16="http://schemas.microsoft.com/office/drawing/2014/main" id="{B85D8CB3-5BC1-E042-827D-91FC2AE585A1}"/>
              </a:ext>
            </a:extLst>
          </p:cNvPr>
          <p:cNvCxnSpPr>
            <a:cxnSpLocks/>
          </p:cNvCxnSpPr>
          <p:nvPr/>
        </p:nvCxnSpPr>
        <p:spPr>
          <a:xfrm flipH="1">
            <a:off x="2974311" y="3136696"/>
            <a:ext cx="1308396" cy="753469"/>
          </a:xfrm>
          <a:prstGeom prst="line">
            <a:avLst/>
          </a:prstGeom>
          <a:ln w="95250">
            <a:solidFill>
              <a:srgbClr val="A144EC">
                <a:alpha val="69804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>
            <a:extLst>
              <a:ext uri="{FF2B5EF4-FFF2-40B4-BE49-F238E27FC236}">
                <a16:creationId xmlns:a16="http://schemas.microsoft.com/office/drawing/2014/main" id="{E9B3666A-BD3B-3241-9E44-63242A7FBBA7}"/>
              </a:ext>
            </a:extLst>
          </p:cNvPr>
          <p:cNvCxnSpPr>
            <a:cxnSpLocks/>
          </p:cNvCxnSpPr>
          <p:nvPr/>
        </p:nvCxnSpPr>
        <p:spPr>
          <a:xfrm flipH="1">
            <a:off x="3686256" y="3727697"/>
            <a:ext cx="82037" cy="147279"/>
          </a:xfrm>
          <a:prstGeom prst="line">
            <a:avLst/>
          </a:prstGeom>
          <a:ln w="95250">
            <a:solidFill>
              <a:srgbClr val="A144E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Connector 190">
            <a:extLst>
              <a:ext uri="{FF2B5EF4-FFF2-40B4-BE49-F238E27FC236}">
                <a16:creationId xmlns:a16="http://schemas.microsoft.com/office/drawing/2014/main" id="{788295E9-E66D-EA42-AAE3-B25C9DCF0CAA}"/>
              </a:ext>
            </a:extLst>
          </p:cNvPr>
          <p:cNvCxnSpPr>
            <a:cxnSpLocks/>
          </p:cNvCxnSpPr>
          <p:nvPr/>
        </p:nvCxnSpPr>
        <p:spPr>
          <a:xfrm flipH="1">
            <a:off x="3437425" y="3730034"/>
            <a:ext cx="343944" cy="169675"/>
          </a:xfrm>
          <a:prstGeom prst="line">
            <a:avLst/>
          </a:prstGeom>
          <a:ln w="95250">
            <a:solidFill>
              <a:srgbClr val="A144E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Connector 191">
            <a:extLst>
              <a:ext uri="{FF2B5EF4-FFF2-40B4-BE49-F238E27FC236}">
                <a16:creationId xmlns:a16="http://schemas.microsoft.com/office/drawing/2014/main" id="{77649468-DD59-804A-A336-36AE15B49A76}"/>
              </a:ext>
            </a:extLst>
          </p:cNvPr>
          <p:cNvCxnSpPr>
            <a:cxnSpLocks/>
          </p:cNvCxnSpPr>
          <p:nvPr/>
        </p:nvCxnSpPr>
        <p:spPr>
          <a:xfrm flipV="1">
            <a:off x="4492256" y="1823364"/>
            <a:ext cx="41533" cy="235076"/>
          </a:xfrm>
          <a:prstGeom prst="line">
            <a:avLst/>
          </a:prstGeom>
          <a:ln w="95250">
            <a:solidFill>
              <a:srgbClr val="A144EC">
                <a:alpha val="69804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TextBox 192">
            <a:extLst>
              <a:ext uri="{FF2B5EF4-FFF2-40B4-BE49-F238E27FC236}">
                <a16:creationId xmlns:a16="http://schemas.microsoft.com/office/drawing/2014/main" id="{17F16E23-B2A2-7344-8955-15599F6CB374}"/>
              </a:ext>
            </a:extLst>
          </p:cNvPr>
          <p:cNvSpPr txBox="1"/>
          <p:nvPr/>
        </p:nvSpPr>
        <p:spPr>
          <a:xfrm>
            <a:off x="3687701" y="3378955"/>
            <a:ext cx="3998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/>
              <a:t>e</a:t>
            </a:r>
            <a:r>
              <a:rPr lang="en-US" sz="1400" b="1" baseline="30000"/>
              <a:t>+</a:t>
            </a:r>
            <a:endParaRPr sz="1400" b="1" baseline="30000"/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C20645D8-1D14-8A4B-8A06-40F1C71AE76C}"/>
              </a:ext>
            </a:extLst>
          </p:cNvPr>
          <p:cNvSpPr txBox="1"/>
          <p:nvPr/>
        </p:nvSpPr>
        <p:spPr>
          <a:xfrm>
            <a:off x="4261063" y="2072746"/>
            <a:ext cx="317200" cy="520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/>
              <a:t>e</a:t>
            </a:r>
            <a:r>
              <a:rPr lang="en-US" sz="1400" b="1" baseline="30000"/>
              <a:t>-</a:t>
            </a:r>
            <a:endParaRPr sz="1400" b="1" baseline="30000"/>
          </a:p>
        </p:txBody>
      </p:sp>
      <p:cxnSp>
        <p:nvCxnSpPr>
          <p:cNvPr id="195" name="Straight Connector 194">
            <a:extLst>
              <a:ext uri="{FF2B5EF4-FFF2-40B4-BE49-F238E27FC236}">
                <a16:creationId xmlns:a16="http://schemas.microsoft.com/office/drawing/2014/main" id="{672DA12D-1727-F54A-9A81-92EFCFFE5EF3}"/>
              </a:ext>
            </a:extLst>
          </p:cNvPr>
          <p:cNvCxnSpPr>
            <a:cxnSpLocks/>
          </p:cNvCxnSpPr>
          <p:nvPr/>
        </p:nvCxnSpPr>
        <p:spPr>
          <a:xfrm flipV="1">
            <a:off x="3424894" y="2880922"/>
            <a:ext cx="1073605" cy="1253088"/>
          </a:xfrm>
          <a:prstGeom prst="line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Straight Connector 195">
            <a:extLst>
              <a:ext uri="{FF2B5EF4-FFF2-40B4-BE49-F238E27FC236}">
                <a16:creationId xmlns:a16="http://schemas.microsoft.com/office/drawing/2014/main" id="{C157EAA5-4827-A94E-9AA5-01EF8D85CBB0}"/>
              </a:ext>
            </a:extLst>
          </p:cNvPr>
          <p:cNvCxnSpPr>
            <a:cxnSpLocks/>
          </p:cNvCxnSpPr>
          <p:nvPr/>
        </p:nvCxnSpPr>
        <p:spPr>
          <a:xfrm flipV="1">
            <a:off x="4493024" y="1638609"/>
            <a:ext cx="0" cy="1240735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7" name="Donut 196">
            <a:extLst>
              <a:ext uri="{FF2B5EF4-FFF2-40B4-BE49-F238E27FC236}">
                <a16:creationId xmlns:a16="http://schemas.microsoft.com/office/drawing/2014/main" id="{3228102A-D8FF-1D43-84FA-966E3DFEB6F5}"/>
              </a:ext>
            </a:extLst>
          </p:cNvPr>
          <p:cNvSpPr/>
          <p:nvPr/>
        </p:nvSpPr>
        <p:spPr>
          <a:xfrm rot="16200000">
            <a:off x="3996882" y="833414"/>
            <a:ext cx="900862" cy="901012"/>
          </a:xfrm>
          <a:prstGeom prst="donut">
            <a:avLst>
              <a:gd name="adj" fmla="val 13783"/>
            </a:avLst>
          </a:prstGeom>
          <a:pattFill prst="lgConfetti">
            <a:fgClr>
              <a:srgbClr val="A144E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chemeClr val="tx1"/>
              </a:solidFill>
            </a:endParaRPr>
          </a:p>
        </p:txBody>
      </p:sp>
      <p:sp>
        <p:nvSpPr>
          <p:cNvPr id="198" name="Oval 197">
            <a:extLst>
              <a:ext uri="{FF2B5EF4-FFF2-40B4-BE49-F238E27FC236}">
                <a16:creationId xmlns:a16="http://schemas.microsoft.com/office/drawing/2014/main" id="{7FD0C442-5889-0946-987E-34C0C98DA6C2}"/>
              </a:ext>
            </a:extLst>
          </p:cNvPr>
          <p:cNvSpPr/>
          <p:nvPr/>
        </p:nvSpPr>
        <p:spPr>
          <a:xfrm>
            <a:off x="4350613" y="1190735"/>
            <a:ext cx="202929" cy="239877"/>
          </a:xfrm>
          <a:prstGeom prst="ellipse">
            <a:avLst/>
          </a:prstGeom>
          <a:pattFill prst="lgConfetti">
            <a:fgClr>
              <a:srgbClr val="A144E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199" name="Straight Arrow Connector 198">
            <a:extLst>
              <a:ext uri="{FF2B5EF4-FFF2-40B4-BE49-F238E27FC236}">
                <a16:creationId xmlns:a16="http://schemas.microsoft.com/office/drawing/2014/main" id="{833E1C79-8349-9442-AAB0-9559410AC189}"/>
              </a:ext>
            </a:extLst>
          </p:cNvPr>
          <p:cNvCxnSpPr>
            <a:cxnSpLocks/>
          </p:cNvCxnSpPr>
          <p:nvPr/>
        </p:nvCxnSpPr>
        <p:spPr>
          <a:xfrm>
            <a:off x="2866929" y="2361255"/>
            <a:ext cx="569340" cy="16248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0" name="5-Point Star 199">
            <a:extLst>
              <a:ext uri="{FF2B5EF4-FFF2-40B4-BE49-F238E27FC236}">
                <a16:creationId xmlns:a16="http://schemas.microsoft.com/office/drawing/2014/main" id="{27D11F9D-A4D0-4049-A701-1D8E2FE68047}"/>
              </a:ext>
            </a:extLst>
          </p:cNvPr>
          <p:cNvSpPr/>
          <p:nvPr/>
        </p:nvSpPr>
        <p:spPr>
          <a:xfrm rot="10800000" flipV="1">
            <a:off x="4406443" y="2787530"/>
            <a:ext cx="161890" cy="172719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Donut 200">
            <a:extLst>
              <a:ext uri="{FF2B5EF4-FFF2-40B4-BE49-F238E27FC236}">
                <a16:creationId xmlns:a16="http://schemas.microsoft.com/office/drawing/2014/main" id="{F8A1DCAA-880A-F54B-B895-7A4FF1CA192F}"/>
              </a:ext>
            </a:extLst>
          </p:cNvPr>
          <p:cNvSpPr/>
          <p:nvPr/>
        </p:nvSpPr>
        <p:spPr>
          <a:xfrm rot="16200000">
            <a:off x="3188931" y="3804473"/>
            <a:ext cx="701743" cy="1148698"/>
          </a:xfrm>
          <a:prstGeom prst="donut">
            <a:avLst>
              <a:gd name="adj" fmla="val 13783"/>
            </a:avLst>
          </a:prstGeom>
          <a:pattFill prst="lgConfetti">
            <a:fgClr>
              <a:srgbClr val="A144E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chemeClr val="tx1"/>
              </a:solidFill>
            </a:endParaRPr>
          </a:p>
        </p:txBody>
      </p:sp>
      <p:sp>
        <p:nvSpPr>
          <p:cNvPr id="202" name="Oval 201">
            <a:extLst>
              <a:ext uri="{FF2B5EF4-FFF2-40B4-BE49-F238E27FC236}">
                <a16:creationId xmlns:a16="http://schemas.microsoft.com/office/drawing/2014/main" id="{0E39E0DB-F63A-C44B-81F5-EE864263D5A9}"/>
              </a:ext>
            </a:extLst>
          </p:cNvPr>
          <p:cNvSpPr/>
          <p:nvPr/>
        </p:nvSpPr>
        <p:spPr>
          <a:xfrm>
            <a:off x="3399966" y="4262251"/>
            <a:ext cx="273071" cy="212501"/>
          </a:xfrm>
          <a:prstGeom prst="ellipse">
            <a:avLst/>
          </a:prstGeom>
          <a:pattFill prst="lgConfetti">
            <a:fgClr>
              <a:srgbClr val="A144E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37653657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Shape 1"/>
          <p:cNvSpPr txBox="1"/>
          <p:nvPr/>
        </p:nvSpPr>
        <p:spPr>
          <a:xfrm>
            <a:off x="5076056" y="3068960"/>
            <a:ext cx="4176464" cy="172370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r>
              <a:rPr lang="en-US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b="1" spc="-1" baseline="-2500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 = 8 MeV</a:t>
            </a:r>
          </a:p>
          <a:p>
            <a:r>
              <a:rPr lang="en-US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n=1.05</a:t>
            </a:r>
            <a:br>
              <a:rPr b="1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Sensor radius = 10 cm</a:t>
            </a:r>
          </a:p>
          <a:p>
            <a:r>
              <a:rPr lang="en-US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no quantum efficiency applied</a:t>
            </a:r>
          </a:p>
        </p:txBody>
      </p:sp>
      <p:pic>
        <p:nvPicPr>
          <p:cNvPr id="43" name="Picture 42"/>
          <p:cNvPicPr/>
          <p:nvPr/>
        </p:nvPicPr>
        <p:blipFill>
          <a:blip r:embed="rId2"/>
          <a:stretch/>
        </p:blipFill>
        <p:spPr>
          <a:xfrm>
            <a:off x="1764008" y="1252526"/>
            <a:ext cx="2880000" cy="1440000"/>
          </a:xfrm>
          <a:prstGeom prst="rect">
            <a:avLst/>
          </a:prstGeom>
          <a:ln>
            <a:noFill/>
          </a:ln>
        </p:spPr>
      </p:pic>
      <p:pic>
        <p:nvPicPr>
          <p:cNvPr id="44" name="Picture 43"/>
          <p:cNvPicPr>
            <a:picLocks/>
          </p:cNvPicPr>
          <p:nvPr/>
        </p:nvPicPr>
        <p:blipFill>
          <a:blip r:embed="rId3"/>
          <a:stretch/>
        </p:blipFill>
        <p:spPr>
          <a:xfrm>
            <a:off x="251680" y="1252526"/>
            <a:ext cx="1440000" cy="1440000"/>
          </a:xfrm>
          <a:prstGeom prst="rect">
            <a:avLst/>
          </a:prstGeom>
          <a:ln>
            <a:noFill/>
          </a:ln>
        </p:spPr>
      </p:pic>
      <p:pic>
        <p:nvPicPr>
          <p:cNvPr id="45" name="Picture 44"/>
          <p:cNvPicPr/>
          <p:nvPr/>
        </p:nvPicPr>
        <p:blipFill>
          <a:blip r:embed="rId4"/>
          <a:stretch/>
        </p:blipFill>
        <p:spPr>
          <a:xfrm>
            <a:off x="1692000" y="3128261"/>
            <a:ext cx="2880000" cy="1440000"/>
          </a:xfrm>
          <a:prstGeom prst="rect">
            <a:avLst/>
          </a:prstGeom>
          <a:ln>
            <a:noFill/>
          </a:ln>
        </p:spPr>
      </p:pic>
      <p:pic>
        <p:nvPicPr>
          <p:cNvPr id="46" name="Picture 45"/>
          <p:cNvPicPr/>
          <p:nvPr/>
        </p:nvPicPr>
        <p:blipFill>
          <a:blip r:embed="rId5"/>
          <a:stretch/>
        </p:blipFill>
        <p:spPr>
          <a:xfrm>
            <a:off x="179672" y="3128261"/>
            <a:ext cx="1440000" cy="1440000"/>
          </a:xfrm>
          <a:prstGeom prst="rect">
            <a:avLst/>
          </a:prstGeom>
          <a:ln>
            <a:noFill/>
          </a:ln>
        </p:spPr>
      </p:pic>
      <p:sp>
        <p:nvSpPr>
          <p:cNvPr id="47" name="TextShape 2"/>
          <p:cNvSpPr txBox="1"/>
          <p:nvPr/>
        </p:nvSpPr>
        <p:spPr>
          <a:xfrm>
            <a:off x="99105" y="908720"/>
            <a:ext cx="4904943" cy="314142"/>
          </a:xfrm>
          <a:prstGeom prst="rect">
            <a:avLst/>
          </a:prstGeom>
          <a:solidFill>
            <a:srgbClr val="808080">
              <a:alpha val="90000"/>
            </a:srgbClr>
          </a:solidFill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>
                <a:solidFill>
                  <a:srgbClr val="FFFF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Single Radiator inner radius = 4 cm, 5 mm thick</a:t>
            </a:r>
          </a:p>
        </p:txBody>
      </p:sp>
      <p:sp>
        <p:nvSpPr>
          <p:cNvPr id="9" name="TextShape 2">
            <a:extLst>
              <a:ext uri="{FF2B5EF4-FFF2-40B4-BE49-F238E27FC236}">
                <a16:creationId xmlns:a16="http://schemas.microsoft.com/office/drawing/2014/main" id="{44C509AF-975D-1840-9D67-B5DD673E2A49}"/>
              </a:ext>
            </a:extLst>
          </p:cNvPr>
          <p:cNvSpPr txBox="1"/>
          <p:nvPr/>
        </p:nvSpPr>
        <p:spPr>
          <a:xfrm>
            <a:off x="93880" y="2780928"/>
            <a:ext cx="4910168" cy="314142"/>
          </a:xfrm>
          <a:prstGeom prst="rect">
            <a:avLst/>
          </a:prstGeom>
          <a:solidFill>
            <a:srgbClr val="808080">
              <a:alpha val="90000"/>
            </a:srgbClr>
          </a:solidFill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>
                <a:solidFill>
                  <a:srgbClr val="FFFF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Single Radiator inner radius = 4 cm, 5 cm thick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1C6FCED-648F-9747-B608-0CF1DD9A295B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1737368" y="5085344"/>
            <a:ext cx="2880000" cy="1440000"/>
          </a:xfrm>
          <a:prstGeom prst="rect">
            <a:avLst/>
          </a:prstGeom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12DA6E5-462B-0547-BEDD-CC3FAAE5BFD8}"/>
              </a:ext>
            </a:extLst>
          </p:cNvPr>
          <p:cNvPicPr/>
          <p:nvPr/>
        </p:nvPicPr>
        <p:blipFill>
          <a:blip r:embed="rId7"/>
          <a:stretch/>
        </p:blipFill>
        <p:spPr>
          <a:xfrm>
            <a:off x="179672" y="5085344"/>
            <a:ext cx="1440000" cy="1440000"/>
          </a:xfrm>
          <a:prstGeom prst="rect">
            <a:avLst/>
          </a:prstGeom>
          <a:ln>
            <a:noFill/>
          </a:ln>
        </p:spPr>
      </p:pic>
      <p:sp>
        <p:nvSpPr>
          <p:cNvPr id="12" name="TextShape 1">
            <a:extLst>
              <a:ext uri="{FF2B5EF4-FFF2-40B4-BE49-F238E27FC236}">
                <a16:creationId xmlns:a16="http://schemas.microsoft.com/office/drawing/2014/main" id="{D61F65C8-5F08-794D-83E0-BAB72D999489}"/>
              </a:ext>
            </a:extLst>
          </p:cNvPr>
          <p:cNvSpPr txBox="1"/>
          <p:nvPr/>
        </p:nvSpPr>
        <p:spPr>
          <a:xfrm>
            <a:off x="93880" y="4730400"/>
            <a:ext cx="4910168" cy="314142"/>
          </a:xfrm>
          <a:prstGeom prst="rect">
            <a:avLst/>
          </a:prstGeom>
          <a:solidFill>
            <a:srgbClr val="808080">
              <a:alpha val="90000"/>
            </a:srgbClr>
          </a:solidFill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>
                <a:solidFill>
                  <a:srgbClr val="FFFF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Dual Radiator inner radii = 4 and 9 cm, 5 mm thick</a:t>
            </a:r>
          </a:p>
        </p:txBody>
      </p:sp>
      <p:sp>
        <p:nvSpPr>
          <p:cNvPr id="13" name="CasellaDiTesto 3">
            <a:extLst>
              <a:ext uri="{FF2B5EF4-FFF2-40B4-BE49-F238E27FC236}">
                <a16:creationId xmlns:a16="http://schemas.microsoft.com/office/drawing/2014/main" id="{4A815663-2EAB-FF4C-852C-EA528CF05EA4}"/>
              </a:ext>
            </a:extLst>
          </p:cNvPr>
          <p:cNvSpPr txBox="1"/>
          <p:nvPr/>
        </p:nvSpPr>
        <p:spPr>
          <a:xfrm>
            <a:off x="467544" y="46365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ea typeface="Adobe Ming Std L" pitchFamily="18" charset="-128"/>
                <a:cs typeface="Arial" pitchFamily="34" charset="0"/>
              </a:rPr>
              <a:t>RICH simulation</a:t>
            </a:r>
            <a:endParaRPr lang="en-US" sz="3600" dirty="0"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0B52C91-4BD4-8941-8BF3-E76B21EC7CBC}"/>
              </a:ext>
            </a:extLst>
          </p:cNvPr>
          <p:cNvSpPr txBox="1"/>
          <p:nvPr/>
        </p:nvSpPr>
        <p:spPr>
          <a:xfrm>
            <a:off x="7083659" y="6381908"/>
            <a:ext cx="1932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courtesy E. Cisbani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5404437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AFCA99DD-1C2C-CC4C-9494-F454B950A73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5496" y="908720"/>
            <a:ext cx="3672408" cy="1584176"/>
          </a:xfrm>
          <a:ln>
            <a:solidFill>
              <a:schemeClr val="tx1"/>
            </a:solidFill>
          </a:ln>
        </p:spPr>
        <p:txBody>
          <a:bodyPr/>
          <a:lstStyle/>
          <a:p>
            <a:pPr marL="97922" indent="0">
              <a:buSzPct val="45000"/>
              <a:buNone/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</a:tabLst>
            </a:pPr>
            <a:r>
              <a:rPr lang="en-US" altLang="it-IT" sz="1270"/>
              <a:t>-2 x Aerogel 1.05, 2 cm thick</a:t>
            </a:r>
          </a:p>
          <a:p>
            <a:pPr marL="97922" indent="0">
              <a:buSzPct val="45000"/>
              <a:buNone/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</a:tabLst>
            </a:pPr>
            <a:r>
              <a:rPr lang="en-US" altLang="it-IT" sz="1270"/>
              <a:t>-9 tile di Hamamatsu   S13361-3050  8x8, 3x3 mm2</a:t>
            </a:r>
          </a:p>
          <a:p>
            <a:pPr marL="97922" indent="0">
              <a:buSzPct val="45000"/>
              <a:buNone/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</a:tabLst>
            </a:pPr>
            <a:r>
              <a:rPr lang="en-US" altLang="it-IT" sz="1270"/>
              <a:t>- &lt;600 canali</a:t>
            </a:r>
          </a:p>
          <a:p>
            <a:pPr marL="97922" indent="0">
              <a:buSzPct val="45000"/>
              <a:buNone/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</a:tabLst>
            </a:pPr>
            <a:r>
              <a:rPr lang="en-US" altLang="it-IT" sz="1270"/>
              <a:t>-Peltier cooling</a:t>
            </a:r>
          </a:p>
          <a:p>
            <a:pPr marL="97922" indent="0">
              <a:buSzPct val="45000"/>
              <a:buNone/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</a:tabLst>
            </a:pPr>
            <a:r>
              <a:rPr lang="en-US" altLang="it-IT" sz="1270"/>
              <a:t>-Dark box </a:t>
            </a:r>
          </a:p>
          <a:p>
            <a:pPr marL="97922" indent="0">
              <a:buSzPct val="45000"/>
              <a:buNone/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</a:tabLst>
            </a:pPr>
            <a:r>
              <a:rPr lang="en-US" altLang="it-IT" sz="1270"/>
              <a:t>-possibility of changing positioning/angle with respect the beam</a:t>
            </a:r>
          </a:p>
        </p:txBody>
      </p:sp>
      <p:pic>
        <p:nvPicPr>
          <p:cNvPr id="4099" name="Picture 3">
            <a:extLst>
              <a:ext uri="{FF2B5EF4-FFF2-40B4-BE49-F238E27FC236}">
                <a16:creationId xmlns:a16="http://schemas.microsoft.com/office/drawing/2014/main" id="{86671101-0A73-2F4B-8915-2B9034A0F4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124744"/>
            <a:ext cx="4952539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100" name="Text Box 4">
            <a:extLst>
              <a:ext uri="{FF2B5EF4-FFF2-40B4-BE49-F238E27FC236}">
                <a16:creationId xmlns:a16="http://schemas.microsoft.com/office/drawing/2014/main" id="{24B23F5C-F4F2-694B-A4A2-424AA2EEE4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10293" y="3452060"/>
            <a:ext cx="267840" cy="31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8" tIns="55334" rIns="81638" bIns="40819"/>
          <a:lstStyle/>
          <a:p>
            <a:r>
              <a:rPr lang="en-US" altLang="it-IT" sz="1633" b="1">
                <a:solidFill>
                  <a:srgbClr val="CC0000"/>
                </a:solidFill>
                <a:ea typeface="DejaVu Sans" charset="0"/>
                <a:cs typeface="DejaVu Sans" charset="0"/>
              </a:rPr>
              <a:t>x</a:t>
            </a:r>
          </a:p>
        </p:txBody>
      </p:sp>
      <p:sp>
        <p:nvSpPr>
          <p:cNvPr id="9" name="CasellaDiTesto 3">
            <a:extLst>
              <a:ext uri="{FF2B5EF4-FFF2-40B4-BE49-F238E27FC236}">
                <a16:creationId xmlns:a16="http://schemas.microsoft.com/office/drawing/2014/main" id="{238FEEF0-F483-BD40-9CD4-4F1E2F4262B0}"/>
              </a:ext>
            </a:extLst>
          </p:cNvPr>
          <p:cNvSpPr txBox="1"/>
          <p:nvPr/>
        </p:nvSpPr>
        <p:spPr>
          <a:xfrm>
            <a:off x="498673" y="164348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ea typeface="Adobe Ming Std L" pitchFamily="18" charset="-128"/>
                <a:cs typeface="Arial" pitchFamily="34" charset="0"/>
              </a:rPr>
              <a:t>RICH prototype</a:t>
            </a:r>
            <a:endParaRPr lang="en-US" sz="3600" dirty="0">
              <a:cs typeface="Arial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CFAD53C-F897-5F44-A7D3-69D5368A08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45" y="2675512"/>
            <a:ext cx="3508253" cy="197287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00945D2-6B90-0A4B-A91F-9384C947CA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403" y="4703745"/>
            <a:ext cx="3862834" cy="186004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33FB282-E8EB-964B-B701-52CCBE46970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35696" y="2675511"/>
            <a:ext cx="2062541" cy="197287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F625F37-85D0-A245-B332-3E3DB90855E7}"/>
              </a:ext>
            </a:extLst>
          </p:cNvPr>
          <p:cNvSpPr txBox="1"/>
          <p:nvPr/>
        </p:nvSpPr>
        <p:spPr>
          <a:xfrm rot="19323660">
            <a:off x="2986583" y="2083608"/>
            <a:ext cx="2543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Partially funded by CSN3</a:t>
            </a:r>
            <a:endParaRPr b="1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992EBD8-1E21-684A-BCD8-C64E3D556DAD}"/>
              </a:ext>
            </a:extLst>
          </p:cNvPr>
          <p:cNvSpPr txBox="1"/>
          <p:nvPr/>
        </p:nvSpPr>
        <p:spPr>
          <a:xfrm>
            <a:off x="7083659" y="6381908"/>
            <a:ext cx="1932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courtesy E. Cisbani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10329941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CasellaDiTesto 3">
            <a:extLst>
              <a:ext uri="{FF2B5EF4-FFF2-40B4-BE49-F238E27FC236}">
                <a16:creationId xmlns:a16="http://schemas.microsoft.com/office/drawing/2014/main" id="{7AAA5F1A-AF79-F54C-9A48-4C7D331D83E9}"/>
              </a:ext>
            </a:extLst>
          </p:cNvPr>
          <p:cNvSpPr txBox="1"/>
          <p:nvPr/>
        </p:nvSpPr>
        <p:spPr>
          <a:xfrm>
            <a:off x="498673" y="164348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ea typeface="Adobe Ming Std L" pitchFamily="18" charset="-128"/>
                <a:cs typeface="Arial" pitchFamily="34" charset="0"/>
              </a:rPr>
              <a:t>RICH: Test at n_ToF</a:t>
            </a:r>
            <a:endParaRPr lang="en-US" sz="3600" dirty="0">
              <a:cs typeface="Arial" pitchFamily="34" charset="0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EC069426-65B4-6047-8F09-570BCED860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7784" y="1352306"/>
            <a:ext cx="2256759" cy="1291350"/>
          </a:xfrm>
          <a:prstGeom prst="rect">
            <a:avLst/>
          </a:prstGeom>
          <a:ln>
            <a:noFill/>
          </a:ln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6F4828F0-A485-6D43-B1C2-EE7FD3997AC1}"/>
              </a:ext>
            </a:extLst>
          </p:cNvPr>
          <p:cNvSpPr/>
          <p:nvPr/>
        </p:nvSpPr>
        <p:spPr>
          <a:xfrm>
            <a:off x="3072560" y="1070424"/>
            <a:ext cx="1254650" cy="499653"/>
          </a:xfrm>
          <a:prstGeom prst="rect">
            <a:avLst/>
          </a:prstGeom>
          <a:solidFill>
            <a:srgbClr val="03DC1D">
              <a:alpha val="58039"/>
            </a:srgb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400" b="1"/>
          </a:p>
        </p:txBody>
      </p:sp>
      <p:sp>
        <p:nvSpPr>
          <p:cNvPr id="26" name="Right Arrow 25">
            <a:extLst>
              <a:ext uri="{FF2B5EF4-FFF2-40B4-BE49-F238E27FC236}">
                <a16:creationId xmlns:a16="http://schemas.microsoft.com/office/drawing/2014/main" id="{3CE7A9FE-58BE-0A4D-934C-0FABC58A1338}"/>
              </a:ext>
            </a:extLst>
          </p:cNvPr>
          <p:cNvSpPr/>
          <p:nvPr/>
        </p:nvSpPr>
        <p:spPr>
          <a:xfrm>
            <a:off x="980758" y="2780929"/>
            <a:ext cx="2318146" cy="646330"/>
          </a:xfrm>
          <a:prstGeom prst="rightArrow">
            <a:avLst>
              <a:gd name="adj1" fmla="val 50000"/>
              <a:gd name="adj2" fmla="val 6942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40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BB0FCC5-89F3-8643-9CF9-74C296BCD665}"/>
              </a:ext>
            </a:extLst>
          </p:cNvPr>
          <p:cNvSpPr txBox="1"/>
          <p:nvPr/>
        </p:nvSpPr>
        <p:spPr>
          <a:xfrm>
            <a:off x="1043608" y="2916652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neutron beam</a:t>
            </a:r>
            <a:endParaRPr b="1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3F26DC-0DCB-8544-877C-89CFEF0F6026}"/>
              </a:ext>
            </a:extLst>
          </p:cNvPr>
          <p:cNvSpPr txBox="1"/>
          <p:nvPr/>
        </p:nvSpPr>
        <p:spPr>
          <a:xfrm>
            <a:off x="1945628" y="2356536"/>
            <a:ext cx="643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RICH</a:t>
            </a:r>
            <a:endParaRPr b="1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648A6A78-852B-704C-8FD8-9D9671024ECF}"/>
              </a:ext>
            </a:extLst>
          </p:cNvPr>
          <p:cNvCxnSpPr>
            <a:cxnSpLocks/>
          </p:cNvCxnSpPr>
          <p:nvPr/>
        </p:nvCxnSpPr>
        <p:spPr>
          <a:xfrm flipV="1">
            <a:off x="3637929" y="1352306"/>
            <a:ext cx="7125" cy="173013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4129E2FC-DCC4-104A-94FF-1E8B1B7E6619}"/>
              </a:ext>
            </a:extLst>
          </p:cNvPr>
          <p:cNvCxnSpPr>
            <a:cxnSpLocks/>
          </p:cNvCxnSpPr>
          <p:nvPr/>
        </p:nvCxnSpPr>
        <p:spPr>
          <a:xfrm flipH="1">
            <a:off x="2813501" y="3106469"/>
            <a:ext cx="821289" cy="174594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956D6CD2-50D1-4F49-93F8-0FDD98B4B82F}"/>
              </a:ext>
            </a:extLst>
          </p:cNvPr>
          <p:cNvSpPr txBox="1"/>
          <p:nvPr/>
        </p:nvSpPr>
        <p:spPr>
          <a:xfrm>
            <a:off x="1799868" y="1135283"/>
            <a:ext cx="1215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ScintIllator</a:t>
            </a:r>
            <a:endParaRPr b="1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F91C746-72DF-784A-8146-6C046D8EB380}"/>
              </a:ext>
            </a:extLst>
          </p:cNvPr>
          <p:cNvSpPr txBox="1"/>
          <p:nvPr/>
        </p:nvSpPr>
        <p:spPr>
          <a:xfrm>
            <a:off x="5148064" y="2468793"/>
            <a:ext cx="3911135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/>
              <a:t>thin tube (Carbon fiber), "low" pressure</a:t>
            </a:r>
          </a:p>
          <a:p>
            <a:r>
              <a:rPr lang="en-US"/>
              <a:t>-Protons from </a:t>
            </a:r>
            <a:r>
              <a:rPr lang="en-US" baseline="30000"/>
              <a:t>3</a:t>
            </a:r>
            <a:r>
              <a:rPr lang="en-US"/>
              <a:t>He(n,p)</a:t>
            </a:r>
            <a:r>
              <a:rPr lang="en-US" baseline="30000"/>
              <a:t>4</a:t>
            </a:r>
            <a:r>
              <a:rPr lang="en-US"/>
              <a:t>He </a:t>
            </a:r>
          </a:p>
          <a:p>
            <a:r>
              <a:rPr lang="en-US"/>
              <a:t>-gammas from </a:t>
            </a:r>
            <a:r>
              <a:rPr lang="en-US" baseline="30000"/>
              <a:t>3</a:t>
            </a:r>
            <a:r>
              <a:rPr lang="en-US"/>
              <a:t>He(n,</a:t>
            </a:r>
            <a:r>
              <a:rPr lang="en-US">
                <a:latin typeface="Symbol" pitchFamily="2" charset="2"/>
              </a:rPr>
              <a:t>g</a:t>
            </a:r>
            <a:r>
              <a:rPr lang="en-US"/>
              <a:t>)</a:t>
            </a:r>
            <a:r>
              <a:rPr lang="en-US" baseline="30000"/>
              <a:t>4</a:t>
            </a:r>
            <a:r>
              <a:rPr lang="en-US"/>
              <a:t>He</a:t>
            </a:r>
          </a:p>
          <a:p>
            <a:r>
              <a:rPr lang="en-US"/>
              <a:t>-simoultaneous test with MPGD </a:t>
            </a:r>
            <a:endParaRPr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2ADBDEF-259A-F749-88DA-7F4F2DD9F106}"/>
              </a:ext>
            </a:extLst>
          </p:cNvPr>
          <p:cNvSpPr/>
          <p:nvPr/>
        </p:nvSpPr>
        <p:spPr>
          <a:xfrm>
            <a:off x="3449887" y="2925538"/>
            <a:ext cx="390334" cy="373600"/>
          </a:xfrm>
          <a:prstGeom prst="rect">
            <a:avLst/>
          </a:prstGeom>
          <a:solidFill>
            <a:schemeClr val="tx1">
              <a:lumMod val="50000"/>
              <a:lumOff val="50000"/>
              <a:alpha val="58039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400" b="1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46BF392-EADC-644E-AC8E-3724697429AC}"/>
              </a:ext>
            </a:extLst>
          </p:cNvPr>
          <p:cNvSpPr txBox="1"/>
          <p:nvPr/>
        </p:nvSpPr>
        <p:spPr>
          <a:xfrm>
            <a:off x="3707904" y="2780928"/>
            <a:ext cx="1179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baseline="30000"/>
              <a:t>3</a:t>
            </a:r>
            <a:r>
              <a:rPr lang="en-US" b="1"/>
              <a:t>He/</a:t>
            </a:r>
            <a:r>
              <a:rPr lang="en-US" b="1" baseline="30000"/>
              <a:t>4</a:t>
            </a:r>
            <a:r>
              <a:rPr lang="en-US" b="1"/>
              <a:t>He target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7032BC1-094A-434A-A8B6-F36D65A95552}"/>
              </a:ext>
            </a:extLst>
          </p:cNvPr>
          <p:cNvSpPr txBox="1"/>
          <p:nvPr/>
        </p:nvSpPr>
        <p:spPr>
          <a:xfrm>
            <a:off x="173244" y="5185759"/>
            <a:ext cx="5766908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/>
              <a:t>GOAL:</a:t>
            </a:r>
          </a:p>
          <a:p>
            <a:r>
              <a:rPr lang="en-US"/>
              <a:t>-Prove the RICH insensitivity  to protons, </a:t>
            </a:r>
            <a:r>
              <a:rPr lang="en-US">
                <a:latin typeface="Symbol" pitchFamily="2" charset="2"/>
              </a:rPr>
              <a:t>g</a:t>
            </a:r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's, neutrons</a:t>
            </a:r>
          </a:p>
          <a:p>
            <a:r>
              <a:rPr lang="en-US"/>
              <a:t>-gamma flash</a:t>
            </a:r>
          </a:p>
          <a:p>
            <a:r>
              <a:rPr lang="en-US"/>
              <a:t>-Comparison with MC</a:t>
            </a:r>
          </a:p>
          <a:p>
            <a:r>
              <a:rPr lang="en-US"/>
              <a:t>-Final design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17300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97A6E37C-1092-1446-93B3-759CECAE3091}"/>
              </a:ext>
            </a:extLst>
          </p:cNvPr>
          <p:cNvSpPr txBox="1"/>
          <p:nvPr/>
        </p:nvSpPr>
        <p:spPr>
          <a:xfrm>
            <a:off x="13308" y="6021288"/>
            <a:ext cx="6961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err="1"/>
              <a:t>Krasznahorkay</a:t>
            </a:r>
            <a:r>
              <a:rPr lang="it-IT" sz="1200" b="1" dirty="0"/>
              <a:t>, A.J.; et al.</a:t>
            </a:r>
            <a:r>
              <a:rPr lang="it-IT" sz="1200" dirty="0"/>
              <a:t>: </a:t>
            </a:r>
            <a:r>
              <a:rPr lang="it-IT" sz="1200" i="1" dirty="0">
                <a:hlinkClick r:id="rId3" tooltip="Physical Review Letters"/>
              </a:rPr>
              <a:t>Physical Review Letters</a:t>
            </a:r>
            <a:r>
              <a:rPr lang="it-IT" sz="1200" dirty="0"/>
              <a:t>. </a:t>
            </a:r>
            <a:r>
              <a:rPr lang="it-IT" sz="1200" b="1" dirty="0"/>
              <a:t>116</a:t>
            </a:r>
            <a:r>
              <a:rPr lang="it-IT" sz="1200" dirty="0"/>
              <a:t> (42501): 042501 (2016).</a:t>
            </a:r>
          </a:p>
          <a:p>
            <a:r>
              <a:rPr lang="it-IT" sz="1200" b="1" dirty="0" err="1"/>
              <a:t>Krasznahorkay</a:t>
            </a:r>
            <a:r>
              <a:rPr lang="it-IT" sz="1200" b="1" dirty="0"/>
              <a:t>, A.J.; et al.</a:t>
            </a:r>
            <a:r>
              <a:rPr lang="it-IT" sz="1200" dirty="0"/>
              <a:t>: </a:t>
            </a:r>
            <a:r>
              <a:rPr lang="it-IT" sz="1200" dirty="0">
                <a:hlinkClick r:id="rId4" tooltip="ArXiv (identifier)"/>
              </a:rPr>
              <a:t>arXiv</a:t>
            </a:r>
            <a:r>
              <a:rPr lang="it-IT" sz="1200" dirty="0"/>
              <a:t>:</a:t>
            </a:r>
            <a:r>
              <a:rPr lang="it-IT" sz="1200" dirty="0">
                <a:hlinkClick r:id="rId5"/>
              </a:rPr>
              <a:t>1910.10459v1</a:t>
            </a:r>
            <a:r>
              <a:rPr lang="it-IT" sz="1200" dirty="0"/>
              <a:t> [</a:t>
            </a:r>
            <a:r>
              <a:rPr lang="it-IT" sz="1200" dirty="0">
                <a:hlinkClick r:id="rId6"/>
              </a:rPr>
              <a:t>nucl-ex</a:t>
            </a:r>
            <a:r>
              <a:rPr lang="it-IT" sz="1200" dirty="0"/>
              <a:t>] (23 </a:t>
            </a:r>
            <a:r>
              <a:rPr lang="it-IT" sz="1200" dirty="0" err="1"/>
              <a:t>October</a:t>
            </a:r>
            <a:r>
              <a:rPr lang="it-IT" sz="1200" dirty="0"/>
              <a:t> 2019). </a:t>
            </a:r>
          </a:p>
          <a:p>
            <a:r>
              <a:rPr lang="it-IT" sz="1200" b="1" dirty="0" err="1"/>
              <a:t>Krasznahorkay</a:t>
            </a:r>
            <a:r>
              <a:rPr lang="it-IT" sz="1200" b="1" dirty="0"/>
              <a:t>, A.J.; et al.</a:t>
            </a:r>
            <a:r>
              <a:rPr lang="it-IT" sz="1200" dirty="0"/>
              <a:t>: </a:t>
            </a:r>
            <a:r>
              <a:rPr lang="it-IT" sz="1200" u="sng" dirty="0">
                <a:solidFill>
                  <a:srgbClr val="001FFF"/>
                </a:solidFill>
                <a:hlinkClick r:id="rId4" tooltip="ArXiv (identifier)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</a:t>
            </a:r>
            <a:r>
              <a:rPr lang="it-IT" sz="1200" u="sng" dirty="0">
                <a:solidFill>
                  <a:srgbClr val="001FFF"/>
                </a:solidFill>
              </a:rPr>
              <a:t>:2104</a:t>
            </a:r>
            <a:r>
              <a:rPr lang="it-IT" sz="1200" u="sng" dirty="0">
                <a:solidFill>
                  <a:srgbClr val="001FFF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.10075v1</a:t>
            </a:r>
            <a:r>
              <a:rPr lang="it-IT" sz="1200" u="sng" dirty="0">
                <a:solidFill>
                  <a:srgbClr val="001FFF"/>
                </a:solidFill>
              </a:rPr>
              <a:t> [</a:t>
            </a:r>
            <a:r>
              <a:rPr lang="it-IT" sz="1200" u="sng" dirty="0">
                <a:solidFill>
                  <a:srgbClr val="001FFF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nucl-ex</a:t>
            </a:r>
            <a:r>
              <a:rPr lang="it-IT" sz="1200" u="sng" dirty="0">
                <a:solidFill>
                  <a:srgbClr val="001FFF"/>
                </a:solidFill>
              </a:rPr>
              <a:t>]</a:t>
            </a:r>
            <a:r>
              <a:rPr lang="it-IT" sz="1200" dirty="0"/>
              <a:t> (20 April 2021). </a:t>
            </a:r>
            <a:endParaRPr lang="it-IT" sz="120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F7CE21D7-F425-1E42-A3BC-0418757EB6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7897358"/>
              </p:ext>
            </p:extLst>
          </p:nvPr>
        </p:nvGraphicFramePr>
        <p:xfrm>
          <a:off x="8872" y="5045952"/>
          <a:ext cx="5283208" cy="903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6264">
                  <a:extLst>
                    <a:ext uri="{9D8B030D-6E8A-4147-A177-3AD203B41FA5}">
                      <a16:colId xmlns:a16="http://schemas.microsoft.com/office/drawing/2014/main" val="2250657138"/>
                    </a:ext>
                  </a:extLst>
                </a:gridCol>
                <a:gridCol w="2180760">
                  <a:extLst>
                    <a:ext uri="{9D8B030D-6E8A-4147-A177-3AD203B41FA5}">
                      <a16:colId xmlns:a16="http://schemas.microsoft.com/office/drawing/2014/main" val="2943342965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4190063985"/>
                    </a:ext>
                  </a:extLst>
                </a:gridCol>
              </a:tblGrid>
              <a:tr h="303270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err="1"/>
                        <a:t>Reaction</a:t>
                      </a:r>
                      <a:endParaRPr lang="it-IT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/>
                        <a:t>M</a:t>
                      </a:r>
                      <a:r>
                        <a:rPr lang="it-IT" sz="1400" baseline="-25000" dirty="0"/>
                        <a:t>X17</a:t>
                      </a:r>
                      <a:r>
                        <a:rPr lang="it-IT" sz="1400" baseline="0" dirty="0"/>
                        <a:t>±</a:t>
                      </a:r>
                      <a:r>
                        <a:rPr lang="it-IT" sz="1400" dirty="0">
                          <a:latin typeface="Symbol" pitchFamily="2" charset="2"/>
                        </a:rPr>
                        <a:t>D</a:t>
                      </a:r>
                      <a:r>
                        <a:rPr lang="it-IT" sz="1400" dirty="0"/>
                        <a:t>M</a:t>
                      </a:r>
                      <a:r>
                        <a:rPr lang="it-IT" sz="1400" baseline="-25000" dirty="0"/>
                        <a:t>stat</a:t>
                      </a:r>
                      <a:r>
                        <a:rPr lang="it-IT" sz="1400" baseline="0" dirty="0"/>
                        <a:t>±</a:t>
                      </a:r>
                      <a:r>
                        <a:rPr lang="it-IT" sz="1400" dirty="0">
                          <a:latin typeface="Symbol" pitchFamily="2" charset="2"/>
                        </a:rPr>
                        <a:t>D</a:t>
                      </a:r>
                      <a:r>
                        <a:rPr lang="it-IT" sz="1400" dirty="0"/>
                        <a:t>M</a:t>
                      </a:r>
                      <a:r>
                        <a:rPr lang="it-IT" sz="1400" baseline="-25000" dirty="0"/>
                        <a:t>syst  </a:t>
                      </a:r>
                      <a:r>
                        <a:rPr lang="it-IT" sz="1400" baseline="0" dirty="0"/>
                        <a:t>(MeV)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/>
                        <a:t>Statistical </a:t>
                      </a:r>
                      <a:r>
                        <a:rPr lang="it-IT" sz="1400" dirty="0" err="1"/>
                        <a:t>evidence</a:t>
                      </a:r>
                      <a:endParaRPr lang="it-IT" sz="1400" dirty="0"/>
                    </a:p>
                  </a:txBody>
                  <a:tcPr marL="68580" marR="68580" marT="34290" marB="34290">
                    <a:lnT w="12700" cmpd="sng"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011232101"/>
                  </a:ext>
                </a:extLst>
              </a:tr>
              <a:tr h="318118">
                <a:tc>
                  <a:txBody>
                    <a:bodyPr/>
                    <a:lstStyle/>
                    <a:p>
                      <a:pPr algn="ctr"/>
                      <a:r>
                        <a:rPr lang="it-IT" sz="1400" b="1" baseline="30000" dirty="0"/>
                        <a:t>7</a:t>
                      </a:r>
                      <a:r>
                        <a:rPr lang="it-IT" sz="1400" b="1" dirty="0"/>
                        <a:t>Li(</a:t>
                      </a:r>
                      <a:r>
                        <a:rPr lang="it-IT" sz="1400" b="1" dirty="0" err="1"/>
                        <a:t>p,e</a:t>
                      </a:r>
                      <a:r>
                        <a:rPr lang="it-IT" sz="1400" b="1" baseline="30000" dirty="0" err="1"/>
                        <a:t>+</a:t>
                      </a:r>
                      <a:r>
                        <a:rPr lang="it-IT" sz="1400" b="1" dirty="0" err="1"/>
                        <a:t>e</a:t>
                      </a:r>
                      <a:r>
                        <a:rPr lang="it-IT" sz="1400" b="1" baseline="30000" dirty="0"/>
                        <a:t>-</a:t>
                      </a:r>
                      <a:r>
                        <a:rPr lang="it-IT" sz="1400" b="1" dirty="0"/>
                        <a:t>)</a:t>
                      </a:r>
                      <a:r>
                        <a:rPr lang="it-IT" sz="1400" b="1" baseline="30000" dirty="0"/>
                        <a:t>8</a:t>
                      </a:r>
                      <a:r>
                        <a:rPr lang="it-IT" sz="1400" b="1" dirty="0"/>
                        <a:t>Be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dirty="0"/>
                        <a:t>16.70±0.35±0,50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/>
                        <a:t>&gt;5 sigma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14137162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baseline="30000" dirty="0"/>
                        <a:t>3</a:t>
                      </a:r>
                      <a:r>
                        <a:rPr lang="it-IT" sz="1400" b="1" dirty="0"/>
                        <a:t>H(</a:t>
                      </a:r>
                      <a:r>
                        <a:rPr lang="it-IT" sz="1400" b="1" dirty="0" err="1"/>
                        <a:t>p,e</a:t>
                      </a:r>
                      <a:r>
                        <a:rPr lang="it-IT" sz="1400" b="1" baseline="30000" dirty="0" err="1"/>
                        <a:t>+</a:t>
                      </a:r>
                      <a:r>
                        <a:rPr lang="it-IT" sz="1400" b="1" dirty="0" err="1"/>
                        <a:t>e</a:t>
                      </a:r>
                      <a:r>
                        <a:rPr lang="it-IT" sz="1400" b="1" baseline="30000" dirty="0"/>
                        <a:t>-</a:t>
                      </a:r>
                      <a:r>
                        <a:rPr lang="it-IT" sz="1400" b="1" dirty="0"/>
                        <a:t>)</a:t>
                      </a:r>
                      <a:r>
                        <a:rPr lang="it-IT" sz="1400" b="1" baseline="30000" dirty="0"/>
                        <a:t>4</a:t>
                      </a:r>
                      <a:r>
                        <a:rPr lang="it-IT" sz="1400" b="1" dirty="0"/>
                        <a:t>He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/>
                        <a:t>16.94±0.12±0.21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/>
                        <a:t>&gt;9 sigma</a:t>
                      </a:r>
                    </a:p>
                  </a:txBody>
                  <a:tcPr marL="68580" marR="68580" marT="34290" marB="34290"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614999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3FA6150F-B5AD-944C-A92F-E67E6C58F039}"/>
              </a:ext>
            </a:extLst>
          </p:cNvPr>
          <p:cNvSpPr/>
          <p:nvPr/>
        </p:nvSpPr>
        <p:spPr>
          <a:xfrm>
            <a:off x="8872" y="495650"/>
            <a:ext cx="5708703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b="1" i="1" dirty="0"/>
              <a:t>-A significant anomaly has been recently observed in the emission of electron-positron pairs in the </a:t>
            </a:r>
            <a:r>
              <a:rPr lang="en-US" sz="1600" b="1" i="1" baseline="30000" dirty="0">
                <a:solidFill>
                  <a:srgbClr val="FF0000"/>
                </a:solidFill>
              </a:rPr>
              <a:t>7</a:t>
            </a:r>
            <a:r>
              <a:rPr lang="en-US" sz="1600" b="1" i="1" dirty="0">
                <a:solidFill>
                  <a:srgbClr val="FF0000"/>
                </a:solidFill>
              </a:rPr>
              <a:t>Li(</a:t>
            </a:r>
            <a:r>
              <a:rPr lang="en-US" sz="1600" b="1" i="1" dirty="0" err="1">
                <a:solidFill>
                  <a:srgbClr val="FF0000"/>
                </a:solidFill>
              </a:rPr>
              <a:t>p,e</a:t>
            </a:r>
            <a:r>
              <a:rPr lang="en-US" sz="1600" b="1" i="1" baseline="30000" dirty="0" err="1">
                <a:solidFill>
                  <a:srgbClr val="FF0000"/>
                </a:solidFill>
              </a:rPr>
              <a:t>+</a:t>
            </a:r>
            <a:r>
              <a:rPr lang="en-US" sz="1600" b="1" i="1" dirty="0" err="1">
                <a:solidFill>
                  <a:srgbClr val="FF0000"/>
                </a:solidFill>
              </a:rPr>
              <a:t>e</a:t>
            </a:r>
            <a:r>
              <a:rPr lang="en-US" sz="1600" b="1" i="1" baseline="30000" dirty="0">
                <a:solidFill>
                  <a:srgbClr val="FF0000"/>
                </a:solidFill>
              </a:rPr>
              <a:t>-</a:t>
            </a:r>
            <a:r>
              <a:rPr lang="en-US" sz="1600" b="1" i="1" dirty="0">
                <a:solidFill>
                  <a:srgbClr val="FF0000"/>
                </a:solidFill>
              </a:rPr>
              <a:t>)</a:t>
            </a:r>
            <a:r>
              <a:rPr lang="en-US" sz="1600" b="1" i="1" baseline="30000" dirty="0">
                <a:solidFill>
                  <a:srgbClr val="FF0000"/>
                </a:solidFill>
              </a:rPr>
              <a:t>8</a:t>
            </a:r>
            <a:r>
              <a:rPr lang="en-US" sz="1600" b="1" i="1" dirty="0">
                <a:solidFill>
                  <a:srgbClr val="FF0000"/>
                </a:solidFill>
              </a:rPr>
              <a:t>Be </a:t>
            </a:r>
            <a:r>
              <a:rPr lang="en-US" sz="1600" b="1" i="1" dirty="0"/>
              <a:t>and </a:t>
            </a:r>
            <a:r>
              <a:rPr lang="en-US" sz="1600" b="1" i="1" baseline="30000" dirty="0">
                <a:solidFill>
                  <a:srgbClr val="FF0000"/>
                </a:solidFill>
              </a:rPr>
              <a:t>3</a:t>
            </a:r>
            <a:r>
              <a:rPr lang="en-US" sz="1600" b="1" i="1" dirty="0">
                <a:solidFill>
                  <a:srgbClr val="FF0000"/>
                </a:solidFill>
              </a:rPr>
              <a:t>H(</a:t>
            </a:r>
            <a:r>
              <a:rPr lang="en-US" sz="1600" b="1" i="1" dirty="0" err="1">
                <a:solidFill>
                  <a:srgbClr val="FF0000"/>
                </a:solidFill>
              </a:rPr>
              <a:t>p,e</a:t>
            </a:r>
            <a:r>
              <a:rPr lang="en-US" sz="1600" b="1" i="1" baseline="30000" dirty="0" err="1">
                <a:solidFill>
                  <a:srgbClr val="FF0000"/>
                </a:solidFill>
              </a:rPr>
              <a:t>+</a:t>
            </a:r>
            <a:r>
              <a:rPr lang="en-US" sz="1600" b="1" i="1" dirty="0" err="1">
                <a:solidFill>
                  <a:srgbClr val="FF0000"/>
                </a:solidFill>
              </a:rPr>
              <a:t>e</a:t>
            </a:r>
            <a:r>
              <a:rPr lang="en-US" sz="1600" b="1" i="1" baseline="30000" dirty="0">
                <a:solidFill>
                  <a:srgbClr val="FF0000"/>
                </a:solidFill>
              </a:rPr>
              <a:t>-</a:t>
            </a:r>
            <a:r>
              <a:rPr lang="en-US" sz="1600" b="1" i="1" dirty="0">
                <a:solidFill>
                  <a:srgbClr val="FF0000"/>
                </a:solidFill>
              </a:rPr>
              <a:t>)</a:t>
            </a:r>
            <a:r>
              <a:rPr lang="en-US" sz="1600" b="1" i="1" baseline="30000" dirty="0">
                <a:solidFill>
                  <a:srgbClr val="FF0000"/>
                </a:solidFill>
              </a:rPr>
              <a:t>4</a:t>
            </a:r>
            <a:r>
              <a:rPr lang="en-US" sz="1600" b="1" i="1" dirty="0">
                <a:solidFill>
                  <a:srgbClr val="FF0000"/>
                </a:solidFill>
              </a:rPr>
              <a:t>He </a:t>
            </a:r>
            <a:r>
              <a:rPr lang="en-US" sz="1600" b="1" i="1" dirty="0"/>
              <a:t>reactions. </a:t>
            </a:r>
          </a:p>
          <a:p>
            <a:pPr algn="just"/>
            <a:r>
              <a:rPr lang="en-US" sz="1600" b="1" i="1" dirty="0">
                <a:solidFill>
                  <a:srgbClr val="0070C0"/>
                </a:solidFill>
              </a:rPr>
              <a:t>-This anomaly has been interpreted as the signature of a 17 MeV BOSON, not foreseen in the standard  model of particle physics. </a:t>
            </a:r>
          </a:p>
          <a:p>
            <a:pPr algn="just"/>
            <a:r>
              <a:rPr lang="en-US" sz="1600" b="1" i="1" dirty="0"/>
              <a:t>-The so called X17 boson could be a mediator of a fifth force, characterized by a strong coupling suppression of protons compared to neutrons.</a:t>
            </a:r>
          </a:p>
          <a:p>
            <a:pPr algn="just"/>
            <a:r>
              <a:rPr lang="en-US" sz="1600" b="1" i="1" dirty="0">
                <a:solidFill>
                  <a:srgbClr val="0070C0"/>
                </a:solidFill>
              </a:rPr>
              <a:t>-This evidence/scenario is presently not confirmed or excluded by other experiments or groups.</a:t>
            </a:r>
          </a:p>
          <a:p>
            <a:pPr algn="just"/>
            <a:endParaRPr lang="en-US" i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A059ED9-FA33-534A-AB43-59E9F4C7311F}"/>
              </a:ext>
            </a:extLst>
          </p:cNvPr>
          <p:cNvSpPr txBox="1"/>
          <p:nvPr/>
        </p:nvSpPr>
        <p:spPr>
          <a:xfrm>
            <a:off x="-13368" y="23791"/>
            <a:ext cx="9157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X17 ATOMKI RESULTS IN A NUTSHELL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53A82F5-7091-0443-8B88-C6669C82EA3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17575" y="1019500"/>
            <a:ext cx="3318921" cy="528982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E83C906-1743-7E47-B28B-FEB11E0E2549}"/>
              </a:ext>
            </a:extLst>
          </p:cNvPr>
          <p:cNvSpPr txBox="1"/>
          <p:nvPr/>
        </p:nvSpPr>
        <p:spPr>
          <a:xfrm>
            <a:off x="7812360" y="1196752"/>
            <a:ext cx="111120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i="1" baseline="30000" dirty="0">
                <a:solidFill>
                  <a:srgbClr val="FF0000"/>
                </a:solidFill>
              </a:rPr>
              <a:t>3</a:t>
            </a:r>
            <a:r>
              <a:rPr lang="en-US" sz="1350" b="1" i="1" dirty="0">
                <a:solidFill>
                  <a:srgbClr val="FF0000"/>
                </a:solidFill>
              </a:rPr>
              <a:t>H(</a:t>
            </a:r>
            <a:r>
              <a:rPr lang="en-US" sz="1350" b="1" i="1" dirty="0" err="1">
                <a:solidFill>
                  <a:srgbClr val="FF0000"/>
                </a:solidFill>
              </a:rPr>
              <a:t>p,e</a:t>
            </a:r>
            <a:r>
              <a:rPr lang="en-US" sz="1350" b="1" i="1" baseline="30000" dirty="0" err="1">
                <a:solidFill>
                  <a:srgbClr val="FF0000"/>
                </a:solidFill>
              </a:rPr>
              <a:t>+</a:t>
            </a:r>
            <a:r>
              <a:rPr lang="en-US" sz="1350" b="1" i="1" dirty="0" err="1">
                <a:solidFill>
                  <a:srgbClr val="FF0000"/>
                </a:solidFill>
              </a:rPr>
              <a:t>e</a:t>
            </a:r>
            <a:r>
              <a:rPr lang="en-US" sz="1350" b="1" i="1" baseline="30000" dirty="0">
                <a:solidFill>
                  <a:srgbClr val="FF0000"/>
                </a:solidFill>
              </a:rPr>
              <a:t>-</a:t>
            </a:r>
            <a:r>
              <a:rPr lang="en-US" sz="1350" b="1" i="1" dirty="0">
                <a:solidFill>
                  <a:srgbClr val="FF0000"/>
                </a:solidFill>
              </a:rPr>
              <a:t>)</a:t>
            </a:r>
            <a:r>
              <a:rPr lang="en-US" sz="1350" b="1" i="1" baseline="30000" dirty="0">
                <a:solidFill>
                  <a:srgbClr val="FF0000"/>
                </a:solidFill>
              </a:rPr>
              <a:t>4</a:t>
            </a:r>
            <a:r>
              <a:rPr lang="en-US" sz="1350" b="1" i="1" dirty="0">
                <a:solidFill>
                  <a:srgbClr val="FF0000"/>
                </a:solidFill>
              </a:rPr>
              <a:t>He</a:t>
            </a:r>
            <a:endParaRPr sz="1350">
              <a:solidFill>
                <a:srgbClr val="FF0000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058C293-FEFC-E948-B5E1-CF42FC0E68D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9552" y="3093762"/>
            <a:ext cx="4464496" cy="1775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922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91" t="4445" r="14791"/>
          <a:stretch/>
        </p:blipFill>
        <p:spPr>
          <a:xfrm>
            <a:off x="3902871" y="1513230"/>
            <a:ext cx="3944854" cy="2191499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4065215" y="908720"/>
            <a:ext cx="378251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307</a:t>
            </a:r>
            <a:r>
              <a:rPr lang="en-GB" dirty="0">
                <a:sym typeface="Symbol"/>
              </a:rPr>
              <a:t></a:t>
            </a:r>
            <a:r>
              <a:rPr lang="en-GB" dirty="0"/>
              <a:t>307 mm</a:t>
            </a:r>
            <a:r>
              <a:rPr lang="en-GB" baseline="30000" dirty="0"/>
              <a:t>2</a:t>
            </a:r>
            <a:r>
              <a:rPr lang="en-GB" dirty="0"/>
              <a:t> active area SRL - RWELL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3902871" y="3889494"/>
            <a:ext cx="41200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Prototype (Design: LNF-INFN)</a:t>
            </a:r>
          </a:p>
          <a:p>
            <a:r>
              <a:rPr lang="en-GB" sz="2000" dirty="0"/>
              <a:t>PCB production: ELTOS </a:t>
            </a:r>
            <a:r>
              <a:rPr lang="en-GB" sz="2000" dirty="0" err="1"/>
              <a:t>SpA</a:t>
            </a:r>
            <a:endParaRPr lang="en-GB" sz="2000" dirty="0"/>
          </a:p>
          <a:p>
            <a:r>
              <a:rPr lang="en-GB" sz="2000" dirty="0"/>
              <a:t>Detector manufacturing: CERN – PH dept. DT group (</a:t>
            </a:r>
            <a:r>
              <a:rPr lang="en-GB" sz="2000" dirty="0" err="1"/>
              <a:t>Rui</a:t>
            </a:r>
            <a:r>
              <a:rPr lang="en-GB" sz="2000" dirty="0"/>
              <a:t> de Oliveira)</a:t>
            </a:r>
          </a:p>
          <a:p>
            <a:r>
              <a:rPr lang="en-GB" sz="2000" dirty="0"/>
              <a:t>PCB characteristics: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/>
              <a:t>n.512  1-D strip, with 600 um pitch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/>
              <a:t>30 mm gas gap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/>
              <a:t>Gas mix </a:t>
            </a:r>
            <a:r>
              <a:rPr lang="en-GB" sz="2000" dirty="0">
                <a:sym typeface="Wingdings" pitchFamily="2" charset="2"/>
              </a:rPr>
              <a:t> </a:t>
            </a:r>
            <a:r>
              <a:rPr lang="en-GB" sz="2000" dirty="0" err="1">
                <a:sym typeface="Wingdings" pitchFamily="2" charset="2"/>
              </a:rPr>
              <a:t>Ar</a:t>
            </a:r>
            <a:r>
              <a:rPr lang="en-GB" sz="2000" dirty="0">
                <a:sym typeface="Wingdings" pitchFamily="2" charset="2"/>
              </a:rPr>
              <a:t>/C0</a:t>
            </a:r>
            <a:r>
              <a:rPr lang="en-GB" sz="2000" baseline="-25000" dirty="0">
                <a:sym typeface="Wingdings" pitchFamily="2" charset="2"/>
              </a:rPr>
              <a:t>2</a:t>
            </a:r>
            <a:r>
              <a:rPr lang="en-GB" sz="2000" dirty="0">
                <a:sym typeface="Wingdings" pitchFamily="2" charset="2"/>
              </a:rPr>
              <a:t>/CF</a:t>
            </a:r>
            <a:r>
              <a:rPr lang="en-GB" sz="2000" baseline="-25000" dirty="0">
                <a:sym typeface="Wingdings" pitchFamily="2" charset="2"/>
              </a:rPr>
              <a:t>4</a:t>
            </a:r>
            <a:r>
              <a:rPr lang="en-GB" sz="2000" dirty="0">
                <a:sym typeface="Wingdings" pitchFamily="2" charset="2"/>
              </a:rPr>
              <a:t> = 60/20/20</a:t>
            </a:r>
            <a:endParaRPr lang="en-GB" sz="2000" dirty="0">
              <a:solidFill>
                <a:srgbClr val="FF0000"/>
              </a:solidFill>
              <a:sym typeface="Wingdings" pitchFamily="2" charset="2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>
                <a:solidFill>
                  <a:srgbClr val="FF0000"/>
                </a:solidFill>
                <a:sym typeface="Wingdings" pitchFamily="2" charset="2"/>
              </a:rPr>
              <a:t>Delivery: end of November</a:t>
            </a:r>
            <a:endParaRPr lang="en-GB" sz="2000" dirty="0">
              <a:solidFill>
                <a:srgbClr val="FF0000"/>
              </a:solidFill>
            </a:endParaRPr>
          </a:p>
        </p:txBody>
      </p:sp>
      <p:pic>
        <p:nvPicPr>
          <p:cNvPr id="8" name="Immagine 13">
            <a:extLst>
              <a:ext uri="{FF2B5EF4-FFF2-40B4-BE49-F238E27FC236}">
                <a16:creationId xmlns:a16="http://schemas.microsoft.com/office/drawing/2014/main" id="{C48A1E1D-5A97-184A-821D-0ACAD7E6569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314"/>
          <a:stretch/>
        </p:blipFill>
        <p:spPr>
          <a:xfrm>
            <a:off x="35496" y="2780928"/>
            <a:ext cx="2560064" cy="2019688"/>
          </a:xfrm>
          <a:prstGeom prst="rect">
            <a:avLst/>
          </a:prstGeom>
        </p:spPr>
      </p:pic>
      <p:pic>
        <p:nvPicPr>
          <p:cNvPr id="9" name="Immagine 6">
            <a:extLst>
              <a:ext uri="{FF2B5EF4-FFF2-40B4-BE49-F238E27FC236}">
                <a16:creationId xmlns:a16="http://schemas.microsoft.com/office/drawing/2014/main" id="{288A8D90-6962-FB48-8215-E0590BE0427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372" y="4904149"/>
            <a:ext cx="2519698" cy="1909227"/>
          </a:xfrm>
          <a:prstGeom prst="rect">
            <a:avLst/>
          </a:prstGeom>
        </p:spPr>
      </p:pic>
      <p:pic>
        <p:nvPicPr>
          <p:cNvPr id="10" name="Immagine 7">
            <a:extLst>
              <a:ext uri="{FF2B5EF4-FFF2-40B4-BE49-F238E27FC236}">
                <a16:creationId xmlns:a16="http://schemas.microsoft.com/office/drawing/2014/main" id="{12E1B87E-AE64-4340-BC0E-52DCC051A20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60" r="7032" b="11284"/>
          <a:stretch/>
        </p:blipFill>
        <p:spPr>
          <a:xfrm>
            <a:off x="166371" y="620688"/>
            <a:ext cx="2389405" cy="1985593"/>
          </a:xfrm>
          <a:prstGeom prst="rect">
            <a:avLst/>
          </a:prstGeom>
        </p:spPr>
      </p:pic>
      <p:sp>
        <p:nvSpPr>
          <p:cNvPr id="11" name="Title 4">
            <a:extLst>
              <a:ext uri="{FF2B5EF4-FFF2-40B4-BE49-F238E27FC236}">
                <a16:creationId xmlns:a16="http://schemas.microsoft.com/office/drawing/2014/main" id="{279B1FFA-6BE6-4D44-83BE-4F64FC833523}"/>
              </a:ext>
            </a:extLst>
          </p:cNvPr>
          <p:cNvSpPr txBox="1">
            <a:spLocks/>
          </p:cNvSpPr>
          <p:nvPr/>
        </p:nvSpPr>
        <p:spPr>
          <a:xfrm>
            <a:off x="18378" y="50182"/>
            <a:ext cx="9095394" cy="76609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latin typeface="+mn-lt"/>
                <a:cs typeface="Arial" pitchFamily="34" charset="0"/>
              </a:rPr>
              <a:t>ROAD2: TPC with MPGD</a:t>
            </a:r>
            <a:endParaRPr lang="en-US" sz="3600" baseline="30000" dirty="0">
              <a:latin typeface="+mn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64465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FB7CD95F-9A5A-9E41-9A75-375EDD09D60D}"/>
              </a:ext>
            </a:extLst>
          </p:cNvPr>
          <p:cNvCxnSpPr>
            <a:cxnSpLocks/>
          </p:cNvCxnSpPr>
          <p:nvPr/>
        </p:nvCxnSpPr>
        <p:spPr>
          <a:xfrm>
            <a:off x="5571043" y="684883"/>
            <a:ext cx="1664689" cy="3062588"/>
          </a:xfrm>
          <a:prstGeom prst="line">
            <a:avLst/>
          </a:prstGeom>
          <a:ln w="47625">
            <a:solidFill>
              <a:schemeClr val="tx1"/>
            </a:solidFill>
            <a:prstDash val="solid"/>
            <a:head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35BF1AB0-B7EB-FC41-988C-55F14CD0FCB1}"/>
              </a:ext>
            </a:extLst>
          </p:cNvPr>
          <p:cNvGrpSpPr/>
          <p:nvPr/>
        </p:nvGrpSpPr>
        <p:grpSpPr>
          <a:xfrm>
            <a:off x="3571591" y="1001760"/>
            <a:ext cx="5523696" cy="5372984"/>
            <a:chOff x="2136933" y="1001760"/>
            <a:chExt cx="6886347" cy="5372984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FBCA65B6-9F10-5047-99E3-465FA7D74B86}"/>
                </a:ext>
              </a:extLst>
            </p:cNvPr>
            <p:cNvSpPr/>
            <p:nvPr/>
          </p:nvSpPr>
          <p:spPr>
            <a:xfrm flipH="1">
              <a:off x="2136933" y="6234658"/>
              <a:ext cx="6886319" cy="140086"/>
            </a:xfrm>
            <a:prstGeom prst="rect">
              <a:avLst/>
            </a:prstGeom>
            <a:solidFill>
              <a:schemeClr val="accent3"/>
            </a:solidFill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78F8DD8-20F7-144C-8579-EEDFD66599E5}"/>
                </a:ext>
              </a:extLst>
            </p:cNvPr>
            <p:cNvSpPr/>
            <p:nvPr/>
          </p:nvSpPr>
          <p:spPr>
            <a:xfrm flipH="1">
              <a:off x="2136933" y="6093296"/>
              <a:ext cx="6886320" cy="140086"/>
            </a:xfrm>
            <a:prstGeom prst="rect">
              <a:avLst/>
            </a:prstGeom>
            <a:solidFill>
              <a:srgbClr val="C00000"/>
            </a:solidFill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2CA73ED1-1B59-9A45-9648-E9DCFBF48401}"/>
                </a:ext>
              </a:extLst>
            </p:cNvPr>
            <p:cNvGrpSpPr/>
            <p:nvPr/>
          </p:nvGrpSpPr>
          <p:grpSpPr>
            <a:xfrm flipH="1">
              <a:off x="2587189" y="6081319"/>
              <a:ext cx="6292599" cy="21975"/>
              <a:chOff x="1328056" y="3624841"/>
              <a:chExt cx="5642763" cy="57594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C4116CB3-7DDF-344F-8371-AD64A006D8AE}"/>
                  </a:ext>
                </a:extLst>
              </p:cNvPr>
              <p:cNvSpPr/>
              <p:nvPr/>
            </p:nvSpPr>
            <p:spPr>
              <a:xfrm>
                <a:off x="1328056" y="3636716"/>
                <a:ext cx="512619" cy="45719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33A6D625-84D3-B045-9560-66070B0A0163}"/>
                  </a:ext>
                </a:extLst>
              </p:cNvPr>
              <p:cNvSpPr/>
              <p:nvPr/>
            </p:nvSpPr>
            <p:spPr>
              <a:xfrm>
                <a:off x="1969324" y="3636716"/>
                <a:ext cx="512619" cy="45719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88A54645-3E4E-3243-AB07-40D06F88D8D1}"/>
                  </a:ext>
                </a:extLst>
              </p:cNvPr>
              <p:cNvSpPr/>
              <p:nvPr/>
            </p:nvSpPr>
            <p:spPr>
              <a:xfrm>
                <a:off x="2610592" y="3636716"/>
                <a:ext cx="512619" cy="45719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AC992DEB-40FE-6B47-867F-3D8C3224F815}"/>
                  </a:ext>
                </a:extLst>
              </p:cNvPr>
              <p:cNvSpPr/>
              <p:nvPr/>
            </p:nvSpPr>
            <p:spPr>
              <a:xfrm>
                <a:off x="3251860" y="3624841"/>
                <a:ext cx="512619" cy="45719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61539D0-0D87-7B41-A5F0-EB07C5D32A03}"/>
                  </a:ext>
                </a:extLst>
              </p:cNvPr>
              <p:cNvSpPr/>
              <p:nvPr/>
            </p:nvSpPr>
            <p:spPr>
              <a:xfrm>
                <a:off x="3893128" y="3636716"/>
                <a:ext cx="512619" cy="45719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5B454445-4CD8-2045-BDDB-21CF812EB55E}"/>
                  </a:ext>
                </a:extLst>
              </p:cNvPr>
              <p:cNvSpPr/>
              <p:nvPr/>
            </p:nvSpPr>
            <p:spPr>
              <a:xfrm>
                <a:off x="4534396" y="3636716"/>
                <a:ext cx="512619" cy="45719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0696D578-B03E-FC40-B285-44A39E5C2E47}"/>
                  </a:ext>
                </a:extLst>
              </p:cNvPr>
              <p:cNvSpPr/>
              <p:nvPr/>
            </p:nvSpPr>
            <p:spPr>
              <a:xfrm>
                <a:off x="5175664" y="3636716"/>
                <a:ext cx="512619" cy="45719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6928A57A-8C33-4144-A8D5-C8C5904200D1}"/>
                  </a:ext>
                </a:extLst>
              </p:cNvPr>
              <p:cNvSpPr/>
              <p:nvPr/>
            </p:nvSpPr>
            <p:spPr>
              <a:xfrm>
                <a:off x="5816932" y="3636716"/>
                <a:ext cx="512619" cy="45719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6CAC02A1-50EE-954E-B571-9AEFA6AB6588}"/>
                  </a:ext>
                </a:extLst>
              </p:cNvPr>
              <p:cNvSpPr/>
              <p:nvPr/>
            </p:nvSpPr>
            <p:spPr>
              <a:xfrm>
                <a:off x="6458200" y="3636716"/>
                <a:ext cx="512619" cy="45719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1684B426-570F-864E-AF02-C04B11512C59}"/>
                </a:ext>
              </a:extLst>
            </p:cNvPr>
            <p:cNvSpPr/>
            <p:nvPr/>
          </p:nvSpPr>
          <p:spPr>
            <a:xfrm flipH="1" flipV="1">
              <a:off x="2150178" y="1001760"/>
              <a:ext cx="6873102" cy="140086"/>
            </a:xfrm>
            <a:prstGeom prst="rect">
              <a:avLst/>
            </a:prstGeom>
            <a:solidFill>
              <a:schemeClr val="accent3"/>
            </a:solidFill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535E023D-2393-B240-BB41-CF74C4D27B1A}"/>
                </a:ext>
              </a:extLst>
            </p:cNvPr>
            <p:cNvSpPr/>
            <p:nvPr/>
          </p:nvSpPr>
          <p:spPr>
            <a:xfrm flipH="1" flipV="1">
              <a:off x="2150178" y="1141846"/>
              <a:ext cx="6873102" cy="140086"/>
            </a:xfrm>
            <a:prstGeom prst="rect">
              <a:avLst/>
            </a:prstGeom>
            <a:solidFill>
              <a:srgbClr val="C00000"/>
            </a:solidFill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C7037C1D-BE2E-2447-A1ED-D910E6AF28E4}"/>
                </a:ext>
              </a:extLst>
            </p:cNvPr>
            <p:cNvGrpSpPr/>
            <p:nvPr/>
          </p:nvGrpSpPr>
          <p:grpSpPr>
            <a:xfrm flipH="1" flipV="1">
              <a:off x="2599569" y="1273210"/>
              <a:ext cx="6280519" cy="21975"/>
              <a:chOff x="1328056" y="3624841"/>
              <a:chExt cx="5642763" cy="57594"/>
            </a:xfrm>
          </p:grpSpPr>
          <p:sp>
            <p:nvSpPr>
              <p:cNvPr id="165" name="Rectangle 164">
                <a:extLst>
                  <a:ext uri="{FF2B5EF4-FFF2-40B4-BE49-F238E27FC236}">
                    <a16:creationId xmlns:a16="http://schemas.microsoft.com/office/drawing/2014/main" id="{A732D0E8-0F7A-3540-B330-88A3B15C3F78}"/>
                  </a:ext>
                </a:extLst>
              </p:cNvPr>
              <p:cNvSpPr/>
              <p:nvPr/>
            </p:nvSpPr>
            <p:spPr>
              <a:xfrm>
                <a:off x="1328056" y="3636716"/>
                <a:ext cx="512619" cy="45719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66" name="Rectangle 165">
                <a:extLst>
                  <a:ext uri="{FF2B5EF4-FFF2-40B4-BE49-F238E27FC236}">
                    <a16:creationId xmlns:a16="http://schemas.microsoft.com/office/drawing/2014/main" id="{C67C74AB-C3C2-5140-9992-F185F76C386F}"/>
                  </a:ext>
                </a:extLst>
              </p:cNvPr>
              <p:cNvSpPr/>
              <p:nvPr/>
            </p:nvSpPr>
            <p:spPr>
              <a:xfrm>
                <a:off x="1969324" y="3636716"/>
                <a:ext cx="512619" cy="45719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67" name="Rectangle 166">
                <a:extLst>
                  <a:ext uri="{FF2B5EF4-FFF2-40B4-BE49-F238E27FC236}">
                    <a16:creationId xmlns:a16="http://schemas.microsoft.com/office/drawing/2014/main" id="{384DD17C-E13C-DC4A-8314-473AB380DFC6}"/>
                  </a:ext>
                </a:extLst>
              </p:cNvPr>
              <p:cNvSpPr/>
              <p:nvPr/>
            </p:nvSpPr>
            <p:spPr>
              <a:xfrm>
                <a:off x="2610592" y="3636716"/>
                <a:ext cx="512619" cy="45719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68" name="Rectangle 167">
                <a:extLst>
                  <a:ext uri="{FF2B5EF4-FFF2-40B4-BE49-F238E27FC236}">
                    <a16:creationId xmlns:a16="http://schemas.microsoft.com/office/drawing/2014/main" id="{61B6D6A1-303D-BC44-B691-EDC34E5561BA}"/>
                  </a:ext>
                </a:extLst>
              </p:cNvPr>
              <p:cNvSpPr/>
              <p:nvPr/>
            </p:nvSpPr>
            <p:spPr>
              <a:xfrm>
                <a:off x="3251860" y="3624841"/>
                <a:ext cx="512619" cy="45719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69" name="Rectangle 168">
                <a:extLst>
                  <a:ext uri="{FF2B5EF4-FFF2-40B4-BE49-F238E27FC236}">
                    <a16:creationId xmlns:a16="http://schemas.microsoft.com/office/drawing/2014/main" id="{08AE0533-08FA-534E-940B-95CE17EEEB85}"/>
                  </a:ext>
                </a:extLst>
              </p:cNvPr>
              <p:cNvSpPr/>
              <p:nvPr/>
            </p:nvSpPr>
            <p:spPr>
              <a:xfrm>
                <a:off x="3893128" y="3636716"/>
                <a:ext cx="512619" cy="45719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70" name="Rectangle 169">
                <a:extLst>
                  <a:ext uri="{FF2B5EF4-FFF2-40B4-BE49-F238E27FC236}">
                    <a16:creationId xmlns:a16="http://schemas.microsoft.com/office/drawing/2014/main" id="{03A9BCEC-FEED-224E-A303-500EFC648675}"/>
                  </a:ext>
                </a:extLst>
              </p:cNvPr>
              <p:cNvSpPr/>
              <p:nvPr/>
            </p:nvSpPr>
            <p:spPr>
              <a:xfrm>
                <a:off x="4534396" y="3636716"/>
                <a:ext cx="512619" cy="45719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71" name="Rectangle 170">
                <a:extLst>
                  <a:ext uri="{FF2B5EF4-FFF2-40B4-BE49-F238E27FC236}">
                    <a16:creationId xmlns:a16="http://schemas.microsoft.com/office/drawing/2014/main" id="{1CB840EB-5D68-7D43-89A2-3BF685A55F90}"/>
                  </a:ext>
                </a:extLst>
              </p:cNvPr>
              <p:cNvSpPr/>
              <p:nvPr/>
            </p:nvSpPr>
            <p:spPr>
              <a:xfrm>
                <a:off x="5175664" y="3636716"/>
                <a:ext cx="512619" cy="45719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72" name="Rectangle 171">
                <a:extLst>
                  <a:ext uri="{FF2B5EF4-FFF2-40B4-BE49-F238E27FC236}">
                    <a16:creationId xmlns:a16="http://schemas.microsoft.com/office/drawing/2014/main" id="{7F7B5A25-FCA9-C341-8222-D354AD3B46B7}"/>
                  </a:ext>
                </a:extLst>
              </p:cNvPr>
              <p:cNvSpPr/>
              <p:nvPr/>
            </p:nvSpPr>
            <p:spPr>
              <a:xfrm>
                <a:off x="5816932" y="3636716"/>
                <a:ext cx="512619" cy="45719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73" name="Rectangle 172">
                <a:extLst>
                  <a:ext uri="{FF2B5EF4-FFF2-40B4-BE49-F238E27FC236}">
                    <a16:creationId xmlns:a16="http://schemas.microsoft.com/office/drawing/2014/main" id="{A222C7C8-944E-394D-868C-A3E9FC4FB7D6}"/>
                  </a:ext>
                </a:extLst>
              </p:cNvPr>
              <p:cNvSpPr/>
              <p:nvPr/>
            </p:nvSpPr>
            <p:spPr>
              <a:xfrm>
                <a:off x="6458200" y="3636716"/>
                <a:ext cx="512619" cy="45719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78" name="Freeform 77">
            <a:extLst>
              <a:ext uri="{FF2B5EF4-FFF2-40B4-BE49-F238E27FC236}">
                <a16:creationId xmlns:a16="http://schemas.microsoft.com/office/drawing/2014/main" id="{4CA398AE-F2F7-E64E-B5D0-A3B771E901EF}"/>
              </a:ext>
            </a:extLst>
          </p:cNvPr>
          <p:cNvSpPr/>
          <p:nvPr/>
        </p:nvSpPr>
        <p:spPr>
          <a:xfrm flipH="1" flipV="1">
            <a:off x="6758512" y="1162929"/>
            <a:ext cx="122385" cy="155278"/>
          </a:xfrm>
          <a:custGeom>
            <a:avLst/>
            <a:gdLst>
              <a:gd name="connsiteX0" fmla="*/ 170342 w 336597"/>
              <a:gd name="connsiteY0" fmla="*/ 26913 h 656305"/>
              <a:gd name="connsiteX1" fmla="*/ 4088 w 336597"/>
              <a:gd name="connsiteY1" fmla="*/ 466300 h 656305"/>
              <a:gd name="connsiteX2" fmla="*/ 39714 w 336597"/>
              <a:gd name="connsiteY2" fmla="*/ 608803 h 656305"/>
              <a:gd name="connsiteX3" fmla="*/ 110966 w 336597"/>
              <a:gd name="connsiteY3" fmla="*/ 644429 h 656305"/>
              <a:gd name="connsiteX4" fmla="*/ 158467 w 336597"/>
              <a:gd name="connsiteY4" fmla="*/ 656305 h 656305"/>
              <a:gd name="connsiteX5" fmla="*/ 324722 w 336597"/>
              <a:gd name="connsiteY5" fmla="*/ 620679 h 656305"/>
              <a:gd name="connsiteX6" fmla="*/ 336597 w 336597"/>
              <a:gd name="connsiteY6" fmla="*/ 585053 h 656305"/>
              <a:gd name="connsiteX7" fmla="*/ 312846 w 336597"/>
              <a:gd name="connsiteY7" fmla="*/ 442549 h 656305"/>
              <a:gd name="connsiteX8" fmla="*/ 289096 w 336597"/>
              <a:gd name="connsiteY8" fmla="*/ 406923 h 656305"/>
              <a:gd name="connsiteX9" fmla="*/ 277220 w 336597"/>
              <a:gd name="connsiteY9" fmla="*/ 359422 h 656305"/>
              <a:gd name="connsiteX10" fmla="*/ 265345 w 336597"/>
              <a:gd name="connsiteY10" fmla="*/ 323796 h 656305"/>
              <a:gd name="connsiteX11" fmla="*/ 241594 w 336597"/>
              <a:gd name="connsiteY11" fmla="*/ 193167 h 656305"/>
              <a:gd name="connsiteX12" fmla="*/ 229719 w 336597"/>
              <a:gd name="connsiteY12" fmla="*/ 157541 h 656305"/>
              <a:gd name="connsiteX13" fmla="*/ 205968 w 336597"/>
              <a:gd name="connsiteY13" fmla="*/ 121915 h 656305"/>
              <a:gd name="connsiteX14" fmla="*/ 194093 w 336597"/>
              <a:gd name="connsiteY14" fmla="*/ 86289 h 656305"/>
              <a:gd name="connsiteX15" fmla="*/ 170342 w 336597"/>
              <a:gd name="connsiteY15" fmla="*/ 50663 h 656305"/>
              <a:gd name="connsiteX16" fmla="*/ 170342 w 336597"/>
              <a:gd name="connsiteY16" fmla="*/ 26913 h 656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36597" h="656305">
                <a:moveTo>
                  <a:pt x="170342" y="26913"/>
                </a:moveTo>
                <a:cubicBezTo>
                  <a:pt x="142633" y="96186"/>
                  <a:pt x="46675" y="315606"/>
                  <a:pt x="4088" y="466300"/>
                </a:cubicBezTo>
                <a:cubicBezTo>
                  <a:pt x="-7550" y="507482"/>
                  <a:pt x="6070" y="575159"/>
                  <a:pt x="39714" y="608803"/>
                </a:cubicBezTo>
                <a:cubicBezTo>
                  <a:pt x="60534" y="629623"/>
                  <a:pt x="83921" y="636702"/>
                  <a:pt x="110966" y="644429"/>
                </a:cubicBezTo>
                <a:cubicBezTo>
                  <a:pt x="126659" y="648913"/>
                  <a:pt x="142633" y="652346"/>
                  <a:pt x="158467" y="656305"/>
                </a:cubicBezTo>
                <a:cubicBezTo>
                  <a:pt x="192292" y="653230"/>
                  <a:pt x="288956" y="665387"/>
                  <a:pt x="324722" y="620679"/>
                </a:cubicBezTo>
                <a:cubicBezTo>
                  <a:pt x="332542" y="610904"/>
                  <a:pt x="332639" y="596928"/>
                  <a:pt x="336597" y="585053"/>
                </a:cubicBezTo>
                <a:cubicBezTo>
                  <a:pt x="332833" y="551178"/>
                  <a:pt x="332743" y="482342"/>
                  <a:pt x="312846" y="442549"/>
                </a:cubicBezTo>
                <a:cubicBezTo>
                  <a:pt x="306463" y="429784"/>
                  <a:pt x="297013" y="418798"/>
                  <a:pt x="289096" y="406923"/>
                </a:cubicBezTo>
                <a:cubicBezTo>
                  <a:pt x="285137" y="391089"/>
                  <a:pt x="281704" y="375115"/>
                  <a:pt x="277220" y="359422"/>
                </a:cubicBezTo>
                <a:cubicBezTo>
                  <a:pt x="273781" y="347386"/>
                  <a:pt x="268060" y="336016"/>
                  <a:pt x="265345" y="323796"/>
                </a:cubicBezTo>
                <a:cubicBezTo>
                  <a:pt x="244166" y="228486"/>
                  <a:pt x="263210" y="279632"/>
                  <a:pt x="241594" y="193167"/>
                </a:cubicBezTo>
                <a:cubicBezTo>
                  <a:pt x="238558" y="181023"/>
                  <a:pt x="235317" y="168737"/>
                  <a:pt x="229719" y="157541"/>
                </a:cubicBezTo>
                <a:cubicBezTo>
                  <a:pt x="223336" y="144775"/>
                  <a:pt x="213885" y="133790"/>
                  <a:pt x="205968" y="121915"/>
                </a:cubicBezTo>
                <a:cubicBezTo>
                  <a:pt x="202010" y="110040"/>
                  <a:pt x="199691" y="97485"/>
                  <a:pt x="194093" y="86289"/>
                </a:cubicBezTo>
                <a:cubicBezTo>
                  <a:pt x="187710" y="73523"/>
                  <a:pt x="177685" y="62901"/>
                  <a:pt x="170342" y="50663"/>
                </a:cubicBezTo>
                <a:cubicBezTo>
                  <a:pt x="165788" y="43073"/>
                  <a:pt x="198051" y="-42360"/>
                  <a:pt x="170342" y="26913"/>
                </a:cubicBezTo>
                <a:close/>
              </a:path>
            </a:pathLst>
          </a:custGeom>
          <a:gradFill>
            <a:gsLst>
              <a:gs pos="0">
                <a:srgbClr val="FFFF00"/>
              </a:gs>
              <a:gs pos="51000">
                <a:srgbClr val="FF0000"/>
              </a:gs>
              <a:gs pos="83000">
                <a:srgbClr val="FFC000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9" name="Freeform 78">
            <a:extLst>
              <a:ext uri="{FF2B5EF4-FFF2-40B4-BE49-F238E27FC236}">
                <a16:creationId xmlns:a16="http://schemas.microsoft.com/office/drawing/2014/main" id="{8F4E90DD-7130-D542-89E2-0B7CA4D8F044}"/>
              </a:ext>
            </a:extLst>
          </p:cNvPr>
          <p:cNvSpPr/>
          <p:nvPr/>
        </p:nvSpPr>
        <p:spPr>
          <a:xfrm flipH="1" flipV="1">
            <a:off x="6663882" y="1168952"/>
            <a:ext cx="122385" cy="155278"/>
          </a:xfrm>
          <a:custGeom>
            <a:avLst/>
            <a:gdLst>
              <a:gd name="connsiteX0" fmla="*/ 170342 w 336597"/>
              <a:gd name="connsiteY0" fmla="*/ 26913 h 656305"/>
              <a:gd name="connsiteX1" fmla="*/ 4088 w 336597"/>
              <a:gd name="connsiteY1" fmla="*/ 466300 h 656305"/>
              <a:gd name="connsiteX2" fmla="*/ 39714 w 336597"/>
              <a:gd name="connsiteY2" fmla="*/ 608803 h 656305"/>
              <a:gd name="connsiteX3" fmla="*/ 110966 w 336597"/>
              <a:gd name="connsiteY3" fmla="*/ 644429 h 656305"/>
              <a:gd name="connsiteX4" fmla="*/ 158467 w 336597"/>
              <a:gd name="connsiteY4" fmla="*/ 656305 h 656305"/>
              <a:gd name="connsiteX5" fmla="*/ 324722 w 336597"/>
              <a:gd name="connsiteY5" fmla="*/ 620679 h 656305"/>
              <a:gd name="connsiteX6" fmla="*/ 336597 w 336597"/>
              <a:gd name="connsiteY6" fmla="*/ 585053 h 656305"/>
              <a:gd name="connsiteX7" fmla="*/ 312846 w 336597"/>
              <a:gd name="connsiteY7" fmla="*/ 442549 h 656305"/>
              <a:gd name="connsiteX8" fmla="*/ 289096 w 336597"/>
              <a:gd name="connsiteY8" fmla="*/ 406923 h 656305"/>
              <a:gd name="connsiteX9" fmla="*/ 277220 w 336597"/>
              <a:gd name="connsiteY9" fmla="*/ 359422 h 656305"/>
              <a:gd name="connsiteX10" fmla="*/ 265345 w 336597"/>
              <a:gd name="connsiteY10" fmla="*/ 323796 h 656305"/>
              <a:gd name="connsiteX11" fmla="*/ 241594 w 336597"/>
              <a:gd name="connsiteY11" fmla="*/ 193167 h 656305"/>
              <a:gd name="connsiteX12" fmla="*/ 229719 w 336597"/>
              <a:gd name="connsiteY12" fmla="*/ 157541 h 656305"/>
              <a:gd name="connsiteX13" fmla="*/ 205968 w 336597"/>
              <a:gd name="connsiteY13" fmla="*/ 121915 h 656305"/>
              <a:gd name="connsiteX14" fmla="*/ 194093 w 336597"/>
              <a:gd name="connsiteY14" fmla="*/ 86289 h 656305"/>
              <a:gd name="connsiteX15" fmla="*/ 170342 w 336597"/>
              <a:gd name="connsiteY15" fmla="*/ 50663 h 656305"/>
              <a:gd name="connsiteX16" fmla="*/ 170342 w 336597"/>
              <a:gd name="connsiteY16" fmla="*/ 26913 h 656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36597" h="656305">
                <a:moveTo>
                  <a:pt x="170342" y="26913"/>
                </a:moveTo>
                <a:cubicBezTo>
                  <a:pt x="142633" y="96186"/>
                  <a:pt x="46675" y="315606"/>
                  <a:pt x="4088" y="466300"/>
                </a:cubicBezTo>
                <a:cubicBezTo>
                  <a:pt x="-7550" y="507482"/>
                  <a:pt x="6070" y="575159"/>
                  <a:pt x="39714" y="608803"/>
                </a:cubicBezTo>
                <a:cubicBezTo>
                  <a:pt x="60534" y="629623"/>
                  <a:pt x="83921" y="636702"/>
                  <a:pt x="110966" y="644429"/>
                </a:cubicBezTo>
                <a:cubicBezTo>
                  <a:pt x="126659" y="648913"/>
                  <a:pt x="142633" y="652346"/>
                  <a:pt x="158467" y="656305"/>
                </a:cubicBezTo>
                <a:cubicBezTo>
                  <a:pt x="192292" y="653230"/>
                  <a:pt x="288956" y="665387"/>
                  <a:pt x="324722" y="620679"/>
                </a:cubicBezTo>
                <a:cubicBezTo>
                  <a:pt x="332542" y="610904"/>
                  <a:pt x="332639" y="596928"/>
                  <a:pt x="336597" y="585053"/>
                </a:cubicBezTo>
                <a:cubicBezTo>
                  <a:pt x="332833" y="551178"/>
                  <a:pt x="332743" y="482342"/>
                  <a:pt x="312846" y="442549"/>
                </a:cubicBezTo>
                <a:cubicBezTo>
                  <a:pt x="306463" y="429784"/>
                  <a:pt x="297013" y="418798"/>
                  <a:pt x="289096" y="406923"/>
                </a:cubicBezTo>
                <a:cubicBezTo>
                  <a:pt x="285137" y="391089"/>
                  <a:pt x="281704" y="375115"/>
                  <a:pt x="277220" y="359422"/>
                </a:cubicBezTo>
                <a:cubicBezTo>
                  <a:pt x="273781" y="347386"/>
                  <a:pt x="268060" y="336016"/>
                  <a:pt x="265345" y="323796"/>
                </a:cubicBezTo>
                <a:cubicBezTo>
                  <a:pt x="244166" y="228486"/>
                  <a:pt x="263210" y="279632"/>
                  <a:pt x="241594" y="193167"/>
                </a:cubicBezTo>
                <a:cubicBezTo>
                  <a:pt x="238558" y="181023"/>
                  <a:pt x="235317" y="168737"/>
                  <a:pt x="229719" y="157541"/>
                </a:cubicBezTo>
                <a:cubicBezTo>
                  <a:pt x="223336" y="144775"/>
                  <a:pt x="213885" y="133790"/>
                  <a:pt x="205968" y="121915"/>
                </a:cubicBezTo>
                <a:cubicBezTo>
                  <a:pt x="202010" y="110040"/>
                  <a:pt x="199691" y="97485"/>
                  <a:pt x="194093" y="86289"/>
                </a:cubicBezTo>
                <a:cubicBezTo>
                  <a:pt x="187710" y="73523"/>
                  <a:pt x="177685" y="62901"/>
                  <a:pt x="170342" y="50663"/>
                </a:cubicBezTo>
                <a:cubicBezTo>
                  <a:pt x="165788" y="43073"/>
                  <a:pt x="198051" y="-42360"/>
                  <a:pt x="170342" y="26913"/>
                </a:cubicBezTo>
                <a:close/>
              </a:path>
            </a:pathLst>
          </a:custGeom>
          <a:gradFill>
            <a:gsLst>
              <a:gs pos="0">
                <a:srgbClr val="FFFF00"/>
              </a:gs>
              <a:gs pos="51000">
                <a:srgbClr val="FF0000"/>
              </a:gs>
              <a:gs pos="83000">
                <a:srgbClr val="FFC000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0" name="Freeform 79">
            <a:extLst>
              <a:ext uri="{FF2B5EF4-FFF2-40B4-BE49-F238E27FC236}">
                <a16:creationId xmlns:a16="http://schemas.microsoft.com/office/drawing/2014/main" id="{424FA508-A9F1-4449-ACFC-3BDDCC328560}"/>
              </a:ext>
            </a:extLst>
          </p:cNvPr>
          <p:cNvSpPr/>
          <p:nvPr/>
        </p:nvSpPr>
        <p:spPr>
          <a:xfrm flipH="1" flipV="1">
            <a:off x="6572504" y="1161706"/>
            <a:ext cx="122385" cy="155278"/>
          </a:xfrm>
          <a:custGeom>
            <a:avLst/>
            <a:gdLst>
              <a:gd name="connsiteX0" fmla="*/ 170342 w 336597"/>
              <a:gd name="connsiteY0" fmla="*/ 26913 h 656305"/>
              <a:gd name="connsiteX1" fmla="*/ 4088 w 336597"/>
              <a:gd name="connsiteY1" fmla="*/ 466300 h 656305"/>
              <a:gd name="connsiteX2" fmla="*/ 39714 w 336597"/>
              <a:gd name="connsiteY2" fmla="*/ 608803 h 656305"/>
              <a:gd name="connsiteX3" fmla="*/ 110966 w 336597"/>
              <a:gd name="connsiteY3" fmla="*/ 644429 h 656305"/>
              <a:gd name="connsiteX4" fmla="*/ 158467 w 336597"/>
              <a:gd name="connsiteY4" fmla="*/ 656305 h 656305"/>
              <a:gd name="connsiteX5" fmla="*/ 324722 w 336597"/>
              <a:gd name="connsiteY5" fmla="*/ 620679 h 656305"/>
              <a:gd name="connsiteX6" fmla="*/ 336597 w 336597"/>
              <a:gd name="connsiteY6" fmla="*/ 585053 h 656305"/>
              <a:gd name="connsiteX7" fmla="*/ 312846 w 336597"/>
              <a:gd name="connsiteY7" fmla="*/ 442549 h 656305"/>
              <a:gd name="connsiteX8" fmla="*/ 289096 w 336597"/>
              <a:gd name="connsiteY8" fmla="*/ 406923 h 656305"/>
              <a:gd name="connsiteX9" fmla="*/ 277220 w 336597"/>
              <a:gd name="connsiteY9" fmla="*/ 359422 h 656305"/>
              <a:gd name="connsiteX10" fmla="*/ 265345 w 336597"/>
              <a:gd name="connsiteY10" fmla="*/ 323796 h 656305"/>
              <a:gd name="connsiteX11" fmla="*/ 241594 w 336597"/>
              <a:gd name="connsiteY11" fmla="*/ 193167 h 656305"/>
              <a:gd name="connsiteX12" fmla="*/ 229719 w 336597"/>
              <a:gd name="connsiteY12" fmla="*/ 157541 h 656305"/>
              <a:gd name="connsiteX13" fmla="*/ 205968 w 336597"/>
              <a:gd name="connsiteY13" fmla="*/ 121915 h 656305"/>
              <a:gd name="connsiteX14" fmla="*/ 194093 w 336597"/>
              <a:gd name="connsiteY14" fmla="*/ 86289 h 656305"/>
              <a:gd name="connsiteX15" fmla="*/ 170342 w 336597"/>
              <a:gd name="connsiteY15" fmla="*/ 50663 h 656305"/>
              <a:gd name="connsiteX16" fmla="*/ 170342 w 336597"/>
              <a:gd name="connsiteY16" fmla="*/ 26913 h 656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36597" h="656305">
                <a:moveTo>
                  <a:pt x="170342" y="26913"/>
                </a:moveTo>
                <a:cubicBezTo>
                  <a:pt x="142633" y="96186"/>
                  <a:pt x="46675" y="315606"/>
                  <a:pt x="4088" y="466300"/>
                </a:cubicBezTo>
                <a:cubicBezTo>
                  <a:pt x="-7550" y="507482"/>
                  <a:pt x="6070" y="575159"/>
                  <a:pt x="39714" y="608803"/>
                </a:cubicBezTo>
                <a:cubicBezTo>
                  <a:pt x="60534" y="629623"/>
                  <a:pt x="83921" y="636702"/>
                  <a:pt x="110966" y="644429"/>
                </a:cubicBezTo>
                <a:cubicBezTo>
                  <a:pt x="126659" y="648913"/>
                  <a:pt x="142633" y="652346"/>
                  <a:pt x="158467" y="656305"/>
                </a:cubicBezTo>
                <a:cubicBezTo>
                  <a:pt x="192292" y="653230"/>
                  <a:pt x="288956" y="665387"/>
                  <a:pt x="324722" y="620679"/>
                </a:cubicBezTo>
                <a:cubicBezTo>
                  <a:pt x="332542" y="610904"/>
                  <a:pt x="332639" y="596928"/>
                  <a:pt x="336597" y="585053"/>
                </a:cubicBezTo>
                <a:cubicBezTo>
                  <a:pt x="332833" y="551178"/>
                  <a:pt x="332743" y="482342"/>
                  <a:pt x="312846" y="442549"/>
                </a:cubicBezTo>
                <a:cubicBezTo>
                  <a:pt x="306463" y="429784"/>
                  <a:pt x="297013" y="418798"/>
                  <a:pt x="289096" y="406923"/>
                </a:cubicBezTo>
                <a:cubicBezTo>
                  <a:pt x="285137" y="391089"/>
                  <a:pt x="281704" y="375115"/>
                  <a:pt x="277220" y="359422"/>
                </a:cubicBezTo>
                <a:cubicBezTo>
                  <a:pt x="273781" y="347386"/>
                  <a:pt x="268060" y="336016"/>
                  <a:pt x="265345" y="323796"/>
                </a:cubicBezTo>
                <a:cubicBezTo>
                  <a:pt x="244166" y="228486"/>
                  <a:pt x="263210" y="279632"/>
                  <a:pt x="241594" y="193167"/>
                </a:cubicBezTo>
                <a:cubicBezTo>
                  <a:pt x="238558" y="181023"/>
                  <a:pt x="235317" y="168737"/>
                  <a:pt x="229719" y="157541"/>
                </a:cubicBezTo>
                <a:cubicBezTo>
                  <a:pt x="223336" y="144775"/>
                  <a:pt x="213885" y="133790"/>
                  <a:pt x="205968" y="121915"/>
                </a:cubicBezTo>
                <a:cubicBezTo>
                  <a:pt x="202010" y="110040"/>
                  <a:pt x="199691" y="97485"/>
                  <a:pt x="194093" y="86289"/>
                </a:cubicBezTo>
                <a:cubicBezTo>
                  <a:pt x="187710" y="73523"/>
                  <a:pt x="177685" y="62901"/>
                  <a:pt x="170342" y="50663"/>
                </a:cubicBezTo>
                <a:cubicBezTo>
                  <a:pt x="165788" y="43073"/>
                  <a:pt x="198051" y="-42360"/>
                  <a:pt x="170342" y="26913"/>
                </a:cubicBezTo>
                <a:close/>
              </a:path>
            </a:pathLst>
          </a:custGeom>
          <a:gradFill>
            <a:gsLst>
              <a:gs pos="0">
                <a:srgbClr val="FFFF00"/>
              </a:gs>
              <a:gs pos="51000">
                <a:srgbClr val="FF0000"/>
              </a:gs>
              <a:gs pos="83000">
                <a:srgbClr val="FFC000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1" name="Freeform 80">
            <a:extLst>
              <a:ext uri="{FF2B5EF4-FFF2-40B4-BE49-F238E27FC236}">
                <a16:creationId xmlns:a16="http://schemas.microsoft.com/office/drawing/2014/main" id="{09D085A0-0F35-CA4C-8D18-984C28EAFD94}"/>
              </a:ext>
            </a:extLst>
          </p:cNvPr>
          <p:cNvSpPr/>
          <p:nvPr/>
        </p:nvSpPr>
        <p:spPr>
          <a:xfrm flipH="1" flipV="1">
            <a:off x="6469227" y="1167169"/>
            <a:ext cx="122385" cy="155278"/>
          </a:xfrm>
          <a:custGeom>
            <a:avLst/>
            <a:gdLst>
              <a:gd name="connsiteX0" fmla="*/ 170342 w 336597"/>
              <a:gd name="connsiteY0" fmla="*/ 26913 h 656305"/>
              <a:gd name="connsiteX1" fmla="*/ 4088 w 336597"/>
              <a:gd name="connsiteY1" fmla="*/ 466300 h 656305"/>
              <a:gd name="connsiteX2" fmla="*/ 39714 w 336597"/>
              <a:gd name="connsiteY2" fmla="*/ 608803 h 656305"/>
              <a:gd name="connsiteX3" fmla="*/ 110966 w 336597"/>
              <a:gd name="connsiteY3" fmla="*/ 644429 h 656305"/>
              <a:gd name="connsiteX4" fmla="*/ 158467 w 336597"/>
              <a:gd name="connsiteY4" fmla="*/ 656305 h 656305"/>
              <a:gd name="connsiteX5" fmla="*/ 324722 w 336597"/>
              <a:gd name="connsiteY5" fmla="*/ 620679 h 656305"/>
              <a:gd name="connsiteX6" fmla="*/ 336597 w 336597"/>
              <a:gd name="connsiteY6" fmla="*/ 585053 h 656305"/>
              <a:gd name="connsiteX7" fmla="*/ 312846 w 336597"/>
              <a:gd name="connsiteY7" fmla="*/ 442549 h 656305"/>
              <a:gd name="connsiteX8" fmla="*/ 289096 w 336597"/>
              <a:gd name="connsiteY8" fmla="*/ 406923 h 656305"/>
              <a:gd name="connsiteX9" fmla="*/ 277220 w 336597"/>
              <a:gd name="connsiteY9" fmla="*/ 359422 h 656305"/>
              <a:gd name="connsiteX10" fmla="*/ 265345 w 336597"/>
              <a:gd name="connsiteY10" fmla="*/ 323796 h 656305"/>
              <a:gd name="connsiteX11" fmla="*/ 241594 w 336597"/>
              <a:gd name="connsiteY11" fmla="*/ 193167 h 656305"/>
              <a:gd name="connsiteX12" fmla="*/ 229719 w 336597"/>
              <a:gd name="connsiteY12" fmla="*/ 157541 h 656305"/>
              <a:gd name="connsiteX13" fmla="*/ 205968 w 336597"/>
              <a:gd name="connsiteY13" fmla="*/ 121915 h 656305"/>
              <a:gd name="connsiteX14" fmla="*/ 194093 w 336597"/>
              <a:gd name="connsiteY14" fmla="*/ 86289 h 656305"/>
              <a:gd name="connsiteX15" fmla="*/ 170342 w 336597"/>
              <a:gd name="connsiteY15" fmla="*/ 50663 h 656305"/>
              <a:gd name="connsiteX16" fmla="*/ 170342 w 336597"/>
              <a:gd name="connsiteY16" fmla="*/ 26913 h 656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36597" h="656305">
                <a:moveTo>
                  <a:pt x="170342" y="26913"/>
                </a:moveTo>
                <a:cubicBezTo>
                  <a:pt x="142633" y="96186"/>
                  <a:pt x="46675" y="315606"/>
                  <a:pt x="4088" y="466300"/>
                </a:cubicBezTo>
                <a:cubicBezTo>
                  <a:pt x="-7550" y="507482"/>
                  <a:pt x="6070" y="575159"/>
                  <a:pt x="39714" y="608803"/>
                </a:cubicBezTo>
                <a:cubicBezTo>
                  <a:pt x="60534" y="629623"/>
                  <a:pt x="83921" y="636702"/>
                  <a:pt x="110966" y="644429"/>
                </a:cubicBezTo>
                <a:cubicBezTo>
                  <a:pt x="126659" y="648913"/>
                  <a:pt x="142633" y="652346"/>
                  <a:pt x="158467" y="656305"/>
                </a:cubicBezTo>
                <a:cubicBezTo>
                  <a:pt x="192292" y="653230"/>
                  <a:pt x="288956" y="665387"/>
                  <a:pt x="324722" y="620679"/>
                </a:cubicBezTo>
                <a:cubicBezTo>
                  <a:pt x="332542" y="610904"/>
                  <a:pt x="332639" y="596928"/>
                  <a:pt x="336597" y="585053"/>
                </a:cubicBezTo>
                <a:cubicBezTo>
                  <a:pt x="332833" y="551178"/>
                  <a:pt x="332743" y="482342"/>
                  <a:pt x="312846" y="442549"/>
                </a:cubicBezTo>
                <a:cubicBezTo>
                  <a:pt x="306463" y="429784"/>
                  <a:pt x="297013" y="418798"/>
                  <a:pt x="289096" y="406923"/>
                </a:cubicBezTo>
                <a:cubicBezTo>
                  <a:pt x="285137" y="391089"/>
                  <a:pt x="281704" y="375115"/>
                  <a:pt x="277220" y="359422"/>
                </a:cubicBezTo>
                <a:cubicBezTo>
                  <a:pt x="273781" y="347386"/>
                  <a:pt x="268060" y="336016"/>
                  <a:pt x="265345" y="323796"/>
                </a:cubicBezTo>
                <a:cubicBezTo>
                  <a:pt x="244166" y="228486"/>
                  <a:pt x="263210" y="279632"/>
                  <a:pt x="241594" y="193167"/>
                </a:cubicBezTo>
                <a:cubicBezTo>
                  <a:pt x="238558" y="181023"/>
                  <a:pt x="235317" y="168737"/>
                  <a:pt x="229719" y="157541"/>
                </a:cubicBezTo>
                <a:cubicBezTo>
                  <a:pt x="223336" y="144775"/>
                  <a:pt x="213885" y="133790"/>
                  <a:pt x="205968" y="121915"/>
                </a:cubicBezTo>
                <a:cubicBezTo>
                  <a:pt x="202010" y="110040"/>
                  <a:pt x="199691" y="97485"/>
                  <a:pt x="194093" y="86289"/>
                </a:cubicBezTo>
                <a:cubicBezTo>
                  <a:pt x="187710" y="73523"/>
                  <a:pt x="177685" y="62901"/>
                  <a:pt x="170342" y="50663"/>
                </a:cubicBezTo>
                <a:cubicBezTo>
                  <a:pt x="165788" y="43073"/>
                  <a:pt x="198051" y="-42360"/>
                  <a:pt x="170342" y="26913"/>
                </a:cubicBezTo>
                <a:close/>
              </a:path>
            </a:pathLst>
          </a:custGeom>
          <a:gradFill>
            <a:gsLst>
              <a:gs pos="0">
                <a:srgbClr val="FFFF00"/>
              </a:gs>
              <a:gs pos="51000">
                <a:srgbClr val="FF0000"/>
              </a:gs>
              <a:gs pos="83000">
                <a:srgbClr val="FFC000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2" name="Freeform 81">
            <a:extLst>
              <a:ext uri="{FF2B5EF4-FFF2-40B4-BE49-F238E27FC236}">
                <a16:creationId xmlns:a16="http://schemas.microsoft.com/office/drawing/2014/main" id="{343670CE-7BB5-B445-AE32-C2D18296BEE9}"/>
              </a:ext>
            </a:extLst>
          </p:cNvPr>
          <p:cNvSpPr/>
          <p:nvPr/>
        </p:nvSpPr>
        <p:spPr>
          <a:xfrm flipH="1" flipV="1">
            <a:off x="6401435" y="1154143"/>
            <a:ext cx="122385" cy="155278"/>
          </a:xfrm>
          <a:custGeom>
            <a:avLst/>
            <a:gdLst>
              <a:gd name="connsiteX0" fmla="*/ 170342 w 336597"/>
              <a:gd name="connsiteY0" fmla="*/ 26913 h 656305"/>
              <a:gd name="connsiteX1" fmla="*/ 4088 w 336597"/>
              <a:gd name="connsiteY1" fmla="*/ 466300 h 656305"/>
              <a:gd name="connsiteX2" fmla="*/ 39714 w 336597"/>
              <a:gd name="connsiteY2" fmla="*/ 608803 h 656305"/>
              <a:gd name="connsiteX3" fmla="*/ 110966 w 336597"/>
              <a:gd name="connsiteY3" fmla="*/ 644429 h 656305"/>
              <a:gd name="connsiteX4" fmla="*/ 158467 w 336597"/>
              <a:gd name="connsiteY4" fmla="*/ 656305 h 656305"/>
              <a:gd name="connsiteX5" fmla="*/ 324722 w 336597"/>
              <a:gd name="connsiteY5" fmla="*/ 620679 h 656305"/>
              <a:gd name="connsiteX6" fmla="*/ 336597 w 336597"/>
              <a:gd name="connsiteY6" fmla="*/ 585053 h 656305"/>
              <a:gd name="connsiteX7" fmla="*/ 312846 w 336597"/>
              <a:gd name="connsiteY7" fmla="*/ 442549 h 656305"/>
              <a:gd name="connsiteX8" fmla="*/ 289096 w 336597"/>
              <a:gd name="connsiteY8" fmla="*/ 406923 h 656305"/>
              <a:gd name="connsiteX9" fmla="*/ 277220 w 336597"/>
              <a:gd name="connsiteY9" fmla="*/ 359422 h 656305"/>
              <a:gd name="connsiteX10" fmla="*/ 265345 w 336597"/>
              <a:gd name="connsiteY10" fmla="*/ 323796 h 656305"/>
              <a:gd name="connsiteX11" fmla="*/ 241594 w 336597"/>
              <a:gd name="connsiteY11" fmla="*/ 193167 h 656305"/>
              <a:gd name="connsiteX12" fmla="*/ 229719 w 336597"/>
              <a:gd name="connsiteY12" fmla="*/ 157541 h 656305"/>
              <a:gd name="connsiteX13" fmla="*/ 205968 w 336597"/>
              <a:gd name="connsiteY13" fmla="*/ 121915 h 656305"/>
              <a:gd name="connsiteX14" fmla="*/ 194093 w 336597"/>
              <a:gd name="connsiteY14" fmla="*/ 86289 h 656305"/>
              <a:gd name="connsiteX15" fmla="*/ 170342 w 336597"/>
              <a:gd name="connsiteY15" fmla="*/ 50663 h 656305"/>
              <a:gd name="connsiteX16" fmla="*/ 170342 w 336597"/>
              <a:gd name="connsiteY16" fmla="*/ 26913 h 656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36597" h="656305">
                <a:moveTo>
                  <a:pt x="170342" y="26913"/>
                </a:moveTo>
                <a:cubicBezTo>
                  <a:pt x="142633" y="96186"/>
                  <a:pt x="46675" y="315606"/>
                  <a:pt x="4088" y="466300"/>
                </a:cubicBezTo>
                <a:cubicBezTo>
                  <a:pt x="-7550" y="507482"/>
                  <a:pt x="6070" y="575159"/>
                  <a:pt x="39714" y="608803"/>
                </a:cubicBezTo>
                <a:cubicBezTo>
                  <a:pt x="60534" y="629623"/>
                  <a:pt x="83921" y="636702"/>
                  <a:pt x="110966" y="644429"/>
                </a:cubicBezTo>
                <a:cubicBezTo>
                  <a:pt x="126659" y="648913"/>
                  <a:pt x="142633" y="652346"/>
                  <a:pt x="158467" y="656305"/>
                </a:cubicBezTo>
                <a:cubicBezTo>
                  <a:pt x="192292" y="653230"/>
                  <a:pt x="288956" y="665387"/>
                  <a:pt x="324722" y="620679"/>
                </a:cubicBezTo>
                <a:cubicBezTo>
                  <a:pt x="332542" y="610904"/>
                  <a:pt x="332639" y="596928"/>
                  <a:pt x="336597" y="585053"/>
                </a:cubicBezTo>
                <a:cubicBezTo>
                  <a:pt x="332833" y="551178"/>
                  <a:pt x="332743" y="482342"/>
                  <a:pt x="312846" y="442549"/>
                </a:cubicBezTo>
                <a:cubicBezTo>
                  <a:pt x="306463" y="429784"/>
                  <a:pt x="297013" y="418798"/>
                  <a:pt x="289096" y="406923"/>
                </a:cubicBezTo>
                <a:cubicBezTo>
                  <a:pt x="285137" y="391089"/>
                  <a:pt x="281704" y="375115"/>
                  <a:pt x="277220" y="359422"/>
                </a:cubicBezTo>
                <a:cubicBezTo>
                  <a:pt x="273781" y="347386"/>
                  <a:pt x="268060" y="336016"/>
                  <a:pt x="265345" y="323796"/>
                </a:cubicBezTo>
                <a:cubicBezTo>
                  <a:pt x="244166" y="228486"/>
                  <a:pt x="263210" y="279632"/>
                  <a:pt x="241594" y="193167"/>
                </a:cubicBezTo>
                <a:cubicBezTo>
                  <a:pt x="238558" y="181023"/>
                  <a:pt x="235317" y="168737"/>
                  <a:pt x="229719" y="157541"/>
                </a:cubicBezTo>
                <a:cubicBezTo>
                  <a:pt x="223336" y="144775"/>
                  <a:pt x="213885" y="133790"/>
                  <a:pt x="205968" y="121915"/>
                </a:cubicBezTo>
                <a:cubicBezTo>
                  <a:pt x="202010" y="110040"/>
                  <a:pt x="199691" y="97485"/>
                  <a:pt x="194093" y="86289"/>
                </a:cubicBezTo>
                <a:cubicBezTo>
                  <a:pt x="187710" y="73523"/>
                  <a:pt x="177685" y="62901"/>
                  <a:pt x="170342" y="50663"/>
                </a:cubicBezTo>
                <a:cubicBezTo>
                  <a:pt x="165788" y="43073"/>
                  <a:pt x="198051" y="-42360"/>
                  <a:pt x="170342" y="26913"/>
                </a:cubicBezTo>
                <a:close/>
              </a:path>
            </a:pathLst>
          </a:custGeom>
          <a:gradFill>
            <a:gsLst>
              <a:gs pos="0">
                <a:srgbClr val="FFFF00"/>
              </a:gs>
              <a:gs pos="51000">
                <a:srgbClr val="FF0000"/>
              </a:gs>
              <a:gs pos="83000">
                <a:srgbClr val="FFC000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6" name="Freeform 105">
            <a:extLst>
              <a:ext uri="{FF2B5EF4-FFF2-40B4-BE49-F238E27FC236}">
                <a16:creationId xmlns:a16="http://schemas.microsoft.com/office/drawing/2014/main" id="{5FE59CF4-4650-914C-A242-E9125CE2FC0D}"/>
              </a:ext>
            </a:extLst>
          </p:cNvPr>
          <p:cNvSpPr/>
          <p:nvPr/>
        </p:nvSpPr>
        <p:spPr>
          <a:xfrm flipH="1" flipV="1">
            <a:off x="6228183" y="1154143"/>
            <a:ext cx="122385" cy="155278"/>
          </a:xfrm>
          <a:custGeom>
            <a:avLst/>
            <a:gdLst>
              <a:gd name="connsiteX0" fmla="*/ 170342 w 336597"/>
              <a:gd name="connsiteY0" fmla="*/ 26913 h 656305"/>
              <a:gd name="connsiteX1" fmla="*/ 4088 w 336597"/>
              <a:gd name="connsiteY1" fmla="*/ 466300 h 656305"/>
              <a:gd name="connsiteX2" fmla="*/ 39714 w 336597"/>
              <a:gd name="connsiteY2" fmla="*/ 608803 h 656305"/>
              <a:gd name="connsiteX3" fmla="*/ 110966 w 336597"/>
              <a:gd name="connsiteY3" fmla="*/ 644429 h 656305"/>
              <a:gd name="connsiteX4" fmla="*/ 158467 w 336597"/>
              <a:gd name="connsiteY4" fmla="*/ 656305 h 656305"/>
              <a:gd name="connsiteX5" fmla="*/ 324722 w 336597"/>
              <a:gd name="connsiteY5" fmla="*/ 620679 h 656305"/>
              <a:gd name="connsiteX6" fmla="*/ 336597 w 336597"/>
              <a:gd name="connsiteY6" fmla="*/ 585053 h 656305"/>
              <a:gd name="connsiteX7" fmla="*/ 312846 w 336597"/>
              <a:gd name="connsiteY7" fmla="*/ 442549 h 656305"/>
              <a:gd name="connsiteX8" fmla="*/ 289096 w 336597"/>
              <a:gd name="connsiteY8" fmla="*/ 406923 h 656305"/>
              <a:gd name="connsiteX9" fmla="*/ 277220 w 336597"/>
              <a:gd name="connsiteY9" fmla="*/ 359422 h 656305"/>
              <a:gd name="connsiteX10" fmla="*/ 265345 w 336597"/>
              <a:gd name="connsiteY10" fmla="*/ 323796 h 656305"/>
              <a:gd name="connsiteX11" fmla="*/ 241594 w 336597"/>
              <a:gd name="connsiteY11" fmla="*/ 193167 h 656305"/>
              <a:gd name="connsiteX12" fmla="*/ 229719 w 336597"/>
              <a:gd name="connsiteY12" fmla="*/ 157541 h 656305"/>
              <a:gd name="connsiteX13" fmla="*/ 205968 w 336597"/>
              <a:gd name="connsiteY13" fmla="*/ 121915 h 656305"/>
              <a:gd name="connsiteX14" fmla="*/ 194093 w 336597"/>
              <a:gd name="connsiteY14" fmla="*/ 86289 h 656305"/>
              <a:gd name="connsiteX15" fmla="*/ 170342 w 336597"/>
              <a:gd name="connsiteY15" fmla="*/ 50663 h 656305"/>
              <a:gd name="connsiteX16" fmla="*/ 170342 w 336597"/>
              <a:gd name="connsiteY16" fmla="*/ 26913 h 656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36597" h="656305">
                <a:moveTo>
                  <a:pt x="170342" y="26913"/>
                </a:moveTo>
                <a:cubicBezTo>
                  <a:pt x="142633" y="96186"/>
                  <a:pt x="46675" y="315606"/>
                  <a:pt x="4088" y="466300"/>
                </a:cubicBezTo>
                <a:cubicBezTo>
                  <a:pt x="-7550" y="507482"/>
                  <a:pt x="6070" y="575159"/>
                  <a:pt x="39714" y="608803"/>
                </a:cubicBezTo>
                <a:cubicBezTo>
                  <a:pt x="60534" y="629623"/>
                  <a:pt x="83921" y="636702"/>
                  <a:pt x="110966" y="644429"/>
                </a:cubicBezTo>
                <a:cubicBezTo>
                  <a:pt x="126659" y="648913"/>
                  <a:pt x="142633" y="652346"/>
                  <a:pt x="158467" y="656305"/>
                </a:cubicBezTo>
                <a:cubicBezTo>
                  <a:pt x="192292" y="653230"/>
                  <a:pt x="288956" y="665387"/>
                  <a:pt x="324722" y="620679"/>
                </a:cubicBezTo>
                <a:cubicBezTo>
                  <a:pt x="332542" y="610904"/>
                  <a:pt x="332639" y="596928"/>
                  <a:pt x="336597" y="585053"/>
                </a:cubicBezTo>
                <a:cubicBezTo>
                  <a:pt x="332833" y="551178"/>
                  <a:pt x="332743" y="482342"/>
                  <a:pt x="312846" y="442549"/>
                </a:cubicBezTo>
                <a:cubicBezTo>
                  <a:pt x="306463" y="429784"/>
                  <a:pt x="297013" y="418798"/>
                  <a:pt x="289096" y="406923"/>
                </a:cubicBezTo>
                <a:cubicBezTo>
                  <a:pt x="285137" y="391089"/>
                  <a:pt x="281704" y="375115"/>
                  <a:pt x="277220" y="359422"/>
                </a:cubicBezTo>
                <a:cubicBezTo>
                  <a:pt x="273781" y="347386"/>
                  <a:pt x="268060" y="336016"/>
                  <a:pt x="265345" y="323796"/>
                </a:cubicBezTo>
                <a:cubicBezTo>
                  <a:pt x="244166" y="228486"/>
                  <a:pt x="263210" y="279632"/>
                  <a:pt x="241594" y="193167"/>
                </a:cubicBezTo>
                <a:cubicBezTo>
                  <a:pt x="238558" y="181023"/>
                  <a:pt x="235317" y="168737"/>
                  <a:pt x="229719" y="157541"/>
                </a:cubicBezTo>
                <a:cubicBezTo>
                  <a:pt x="223336" y="144775"/>
                  <a:pt x="213885" y="133790"/>
                  <a:pt x="205968" y="121915"/>
                </a:cubicBezTo>
                <a:cubicBezTo>
                  <a:pt x="202010" y="110040"/>
                  <a:pt x="199691" y="97485"/>
                  <a:pt x="194093" y="86289"/>
                </a:cubicBezTo>
                <a:cubicBezTo>
                  <a:pt x="187710" y="73523"/>
                  <a:pt x="177685" y="62901"/>
                  <a:pt x="170342" y="50663"/>
                </a:cubicBezTo>
                <a:cubicBezTo>
                  <a:pt x="165788" y="43073"/>
                  <a:pt x="198051" y="-42360"/>
                  <a:pt x="170342" y="26913"/>
                </a:cubicBezTo>
                <a:close/>
              </a:path>
            </a:pathLst>
          </a:custGeom>
          <a:gradFill>
            <a:gsLst>
              <a:gs pos="0">
                <a:srgbClr val="FFFF00"/>
              </a:gs>
              <a:gs pos="51000">
                <a:srgbClr val="FF0000"/>
              </a:gs>
              <a:gs pos="83000">
                <a:srgbClr val="FFC000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1" name="Freeform 110">
            <a:extLst>
              <a:ext uri="{FF2B5EF4-FFF2-40B4-BE49-F238E27FC236}">
                <a16:creationId xmlns:a16="http://schemas.microsoft.com/office/drawing/2014/main" id="{3B6977FD-A05A-8F43-8A04-8E5ABBE98975}"/>
              </a:ext>
            </a:extLst>
          </p:cNvPr>
          <p:cNvSpPr/>
          <p:nvPr/>
        </p:nvSpPr>
        <p:spPr>
          <a:xfrm flipH="1" flipV="1">
            <a:off x="6036390" y="1146581"/>
            <a:ext cx="122385" cy="155278"/>
          </a:xfrm>
          <a:custGeom>
            <a:avLst/>
            <a:gdLst>
              <a:gd name="connsiteX0" fmla="*/ 170342 w 336597"/>
              <a:gd name="connsiteY0" fmla="*/ 26913 h 656305"/>
              <a:gd name="connsiteX1" fmla="*/ 4088 w 336597"/>
              <a:gd name="connsiteY1" fmla="*/ 466300 h 656305"/>
              <a:gd name="connsiteX2" fmla="*/ 39714 w 336597"/>
              <a:gd name="connsiteY2" fmla="*/ 608803 h 656305"/>
              <a:gd name="connsiteX3" fmla="*/ 110966 w 336597"/>
              <a:gd name="connsiteY3" fmla="*/ 644429 h 656305"/>
              <a:gd name="connsiteX4" fmla="*/ 158467 w 336597"/>
              <a:gd name="connsiteY4" fmla="*/ 656305 h 656305"/>
              <a:gd name="connsiteX5" fmla="*/ 324722 w 336597"/>
              <a:gd name="connsiteY5" fmla="*/ 620679 h 656305"/>
              <a:gd name="connsiteX6" fmla="*/ 336597 w 336597"/>
              <a:gd name="connsiteY6" fmla="*/ 585053 h 656305"/>
              <a:gd name="connsiteX7" fmla="*/ 312846 w 336597"/>
              <a:gd name="connsiteY7" fmla="*/ 442549 h 656305"/>
              <a:gd name="connsiteX8" fmla="*/ 289096 w 336597"/>
              <a:gd name="connsiteY8" fmla="*/ 406923 h 656305"/>
              <a:gd name="connsiteX9" fmla="*/ 277220 w 336597"/>
              <a:gd name="connsiteY9" fmla="*/ 359422 h 656305"/>
              <a:gd name="connsiteX10" fmla="*/ 265345 w 336597"/>
              <a:gd name="connsiteY10" fmla="*/ 323796 h 656305"/>
              <a:gd name="connsiteX11" fmla="*/ 241594 w 336597"/>
              <a:gd name="connsiteY11" fmla="*/ 193167 h 656305"/>
              <a:gd name="connsiteX12" fmla="*/ 229719 w 336597"/>
              <a:gd name="connsiteY12" fmla="*/ 157541 h 656305"/>
              <a:gd name="connsiteX13" fmla="*/ 205968 w 336597"/>
              <a:gd name="connsiteY13" fmla="*/ 121915 h 656305"/>
              <a:gd name="connsiteX14" fmla="*/ 194093 w 336597"/>
              <a:gd name="connsiteY14" fmla="*/ 86289 h 656305"/>
              <a:gd name="connsiteX15" fmla="*/ 170342 w 336597"/>
              <a:gd name="connsiteY15" fmla="*/ 50663 h 656305"/>
              <a:gd name="connsiteX16" fmla="*/ 170342 w 336597"/>
              <a:gd name="connsiteY16" fmla="*/ 26913 h 656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36597" h="656305">
                <a:moveTo>
                  <a:pt x="170342" y="26913"/>
                </a:moveTo>
                <a:cubicBezTo>
                  <a:pt x="142633" y="96186"/>
                  <a:pt x="46675" y="315606"/>
                  <a:pt x="4088" y="466300"/>
                </a:cubicBezTo>
                <a:cubicBezTo>
                  <a:pt x="-7550" y="507482"/>
                  <a:pt x="6070" y="575159"/>
                  <a:pt x="39714" y="608803"/>
                </a:cubicBezTo>
                <a:cubicBezTo>
                  <a:pt x="60534" y="629623"/>
                  <a:pt x="83921" y="636702"/>
                  <a:pt x="110966" y="644429"/>
                </a:cubicBezTo>
                <a:cubicBezTo>
                  <a:pt x="126659" y="648913"/>
                  <a:pt x="142633" y="652346"/>
                  <a:pt x="158467" y="656305"/>
                </a:cubicBezTo>
                <a:cubicBezTo>
                  <a:pt x="192292" y="653230"/>
                  <a:pt x="288956" y="665387"/>
                  <a:pt x="324722" y="620679"/>
                </a:cubicBezTo>
                <a:cubicBezTo>
                  <a:pt x="332542" y="610904"/>
                  <a:pt x="332639" y="596928"/>
                  <a:pt x="336597" y="585053"/>
                </a:cubicBezTo>
                <a:cubicBezTo>
                  <a:pt x="332833" y="551178"/>
                  <a:pt x="332743" y="482342"/>
                  <a:pt x="312846" y="442549"/>
                </a:cubicBezTo>
                <a:cubicBezTo>
                  <a:pt x="306463" y="429784"/>
                  <a:pt x="297013" y="418798"/>
                  <a:pt x="289096" y="406923"/>
                </a:cubicBezTo>
                <a:cubicBezTo>
                  <a:pt x="285137" y="391089"/>
                  <a:pt x="281704" y="375115"/>
                  <a:pt x="277220" y="359422"/>
                </a:cubicBezTo>
                <a:cubicBezTo>
                  <a:pt x="273781" y="347386"/>
                  <a:pt x="268060" y="336016"/>
                  <a:pt x="265345" y="323796"/>
                </a:cubicBezTo>
                <a:cubicBezTo>
                  <a:pt x="244166" y="228486"/>
                  <a:pt x="263210" y="279632"/>
                  <a:pt x="241594" y="193167"/>
                </a:cubicBezTo>
                <a:cubicBezTo>
                  <a:pt x="238558" y="181023"/>
                  <a:pt x="235317" y="168737"/>
                  <a:pt x="229719" y="157541"/>
                </a:cubicBezTo>
                <a:cubicBezTo>
                  <a:pt x="223336" y="144775"/>
                  <a:pt x="213885" y="133790"/>
                  <a:pt x="205968" y="121915"/>
                </a:cubicBezTo>
                <a:cubicBezTo>
                  <a:pt x="202010" y="110040"/>
                  <a:pt x="199691" y="97485"/>
                  <a:pt x="194093" y="86289"/>
                </a:cubicBezTo>
                <a:cubicBezTo>
                  <a:pt x="187710" y="73523"/>
                  <a:pt x="177685" y="62901"/>
                  <a:pt x="170342" y="50663"/>
                </a:cubicBezTo>
                <a:cubicBezTo>
                  <a:pt x="165788" y="43073"/>
                  <a:pt x="198051" y="-42360"/>
                  <a:pt x="170342" y="26913"/>
                </a:cubicBezTo>
                <a:close/>
              </a:path>
            </a:pathLst>
          </a:custGeom>
          <a:gradFill>
            <a:gsLst>
              <a:gs pos="0">
                <a:srgbClr val="FFFF00"/>
              </a:gs>
              <a:gs pos="51000">
                <a:srgbClr val="FF0000"/>
              </a:gs>
              <a:gs pos="83000">
                <a:srgbClr val="FFC000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2" name="Freeform 111">
            <a:extLst>
              <a:ext uri="{FF2B5EF4-FFF2-40B4-BE49-F238E27FC236}">
                <a16:creationId xmlns:a16="http://schemas.microsoft.com/office/drawing/2014/main" id="{9A7E1291-2388-8B4F-9064-F61A3A86BDBD}"/>
              </a:ext>
            </a:extLst>
          </p:cNvPr>
          <p:cNvSpPr/>
          <p:nvPr/>
        </p:nvSpPr>
        <p:spPr>
          <a:xfrm flipH="1" flipV="1">
            <a:off x="5925088" y="1157927"/>
            <a:ext cx="122385" cy="155278"/>
          </a:xfrm>
          <a:custGeom>
            <a:avLst/>
            <a:gdLst>
              <a:gd name="connsiteX0" fmla="*/ 170342 w 336597"/>
              <a:gd name="connsiteY0" fmla="*/ 26913 h 656305"/>
              <a:gd name="connsiteX1" fmla="*/ 4088 w 336597"/>
              <a:gd name="connsiteY1" fmla="*/ 466300 h 656305"/>
              <a:gd name="connsiteX2" fmla="*/ 39714 w 336597"/>
              <a:gd name="connsiteY2" fmla="*/ 608803 h 656305"/>
              <a:gd name="connsiteX3" fmla="*/ 110966 w 336597"/>
              <a:gd name="connsiteY3" fmla="*/ 644429 h 656305"/>
              <a:gd name="connsiteX4" fmla="*/ 158467 w 336597"/>
              <a:gd name="connsiteY4" fmla="*/ 656305 h 656305"/>
              <a:gd name="connsiteX5" fmla="*/ 324722 w 336597"/>
              <a:gd name="connsiteY5" fmla="*/ 620679 h 656305"/>
              <a:gd name="connsiteX6" fmla="*/ 336597 w 336597"/>
              <a:gd name="connsiteY6" fmla="*/ 585053 h 656305"/>
              <a:gd name="connsiteX7" fmla="*/ 312846 w 336597"/>
              <a:gd name="connsiteY7" fmla="*/ 442549 h 656305"/>
              <a:gd name="connsiteX8" fmla="*/ 289096 w 336597"/>
              <a:gd name="connsiteY8" fmla="*/ 406923 h 656305"/>
              <a:gd name="connsiteX9" fmla="*/ 277220 w 336597"/>
              <a:gd name="connsiteY9" fmla="*/ 359422 h 656305"/>
              <a:gd name="connsiteX10" fmla="*/ 265345 w 336597"/>
              <a:gd name="connsiteY10" fmla="*/ 323796 h 656305"/>
              <a:gd name="connsiteX11" fmla="*/ 241594 w 336597"/>
              <a:gd name="connsiteY11" fmla="*/ 193167 h 656305"/>
              <a:gd name="connsiteX12" fmla="*/ 229719 w 336597"/>
              <a:gd name="connsiteY12" fmla="*/ 157541 h 656305"/>
              <a:gd name="connsiteX13" fmla="*/ 205968 w 336597"/>
              <a:gd name="connsiteY13" fmla="*/ 121915 h 656305"/>
              <a:gd name="connsiteX14" fmla="*/ 194093 w 336597"/>
              <a:gd name="connsiteY14" fmla="*/ 86289 h 656305"/>
              <a:gd name="connsiteX15" fmla="*/ 170342 w 336597"/>
              <a:gd name="connsiteY15" fmla="*/ 50663 h 656305"/>
              <a:gd name="connsiteX16" fmla="*/ 170342 w 336597"/>
              <a:gd name="connsiteY16" fmla="*/ 26913 h 656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36597" h="656305">
                <a:moveTo>
                  <a:pt x="170342" y="26913"/>
                </a:moveTo>
                <a:cubicBezTo>
                  <a:pt x="142633" y="96186"/>
                  <a:pt x="46675" y="315606"/>
                  <a:pt x="4088" y="466300"/>
                </a:cubicBezTo>
                <a:cubicBezTo>
                  <a:pt x="-7550" y="507482"/>
                  <a:pt x="6070" y="575159"/>
                  <a:pt x="39714" y="608803"/>
                </a:cubicBezTo>
                <a:cubicBezTo>
                  <a:pt x="60534" y="629623"/>
                  <a:pt x="83921" y="636702"/>
                  <a:pt x="110966" y="644429"/>
                </a:cubicBezTo>
                <a:cubicBezTo>
                  <a:pt x="126659" y="648913"/>
                  <a:pt x="142633" y="652346"/>
                  <a:pt x="158467" y="656305"/>
                </a:cubicBezTo>
                <a:cubicBezTo>
                  <a:pt x="192292" y="653230"/>
                  <a:pt x="288956" y="665387"/>
                  <a:pt x="324722" y="620679"/>
                </a:cubicBezTo>
                <a:cubicBezTo>
                  <a:pt x="332542" y="610904"/>
                  <a:pt x="332639" y="596928"/>
                  <a:pt x="336597" y="585053"/>
                </a:cubicBezTo>
                <a:cubicBezTo>
                  <a:pt x="332833" y="551178"/>
                  <a:pt x="332743" y="482342"/>
                  <a:pt x="312846" y="442549"/>
                </a:cubicBezTo>
                <a:cubicBezTo>
                  <a:pt x="306463" y="429784"/>
                  <a:pt x="297013" y="418798"/>
                  <a:pt x="289096" y="406923"/>
                </a:cubicBezTo>
                <a:cubicBezTo>
                  <a:pt x="285137" y="391089"/>
                  <a:pt x="281704" y="375115"/>
                  <a:pt x="277220" y="359422"/>
                </a:cubicBezTo>
                <a:cubicBezTo>
                  <a:pt x="273781" y="347386"/>
                  <a:pt x="268060" y="336016"/>
                  <a:pt x="265345" y="323796"/>
                </a:cubicBezTo>
                <a:cubicBezTo>
                  <a:pt x="244166" y="228486"/>
                  <a:pt x="263210" y="279632"/>
                  <a:pt x="241594" y="193167"/>
                </a:cubicBezTo>
                <a:cubicBezTo>
                  <a:pt x="238558" y="181023"/>
                  <a:pt x="235317" y="168737"/>
                  <a:pt x="229719" y="157541"/>
                </a:cubicBezTo>
                <a:cubicBezTo>
                  <a:pt x="223336" y="144775"/>
                  <a:pt x="213885" y="133790"/>
                  <a:pt x="205968" y="121915"/>
                </a:cubicBezTo>
                <a:cubicBezTo>
                  <a:pt x="202010" y="110040"/>
                  <a:pt x="199691" y="97485"/>
                  <a:pt x="194093" y="86289"/>
                </a:cubicBezTo>
                <a:cubicBezTo>
                  <a:pt x="187710" y="73523"/>
                  <a:pt x="177685" y="62901"/>
                  <a:pt x="170342" y="50663"/>
                </a:cubicBezTo>
                <a:cubicBezTo>
                  <a:pt x="165788" y="43073"/>
                  <a:pt x="198051" y="-42360"/>
                  <a:pt x="170342" y="26913"/>
                </a:cubicBezTo>
                <a:close/>
              </a:path>
            </a:pathLst>
          </a:custGeom>
          <a:gradFill>
            <a:gsLst>
              <a:gs pos="0">
                <a:srgbClr val="FFFF00"/>
              </a:gs>
              <a:gs pos="51000">
                <a:srgbClr val="FF0000"/>
              </a:gs>
              <a:gs pos="83000">
                <a:srgbClr val="FFC000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5" name="Freeform 114">
            <a:extLst>
              <a:ext uri="{FF2B5EF4-FFF2-40B4-BE49-F238E27FC236}">
                <a16:creationId xmlns:a16="http://schemas.microsoft.com/office/drawing/2014/main" id="{6E217941-D66B-6E40-8B70-639CCE1527A8}"/>
              </a:ext>
            </a:extLst>
          </p:cNvPr>
          <p:cNvSpPr/>
          <p:nvPr/>
        </p:nvSpPr>
        <p:spPr>
          <a:xfrm flipH="1" flipV="1">
            <a:off x="6138495" y="1155318"/>
            <a:ext cx="122385" cy="155278"/>
          </a:xfrm>
          <a:custGeom>
            <a:avLst/>
            <a:gdLst>
              <a:gd name="connsiteX0" fmla="*/ 170342 w 336597"/>
              <a:gd name="connsiteY0" fmla="*/ 26913 h 656305"/>
              <a:gd name="connsiteX1" fmla="*/ 4088 w 336597"/>
              <a:gd name="connsiteY1" fmla="*/ 466300 h 656305"/>
              <a:gd name="connsiteX2" fmla="*/ 39714 w 336597"/>
              <a:gd name="connsiteY2" fmla="*/ 608803 h 656305"/>
              <a:gd name="connsiteX3" fmla="*/ 110966 w 336597"/>
              <a:gd name="connsiteY3" fmla="*/ 644429 h 656305"/>
              <a:gd name="connsiteX4" fmla="*/ 158467 w 336597"/>
              <a:gd name="connsiteY4" fmla="*/ 656305 h 656305"/>
              <a:gd name="connsiteX5" fmla="*/ 324722 w 336597"/>
              <a:gd name="connsiteY5" fmla="*/ 620679 h 656305"/>
              <a:gd name="connsiteX6" fmla="*/ 336597 w 336597"/>
              <a:gd name="connsiteY6" fmla="*/ 585053 h 656305"/>
              <a:gd name="connsiteX7" fmla="*/ 312846 w 336597"/>
              <a:gd name="connsiteY7" fmla="*/ 442549 h 656305"/>
              <a:gd name="connsiteX8" fmla="*/ 289096 w 336597"/>
              <a:gd name="connsiteY8" fmla="*/ 406923 h 656305"/>
              <a:gd name="connsiteX9" fmla="*/ 277220 w 336597"/>
              <a:gd name="connsiteY9" fmla="*/ 359422 h 656305"/>
              <a:gd name="connsiteX10" fmla="*/ 265345 w 336597"/>
              <a:gd name="connsiteY10" fmla="*/ 323796 h 656305"/>
              <a:gd name="connsiteX11" fmla="*/ 241594 w 336597"/>
              <a:gd name="connsiteY11" fmla="*/ 193167 h 656305"/>
              <a:gd name="connsiteX12" fmla="*/ 229719 w 336597"/>
              <a:gd name="connsiteY12" fmla="*/ 157541 h 656305"/>
              <a:gd name="connsiteX13" fmla="*/ 205968 w 336597"/>
              <a:gd name="connsiteY13" fmla="*/ 121915 h 656305"/>
              <a:gd name="connsiteX14" fmla="*/ 194093 w 336597"/>
              <a:gd name="connsiteY14" fmla="*/ 86289 h 656305"/>
              <a:gd name="connsiteX15" fmla="*/ 170342 w 336597"/>
              <a:gd name="connsiteY15" fmla="*/ 50663 h 656305"/>
              <a:gd name="connsiteX16" fmla="*/ 170342 w 336597"/>
              <a:gd name="connsiteY16" fmla="*/ 26913 h 656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36597" h="656305">
                <a:moveTo>
                  <a:pt x="170342" y="26913"/>
                </a:moveTo>
                <a:cubicBezTo>
                  <a:pt x="142633" y="96186"/>
                  <a:pt x="46675" y="315606"/>
                  <a:pt x="4088" y="466300"/>
                </a:cubicBezTo>
                <a:cubicBezTo>
                  <a:pt x="-7550" y="507482"/>
                  <a:pt x="6070" y="575159"/>
                  <a:pt x="39714" y="608803"/>
                </a:cubicBezTo>
                <a:cubicBezTo>
                  <a:pt x="60534" y="629623"/>
                  <a:pt x="83921" y="636702"/>
                  <a:pt x="110966" y="644429"/>
                </a:cubicBezTo>
                <a:cubicBezTo>
                  <a:pt x="126659" y="648913"/>
                  <a:pt x="142633" y="652346"/>
                  <a:pt x="158467" y="656305"/>
                </a:cubicBezTo>
                <a:cubicBezTo>
                  <a:pt x="192292" y="653230"/>
                  <a:pt x="288956" y="665387"/>
                  <a:pt x="324722" y="620679"/>
                </a:cubicBezTo>
                <a:cubicBezTo>
                  <a:pt x="332542" y="610904"/>
                  <a:pt x="332639" y="596928"/>
                  <a:pt x="336597" y="585053"/>
                </a:cubicBezTo>
                <a:cubicBezTo>
                  <a:pt x="332833" y="551178"/>
                  <a:pt x="332743" y="482342"/>
                  <a:pt x="312846" y="442549"/>
                </a:cubicBezTo>
                <a:cubicBezTo>
                  <a:pt x="306463" y="429784"/>
                  <a:pt x="297013" y="418798"/>
                  <a:pt x="289096" y="406923"/>
                </a:cubicBezTo>
                <a:cubicBezTo>
                  <a:pt x="285137" y="391089"/>
                  <a:pt x="281704" y="375115"/>
                  <a:pt x="277220" y="359422"/>
                </a:cubicBezTo>
                <a:cubicBezTo>
                  <a:pt x="273781" y="347386"/>
                  <a:pt x="268060" y="336016"/>
                  <a:pt x="265345" y="323796"/>
                </a:cubicBezTo>
                <a:cubicBezTo>
                  <a:pt x="244166" y="228486"/>
                  <a:pt x="263210" y="279632"/>
                  <a:pt x="241594" y="193167"/>
                </a:cubicBezTo>
                <a:cubicBezTo>
                  <a:pt x="238558" y="181023"/>
                  <a:pt x="235317" y="168737"/>
                  <a:pt x="229719" y="157541"/>
                </a:cubicBezTo>
                <a:cubicBezTo>
                  <a:pt x="223336" y="144775"/>
                  <a:pt x="213885" y="133790"/>
                  <a:pt x="205968" y="121915"/>
                </a:cubicBezTo>
                <a:cubicBezTo>
                  <a:pt x="202010" y="110040"/>
                  <a:pt x="199691" y="97485"/>
                  <a:pt x="194093" y="86289"/>
                </a:cubicBezTo>
                <a:cubicBezTo>
                  <a:pt x="187710" y="73523"/>
                  <a:pt x="177685" y="62901"/>
                  <a:pt x="170342" y="50663"/>
                </a:cubicBezTo>
                <a:cubicBezTo>
                  <a:pt x="165788" y="43073"/>
                  <a:pt x="198051" y="-42360"/>
                  <a:pt x="170342" y="26913"/>
                </a:cubicBezTo>
                <a:close/>
              </a:path>
            </a:pathLst>
          </a:custGeom>
          <a:gradFill>
            <a:gsLst>
              <a:gs pos="0">
                <a:srgbClr val="FFFF00"/>
              </a:gs>
              <a:gs pos="51000">
                <a:srgbClr val="FF0000"/>
              </a:gs>
              <a:gs pos="83000">
                <a:srgbClr val="FFC000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1" name="Freeform 130">
            <a:extLst>
              <a:ext uri="{FF2B5EF4-FFF2-40B4-BE49-F238E27FC236}">
                <a16:creationId xmlns:a16="http://schemas.microsoft.com/office/drawing/2014/main" id="{D432C394-AA66-C046-ABD8-A9DC76AE2219}"/>
              </a:ext>
            </a:extLst>
          </p:cNvPr>
          <p:cNvSpPr/>
          <p:nvPr/>
        </p:nvSpPr>
        <p:spPr>
          <a:xfrm flipH="1">
            <a:off x="5944729" y="1310360"/>
            <a:ext cx="45719" cy="119994"/>
          </a:xfrm>
          <a:custGeom>
            <a:avLst/>
            <a:gdLst>
              <a:gd name="connsiteX0" fmla="*/ 47508 w 190011"/>
              <a:gd name="connsiteY0" fmla="*/ 0 h 4001985"/>
              <a:gd name="connsiteX1" fmla="*/ 11882 w 190011"/>
              <a:gd name="connsiteY1" fmla="*/ 356260 h 4001985"/>
              <a:gd name="connsiteX2" fmla="*/ 23757 w 190011"/>
              <a:gd name="connsiteY2" fmla="*/ 391886 h 4001985"/>
              <a:gd name="connsiteX3" fmla="*/ 47508 w 190011"/>
              <a:gd name="connsiteY3" fmla="*/ 427512 h 4001985"/>
              <a:gd name="connsiteX4" fmla="*/ 71258 w 190011"/>
              <a:gd name="connsiteY4" fmla="*/ 498764 h 4001985"/>
              <a:gd name="connsiteX5" fmla="*/ 83133 w 190011"/>
              <a:gd name="connsiteY5" fmla="*/ 534390 h 4001985"/>
              <a:gd name="connsiteX6" fmla="*/ 71258 w 190011"/>
              <a:gd name="connsiteY6" fmla="*/ 1151907 h 4001985"/>
              <a:gd name="connsiteX7" fmla="*/ 83133 w 190011"/>
              <a:gd name="connsiteY7" fmla="*/ 1246910 h 4001985"/>
              <a:gd name="connsiteX8" fmla="*/ 118759 w 190011"/>
              <a:gd name="connsiteY8" fmla="*/ 1294411 h 4001985"/>
              <a:gd name="connsiteX9" fmla="*/ 142510 w 190011"/>
              <a:gd name="connsiteY9" fmla="*/ 1448790 h 4001985"/>
              <a:gd name="connsiteX10" fmla="*/ 130635 w 190011"/>
              <a:gd name="connsiteY10" fmla="*/ 1555668 h 4001985"/>
              <a:gd name="connsiteX11" fmla="*/ 142510 w 190011"/>
              <a:gd name="connsiteY11" fmla="*/ 1816925 h 4001985"/>
              <a:gd name="connsiteX12" fmla="*/ 154385 w 190011"/>
              <a:gd name="connsiteY12" fmla="*/ 1876302 h 4001985"/>
              <a:gd name="connsiteX13" fmla="*/ 178136 w 190011"/>
              <a:gd name="connsiteY13" fmla="*/ 2113808 h 4001985"/>
              <a:gd name="connsiteX14" fmla="*/ 166261 w 190011"/>
              <a:gd name="connsiteY14" fmla="*/ 2339439 h 4001985"/>
              <a:gd name="connsiteX15" fmla="*/ 154385 w 190011"/>
              <a:gd name="connsiteY15" fmla="*/ 2375065 h 4001985"/>
              <a:gd name="connsiteX16" fmla="*/ 142510 w 190011"/>
              <a:gd name="connsiteY16" fmla="*/ 2434442 h 4001985"/>
              <a:gd name="connsiteX17" fmla="*/ 154385 w 190011"/>
              <a:gd name="connsiteY17" fmla="*/ 2731325 h 4001985"/>
              <a:gd name="connsiteX18" fmla="*/ 178136 w 190011"/>
              <a:gd name="connsiteY18" fmla="*/ 2814452 h 4001985"/>
              <a:gd name="connsiteX19" fmla="*/ 190011 w 190011"/>
              <a:gd name="connsiteY19" fmla="*/ 2873829 h 4001985"/>
              <a:gd name="connsiteX20" fmla="*/ 166261 w 190011"/>
              <a:gd name="connsiteY20" fmla="*/ 3063834 h 4001985"/>
              <a:gd name="connsiteX21" fmla="*/ 142510 w 190011"/>
              <a:gd name="connsiteY21" fmla="*/ 3111336 h 4001985"/>
              <a:gd name="connsiteX22" fmla="*/ 118759 w 190011"/>
              <a:gd name="connsiteY22" fmla="*/ 3313216 h 4001985"/>
              <a:gd name="connsiteX23" fmla="*/ 95009 w 190011"/>
              <a:gd name="connsiteY23" fmla="*/ 3384468 h 4001985"/>
              <a:gd name="connsiteX24" fmla="*/ 95009 w 190011"/>
              <a:gd name="connsiteY24" fmla="*/ 3562598 h 4001985"/>
              <a:gd name="connsiteX25" fmla="*/ 118759 w 190011"/>
              <a:gd name="connsiteY25" fmla="*/ 3598224 h 4001985"/>
              <a:gd name="connsiteX26" fmla="*/ 142510 w 190011"/>
              <a:gd name="connsiteY26" fmla="*/ 3883232 h 4001985"/>
              <a:gd name="connsiteX27" fmla="*/ 130635 w 190011"/>
              <a:gd name="connsiteY27" fmla="*/ 4001985 h 4001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90011" h="4001985">
                <a:moveTo>
                  <a:pt x="47508" y="0"/>
                </a:moveTo>
                <a:cubicBezTo>
                  <a:pt x="6657" y="214466"/>
                  <a:pt x="-14998" y="194984"/>
                  <a:pt x="11882" y="356260"/>
                </a:cubicBezTo>
                <a:cubicBezTo>
                  <a:pt x="13940" y="368607"/>
                  <a:pt x="18159" y="380690"/>
                  <a:pt x="23757" y="391886"/>
                </a:cubicBezTo>
                <a:cubicBezTo>
                  <a:pt x="30140" y="404652"/>
                  <a:pt x="39591" y="415637"/>
                  <a:pt x="47508" y="427512"/>
                </a:cubicBezTo>
                <a:lnTo>
                  <a:pt x="71258" y="498764"/>
                </a:lnTo>
                <a:lnTo>
                  <a:pt x="83133" y="534390"/>
                </a:lnTo>
                <a:cubicBezTo>
                  <a:pt x="79175" y="740229"/>
                  <a:pt x="71258" y="946030"/>
                  <a:pt x="71258" y="1151907"/>
                </a:cubicBezTo>
                <a:cubicBezTo>
                  <a:pt x="71258" y="1183821"/>
                  <a:pt x="73041" y="1216634"/>
                  <a:pt x="83133" y="1246910"/>
                </a:cubicBezTo>
                <a:cubicBezTo>
                  <a:pt x="89392" y="1265686"/>
                  <a:pt x="106884" y="1278577"/>
                  <a:pt x="118759" y="1294411"/>
                </a:cubicBezTo>
                <a:cubicBezTo>
                  <a:pt x="139087" y="1355392"/>
                  <a:pt x="142510" y="1356941"/>
                  <a:pt x="142510" y="1448790"/>
                </a:cubicBezTo>
                <a:cubicBezTo>
                  <a:pt x="142510" y="1484635"/>
                  <a:pt x="134593" y="1520042"/>
                  <a:pt x="130635" y="1555668"/>
                </a:cubicBezTo>
                <a:cubicBezTo>
                  <a:pt x="134593" y="1642754"/>
                  <a:pt x="136070" y="1729988"/>
                  <a:pt x="142510" y="1816925"/>
                </a:cubicBezTo>
                <a:cubicBezTo>
                  <a:pt x="144001" y="1837054"/>
                  <a:pt x="152471" y="1856209"/>
                  <a:pt x="154385" y="1876302"/>
                </a:cubicBezTo>
                <a:cubicBezTo>
                  <a:pt x="178188" y="2126234"/>
                  <a:pt x="148065" y="1993520"/>
                  <a:pt x="178136" y="2113808"/>
                </a:cubicBezTo>
                <a:cubicBezTo>
                  <a:pt x="174178" y="2189018"/>
                  <a:pt x="173080" y="2264434"/>
                  <a:pt x="166261" y="2339439"/>
                </a:cubicBezTo>
                <a:cubicBezTo>
                  <a:pt x="165128" y="2351905"/>
                  <a:pt x="157421" y="2362921"/>
                  <a:pt x="154385" y="2375065"/>
                </a:cubicBezTo>
                <a:cubicBezTo>
                  <a:pt x="149490" y="2394647"/>
                  <a:pt x="146468" y="2414650"/>
                  <a:pt x="142510" y="2434442"/>
                </a:cubicBezTo>
                <a:cubicBezTo>
                  <a:pt x="146468" y="2533403"/>
                  <a:pt x="147571" y="2632520"/>
                  <a:pt x="154385" y="2731325"/>
                </a:cubicBezTo>
                <a:cubicBezTo>
                  <a:pt x="156500" y="2761993"/>
                  <a:pt x="170915" y="2785567"/>
                  <a:pt x="178136" y="2814452"/>
                </a:cubicBezTo>
                <a:cubicBezTo>
                  <a:pt x="183031" y="2834034"/>
                  <a:pt x="186053" y="2854037"/>
                  <a:pt x="190011" y="2873829"/>
                </a:cubicBezTo>
                <a:cubicBezTo>
                  <a:pt x="184442" y="2946224"/>
                  <a:pt x="192694" y="3002156"/>
                  <a:pt x="166261" y="3063834"/>
                </a:cubicBezTo>
                <a:cubicBezTo>
                  <a:pt x="159288" y="3080106"/>
                  <a:pt x="150427" y="3095502"/>
                  <a:pt x="142510" y="3111336"/>
                </a:cubicBezTo>
                <a:cubicBezTo>
                  <a:pt x="134701" y="3212852"/>
                  <a:pt x="141472" y="3237507"/>
                  <a:pt x="118759" y="3313216"/>
                </a:cubicBezTo>
                <a:cubicBezTo>
                  <a:pt x="111565" y="3337195"/>
                  <a:pt x="95009" y="3384468"/>
                  <a:pt x="95009" y="3384468"/>
                </a:cubicBezTo>
                <a:cubicBezTo>
                  <a:pt x="89423" y="3451500"/>
                  <a:pt x="66134" y="3504848"/>
                  <a:pt x="95009" y="3562598"/>
                </a:cubicBezTo>
                <a:cubicBezTo>
                  <a:pt x="101392" y="3575363"/>
                  <a:pt x="110842" y="3586349"/>
                  <a:pt x="118759" y="3598224"/>
                </a:cubicBezTo>
                <a:cubicBezTo>
                  <a:pt x="125632" y="3666946"/>
                  <a:pt x="142510" y="3824380"/>
                  <a:pt x="142510" y="3883232"/>
                </a:cubicBezTo>
                <a:cubicBezTo>
                  <a:pt x="142510" y="3923014"/>
                  <a:pt x="130635" y="4001985"/>
                  <a:pt x="130635" y="4001985"/>
                </a:cubicBezTo>
              </a:path>
            </a:pathLst>
          </a:cu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64B0607C-E9C5-CC4E-943C-870C5A594A47}"/>
              </a:ext>
            </a:extLst>
          </p:cNvPr>
          <p:cNvGrpSpPr/>
          <p:nvPr/>
        </p:nvGrpSpPr>
        <p:grpSpPr>
          <a:xfrm flipH="1" flipV="1">
            <a:off x="6593761" y="1296819"/>
            <a:ext cx="232968" cy="1607198"/>
            <a:chOff x="1983173" y="1151906"/>
            <a:chExt cx="845129" cy="4001985"/>
          </a:xfrm>
        </p:grpSpPr>
        <p:sp>
          <p:nvSpPr>
            <p:cNvPr id="153" name="Freeform 152">
              <a:extLst>
                <a:ext uri="{FF2B5EF4-FFF2-40B4-BE49-F238E27FC236}">
                  <a16:creationId xmlns:a16="http://schemas.microsoft.com/office/drawing/2014/main" id="{59521139-9D09-9745-8E33-7888FF917AA3}"/>
                </a:ext>
              </a:extLst>
            </p:cNvPr>
            <p:cNvSpPr/>
            <p:nvPr/>
          </p:nvSpPr>
          <p:spPr>
            <a:xfrm>
              <a:off x="1983173" y="1151906"/>
              <a:ext cx="162293" cy="4001985"/>
            </a:xfrm>
            <a:custGeom>
              <a:avLst/>
              <a:gdLst>
                <a:gd name="connsiteX0" fmla="*/ 47508 w 190011"/>
                <a:gd name="connsiteY0" fmla="*/ 0 h 4001985"/>
                <a:gd name="connsiteX1" fmla="*/ 11882 w 190011"/>
                <a:gd name="connsiteY1" fmla="*/ 356260 h 4001985"/>
                <a:gd name="connsiteX2" fmla="*/ 23757 w 190011"/>
                <a:gd name="connsiteY2" fmla="*/ 391886 h 4001985"/>
                <a:gd name="connsiteX3" fmla="*/ 47508 w 190011"/>
                <a:gd name="connsiteY3" fmla="*/ 427512 h 4001985"/>
                <a:gd name="connsiteX4" fmla="*/ 71258 w 190011"/>
                <a:gd name="connsiteY4" fmla="*/ 498764 h 4001985"/>
                <a:gd name="connsiteX5" fmla="*/ 83133 w 190011"/>
                <a:gd name="connsiteY5" fmla="*/ 534390 h 4001985"/>
                <a:gd name="connsiteX6" fmla="*/ 71258 w 190011"/>
                <a:gd name="connsiteY6" fmla="*/ 1151907 h 4001985"/>
                <a:gd name="connsiteX7" fmla="*/ 83133 w 190011"/>
                <a:gd name="connsiteY7" fmla="*/ 1246910 h 4001985"/>
                <a:gd name="connsiteX8" fmla="*/ 118759 w 190011"/>
                <a:gd name="connsiteY8" fmla="*/ 1294411 h 4001985"/>
                <a:gd name="connsiteX9" fmla="*/ 142510 w 190011"/>
                <a:gd name="connsiteY9" fmla="*/ 1448790 h 4001985"/>
                <a:gd name="connsiteX10" fmla="*/ 130635 w 190011"/>
                <a:gd name="connsiteY10" fmla="*/ 1555668 h 4001985"/>
                <a:gd name="connsiteX11" fmla="*/ 142510 w 190011"/>
                <a:gd name="connsiteY11" fmla="*/ 1816925 h 4001985"/>
                <a:gd name="connsiteX12" fmla="*/ 154385 w 190011"/>
                <a:gd name="connsiteY12" fmla="*/ 1876302 h 4001985"/>
                <a:gd name="connsiteX13" fmla="*/ 178136 w 190011"/>
                <a:gd name="connsiteY13" fmla="*/ 2113808 h 4001985"/>
                <a:gd name="connsiteX14" fmla="*/ 166261 w 190011"/>
                <a:gd name="connsiteY14" fmla="*/ 2339439 h 4001985"/>
                <a:gd name="connsiteX15" fmla="*/ 154385 w 190011"/>
                <a:gd name="connsiteY15" fmla="*/ 2375065 h 4001985"/>
                <a:gd name="connsiteX16" fmla="*/ 142510 w 190011"/>
                <a:gd name="connsiteY16" fmla="*/ 2434442 h 4001985"/>
                <a:gd name="connsiteX17" fmla="*/ 154385 w 190011"/>
                <a:gd name="connsiteY17" fmla="*/ 2731325 h 4001985"/>
                <a:gd name="connsiteX18" fmla="*/ 178136 w 190011"/>
                <a:gd name="connsiteY18" fmla="*/ 2814452 h 4001985"/>
                <a:gd name="connsiteX19" fmla="*/ 190011 w 190011"/>
                <a:gd name="connsiteY19" fmla="*/ 2873829 h 4001985"/>
                <a:gd name="connsiteX20" fmla="*/ 166261 w 190011"/>
                <a:gd name="connsiteY20" fmla="*/ 3063834 h 4001985"/>
                <a:gd name="connsiteX21" fmla="*/ 142510 w 190011"/>
                <a:gd name="connsiteY21" fmla="*/ 3111336 h 4001985"/>
                <a:gd name="connsiteX22" fmla="*/ 118759 w 190011"/>
                <a:gd name="connsiteY22" fmla="*/ 3313216 h 4001985"/>
                <a:gd name="connsiteX23" fmla="*/ 95009 w 190011"/>
                <a:gd name="connsiteY23" fmla="*/ 3384468 h 4001985"/>
                <a:gd name="connsiteX24" fmla="*/ 95009 w 190011"/>
                <a:gd name="connsiteY24" fmla="*/ 3562598 h 4001985"/>
                <a:gd name="connsiteX25" fmla="*/ 118759 w 190011"/>
                <a:gd name="connsiteY25" fmla="*/ 3598224 h 4001985"/>
                <a:gd name="connsiteX26" fmla="*/ 142510 w 190011"/>
                <a:gd name="connsiteY26" fmla="*/ 3883232 h 4001985"/>
                <a:gd name="connsiteX27" fmla="*/ 130635 w 190011"/>
                <a:gd name="connsiteY27" fmla="*/ 4001985 h 4001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90011" h="4001985">
                  <a:moveTo>
                    <a:pt x="47508" y="0"/>
                  </a:moveTo>
                  <a:cubicBezTo>
                    <a:pt x="6657" y="214466"/>
                    <a:pt x="-14998" y="194984"/>
                    <a:pt x="11882" y="356260"/>
                  </a:cubicBezTo>
                  <a:cubicBezTo>
                    <a:pt x="13940" y="368607"/>
                    <a:pt x="18159" y="380690"/>
                    <a:pt x="23757" y="391886"/>
                  </a:cubicBezTo>
                  <a:cubicBezTo>
                    <a:pt x="30140" y="404652"/>
                    <a:pt x="39591" y="415637"/>
                    <a:pt x="47508" y="427512"/>
                  </a:cubicBezTo>
                  <a:lnTo>
                    <a:pt x="71258" y="498764"/>
                  </a:lnTo>
                  <a:lnTo>
                    <a:pt x="83133" y="534390"/>
                  </a:lnTo>
                  <a:cubicBezTo>
                    <a:pt x="79175" y="740229"/>
                    <a:pt x="71258" y="946030"/>
                    <a:pt x="71258" y="1151907"/>
                  </a:cubicBezTo>
                  <a:cubicBezTo>
                    <a:pt x="71258" y="1183821"/>
                    <a:pt x="73041" y="1216634"/>
                    <a:pt x="83133" y="1246910"/>
                  </a:cubicBezTo>
                  <a:cubicBezTo>
                    <a:pt x="89392" y="1265686"/>
                    <a:pt x="106884" y="1278577"/>
                    <a:pt x="118759" y="1294411"/>
                  </a:cubicBezTo>
                  <a:cubicBezTo>
                    <a:pt x="139087" y="1355392"/>
                    <a:pt x="142510" y="1356941"/>
                    <a:pt x="142510" y="1448790"/>
                  </a:cubicBezTo>
                  <a:cubicBezTo>
                    <a:pt x="142510" y="1484635"/>
                    <a:pt x="134593" y="1520042"/>
                    <a:pt x="130635" y="1555668"/>
                  </a:cubicBezTo>
                  <a:cubicBezTo>
                    <a:pt x="134593" y="1642754"/>
                    <a:pt x="136070" y="1729988"/>
                    <a:pt x="142510" y="1816925"/>
                  </a:cubicBezTo>
                  <a:cubicBezTo>
                    <a:pt x="144001" y="1837054"/>
                    <a:pt x="152471" y="1856209"/>
                    <a:pt x="154385" y="1876302"/>
                  </a:cubicBezTo>
                  <a:cubicBezTo>
                    <a:pt x="178188" y="2126234"/>
                    <a:pt x="148065" y="1993520"/>
                    <a:pt x="178136" y="2113808"/>
                  </a:cubicBezTo>
                  <a:cubicBezTo>
                    <a:pt x="174178" y="2189018"/>
                    <a:pt x="173080" y="2264434"/>
                    <a:pt x="166261" y="2339439"/>
                  </a:cubicBezTo>
                  <a:cubicBezTo>
                    <a:pt x="165128" y="2351905"/>
                    <a:pt x="157421" y="2362921"/>
                    <a:pt x="154385" y="2375065"/>
                  </a:cubicBezTo>
                  <a:cubicBezTo>
                    <a:pt x="149490" y="2394647"/>
                    <a:pt x="146468" y="2414650"/>
                    <a:pt x="142510" y="2434442"/>
                  </a:cubicBezTo>
                  <a:cubicBezTo>
                    <a:pt x="146468" y="2533403"/>
                    <a:pt x="147571" y="2632520"/>
                    <a:pt x="154385" y="2731325"/>
                  </a:cubicBezTo>
                  <a:cubicBezTo>
                    <a:pt x="156500" y="2761993"/>
                    <a:pt x="170915" y="2785567"/>
                    <a:pt x="178136" y="2814452"/>
                  </a:cubicBezTo>
                  <a:cubicBezTo>
                    <a:pt x="183031" y="2834034"/>
                    <a:pt x="186053" y="2854037"/>
                    <a:pt x="190011" y="2873829"/>
                  </a:cubicBezTo>
                  <a:cubicBezTo>
                    <a:pt x="184442" y="2946224"/>
                    <a:pt x="192694" y="3002156"/>
                    <a:pt x="166261" y="3063834"/>
                  </a:cubicBezTo>
                  <a:cubicBezTo>
                    <a:pt x="159288" y="3080106"/>
                    <a:pt x="150427" y="3095502"/>
                    <a:pt x="142510" y="3111336"/>
                  </a:cubicBezTo>
                  <a:cubicBezTo>
                    <a:pt x="134701" y="3212852"/>
                    <a:pt x="141472" y="3237507"/>
                    <a:pt x="118759" y="3313216"/>
                  </a:cubicBezTo>
                  <a:cubicBezTo>
                    <a:pt x="111565" y="3337195"/>
                    <a:pt x="95009" y="3384468"/>
                    <a:pt x="95009" y="3384468"/>
                  </a:cubicBezTo>
                  <a:cubicBezTo>
                    <a:pt x="89423" y="3451500"/>
                    <a:pt x="66134" y="3504848"/>
                    <a:pt x="95009" y="3562598"/>
                  </a:cubicBezTo>
                  <a:cubicBezTo>
                    <a:pt x="101392" y="3575363"/>
                    <a:pt x="110842" y="3586349"/>
                    <a:pt x="118759" y="3598224"/>
                  </a:cubicBezTo>
                  <a:cubicBezTo>
                    <a:pt x="125632" y="3666946"/>
                    <a:pt x="142510" y="3824380"/>
                    <a:pt x="142510" y="3883232"/>
                  </a:cubicBezTo>
                  <a:cubicBezTo>
                    <a:pt x="142510" y="3923014"/>
                    <a:pt x="130635" y="4001985"/>
                    <a:pt x="130635" y="4001985"/>
                  </a:cubicBezTo>
                </a:path>
              </a:pathLst>
            </a:cu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54" name="Freeform 153">
              <a:extLst>
                <a:ext uri="{FF2B5EF4-FFF2-40B4-BE49-F238E27FC236}">
                  <a16:creationId xmlns:a16="http://schemas.microsoft.com/office/drawing/2014/main" id="{36924D63-0EA3-EC45-87C6-7AC25BD4A170}"/>
                </a:ext>
              </a:extLst>
            </p:cNvPr>
            <p:cNvSpPr/>
            <p:nvPr/>
          </p:nvSpPr>
          <p:spPr>
            <a:xfrm>
              <a:off x="2717475" y="1932164"/>
              <a:ext cx="110827" cy="3168961"/>
            </a:xfrm>
            <a:custGeom>
              <a:avLst/>
              <a:gdLst>
                <a:gd name="connsiteX0" fmla="*/ 47508 w 190011"/>
                <a:gd name="connsiteY0" fmla="*/ 0 h 4001985"/>
                <a:gd name="connsiteX1" fmla="*/ 11882 w 190011"/>
                <a:gd name="connsiteY1" fmla="*/ 356260 h 4001985"/>
                <a:gd name="connsiteX2" fmla="*/ 23757 w 190011"/>
                <a:gd name="connsiteY2" fmla="*/ 391886 h 4001985"/>
                <a:gd name="connsiteX3" fmla="*/ 47508 w 190011"/>
                <a:gd name="connsiteY3" fmla="*/ 427512 h 4001985"/>
                <a:gd name="connsiteX4" fmla="*/ 71258 w 190011"/>
                <a:gd name="connsiteY4" fmla="*/ 498764 h 4001985"/>
                <a:gd name="connsiteX5" fmla="*/ 83133 w 190011"/>
                <a:gd name="connsiteY5" fmla="*/ 534390 h 4001985"/>
                <a:gd name="connsiteX6" fmla="*/ 71258 w 190011"/>
                <a:gd name="connsiteY6" fmla="*/ 1151907 h 4001985"/>
                <a:gd name="connsiteX7" fmla="*/ 83133 w 190011"/>
                <a:gd name="connsiteY7" fmla="*/ 1246910 h 4001985"/>
                <a:gd name="connsiteX8" fmla="*/ 118759 w 190011"/>
                <a:gd name="connsiteY8" fmla="*/ 1294411 h 4001985"/>
                <a:gd name="connsiteX9" fmla="*/ 142510 w 190011"/>
                <a:gd name="connsiteY9" fmla="*/ 1448790 h 4001985"/>
                <a:gd name="connsiteX10" fmla="*/ 130635 w 190011"/>
                <a:gd name="connsiteY10" fmla="*/ 1555668 h 4001985"/>
                <a:gd name="connsiteX11" fmla="*/ 142510 w 190011"/>
                <a:gd name="connsiteY11" fmla="*/ 1816925 h 4001985"/>
                <a:gd name="connsiteX12" fmla="*/ 154385 w 190011"/>
                <a:gd name="connsiteY12" fmla="*/ 1876302 h 4001985"/>
                <a:gd name="connsiteX13" fmla="*/ 178136 w 190011"/>
                <a:gd name="connsiteY13" fmla="*/ 2113808 h 4001985"/>
                <a:gd name="connsiteX14" fmla="*/ 166261 w 190011"/>
                <a:gd name="connsiteY14" fmla="*/ 2339439 h 4001985"/>
                <a:gd name="connsiteX15" fmla="*/ 154385 w 190011"/>
                <a:gd name="connsiteY15" fmla="*/ 2375065 h 4001985"/>
                <a:gd name="connsiteX16" fmla="*/ 142510 w 190011"/>
                <a:gd name="connsiteY16" fmla="*/ 2434442 h 4001985"/>
                <a:gd name="connsiteX17" fmla="*/ 154385 w 190011"/>
                <a:gd name="connsiteY17" fmla="*/ 2731325 h 4001985"/>
                <a:gd name="connsiteX18" fmla="*/ 178136 w 190011"/>
                <a:gd name="connsiteY18" fmla="*/ 2814452 h 4001985"/>
                <a:gd name="connsiteX19" fmla="*/ 190011 w 190011"/>
                <a:gd name="connsiteY19" fmla="*/ 2873829 h 4001985"/>
                <a:gd name="connsiteX20" fmla="*/ 166261 w 190011"/>
                <a:gd name="connsiteY20" fmla="*/ 3063834 h 4001985"/>
                <a:gd name="connsiteX21" fmla="*/ 142510 w 190011"/>
                <a:gd name="connsiteY21" fmla="*/ 3111336 h 4001985"/>
                <a:gd name="connsiteX22" fmla="*/ 118759 w 190011"/>
                <a:gd name="connsiteY22" fmla="*/ 3313216 h 4001985"/>
                <a:gd name="connsiteX23" fmla="*/ 95009 w 190011"/>
                <a:gd name="connsiteY23" fmla="*/ 3384468 h 4001985"/>
                <a:gd name="connsiteX24" fmla="*/ 95009 w 190011"/>
                <a:gd name="connsiteY24" fmla="*/ 3562598 h 4001985"/>
                <a:gd name="connsiteX25" fmla="*/ 118759 w 190011"/>
                <a:gd name="connsiteY25" fmla="*/ 3598224 h 4001985"/>
                <a:gd name="connsiteX26" fmla="*/ 142510 w 190011"/>
                <a:gd name="connsiteY26" fmla="*/ 3883232 h 4001985"/>
                <a:gd name="connsiteX27" fmla="*/ 130635 w 190011"/>
                <a:gd name="connsiteY27" fmla="*/ 4001985 h 4001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90011" h="4001985">
                  <a:moveTo>
                    <a:pt x="47508" y="0"/>
                  </a:moveTo>
                  <a:cubicBezTo>
                    <a:pt x="6657" y="214466"/>
                    <a:pt x="-14998" y="194984"/>
                    <a:pt x="11882" y="356260"/>
                  </a:cubicBezTo>
                  <a:cubicBezTo>
                    <a:pt x="13940" y="368607"/>
                    <a:pt x="18159" y="380690"/>
                    <a:pt x="23757" y="391886"/>
                  </a:cubicBezTo>
                  <a:cubicBezTo>
                    <a:pt x="30140" y="404652"/>
                    <a:pt x="39591" y="415637"/>
                    <a:pt x="47508" y="427512"/>
                  </a:cubicBezTo>
                  <a:lnTo>
                    <a:pt x="71258" y="498764"/>
                  </a:lnTo>
                  <a:lnTo>
                    <a:pt x="83133" y="534390"/>
                  </a:lnTo>
                  <a:cubicBezTo>
                    <a:pt x="79175" y="740229"/>
                    <a:pt x="71258" y="946030"/>
                    <a:pt x="71258" y="1151907"/>
                  </a:cubicBezTo>
                  <a:cubicBezTo>
                    <a:pt x="71258" y="1183821"/>
                    <a:pt x="73041" y="1216634"/>
                    <a:pt x="83133" y="1246910"/>
                  </a:cubicBezTo>
                  <a:cubicBezTo>
                    <a:pt x="89392" y="1265686"/>
                    <a:pt x="106884" y="1278577"/>
                    <a:pt x="118759" y="1294411"/>
                  </a:cubicBezTo>
                  <a:cubicBezTo>
                    <a:pt x="139087" y="1355392"/>
                    <a:pt x="142510" y="1356941"/>
                    <a:pt x="142510" y="1448790"/>
                  </a:cubicBezTo>
                  <a:cubicBezTo>
                    <a:pt x="142510" y="1484635"/>
                    <a:pt x="134593" y="1520042"/>
                    <a:pt x="130635" y="1555668"/>
                  </a:cubicBezTo>
                  <a:cubicBezTo>
                    <a:pt x="134593" y="1642754"/>
                    <a:pt x="136070" y="1729988"/>
                    <a:pt x="142510" y="1816925"/>
                  </a:cubicBezTo>
                  <a:cubicBezTo>
                    <a:pt x="144001" y="1837054"/>
                    <a:pt x="152471" y="1856209"/>
                    <a:pt x="154385" y="1876302"/>
                  </a:cubicBezTo>
                  <a:cubicBezTo>
                    <a:pt x="178188" y="2126234"/>
                    <a:pt x="148065" y="1993520"/>
                    <a:pt x="178136" y="2113808"/>
                  </a:cubicBezTo>
                  <a:cubicBezTo>
                    <a:pt x="174178" y="2189018"/>
                    <a:pt x="173080" y="2264434"/>
                    <a:pt x="166261" y="2339439"/>
                  </a:cubicBezTo>
                  <a:cubicBezTo>
                    <a:pt x="165128" y="2351905"/>
                    <a:pt x="157421" y="2362921"/>
                    <a:pt x="154385" y="2375065"/>
                  </a:cubicBezTo>
                  <a:cubicBezTo>
                    <a:pt x="149490" y="2394647"/>
                    <a:pt x="146468" y="2414650"/>
                    <a:pt x="142510" y="2434442"/>
                  </a:cubicBezTo>
                  <a:cubicBezTo>
                    <a:pt x="146468" y="2533403"/>
                    <a:pt x="147571" y="2632520"/>
                    <a:pt x="154385" y="2731325"/>
                  </a:cubicBezTo>
                  <a:cubicBezTo>
                    <a:pt x="156500" y="2761993"/>
                    <a:pt x="170915" y="2785567"/>
                    <a:pt x="178136" y="2814452"/>
                  </a:cubicBezTo>
                  <a:cubicBezTo>
                    <a:pt x="183031" y="2834034"/>
                    <a:pt x="186053" y="2854037"/>
                    <a:pt x="190011" y="2873829"/>
                  </a:cubicBezTo>
                  <a:cubicBezTo>
                    <a:pt x="184442" y="2946224"/>
                    <a:pt x="192694" y="3002156"/>
                    <a:pt x="166261" y="3063834"/>
                  </a:cubicBezTo>
                  <a:cubicBezTo>
                    <a:pt x="159288" y="3080106"/>
                    <a:pt x="150427" y="3095502"/>
                    <a:pt x="142510" y="3111336"/>
                  </a:cubicBezTo>
                  <a:cubicBezTo>
                    <a:pt x="134701" y="3212852"/>
                    <a:pt x="141472" y="3237507"/>
                    <a:pt x="118759" y="3313216"/>
                  </a:cubicBezTo>
                  <a:cubicBezTo>
                    <a:pt x="111565" y="3337195"/>
                    <a:pt x="95009" y="3384468"/>
                    <a:pt x="95009" y="3384468"/>
                  </a:cubicBezTo>
                  <a:cubicBezTo>
                    <a:pt x="89423" y="3451500"/>
                    <a:pt x="66134" y="3504848"/>
                    <a:pt x="95009" y="3562598"/>
                  </a:cubicBezTo>
                  <a:cubicBezTo>
                    <a:pt x="101392" y="3575363"/>
                    <a:pt x="110842" y="3586349"/>
                    <a:pt x="118759" y="3598224"/>
                  </a:cubicBezTo>
                  <a:cubicBezTo>
                    <a:pt x="125632" y="3666946"/>
                    <a:pt x="142510" y="3824380"/>
                    <a:pt x="142510" y="3883232"/>
                  </a:cubicBezTo>
                  <a:cubicBezTo>
                    <a:pt x="142510" y="3923014"/>
                    <a:pt x="130635" y="4001985"/>
                    <a:pt x="130635" y="4001985"/>
                  </a:cubicBezTo>
                </a:path>
              </a:pathLst>
            </a:cu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55" name="Freeform 154">
              <a:extLst>
                <a:ext uri="{FF2B5EF4-FFF2-40B4-BE49-F238E27FC236}">
                  <a16:creationId xmlns:a16="http://schemas.microsoft.com/office/drawing/2014/main" id="{55604457-A73F-934D-AA94-00EA56F831AA}"/>
                </a:ext>
              </a:extLst>
            </p:cNvPr>
            <p:cNvSpPr/>
            <p:nvPr/>
          </p:nvSpPr>
          <p:spPr>
            <a:xfrm flipV="1">
              <a:off x="2389904" y="1533426"/>
              <a:ext cx="83134" cy="3600961"/>
            </a:xfrm>
            <a:custGeom>
              <a:avLst/>
              <a:gdLst>
                <a:gd name="connsiteX0" fmla="*/ 47508 w 190011"/>
                <a:gd name="connsiteY0" fmla="*/ 0 h 4001985"/>
                <a:gd name="connsiteX1" fmla="*/ 11882 w 190011"/>
                <a:gd name="connsiteY1" fmla="*/ 356260 h 4001985"/>
                <a:gd name="connsiteX2" fmla="*/ 23757 w 190011"/>
                <a:gd name="connsiteY2" fmla="*/ 391886 h 4001985"/>
                <a:gd name="connsiteX3" fmla="*/ 47508 w 190011"/>
                <a:gd name="connsiteY3" fmla="*/ 427512 h 4001985"/>
                <a:gd name="connsiteX4" fmla="*/ 71258 w 190011"/>
                <a:gd name="connsiteY4" fmla="*/ 498764 h 4001985"/>
                <a:gd name="connsiteX5" fmla="*/ 83133 w 190011"/>
                <a:gd name="connsiteY5" fmla="*/ 534390 h 4001985"/>
                <a:gd name="connsiteX6" fmla="*/ 71258 w 190011"/>
                <a:gd name="connsiteY6" fmla="*/ 1151907 h 4001985"/>
                <a:gd name="connsiteX7" fmla="*/ 83133 w 190011"/>
                <a:gd name="connsiteY7" fmla="*/ 1246910 h 4001985"/>
                <a:gd name="connsiteX8" fmla="*/ 118759 w 190011"/>
                <a:gd name="connsiteY8" fmla="*/ 1294411 h 4001985"/>
                <a:gd name="connsiteX9" fmla="*/ 142510 w 190011"/>
                <a:gd name="connsiteY9" fmla="*/ 1448790 h 4001985"/>
                <a:gd name="connsiteX10" fmla="*/ 130635 w 190011"/>
                <a:gd name="connsiteY10" fmla="*/ 1555668 h 4001985"/>
                <a:gd name="connsiteX11" fmla="*/ 142510 w 190011"/>
                <a:gd name="connsiteY11" fmla="*/ 1816925 h 4001985"/>
                <a:gd name="connsiteX12" fmla="*/ 154385 w 190011"/>
                <a:gd name="connsiteY12" fmla="*/ 1876302 h 4001985"/>
                <a:gd name="connsiteX13" fmla="*/ 178136 w 190011"/>
                <a:gd name="connsiteY13" fmla="*/ 2113808 h 4001985"/>
                <a:gd name="connsiteX14" fmla="*/ 166261 w 190011"/>
                <a:gd name="connsiteY14" fmla="*/ 2339439 h 4001985"/>
                <a:gd name="connsiteX15" fmla="*/ 154385 w 190011"/>
                <a:gd name="connsiteY15" fmla="*/ 2375065 h 4001985"/>
                <a:gd name="connsiteX16" fmla="*/ 142510 w 190011"/>
                <a:gd name="connsiteY16" fmla="*/ 2434442 h 4001985"/>
                <a:gd name="connsiteX17" fmla="*/ 154385 w 190011"/>
                <a:gd name="connsiteY17" fmla="*/ 2731325 h 4001985"/>
                <a:gd name="connsiteX18" fmla="*/ 178136 w 190011"/>
                <a:gd name="connsiteY18" fmla="*/ 2814452 h 4001985"/>
                <a:gd name="connsiteX19" fmla="*/ 190011 w 190011"/>
                <a:gd name="connsiteY19" fmla="*/ 2873829 h 4001985"/>
                <a:gd name="connsiteX20" fmla="*/ 166261 w 190011"/>
                <a:gd name="connsiteY20" fmla="*/ 3063834 h 4001985"/>
                <a:gd name="connsiteX21" fmla="*/ 142510 w 190011"/>
                <a:gd name="connsiteY21" fmla="*/ 3111336 h 4001985"/>
                <a:gd name="connsiteX22" fmla="*/ 118759 w 190011"/>
                <a:gd name="connsiteY22" fmla="*/ 3313216 h 4001985"/>
                <a:gd name="connsiteX23" fmla="*/ 95009 w 190011"/>
                <a:gd name="connsiteY23" fmla="*/ 3384468 h 4001985"/>
                <a:gd name="connsiteX24" fmla="*/ 95009 w 190011"/>
                <a:gd name="connsiteY24" fmla="*/ 3562598 h 4001985"/>
                <a:gd name="connsiteX25" fmla="*/ 118759 w 190011"/>
                <a:gd name="connsiteY25" fmla="*/ 3598224 h 4001985"/>
                <a:gd name="connsiteX26" fmla="*/ 142510 w 190011"/>
                <a:gd name="connsiteY26" fmla="*/ 3883232 h 4001985"/>
                <a:gd name="connsiteX27" fmla="*/ 130635 w 190011"/>
                <a:gd name="connsiteY27" fmla="*/ 4001985 h 4001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90011" h="4001985">
                  <a:moveTo>
                    <a:pt x="47508" y="0"/>
                  </a:moveTo>
                  <a:cubicBezTo>
                    <a:pt x="6657" y="214466"/>
                    <a:pt x="-14998" y="194984"/>
                    <a:pt x="11882" y="356260"/>
                  </a:cubicBezTo>
                  <a:cubicBezTo>
                    <a:pt x="13940" y="368607"/>
                    <a:pt x="18159" y="380690"/>
                    <a:pt x="23757" y="391886"/>
                  </a:cubicBezTo>
                  <a:cubicBezTo>
                    <a:pt x="30140" y="404652"/>
                    <a:pt x="39591" y="415637"/>
                    <a:pt x="47508" y="427512"/>
                  </a:cubicBezTo>
                  <a:lnTo>
                    <a:pt x="71258" y="498764"/>
                  </a:lnTo>
                  <a:lnTo>
                    <a:pt x="83133" y="534390"/>
                  </a:lnTo>
                  <a:cubicBezTo>
                    <a:pt x="79175" y="740229"/>
                    <a:pt x="71258" y="946030"/>
                    <a:pt x="71258" y="1151907"/>
                  </a:cubicBezTo>
                  <a:cubicBezTo>
                    <a:pt x="71258" y="1183821"/>
                    <a:pt x="73041" y="1216634"/>
                    <a:pt x="83133" y="1246910"/>
                  </a:cubicBezTo>
                  <a:cubicBezTo>
                    <a:pt x="89392" y="1265686"/>
                    <a:pt x="106884" y="1278577"/>
                    <a:pt x="118759" y="1294411"/>
                  </a:cubicBezTo>
                  <a:cubicBezTo>
                    <a:pt x="139087" y="1355392"/>
                    <a:pt x="142510" y="1356941"/>
                    <a:pt x="142510" y="1448790"/>
                  </a:cubicBezTo>
                  <a:cubicBezTo>
                    <a:pt x="142510" y="1484635"/>
                    <a:pt x="134593" y="1520042"/>
                    <a:pt x="130635" y="1555668"/>
                  </a:cubicBezTo>
                  <a:cubicBezTo>
                    <a:pt x="134593" y="1642754"/>
                    <a:pt x="136070" y="1729988"/>
                    <a:pt x="142510" y="1816925"/>
                  </a:cubicBezTo>
                  <a:cubicBezTo>
                    <a:pt x="144001" y="1837054"/>
                    <a:pt x="152471" y="1856209"/>
                    <a:pt x="154385" y="1876302"/>
                  </a:cubicBezTo>
                  <a:cubicBezTo>
                    <a:pt x="178188" y="2126234"/>
                    <a:pt x="148065" y="1993520"/>
                    <a:pt x="178136" y="2113808"/>
                  </a:cubicBezTo>
                  <a:cubicBezTo>
                    <a:pt x="174178" y="2189018"/>
                    <a:pt x="173080" y="2264434"/>
                    <a:pt x="166261" y="2339439"/>
                  </a:cubicBezTo>
                  <a:cubicBezTo>
                    <a:pt x="165128" y="2351905"/>
                    <a:pt x="157421" y="2362921"/>
                    <a:pt x="154385" y="2375065"/>
                  </a:cubicBezTo>
                  <a:cubicBezTo>
                    <a:pt x="149490" y="2394647"/>
                    <a:pt x="146468" y="2414650"/>
                    <a:pt x="142510" y="2434442"/>
                  </a:cubicBezTo>
                  <a:cubicBezTo>
                    <a:pt x="146468" y="2533403"/>
                    <a:pt x="147571" y="2632520"/>
                    <a:pt x="154385" y="2731325"/>
                  </a:cubicBezTo>
                  <a:cubicBezTo>
                    <a:pt x="156500" y="2761993"/>
                    <a:pt x="170915" y="2785567"/>
                    <a:pt x="178136" y="2814452"/>
                  </a:cubicBezTo>
                  <a:cubicBezTo>
                    <a:pt x="183031" y="2834034"/>
                    <a:pt x="186053" y="2854037"/>
                    <a:pt x="190011" y="2873829"/>
                  </a:cubicBezTo>
                  <a:cubicBezTo>
                    <a:pt x="184442" y="2946224"/>
                    <a:pt x="192694" y="3002156"/>
                    <a:pt x="166261" y="3063834"/>
                  </a:cubicBezTo>
                  <a:cubicBezTo>
                    <a:pt x="159288" y="3080106"/>
                    <a:pt x="150427" y="3095502"/>
                    <a:pt x="142510" y="3111336"/>
                  </a:cubicBezTo>
                  <a:cubicBezTo>
                    <a:pt x="134701" y="3212852"/>
                    <a:pt x="141472" y="3237507"/>
                    <a:pt x="118759" y="3313216"/>
                  </a:cubicBezTo>
                  <a:cubicBezTo>
                    <a:pt x="111565" y="3337195"/>
                    <a:pt x="95009" y="3384468"/>
                    <a:pt x="95009" y="3384468"/>
                  </a:cubicBezTo>
                  <a:cubicBezTo>
                    <a:pt x="89423" y="3451500"/>
                    <a:pt x="66134" y="3504848"/>
                    <a:pt x="95009" y="3562598"/>
                  </a:cubicBezTo>
                  <a:cubicBezTo>
                    <a:pt x="101392" y="3575363"/>
                    <a:pt x="110842" y="3586349"/>
                    <a:pt x="118759" y="3598224"/>
                  </a:cubicBezTo>
                  <a:cubicBezTo>
                    <a:pt x="125632" y="3666946"/>
                    <a:pt x="142510" y="3824380"/>
                    <a:pt x="142510" y="3883232"/>
                  </a:cubicBezTo>
                  <a:cubicBezTo>
                    <a:pt x="142510" y="3923014"/>
                    <a:pt x="130635" y="4001985"/>
                    <a:pt x="130635" y="4001985"/>
                  </a:cubicBezTo>
                </a:path>
              </a:pathLst>
            </a:cu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4" name="Freeform 123">
            <a:extLst>
              <a:ext uri="{FF2B5EF4-FFF2-40B4-BE49-F238E27FC236}">
                <a16:creationId xmlns:a16="http://schemas.microsoft.com/office/drawing/2014/main" id="{9FE547D8-14A6-5C4B-B54A-79A5583A7866}"/>
              </a:ext>
            </a:extLst>
          </p:cNvPr>
          <p:cNvSpPr/>
          <p:nvPr/>
        </p:nvSpPr>
        <p:spPr>
          <a:xfrm flipH="1" flipV="1">
            <a:off x="6491461" y="1316871"/>
            <a:ext cx="68201" cy="1138846"/>
          </a:xfrm>
          <a:custGeom>
            <a:avLst/>
            <a:gdLst>
              <a:gd name="connsiteX0" fmla="*/ 47508 w 190011"/>
              <a:gd name="connsiteY0" fmla="*/ 0 h 4001985"/>
              <a:gd name="connsiteX1" fmla="*/ 11882 w 190011"/>
              <a:gd name="connsiteY1" fmla="*/ 356260 h 4001985"/>
              <a:gd name="connsiteX2" fmla="*/ 23757 w 190011"/>
              <a:gd name="connsiteY2" fmla="*/ 391886 h 4001985"/>
              <a:gd name="connsiteX3" fmla="*/ 47508 w 190011"/>
              <a:gd name="connsiteY3" fmla="*/ 427512 h 4001985"/>
              <a:gd name="connsiteX4" fmla="*/ 71258 w 190011"/>
              <a:gd name="connsiteY4" fmla="*/ 498764 h 4001985"/>
              <a:gd name="connsiteX5" fmla="*/ 83133 w 190011"/>
              <a:gd name="connsiteY5" fmla="*/ 534390 h 4001985"/>
              <a:gd name="connsiteX6" fmla="*/ 71258 w 190011"/>
              <a:gd name="connsiteY6" fmla="*/ 1151907 h 4001985"/>
              <a:gd name="connsiteX7" fmla="*/ 83133 w 190011"/>
              <a:gd name="connsiteY7" fmla="*/ 1246910 h 4001985"/>
              <a:gd name="connsiteX8" fmla="*/ 118759 w 190011"/>
              <a:gd name="connsiteY8" fmla="*/ 1294411 h 4001985"/>
              <a:gd name="connsiteX9" fmla="*/ 142510 w 190011"/>
              <a:gd name="connsiteY9" fmla="*/ 1448790 h 4001985"/>
              <a:gd name="connsiteX10" fmla="*/ 130635 w 190011"/>
              <a:gd name="connsiteY10" fmla="*/ 1555668 h 4001985"/>
              <a:gd name="connsiteX11" fmla="*/ 142510 w 190011"/>
              <a:gd name="connsiteY11" fmla="*/ 1816925 h 4001985"/>
              <a:gd name="connsiteX12" fmla="*/ 154385 w 190011"/>
              <a:gd name="connsiteY12" fmla="*/ 1876302 h 4001985"/>
              <a:gd name="connsiteX13" fmla="*/ 178136 w 190011"/>
              <a:gd name="connsiteY13" fmla="*/ 2113808 h 4001985"/>
              <a:gd name="connsiteX14" fmla="*/ 166261 w 190011"/>
              <a:gd name="connsiteY14" fmla="*/ 2339439 h 4001985"/>
              <a:gd name="connsiteX15" fmla="*/ 154385 w 190011"/>
              <a:gd name="connsiteY15" fmla="*/ 2375065 h 4001985"/>
              <a:gd name="connsiteX16" fmla="*/ 142510 w 190011"/>
              <a:gd name="connsiteY16" fmla="*/ 2434442 h 4001985"/>
              <a:gd name="connsiteX17" fmla="*/ 154385 w 190011"/>
              <a:gd name="connsiteY17" fmla="*/ 2731325 h 4001985"/>
              <a:gd name="connsiteX18" fmla="*/ 178136 w 190011"/>
              <a:gd name="connsiteY18" fmla="*/ 2814452 h 4001985"/>
              <a:gd name="connsiteX19" fmla="*/ 190011 w 190011"/>
              <a:gd name="connsiteY19" fmla="*/ 2873829 h 4001985"/>
              <a:gd name="connsiteX20" fmla="*/ 166261 w 190011"/>
              <a:gd name="connsiteY20" fmla="*/ 3063834 h 4001985"/>
              <a:gd name="connsiteX21" fmla="*/ 142510 w 190011"/>
              <a:gd name="connsiteY21" fmla="*/ 3111336 h 4001985"/>
              <a:gd name="connsiteX22" fmla="*/ 118759 w 190011"/>
              <a:gd name="connsiteY22" fmla="*/ 3313216 h 4001985"/>
              <a:gd name="connsiteX23" fmla="*/ 95009 w 190011"/>
              <a:gd name="connsiteY23" fmla="*/ 3384468 h 4001985"/>
              <a:gd name="connsiteX24" fmla="*/ 95009 w 190011"/>
              <a:gd name="connsiteY24" fmla="*/ 3562598 h 4001985"/>
              <a:gd name="connsiteX25" fmla="*/ 118759 w 190011"/>
              <a:gd name="connsiteY25" fmla="*/ 3598224 h 4001985"/>
              <a:gd name="connsiteX26" fmla="*/ 142510 w 190011"/>
              <a:gd name="connsiteY26" fmla="*/ 3883232 h 4001985"/>
              <a:gd name="connsiteX27" fmla="*/ 130635 w 190011"/>
              <a:gd name="connsiteY27" fmla="*/ 4001985 h 4001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90011" h="4001985">
                <a:moveTo>
                  <a:pt x="47508" y="0"/>
                </a:moveTo>
                <a:cubicBezTo>
                  <a:pt x="6657" y="214466"/>
                  <a:pt x="-14998" y="194984"/>
                  <a:pt x="11882" y="356260"/>
                </a:cubicBezTo>
                <a:cubicBezTo>
                  <a:pt x="13940" y="368607"/>
                  <a:pt x="18159" y="380690"/>
                  <a:pt x="23757" y="391886"/>
                </a:cubicBezTo>
                <a:cubicBezTo>
                  <a:pt x="30140" y="404652"/>
                  <a:pt x="39591" y="415637"/>
                  <a:pt x="47508" y="427512"/>
                </a:cubicBezTo>
                <a:lnTo>
                  <a:pt x="71258" y="498764"/>
                </a:lnTo>
                <a:lnTo>
                  <a:pt x="83133" y="534390"/>
                </a:lnTo>
                <a:cubicBezTo>
                  <a:pt x="79175" y="740229"/>
                  <a:pt x="71258" y="946030"/>
                  <a:pt x="71258" y="1151907"/>
                </a:cubicBezTo>
                <a:cubicBezTo>
                  <a:pt x="71258" y="1183821"/>
                  <a:pt x="73041" y="1216634"/>
                  <a:pt x="83133" y="1246910"/>
                </a:cubicBezTo>
                <a:cubicBezTo>
                  <a:pt x="89392" y="1265686"/>
                  <a:pt x="106884" y="1278577"/>
                  <a:pt x="118759" y="1294411"/>
                </a:cubicBezTo>
                <a:cubicBezTo>
                  <a:pt x="139087" y="1355392"/>
                  <a:pt x="142510" y="1356941"/>
                  <a:pt x="142510" y="1448790"/>
                </a:cubicBezTo>
                <a:cubicBezTo>
                  <a:pt x="142510" y="1484635"/>
                  <a:pt x="134593" y="1520042"/>
                  <a:pt x="130635" y="1555668"/>
                </a:cubicBezTo>
                <a:cubicBezTo>
                  <a:pt x="134593" y="1642754"/>
                  <a:pt x="136070" y="1729988"/>
                  <a:pt x="142510" y="1816925"/>
                </a:cubicBezTo>
                <a:cubicBezTo>
                  <a:pt x="144001" y="1837054"/>
                  <a:pt x="152471" y="1856209"/>
                  <a:pt x="154385" y="1876302"/>
                </a:cubicBezTo>
                <a:cubicBezTo>
                  <a:pt x="178188" y="2126234"/>
                  <a:pt x="148065" y="1993520"/>
                  <a:pt x="178136" y="2113808"/>
                </a:cubicBezTo>
                <a:cubicBezTo>
                  <a:pt x="174178" y="2189018"/>
                  <a:pt x="173080" y="2264434"/>
                  <a:pt x="166261" y="2339439"/>
                </a:cubicBezTo>
                <a:cubicBezTo>
                  <a:pt x="165128" y="2351905"/>
                  <a:pt x="157421" y="2362921"/>
                  <a:pt x="154385" y="2375065"/>
                </a:cubicBezTo>
                <a:cubicBezTo>
                  <a:pt x="149490" y="2394647"/>
                  <a:pt x="146468" y="2414650"/>
                  <a:pt x="142510" y="2434442"/>
                </a:cubicBezTo>
                <a:cubicBezTo>
                  <a:pt x="146468" y="2533403"/>
                  <a:pt x="147571" y="2632520"/>
                  <a:pt x="154385" y="2731325"/>
                </a:cubicBezTo>
                <a:cubicBezTo>
                  <a:pt x="156500" y="2761993"/>
                  <a:pt x="170915" y="2785567"/>
                  <a:pt x="178136" y="2814452"/>
                </a:cubicBezTo>
                <a:cubicBezTo>
                  <a:pt x="183031" y="2834034"/>
                  <a:pt x="186053" y="2854037"/>
                  <a:pt x="190011" y="2873829"/>
                </a:cubicBezTo>
                <a:cubicBezTo>
                  <a:pt x="184442" y="2946224"/>
                  <a:pt x="192694" y="3002156"/>
                  <a:pt x="166261" y="3063834"/>
                </a:cubicBezTo>
                <a:cubicBezTo>
                  <a:pt x="159288" y="3080106"/>
                  <a:pt x="150427" y="3095502"/>
                  <a:pt x="142510" y="3111336"/>
                </a:cubicBezTo>
                <a:cubicBezTo>
                  <a:pt x="134701" y="3212852"/>
                  <a:pt x="141472" y="3237507"/>
                  <a:pt x="118759" y="3313216"/>
                </a:cubicBezTo>
                <a:cubicBezTo>
                  <a:pt x="111565" y="3337195"/>
                  <a:pt x="95009" y="3384468"/>
                  <a:pt x="95009" y="3384468"/>
                </a:cubicBezTo>
                <a:cubicBezTo>
                  <a:pt x="89423" y="3451500"/>
                  <a:pt x="66134" y="3504848"/>
                  <a:pt x="95009" y="3562598"/>
                </a:cubicBezTo>
                <a:cubicBezTo>
                  <a:pt x="101392" y="3575363"/>
                  <a:pt x="110842" y="3586349"/>
                  <a:pt x="118759" y="3598224"/>
                </a:cubicBezTo>
                <a:cubicBezTo>
                  <a:pt x="125632" y="3666946"/>
                  <a:pt x="142510" y="3824380"/>
                  <a:pt x="142510" y="3883232"/>
                </a:cubicBezTo>
                <a:cubicBezTo>
                  <a:pt x="142510" y="3923014"/>
                  <a:pt x="130635" y="4001985"/>
                  <a:pt x="130635" y="4001985"/>
                </a:cubicBezTo>
              </a:path>
            </a:pathLst>
          </a:cu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5" name="Freeform 124">
            <a:extLst>
              <a:ext uri="{FF2B5EF4-FFF2-40B4-BE49-F238E27FC236}">
                <a16:creationId xmlns:a16="http://schemas.microsoft.com/office/drawing/2014/main" id="{6F63716E-B838-3C4E-835F-794843E31A12}"/>
              </a:ext>
            </a:extLst>
          </p:cNvPr>
          <p:cNvSpPr/>
          <p:nvPr/>
        </p:nvSpPr>
        <p:spPr>
          <a:xfrm flipH="1" flipV="1">
            <a:off x="6300191" y="1268760"/>
            <a:ext cx="30550" cy="807382"/>
          </a:xfrm>
          <a:custGeom>
            <a:avLst/>
            <a:gdLst>
              <a:gd name="connsiteX0" fmla="*/ 47508 w 190011"/>
              <a:gd name="connsiteY0" fmla="*/ 0 h 4001985"/>
              <a:gd name="connsiteX1" fmla="*/ 11882 w 190011"/>
              <a:gd name="connsiteY1" fmla="*/ 356260 h 4001985"/>
              <a:gd name="connsiteX2" fmla="*/ 23757 w 190011"/>
              <a:gd name="connsiteY2" fmla="*/ 391886 h 4001985"/>
              <a:gd name="connsiteX3" fmla="*/ 47508 w 190011"/>
              <a:gd name="connsiteY3" fmla="*/ 427512 h 4001985"/>
              <a:gd name="connsiteX4" fmla="*/ 71258 w 190011"/>
              <a:gd name="connsiteY4" fmla="*/ 498764 h 4001985"/>
              <a:gd name="connsiteX5" fmla="*/ 83133 w 190011"/>
              <a:gd name="connsiteY5" fmla="*/ 534390 h 4001985"/>
              <a:gd name="connsiteX6" fmla="*/ 71258 w 190011"/>
              <a:gd name="connsiteY6" fmla="*/ 1151907 h 4001985"/>
              <a:gd name="connsiteX7" fmla="*/ 83133 w 190011"/>
              <a:gd name="connsiteY7" fmla="*/ 1246910 h 4001985"/>
              <a:gd name="connsiteX8" fmla="*/ 118759 w 190011"/>
              <a:gd name="connsiteY8" fmla="*/ 1294411 h 4001985"/>
              <a:gd name="connsiteX9" fmla="*/ 142510 w 190011"/>
              <a:gd name="connsiteY9" fmla="*/ 1448790 h 4001985"/>
              <a:gd name="connsiteX10" fmla="*/ 130635 w 190011"/>
              <a:gd name="connsiteY10" fmla="*/ 1555668 h 4001985"/>
              <a:gd name="connsiteX11" fmla="*/ 142510 w 190011"/>
              <a:gd name="connsiteY11" fmla="*/ 1816925 h 4001985"/>
              <a:gd name="connsiteX12" fmla="*/ 154385 w 190011"/>
              <a:gd name="connsiteY12" fmla="*/ 1876302 h 4001985"/>
              <a:gd name="connsiteX13" fmla="*/ 178136 w 190011"/>
              <a:gd name="connsiteY13" fmla="*/ 2113808 h 4001985"/>
              <a:gd name="connsiteX14" fmla="*/ 166261 w 190011"/>
              <a:gd name="connsiteY14" fmla="*/ 2339439 h 4001985"/>
              <a:gd name="connsiteX15" fmla="*/ 154385 w 190011"/>
              <a:gd name="connsiteY15" fmla="*/ 2375065 h 4001985"/>
              <a:gd name="connsiteX16" fmla="*/ 142510 w 190011"/>
              <a:gd name="connsiteY16" fmla="*/ 2434442 h 4001985"/>
              <a:gd name="connsiteX17" fmla="*/ 154385 w 190011"/>
              <a:gd name="connsiteY17" fmla="*/ 2731325 h 4001985"/>
              <a:gd name="connsiteX18" fmla="*/ 178136 w 190011"/>
              <a:gd name="connsiteY18" fmla="*/ 2814452 h 4001985"/>
              <a:gd name="connsiteX19" fmla="*/ 190011 w 190011"/>
              <a:gd name="connsiteY19" fmla="*/ 2873829 h 4001985"/>
              <a:gd name="connsiteX20" fmla="*/ 166261 w 190011"/>
              <a:gd name="connsiteY20" fmla="*/ 3063834 h 4001985"/>
              <a:gd name="connsiteX21" fmla="*/ 142510 w 190011"/>
              <a:gd name="connsiteY21" fmla="*/ 3111336 h 4001985"/>
              <a:gd name="connsiteX22" fmla="*/ 118759 w 190011"/>
              <a:gd name="connsiteY22" fmla="*/ 3313216 h 4001985"/>
              <a:gd name="connsiteX23" fmla="*/ 95009 w 190011"/>
              <a:gd name="connsiteY23" fmla="*/ 3384468 h 4001985"/>
              <a:gd name="connsiteX24" fmla="*/ 95009 w 190011"/>
              <a:gd name="connsiteY24" fmla="*/ 3562598 h 4001985"/>
              <a:gd name="connsiteX25" fmla="*/ 118759 w 190011"/>
              <a:gd name="connsiteY25" fmla="*/ 3598224 h 4001985"/>
              <a:gd name="connsiteX26" fmla="*/ 142510 w 190011"/>
              <a:gd name="connsiteY26" fmla="*/ 3883232 h 4001985"/>
              <a:gd name="connsiteX27" fmla="*/ 130635 w 190011"/>
              <a:gd name="connsiteY27" fmla="*/ 4001985 h 4001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90011" h="4001985">
                <a:moveTo>
                  <a:pt x="47508" y="0"/>
                </a:moveTo>
                <a:cubicBezTo>
                  <a:pt x="6657" y="214466"/>
                  <a:pt x="-14998" y="194984"/>
                  <a:pt x="11882" y="356260"/>
                </a:cubicBezTo>
                <a:cubicBezTo>
                  <a:pt x="13940" y="368607"/>
                  <a:pt x="18159" y="380690"/>
                  <a:pt x="23757" y="391886"/>
                </a:cubicBezTo>
                <a:cubicBezTo>
                  <a:pt x="30140" y="404652"/>
                  <a:pt x="39591" y="415637"/>
                  <a:pt x="47508" y="427512"/>
                </a:cubicBezTo>
                <a:lnTo>
                  <a:pt x="71258" y="498764"/>
                </a:lnTo>
                <a:lnTo>
                  <a:pt x="83133" y="534390"/>
                </a:lnTo>
                <a:cubicBezTo>
                  <a:pt x="79175" y="740229"/>
                  <a:pt x="71258" y="946030"/>
                  <a:pt x="71258" y="1151907"/>
                </a:cubicBezTo>
                <a:cubicBezTo>
                  <a:pt x="71258" y="1183821"/>
                  <a:pt x="73041" y="1216634"/>
                  <a:pt x="83133" y="1246910"/>
                </a:cubicBezTo>
                <a:cubicBezTo>
                  <a:pt x="89392" y="1265686"/>
                  <a:pt x="106884" y="1278577"/>
                  <a:pt x="118759" y="1294411"/>
                </a:cubicBezTo>
                <a:cubicBezTo>
                  <a:pt x="139087" y="1355392"/>
                  <a:pt x="142510" y="1356941"/>
                  <a:pt x="142510" y="1448790"/>
                </a:cubicBezTo>
                <a:cubicBezTo>
                  <a:pt x="142510" y="1484635"/>
                  <a:pt x="134593" y="1520042"/>
                  <a:pt x="130635" y="1555668"/>
                </a:cubicBezTo>
                <a:cubicBezTo>
                  <a:pt x="134593" y="1642754"/>
                  <a:pt x="136070" y="1729988"/>
                  <a:pt x="142510" y="1816925"/>
                </a:cubicBezTo>
                <a:cubicBezTo>
                  <a:pt x="144001" y="1837054"/>
                  <a:pt x="152471" y="1856209"/>
                  <a:pt x="154385" y="1876302"/>
                </a:cubicBezTo>
                <a:cubicBezTo>
                  <a:pt x="178188" y="2126234"/>
                  <a:pt x="148065" y="1993520"/>
                  <a:pt x="178136" y="2113808"/>
                </a:cubicBezTo>
                <a:cubicBezTo>
                  <a:pt x="174178" y="2189018"/>
                  <a:pt x="173080" y="2264434"/>
                  <a:pt x="166261" y="2339439"/>
                </a:cubicBezTo>
                <a:cubicBezTo>
                  <a:pt x="165128" y="2351905"/>
                  <a:pt x="157421" y="2362921"/>
                  <a:pt x="154385" y="2375065"/>
                </a:cubicBezTo>
                <a:cubicBezTo>
                  <a:pt x="149490" y="2394647"/>
                  <a:pt x="146468" y="2414650"/>
                  <a:pt x="142510" y="2434442"/>
                </a:cubicBezTo>
                <a:cubicBezTo>
                  <a:pt x="146468" y="2533403"/>
                  <a:pt x="147571" y="2632520"/>
                  <a:pt x="154385" y="2731325"/>
                </a:cubicBezTo>
                <a:cubicBezTo>
                  <a:pt x="156500" y="2761993"/>
                  <a:pt x="170915" y="2785567"/>
                  <a:pt x="178136" y="2814452"/>
                </a:cubicBezTo>
                <a:cubicBezTo>
                  <a:pt x="183031" y="2834034"/>
                  <a:pt x="186053" y="2854037"/>
                  <a:pt x="190011" y="2873829"/>
                </a:cubicBezTo>
                <a:cubicBezTo>
                  <a:pt x="184442" y="2946224"/>
                  <a:pt x="192694" y="3002156"/>
                  <a:pt x="166261" y="3063834"/>
                </a:cubicBezTo>
                <a:cubicBezTo>
                  <a:pt x="159288" y="3080106"/>
                  <a:pt x="150427" y="3095502"/>
                  <a:pt x="142510" y="3111336"/>
                </a:cubicBezTo>
                <a:cubicBezTo>
                  <a:pt x="134701" y="3212852"/>
                  <a:pt x="141472" y="3237507"/>
                  <a:pt x="118759" y="3313216"/>
                </a:cubicBezTo>
                <a:cubicBezTo>
                  <a:pt x="111565" y="3337195"/>
                  <a:pt x="95009" y="3384468"/>
                  <a:pt x="95009" y="3384468"/>
                </a:cubicBezTo>
                <a:cubicBezTo>
                  <a:pt x="89423" y="3451500"/>
                  <a:pt x="66134" y="3504848"/>
                  <a:pt x="95009" y="3562598"/>
                </a:cubicBezTo>
                <a:cubicBezTo>
                  <a:pt x="101392" y="3575363"/>
                  <a:pt x="110842" y="3586349"/>
                  <a:pt x="118759" y="3598224"/>
                </a:cubicBezTo>
                <a:cubicBezTo>
                  <a:pt x="125632" y="3666946"/>
                  <a:pt x="142510" y="3824380"/>
                  <a:pt x="142510" y="3883232"/>
                </a:cubicBezTo>
                <a:cubicBezTo>
                  <a:pt x="142510" y="3923014"/>
                  <a:pt x="130635" y="4001985"/>
                  <a:pt x="130635" y="4001985"/>
                </a:cubicBezTo>
              </a:path>
            </a:pathLst>
          </a:cu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6" name="Freeform 125">
            <a:extLst>
              <a:ext uri="{FF2B5EF4-FFF2-40B4-BE49-F238E27FC236}">
                <a16:creationId xmlns:a16="http://schemas.microsoft.com/office/drawing/2014/main" id="{5A49F752-8DCC-D14C-9B5E-DEB572B0D516}"/>
              </a:ext>
            </a:extLst>
          </p:cNvPr>
          <p:cNvSpPr/>
          <p:nvPr/>
        </p:nvSpPr>
        <p:spPr>
          <a:xfrm flipH="1">
            <a:off x="6424625" y="1321842"/>
            <a:ext cx="22917" cy="917446"/>
          </a:xfrm>
          <a:custGeom>
            <a:avLst/>
            <a:gdLst>
              <a:gd name="connsiteX0" fmla="*/ 47508 w 190011"/>
              <a:gd name="connsiteY0" fmla="*/ 0 h 4001985"/>
              <a:gd name="connsiteX1" fmla="*/ 11882 w 190011"/>
              <a:gd name="connsiteY1" fmla="*/ 356260 h 4001985"/>
              <a:gd name="connsiteX2" fmla="*/ 23757 w 190011"/>
              <a:gd name="connsiteY2" fmla="*/ 391886 h 4001985"/>
              <a:gd name="connsiteX3" fmla="*/ 47508 w 190011"/>
              <a:gd name="connsiteY3" fmla="*/ 427512 h 4001985"/>
              <a:gd name="connsiteX4" fmla="*/ 71258 w 190011"/>
              <a:gd name="connsiteY4" fmla="*/ 498764 h 4001985"/>
              <a:gd name="connsiteX5" fmla="*/ 83133 w 190011"/>
              <a:gd name="connsiteY5" fmla="*/ 534390 h 4001985"/>
              <a:gd name="connsiteX6" fmla="*/ 71258 w 190011"/>
              <a:gd name="connsiteY6" fmla="*/ 1151907 h 4001985"/>
              <a:gd name="connsiteX7" fmla="*/ 83133 w 190011"/>
              <a:gd name="connsiteY7" fmla="*/ 1246910 h 4001985"/>
              <a:gd name="connsiteX8" fmla="*/ 118759 w 190011"/>
              <a:gd name="connsiteY8" fmla="*/ 1294411 h 4001985"/>
              <a:gd name="connsiteX9" fmla="*/ 142510 w 190011"/>
              <a:gd name="connsiteY9" fmla="*/ 1448790 h 4001985"/>
              <a:gd name="connsiteX10" fmla="*/ 130635 w 190011"/>
              <a:gd name="connsiteY10" fmla="*/ 1555668 h 4001985"/>
              <a:gd name="connsiteX11" fmla="*/ 142510 w 190011"/>
              <a:gd name="connsiteY11" fmla="*/ 1816925 h 4001985"/>
              <a:gd name="connsiteX12" fmla="*/ 154385 w 190011"/>
              <a:gd name="connsiteY12" fmla="*/ 1876302 h 4001985"/>
              <a:gd name="connsiteX13" fmla="*/ 178136 w 190011"/>
              <a:gd name="connsiteY13" fmla="*/ 2113808 h 4001985"/>
              <a:gd name="connsiteX14" fmla="*/ 166261 w 190011"/>
              <a:gd name="connsiteY14" fmla="*/ 2339439 h 4001985"/>
              <a:gd name="connsiteX15" fmla="*/ 154385 w 190011"/>
              <a:gd name="connsiteY15" fmla="*/ 2375065 h 4001985"/>
              <a:gd name="connsiteX16" fmla="*/ 142510 w 190011"/>
              <a:gd name="connsiteY16" fmla="*/ 2434442 h 4001985"/>
              <a:gd name="connsiteX17" fmla="*/ 154385 w 190011"/>
              <a:gd name="connsiteY17" fmla="*/ 2731325 h 4001985"/>
              <a:gd name="connsiteX18" fmla="*/ 178136 w 190011"/>
              <a:gd name="connsiteY18" fmla="*/ 2814452 h 4001985"/>
              <a:gd name="connsiteX19" fmla="*/ 190011 w 190011"/>
              <a:gd name="connsiteY19" fmla="*/ 2873829 h 4001985"/>
              <a:gd name="connsiteX20" fmla="*/ 166261 w 190011"/>
              <a:gd name="connsiteY20" fmla="*/ 3063834 h 4001985"/>
              <a:gd name="connsiteX21" fmla="*/ 142510 w 190011"/>
              <a:gd name="connsiteY21" fmla="*/ 3111336 h 4001985"/>
              <a:gd name="connsiteX22" fmla="*/ 118759 w 190011"/>
              <a:gd name="connsiteY22" fmla="*/ 3313216 h 4001985"/>
              <a:gd name="connsiteX23" fmla="*/ 95009 w 190011"/>
              <a:gd name="connsiteY23" fmla="*/ 3384468 h 4001985"/>
              <a:gd name="connsiteX24" fmla="*/ 95009 w 190011"/>
              <a:gd name="connsiteY24" fmla="*/ 3562598 h 4001985"/>
              <a:gd name="connsiteX25" fmla="*/ 118759 w 190011"/>
              <a:gd name="connsiteY25" fmla="*/ 3598224 h 4001985"/>
              <a:gd name="connsiteX26" fmla="*/ 142510 w 190011"/>
              <a:gd name="connsiteY26" fmla="*/ 3883232 h 4001985"/>
              <a:gd name="connsiteX27" fmla="*/ 130635 w 190011"/>
              <a:gd name="connsiteY27" fmla="*/ 4001985 h 4001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90011" h="4001985">
                <a:moveTo>
                  <a:pt x="47508" y="0"/>
                </a:moveTo>
                <a:cubicBezTo>
                  <a:pt x="6657" y="214466"/>
                  <a:pt x="-14998" y="194984"/>
                  <a:pt x="11882" y="356260"/>
                </a:cubicBezTo>
                <a:cubicBezTo>
                  <a:pt x="13940" y="368607"/>
                  <a:pt x="18159" y="380690"/>
                  <a:pt x="23757" y="391886"/>
                </a:cubicBezTo>
                <a:cubicBezTo>
                  <a:pt x="30140" y="404652"/>
                  <a:pt x="39591" y="415637"/>
                  <a:pt x="47508" y="427512"/>
                </a:cubicBezTo>
                <a:lnTo>
                  <a:pt x="71258" y="498764"/>
                </a:lnTo>
                <a:lnTo>
                  <a:pt x="83133" y="534390"/>
                </a:lnTo>
                <a:cubicBezTo>
                  <a:pt x="79175" y="740229"/>
                  <a:pt x="71258" y="946030"/>
                  <a:pt x="71258" y="1151907"/>
                </a:cubicBezTo>
                <a:cubicBezTo>
                  <a:pt x="71258" y="1183821"/>
                  <a:pt x="73041" y="1216634"/>
                  <a:pt x="83133" y="1246910"/>
                </a:cubicBezTo>
                <a:cubicBezTo>
                  <a:pt x="89392" y="1265686"/>
                  <a:pt x="106884" y="1278577"/>
                  <a:pt x="118759" y="1294411"/>
                </a:cubicBezTo>
                <a:cubicBezTo>
                  <a:pt x="139087" y="1355392"/>
                  <a:pt x="142510" y="1356941"/>
                  <a:pt x="142510" y="1448790"/>
                </a:cubicBezTo>
                <a:cubicBezTo>
                  <a:pt x="142510" y="1484635"/>
                  <a:pt x="134593" y="1520042"/>
                  <a:pt x="130635" y="1555668"/>
                </a:cubicBezTo>
                <a:cubicBezTo>
                  <a:pt x="134593" y="1642754"/>
                  <a:pt x="136070" y="1729988"/>
                  <a:pt x="142510" y="1816925"/>
                </a:cubicBezTo>
                <a:cubicBezTo>
                  <a:pt x="144001" y="1837054"/>
                  <a:pt x="152471" y="1856209"/>
                  <a:pt x="154385" y="1876302"/>
                </a:cubicBezTo>
                <a:cubicBezTo>
                  <a:pt x="178188" y="2126234"/>
                  <a:pt x="148065" y="1993520"/>
                  <a:pt x="178136" y="2113808"/>
                </a:cubicBezTo>
                <a:cubicBezTo>
                  <a:pt x="174178" y="2189018"/>
                  <a:pt x="173080" y="2264434"/>
                  <a:pt x="166261" y="2339439"/>
                </a:cubicBezTo>
                <a:cubicBezTo>
                  <a:pt x="165128" y="2351905"/>
                  <a:pt x="157421" y="2362921"/>
                  <a:pt x="154385" y="2375065"/>
                </a:cubicBezTo>
                <a:cubicBezTo>
                  <a:pt x="149490" y="2394647"/>
                  <a:pt x="146468" y="2414650"/>
                  <a:pt x="142510" y="2434442"/>
                </a:cubicBezTo>
                <a:cubicBezTo>
                  <a:pt x="146468" y="2533403"/>
                  <a:pt x="147571" y="2632520"/>
                  <a:pt x="154385" y="2731325"/>
                </a:cubicBezTo>
                <a:cubicBezTo>
                  <a:pt x="156500" y="2761993"/>
                  <a:pt x="170915" y="2785567"/>
                  <a:pt x="178136" y="2814452"/>
                </a:cubicBezTo>
                <a:cubicBezTo>
                  <a:pt x="183031" y="2834034"/>
                  <a:pt x="186053" y="2854037"/>
                  <a:pt x="190011" y="2873829"/>
                </a:cubicBezTo>
                <a:cubicBezTo>
                  <a:pt x="184442" y="2946224"/>
                  <a:pt x="192694" y="3002156"/>
                  <a:pt x="166261" y="3063834"/>
                </a:cubicBezTo>
                <a:cubicBezTo>
                  <a:pt x="159288" y="3080106"/>
                  <a:pt x="150427" y="3095502"/>
                  <a:pt x="142510" y="3111336"/>
                </a:cubicBezTo>
                <a:cubicBezTo>
                  <a:pt x="134701" y="3212852"/>
                  <a:pt x="141472" y="3237507"/>
                  <a:pt x="118759" y="3313216"/>
                </a:cubicBezTo>
                <a:cubicBezTo>
                  <a:pt x="111565" y="3337195"/>
                  <a:pt x="95009" y="3384468"/>
                  <a:pt x="95009" y="3384468"/>
                </a:cubicBezTo>
                <a:cubicBezTo>
                  <a:pt x="89423" y="3451500"/>
                  <a:pt x="66134" y="3504848"/>
                  <a:pt x="95009" y="3562598"/>
                </a:cubicBezTo>
                <a:cubicBezTo>
                  <a:pt x="101392" y="3575363"/>
                  <a:pt x="110842" y="3586349"/>
                  <a:pt x="118759" y="3598224"/>
                </a:cubicBezTo>
                <a:cubicBezTo>
                  <a:pt x="125632" y="3666946"/>
                  <a:pt x="142510" y="3824380"/>
                  <a:pt x="142510" y="3883232"/>
                </a:cubicBezTo>
                <a:cubicBezTo>
                  <a:pt x="142510" y="3923014"/>
                  <a:pt x="130635" y="4001985"/>
                  <a:pt x="130635" y="4001985"/>
                </a:cubicBezTo>
              </a:path>
            </a:pathLst>
          </a:cu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8" name="Freeform 127">
            <a:extLst>
              <a:ext uri="{FF2B5EF4-FFF2-40B4-BE49-F238E27FC236}">
                <a16:creationId xmlns:a16="http://schemas.microsoft.com/office/drawing/2014/main" id="{D55B6D80-3829-AA43-9055-5ABFEF522668}"/>
              </a:ext>
            </a:extLst>
          </p:cNvPr>
          <p:cNvSpPr/>
          <p:nvPr/>
        </p:nvSpPr>
        <p:spPr>
          <a:xfrm flipV="1">
            <a:off x="6072989" y="1324574"/>
            <a:ext cx="12603" cy="309515"/>
          </a:xfrm>
          <a:custGeom>
            <a:avLst/>
            <a:gdLst>
              <a:gd name="connsiteX0" fmla="*/ 47508 w 190011"/>
              <a:gd name="connsiteY0" fmla="*/ 0 h 4001985"/>
              <a:gd name="connsiteX1" fmla="*/ 11882 w 190011"/>
              <a:gd name="connsiteY1" fmla="*/ 356260 h 4001985"/>
              <a:gd name="connsiteX2" fmla="*/ 23757 w 190011"/>
              <a:gd name="connsiteY2" fmla="*/ 391886 h 4001985"/>
              <a:gd name="connsiteX3" fmla="*/ 47508 w 190011"/>
              <a:gd name="connsiteY3" fmla="*/ 427512 h 4001985"/>
              <a:gd name="connsiteX4" fmla="*/ 71258 w 190011"/>
              <a:gd name="connsiteY4" fmla="*/ 498764 h 4001985"/>
              <a:gd name="connsiteX5" fmla="*/ 83133 w 190011"/>
              <a:gd name="connsiteY5" fmla="*/ 534390 h 4001985"/>
              <a:gd name="connsiteX6" fmla="*/ 71258 w 190011"/>
              <a:gd name="connsiteY6" fmla="*/ 1151907 h 4001985"/>
              <a:gd name="connsiteX7" fmla="*/ 83133 w 190011"/>
              <a:gd name="connsiteY7" fmla="*/ 1246910 h 4001985"/>
              <a:gd name="connsiteX8" fmla="*/ 118759 w 190011"/>
              <a:gd name="connsiteY8" fmla="*/ 1294411 h 4001985"/>
              <a:gd name="connsiteX9" fmla="*/ 142510 w 190011"/>
              <a:gd name="connsiteY9" fmla="*/ 1448790 h 4001985"/>
              <a:gd name="connsiteX10" fmla="*/ 130635 w 190011"/>
              <a:gd name="connsiteY10" fmla="*/ 1555668 h 4001985"/>
              <a:gd name="connsiteX11" fmla="*/ 142510 w 190011"/>
              <a:gd name="connsiteY11" fmla="*/ 1816925 h 4001985"/>
              <a:gd name="connsiteX12" fmla="*/ 154385 w 190011"/>
              <a:gd name="connsiteY12" fmla="*/ 1876302 h 4001985"/>
              <a:gd name="connsiteX13" fmla="*/ 178136 w 190011"/>
              <a:gd name="connsiteY13" fmla="*/ 2113808 h 4001985"/>
              <a:gd name="connsiteX14" fmla="*/ 166261 w 190011"/>
              <a:gd name="connsiteY14" fmla="*/ 2339439 h 4001985"/>
              <a:gd name="connsiteX15" fmla="*/ 154385 w 190011"/>
              <a:gd name="connsiteY15" fmla="*/ 2375065 h 4001985"/>
              <a:gd name="connsiteX16" fmla="*/ 142510 w 190011"/>
              <a:gd name="connsiteY16" fmla="*/ 2434442 h 4001985"/>
              <a:gd name="connsiteX17" fmla="*/ 154385 w 190011"/>
              <a:gd name="connsiteY17" fmla="*/ 2731325 h 4001985"/>
              <a:gd name="connsiteX18" fmla="*/ 178136 w 190011"/>
              <a:gd name="connsiteY18" fmla="*/ 2814452 h 4001985"/>
              <a:gd name="connsiteX19" fmla="*/ 190011 w 190011"/>
              <a:gd name="connsiteY19" fmla="*/ 2873829 h 4001985"/>
              <a:gd name="connsiteX20" fmla="*/ 166261 w 190011"/>
              <a:gd name="connsiteY20" fmla="*/ 3063834 h 4001985"/>
              <a:gd name="connsiteX21" fmla="*/ 142510 w 190011"/>
              <a:gd name="connsiteY21" fmla="*/ 3111336 h 4001985"/>
              <a:gd name="connsiteX22" fmla="*/ 118759 w 190011"/>
              <a:gd name="connsiteY22" fmla="*/ 3313216 h 4001985"/>
              <a:gd name="connsiteX23" fmla="*/ 95009 w 190011"/>
              <a:gd name="connsiteY23" fmla="*/ 3384468 h 4001985"/>
              <a:gd name="connsiteX24" fmla="*/ 95009 w 190011"/>
              <a:gd name="connsiteY24" fmla="*/ 3562598 h 4001985"/>
              <a:gd name="connsiteX25" fmla="*/ 118759 w 190011"/>
              <a:gd name="connsiteY25" fmla="*/ 3598224 h 4001985"/>
              <a:gd name="connsiteX26" fmla="*/ 142510 w 190011"/>
              <a:gd name="connsiteY26" fmla="*/ 3883232 h 4001985"/>
              <a:gd name="connsiteX27" fmla="*/ 130635 w 190011"/>
              <a:gd name="connsiteY27" fmla="*/ 4001985 h 4001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90011" h="4001985">
                <a:moveTo>
                  <a:pt x="47508" y="0"/>
                </a:moveTo>
                <a:cubicBezTo>
                  <a:pt x="6657" y="214466"/>
                  <a:pt x="-14998" y="194984"/>
                  <a:pt x="11882" y="356260"/>
                </a:cubicBezTo>
                <a:cubicBezTo>
                  <a:pt x="13940" y="368607"/>
                  <a:pt x="18159" y="380690"/>
                  <a:pt x="23757" y="391886"/>
                </a:cubicBezTo>
                <a:cubicBezTo>
                  <a:pt x="30140" y="404652"/>
                  <a:pt x="39591" y="415637"/>
                  <a:pt x="47508" y="427512"/>
                </a:cubicBezTo>
                <a:lnTo>
                  <a:pt x="71258" y="498764"/>
                </a:lnTo>
                <a:lnTo>
                  <a:pt x="83133" y="534390"/>
                </a:lnTo>
                <a:cubicBezTo>
                  <a:pt x="79175" y="740229"/>
                  <a:pt x="71258" y="946030"/>
                  <a:pt x="71258" y="1151907"/>
                </a:cubicBezTo>
                <a:cubicBezTo>
                  <a:pt x="71258" y="1183821"/>
                  <a:pt x="73041" y="1216634"/>
                  <a:pt x="83133" y="1246910"/>
                </a:cubicBezTo>
                <a:cubicBezTo>
                  <a:pt x="89392" y="1265686"/>
                  <a:pt x="106884" y="1278577"/>
                  <a:pt x="118759" y="1294411"/>
                </a:cubicBezTo>
                <a:cubicBezTo>
                  <a:pt x="139087" y="1355392"/>
                  <a:pt x="142510" y="1356941"/>
                  <a:pt x="142510" y="1448790"/>
                </a:cubicBezTo>
                <a:cubicBezTo>
                  <a:pt x="142510" y="1484635"/>
                  <a:pt x="134593" y="1520042"/>
                  <a:pt x="130635" y="1555668"/>
                </a:cubicBezTo>
                <a:cubicBezTo>
                  <a:pt x="134593" y="1642754"/>
                  <a:pt x="136070" y="1729988"/>
                  <a:pt x="142510" y="1816925"/>
                </a:cubicBezTo>
                <a:cubicBezTo>
                  <a:pt x="144001" y="1837054"/>
                  <a:pt x="152471" y="1856209"/>
                  <a:pt x="154385" y="1876302"/>
                </a:cubicBezTo>
                <a:cubicBezTo>
                  <a:pt x="178188" y="2126234"/>
                  <a:pt x="148065" y="1993520"/>
                  <a:pt x="178136" y="2113808"/>
                </a:cubicBezTo>
                <a:cubicBezTo>
                  <a:pt x="174178" y="2189018"/>
                  <a:pt x="173080" y="2264434"/>
                  <a:pt x="166261" y="2339439"/>
                </a:cubicBezTo>
                <a:cubicBezTo>
                  <a:pt x="165128" y="2351905"/>
                  <a:pt x="157421" y="2362921"/>
                  <a:pt x="154385" y="2375065"/>
                </a:cubicBezTo>
                <a:cubicBezTo>
                  <a:pt x="149490" y="2394647"/>
                  <a:pt x="146468" y="2414650"/>
                  <a:pt x="142510" y="2434442"/>
                </a:cubicBezTo>
                <a:cubicBezTo>
                  <a:pt x="146468" y="2533403"/>
                  <a:pt x="147571" y="2632520"/>
                  <a:pt x="154385" y="2731325"/>
                </a:cubicBezTo>
                <a:cubicBezTo>
                  <a:pt x="156500" y="2761993"/>
                  <a:pt x="170915" y="2785567"/>
                  <a:pt x="178136" y="2814452"/>
                </a:cubicBezTo>
                <a:cubicBezTo>
                  <a:pt x="183031" y="2834034"/>
                  <a:pt x="186053" y="2854037"/>
                  <a:pt x="190011" y="2873829"/>
                </a:cubicBezTo>
                <a:cubicBezTo>
                  <a:pt x="184442" y="2946224"/>
                  <a:pt x="192694" y="3002156"/>
                  <a:pt x="166261" y="3063834"/>
                </a:cubicBezTo>
                <a:cubicBezTo>
                  <a:pt x="159288" y="3080106"/>
                  <a:pt x="150427" y="3095502"/>
                  <a:pt x="142510" y="3111336"/>
                </a:cubicBezTo>
                <a:cubicBezTo>
                  <a:pt x="134701" y="3212852"/>
                  <a:pt x="141472" y="3237507"/>
                  <a:pt x="118759" y="3313216"/>
                </a:cubicBezTo>
                <a:cubicBezTo>
                  <a:pt x="111565" y="3337195"/>
                  <a:pt x="95009" y="3384468"/>
                  <a:pt x="95009" y="3384468"/>
                </a:cubicBezTo>
                <a:cubicBezTo>
                  <a:pt x="89423" y="3451500"/>
                  <a:pt x="66134" y="3504848"/>
                  <a:pt x="95009" y="3562598"/>
                </a:cubicBezTo>
                <a:cubicBezTo>
                  <a:pt x="101392" y="3575363"/>
                  <a:pt x="110842" y="3586349"/>
                  <a:pt x="118759" y="3598224"/>
                </a:cubicBezTo>
                <a:cubicBezTo>
                  <a:pt x="125632" y="3666946"/>
                  <a:pt x="142510" y="3824380"/>
                  <a:pt x="142510" y="3883232"/>
                </a:cubicBezTo>
                <a:cubicBezTo>
                  <a:pt x="142510" y="3923014"/>
                  <a:pt x="130635" y="4001985"/>
                  <a:pt x="130635" y="4001985"/>
                </a:cubicBezTo>
              </a:path>
            </a:pathLst>
          </a:cu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9" name="Freeform 128">
            <a:extLst>
              <a:ext uri="{FF2B5EF4-FFF2-40B4-BE49-F238E27FC236}">
                <a16:creationId xmlns:a16="http://schemas.microsoft.com/office/drawing/2014/main" id="{0E2293A2-4427-934E-B43B-C4F615F61995}"/>
              </a:ext>
            </a:extLst>
          </p:cNvPr>
          <p:cNvSpPr/>
          <p:nvPr/>
        </p:nvSpPr>
        <p:spPr>
          <a:xfrm flipH="1">
            <a:off x="6173602" y="1311131"/>
            <a:ext cx="12603" cy="494524"/>
          </a:xfrm>
          <a:custGeom>
            <a:avLst/>
            <a:gdLst>
              <a:gd name="connsiteX0" fmla="*/ 47508 w 190011"/>
              <a:gd name="connsiteY0" fmla="*/ 0 h 4001985"/>
              <a:gd name="connsiteX1" fmla="*/ 11882 w 190011"/>
              <a:gd name="connsiteY1" fmla="*/ 356260 h 4001985"/>
              <a:gd name="connsiteX2" fmla="*/ 23757 w 190011"/>
              <a:gd name="connsiteY2" fmla="*/ 391886 h 4001985"/>
              <a:gd name="connsiteX3" fmla="*/ 47508 w 190011"/>
              <a:gd name="connsiteY3" fmla="*/ 427512 h 4001985"/>
              <a:gd name="connsiteX4" fmla="*/ 71258 w 190011"/>
              <a:gd name="connsiteY4" fmla="*/ 498764 h 4001985"/>
              <a:gd name="connsiteX5" fmla="*/ 83133 w 190011"/>
              <a:gd name="connsiteY5" fmla="*/ 534390 h 4001985"/>
              <a:gd name="connsiteX6" fmla="*/ 71258 w 190011"/>
              <a:gd name="connsiteY6" fmla="*/ 1151907 h 4001985"/>
              <a:gd name="connsiteX7" fmla="*/ 83133 w 190011"/>
              <a:gd name="connsiteY7" fmla="*/ 1246910 h 4001985"/>
              <a:gd name="connsiteX8" fmla="*/ 118759 w 190011"/>
              <a:gd name="connsiteY8" fmla="*/ 1294411 h 4001985"/>
              <a:gd name="connsiteX9" fmla="*/ 142510 w 190011"/>
              <a:gd name="connsiteY9" fmla="*/ 1448790 h 4001985"/>
              <a:gd name="connsiteX10" fmla="*/ 130635 w 190011"/>
              <a:gd name="connsiteY10" fmla="*/ 1555668 h 4001985"/>
              <a:gd name="connsiteX11" fmla="*/ 142510 w 190011"/>
              <a:gd name="connsiteY11" fmla="*/ 1816925 h 4001985"/>
              <a:gd name="connsiteX12" fmla="*/ 154385 w 190011"/>
              <a:gd name="connsiteY12" fmla="*/ 1876302 h 4001985"/>
              <a:gd name="connsiteX13" fmla="*/ 178136 w 190011"/>
              <a:gd name="connsiteY13" fmla="*/ 2113808 h 4001985"/>
              <a:gd name="connsiteX14" fmla="*/ 166261 w 190011"/>
              <a:gd name="connsiteY14" fmla="*/ 2339439 h 4001985"/>
              <a:gd name="connsiteX15" fmla="*/ 154385 w 190011"/>
              <a:gd name="connsiteY15" fmla="*/ 2375065 h 4001985"/>
              <a:gd name="connsiteX16" fmla="*/ 142510 w 190011"/>
              <a:gd name="connsiteY16" fmla="*/ 2434442 h 4001985"/>
              <a:gd name="connsiteX17" fmla="*/ 154385 w 190011"/>
              <a:gd name="connsiteY17" fmla="*/ 2731325 h 4001985"/>
              <a:gd name="connsiteX18" fmla="*/ 178136 w 190011"/>
              <a:gd name="connsiteY18" fmla="*/ 2814452 h 4001985"/>
              <a:gd name="connsiteX19" fmla="*/ 190011 w 190011"/>
              <a:gd name="connsiteY19" fmla="*/ 2873829 h 4001985"/>
              <a:gd name="connsiteX20" fmla="*/ 166261 w 190011"/>
              <a:gd name="connsiteY20" fmla="*/ 3063834 h 4001985"/>
              <a:gd name="connsiteX21" fmla="*/ 142510 w 190011"/>
              <a:gd name="connsiteY21" fmla="*/ 3111336 h 4001985"/>
              <a:gd name="connsiteX22" fmla="*/ 118759 w 190011"/>
              <a:gd name="connsiteY22" fmla="*/ 3313216 h 4001985"/>
              <a:gd name="connsiteX23" fmla="*/ 95009 w 190011"/>
              <a:gd name="connsiteY23" fmla="*/ 3384468 h 4001985"/>
              <a:gd name="connsiteX24" fmla="*/ 95009 w 190011"/>
              <a:gd name="connsiteY24" fmla="*/ 3562598 h 4001985"/>
              <a:gd name="connsiteX25" fmla="*/ 118759 w 190011"/>
              <a:gd name="connsiteY25" fmla="*/ 3598224 h 4001985"/>
              <a:gd name="connsiteX26" fmla="*/ 142510 w 190011"/>
              <a:gd name="connsiteY26" fmla="*/ 3883232 h 4001985"/>
              <a:gd name="connsiteX27" fmla="*/ 130635 w 190011"/>
              <a:gd name="connsiteY27" fmla="*/ 4001985 h 4001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90011" h="4001985">
                <a:moveTo>
                  <a:pt x="47508" y="0"/>
                </a:moveTo>
                <a:cubicBezTo>
                  <a:pt x="6657" y="214466"/>
                  <a:pt x="-14998" y="194984"/>
                  <a:pt x="11882" y="356260"/>
                </a:cubicBezTo>
                <a:cubicBezTo>
                  <a:pt x="13940" y="368607"/>
                  <a:pt x="18159" y="380690"/>
                  <a:pt x="23757" y="391886"/>
                </a:cubicBezTo>
                <a:cubicBezTo>
                  <a:pt x="30140" y="404652"/>
                  <a:pt x="39591" y="415637"/>
                  <a:pt x="47508" y="427512"/>
                </a:cubicBezTo>
                <a:lnTo>
                  <a:pt x="71258" y="498764"/>
                </a:lnTo>
                <a:lnTo>
                  <a:pt x="83133" y="534390"/>
                </a:lnTo>
                <a:cubicBezTo>
                  <a:pt x="79175" y="740229"/>
                  <a:pt x="71258" y="946030"/>
                  <a:pt x="71258" y="1151907"/>
                </a:cubicBezTo>
                <a:cubicBezTo>
                  <a:pt x="71258" y="1183821"/>
                  <a:pt x="73041" y="1216634"/>
                  <a:pt x="83133" y="1246910"/>
                </a:cubicBezTo>
                <a:cubicBezTo>
                  <a:pt x="89392" y="1265686"/>
                  <a:pt x="106884" y="1278577"/>
                  <a:pt x="118759" y="1294411"/>
                </a:cubicBezTo>
                <a:cubicBezTo>
                  <a:pt x="139087" y="1355392"/>
                  <a:pt x="142510" y="1356941"/>
                  <a:pt x="142510" y="1448790"/>
                </a:cubicBezTo>
                <a:cubicBezTo>
                  <a:pt x="142510" y="1484635"/>
                  <a:pt x="134593" y="1520042"/>
                  <a:pt x="130635" y="1555668"/>
                </a:cubicBezTo>
                <a:cubicBezTo>
                  <a:pt x="134593" y="1642754"/>
                  <a:pt x="136070" y="1729988"/>
                  <a:pt x="142510" y="1816925"/>
                </a:cubicBezTo>
                <a:cubicBezTo>
                  <a:pt x="144001" y="1837054"/>
                  <a:pt x="152471" y="1856209"/>
                  <a:pt x="154385" y="1876302"/>
                </a:cubicBezTo>
                <a:cubicBezTo>
                  <a:pt x="178188" y="2126234"/>
                  <a:pt x="148065" y="1993520"/>
                  <a:pt x="178136" y="2113808"/>
                </a:cubicBezTo>
                <a:cubicBezTo>
                  <a:pt x="174178" y="2189018"/>
                  <a:pt x="173080" y="2264434"/>
                  <a:pt x="166261" y="2339439"/>
                </a:cubicBezTo>
                <a:cubicBezTo>
                  <a:pt x="165128" y="2351905"/>
                  <a:pt x="157421" y="2362921"/>
                  <a:pt x="154385" y="2375065"/>
                </a:cubicBezTo>
                <a:cubicBezTo>
                  <a:pt x="149490" y="2394647"/>
                  <a:pt x="146468" y="2414650"/>
                  <a:pt x="142510" y="2434442"/>
                </a:cubicBezTo>
                <a:cubicBezTo>
                  <a:pt x="146468" y="2533403"/>
                  <a:pt x="147571" y="2632520"/>
                  <a:pt x="154385" y="2731325"/>
                </a:cubicBezTo>
                <a:cubicBezTo>
                  <a:pt x="156500" y="2761993"/>
                  <a:pt x="170915" y="2785567"/>
                  <a:pt x="178136" y="2814452"/>
                </a:cubicBezTo>
                <a:cubicBezTo>
                  <a:pt x="183031" y="2834034"/>
                  <a:pt x="186053" y="2854037"/>
                  <a:pt x="190011" y="2873829"/>
                </a:cubicBezTo>
                <a:cubicBezTo>
                  <a:pt x="184442" y="2946224"/>
                  <a:pt x="192694" y="3002156"/>
                  <a:pt x="166261" y="3063834"/>
                </a:cubicBezTo>
                <a:cubicBezTo>
                  <a:pt x="159288" y="3080106"/>
                  <a:pt x="150427" y="3095502"/>
                  <a:pt x="142510" y="3111336"/>
                </a:cubicBezTo>
                <a:cubicBezTo>
                  <a:pt x="134701" y="3212852"/>
                  <a:pt x="141472" y="3237507"/>
                  <a:pt x="118759" y="3313216"/>
                </a:cubicBezTo>
                <a:cubicBezTo>
                  <a:pt x="111565" y="3337195"/>
                  <a:pt x="95009" y="3384468"/>
                  <a:pt x="95009" y="3384468"/>
                </a:cubicBezTo>
                <a:cubicBezTo>
                  <a:pt x="89423" y="3451500"/>
                  <a:pt x="66134" y="3504848"/>
                  <a:pt x="95009" y="3562598"/>
                </a:cubicBezTo>
                <a:cubicBezTo>
                  <a:pt x="101392" y="3575363"/>
                  <a:pt x="110842" y="3586349"/>
                  <a:pt x="118759" y="3598224"/>
                </a:cubicBezTo>
                <a:cubicBezTo>
                  <a:pt x="125632" y="3666946"/>
                  <a:pt x="142510" y="3824380"/>
                  <a:pt x="142510" y="3883232"/>
                </a:cubicBezTo>
                <a:cubicBezTo>
                  <a:pt x="142510" y="3923014"/>
                  <a:pt x="130635" y="4001985"/>
                  <a:pt x="130635" y="4001985"/>
                </a:cubicBezTo>
              </a:path>
            </a:pathLst>
          </a:cu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7241DD91-08F3-C841-A654-CD1311E3AC05}"/>
              </a:ext>
            </a:extLst>
          </p:cNvPr>
          <p:cNvGrpSpPr/>
          <p:nvPr/>
        </p:nvGrpSpPr>
        <p:grpSpPr>
          <a:xfrm>
            <a:off x="5935496" y="1393339"/>
            <a:ext cx="885353" cy="1501288"/>
            <a:chOff x="4154068" y="1330534"/>
            <a:chExt cx="885353" cy="1426355"/>
          </a:xfrm>
        </p:grpSpPr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99EAA310-AB02-BE42-A8CB-B73893A22C96}"/>
                </a:ext>
              </a:extLst>
            </p:cNvPr>
            <p:cNvSpPr/>
            <p:nvPr/>
          </p:nvSpPr>
          <p:spPr>
            <a:xfrm flipH="1" flipV="1">
              <a:off x="4154068" y="1330534"/>
              <a:ext cx="48109" cy="27472"/>
            </a:xfrm>
            <a:prstGeom prst="ellipse">
              <a:avLst/>
            </a:prstGeom>
            <a:solidFill>
              <a:srgbClr val="FF0000"/>
            </a:solidFill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7BC927B6-59D4-6147-AA94-57608AABA817}"/>
                </a:ext>
              </a:extLst>
            </p:cNvPr>
            <p:cNvSpPr/>
            <p:nvPr/>
          </p:nvSpPr>
          <p:spPr>
            <a:xfrm flipH="1" flipV="1">
              <a:off x="5019574" y="2729417"/>
              <a:ext cx="19847" cy="27472"/>
            </a:xfrm>
            <a:prstGeom prst="ellipse">
              <a:avLst/>
            </a:prstGeom>
            <a:solidFill>
              <a:srgbClr val="FF0000"/>
            </a:solidFill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0521BEE5-4F56-C947-B396-7C07C3D6EE9B}"/>
                </a:ext>
              </a:extLst>
            </p:cNvPr>
            <p:cNvSpPr/>
            <p:nvPr/>
          </p:nvSpPr>
          <p:spPr>
            <a:xfrm flipH="1" flipV="1">
              <a:off x="4890690" y="2583984"/>
              <a:ext cx="19847" cy="27472"/>
            </a:xfrm>
            <a:prstGeom prst="ellipse">
              <a:avLst/>
            </a:prstGeom>
            <a:solidFill>
              <a:srgbClr val="FF0000"/>
            </a:solidFill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1CC11F2C-F3BB-954B-9583-159DDBDED652}"/>
                </a:ext>
              </a:extLst>
            </p:cNvPr>
            <p:cNvSpPr/>
            <p:nvPr/>
          </p:nvSpPr>
          <p:spPr>
            <a:xfrm flipH="1" flipV="1">
              <a:off x="4817485" y="2428804"/>
              <a:ext cx="19847" cy="27472"/>
            </a:xfrm>
            <a:prstGeom prst="ellipse">
              <a:avLst/>
            </a:prstGeom>
            <a:solidFill>
              <a:srgbClr val="FF0000"/>
            </a:solidFill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CCA18CCA-5033-A740-9AB1-853A2A52A301}"/>
                </a:ext>
              </a:extLst>
            </p:cNvPr>
            <p:cNvSpPr/>
            <p:nvPr/>
          </p:nvSpPr>
          <p:spPr>
            <a:xfrm flipH="1" flipV="1">
              <a:off x="4741728" y="2293677"/>
              <a:ext cx="19847" cy="27472"/>
            </a:xfrm>
            <a:prstGeom prst="ellipse">
              <a:avLst/>
            </a:prstGeom>
            <a:solidFill>
              <a:srgbClr val="FF0000"/>
            </a:solidFill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DEC5E985-716B-2E41-9795-E6E1E10BE110}"/>
                </a:ext>
              </a:extLst>
            </p:cNvPr>
            <p:cNvSpPr/>
            <p:nvPr/>
          </p:nvSpPr>
          <p:spPr>
            <a:xfrm flipH="1" flipV="1">
              <a:off x="4629801" y="2119168"/>
              <a:ext cx="19847" cy="27472"/>
            </a:xfrm>
            <a:prstGeom prst="ellipse">
              <a:avLst/>
            </a:prstGeom>
            <a:solidFill>
              <a:srgbClr val="FF0000"/>
            </a:solidFill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4AF83A09-B040-A344-9004-8B655890872A}"/>
                </a:ext>
              </a:extLst>
            </p:cNvPr>
            <p:cNvSpPr/>
            <p:nvPr/>
          </p:nvSpPr>
          <p:spPr>
            <a:xfrm flipH="1" flipV="1">
              <a:off x="4542000" y="1987921"/>
              <a:ext cx="19847" cy="27472"/>
            </a:xfrm>
            <a:prstGeom prst="ellipse">
              <a:avLst/>
            </a:prstGeom>
            <a:solidFill>
              <a:srgbClr val="FF0000"/>
            </a:solidFill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44A54AD9-F87C-C243-9709-4AB11BD6B614}"/>
                </a:ext>
              </a:extLst>
            </p:cNvPr>
            <p:cNvSpPr/>
            <p:nvPr/>
          </p:nvSpPr>
          <p:spPr>
            <a:xfrm flipH="1" flipV="1">
              <a:off x="4370548" y="1699520"/>
              <a:ext cx="19847" cy="27472"/>
            </a:xfrm>
            <a:prstGeom prst="ellipse">
              <a:avLst/>
            </a:prstGeom>
            <a:solidFill>
              <a:srgbClr val="FF0000"/>
            </a:solidFill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82C39143-FE1E-694B-B355-23136288B1F1}"/>
                </a:ext>
              </a:extLst>
            </p:cNvPr>
            <p:cNvSpPr/>
            <p:nvPr/>
          </p:nvSpPr>
          <p:spPr>
            <a:xfrm flipH="1" flipV="1">
              <a:off x="4278837" y="1545798"/>
              <a:ext cx="19847" cy="27472"/>
            </a:xfrm>
            <a:prstGeom prst="ellipse">
              <a:avLst/>
            </a:prstGeom>
            <a:solidFill>
              <a:srgbClr val="FF0000"/>
            </a:solidFill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EA38190-5817-C84A-81E9-37FB722C20E8}"/>
              </a:ext>
            </a:extLst>
          </p:cNvPr>
          <p:cNvCxnSpPr>
            <a:cxnSpLocks/>
          </p:cNvCxnSpPr>
          <p:nvPr/>
        </p:nvCxnSpPr>
        <p:spPr>
          <a:xfrm flipH="1">
            <a:off x="3571591" y="4383072"/>
            <a:ext cx="5536913" cy="0"/>
          </a:xfrm>
          <a:prstGeom prst="line">
            <a:avLst/>
          </a:prstGeom>
          <a:ln w="47625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91863A60-82EC-F546-A84F-067E5D4D04B1}"/>
              </a:ext>
            </a:extLst>
          </p:cNvPr>
          <p:cNvCxnSpPr>
            <a:cxnSpLocks/>
          </p:cNvCxnSpPr>
          <p:nvPr/>
        </p:nvCxnSpPr>
        <p:spPr>
          <a:xfrm flipV="1">
            <a:off x="3802126" y="3716381"/>
            <a:ext cx="3433606" cy="2880971"/>
          </a:xfrm>
          <a:prstGeom prst="line">
            <a:avLst/>
          </a:prstGeom>
          <a:ln w="47625">
            <a:solidFill>
              <a:schemeClr val="tx1"/>
            </a:solidFill>
            <a:prstDash val="solid"/>
            <a:head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5" name="Rectangle 174">
            <a:extLst>
              <a:ext uri="{FF2B5EF4-FFF2-40B4-BE49-F238E27FC236}">
                <a16:creationId xmlns:a16="http://schemas.microsoft.com/office/drawing/2014/main" id="{2486A7F1-5C01-BE4F-B1A7-E5F12F679814}"/>
              </a:ext>
            </a:extLst>
          </p:cNvPr>
          <p:cNvSpPr/>
          <p:nvPr/>
        </p:nvSpPr>
        <p:spPr>
          <a:xfrm>
            <a:off x="6330741" y="3440181"/>
            <a:ext cx="1771042" cy="562014"/>
          </a:xfrm>
          <a:prstGeom prst="rect">
            <a:avLst/>
          </a:prstGeom>
          <a:solidFill>
            <a:schemeClr val="tx1">
              <a:lumMod val="50000"/>
              <a:lumOff val="50000"/>
              <a:alpha val="58039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400" b="1"/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55943266-2C2A-DC46-B28D-1E8824DF6881}"/>
              </a:ext>
            </a:extLst>
          </p:cNvPr>
          <p:cNvSpPr txBox="1"/>
          <p:nvPr/>
        </p:nvSpPr>
        <p:spPr>
          <a:xfrm>
            <a:off x="6876255" y="3481844"/>
            <a:ext cx="16562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baseline="30000"/>
              <a:t>3</a:t>
            </a:r>
            <a:r>
              <a:rPr lang="en-US" sz="1400" b="1"/>
              <a:t>He/</a:t>
            </a:r>
            <a:r>
              <a:rPr lang="en-US" sz="1400" b="1" baseline="30000"/>
              <a:t>4</a:t>
            </a:r>
            <a:r>
              <a:rPr lang="en-US" sz="1400" b="1"/>
              <a:t>He </a:t>
            </a:r>
          </a:p>
          <a:p>
            <a:pPr algn="ctr"/>
            <a:r>
              <a:rPr lang="en-US" sz="1400" b="1"/>
              <a:t>target 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12655C43-35CB-9949-A7A4-D67220856F30}"/>
              </a:ext>
            </a:extLst>
          </p:cNvPr>
          <p:cNvSpPr txBox="1"/>
          <p:nvPr/>
        </p:nvSpPr>
        <p:spPr>
          <a:xfrm>
            <a:off x="6690384" y="4860599"/>
            <a:ext cx="157171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/>
              <a:t>L=3 cm</a:t>
            </a:r>
            <a:endParaRPr lang="en-US" sz="1400" b="1">
              <a:latin typeface="Symbol" pitchFamily="2" charset="2"/>
            </a:endParaRPr>
          </a:p>
          <a:p>
            <a:r>
              <a:rPr lang="en-US" sz="1400" b="1">
                <a:latin typeface="Symbol" pitchFamily="2" charset="2"/>
              </a:rPr>
              <a:t>D</a:t>
            </a:r>
            <a:r>
              <a:rPr lang="en-US" sz="1400" b="1"/>
              <a:t>T=L/W</a:t>
            </a:r>
            <a:r>
              <a:rPr lang="en-US" sz="1400" b="1" baseline="-25000"/>
              <a:t>drift</a:t>
            </a:r>
            <a:r>
              <a:rPr lang="en-US" sz="1400" b="1"/>
              <a:t>=300 ns</a:t>
            </a:r>
          </a:p>
          <a:p>
            <a:r>
              <a:rPr lang="en-US" sz="1400" b="1"/>
              <a:t>T</a:t>
            </a:r>
            <a:r>
              <a:rPr lang="en-US" sz="1400" b="1" baseline="-25000"/>
              <a:t>0</a:t>
            </a:r>
            <a:r>
              <a:rPr lang="en-US" sz="1400" b="1"/>
              <a:t>=T</a:t>
            </a:r>
            <a:r>
              <a:rPr lang="en-US" sz="1400" b="1" baseline="-25000"/>
              <a:t>tof</a:t>
            </a:r>
            <a:endParaRPr sz="1400" b="1" baseline="-25000"/>
          </a:p>
        </p:txBody>
      </p:sp>
      <p:cxnSp>
        <p:nvCxnSpPr>
          <p:cNvPr id="179" name="Straight Arrow Connector 178">
            <a:extLst>
              <a:ext uri="{FF2B5EF4-FFF2-40B4-BE49-F238E27FC236}">
                <a16:creationId xmlns:a16="http://schemas.microsoft.com/office/drawing/2014/main" id="{51E5C798-0F05-7246-A310-264334BA7AC4}"/>
              </a:ext>
            </a:extLst>
          </p:cNvPr>
          <p:cNvCxnSpPr>
            <a:cxnSpLocks/>
          </p:cNvCxnSpPr>
          <p:nvPr/>
        </p:nvCxnSpPr>
        <p:spPr>
          <a:xfrm>
            <a:off x="6636753" y="4393268"/>
            <a:ext cx="29603" cy="1680585"/>
          </a:xfrm>
          <a:prstGeom prst="straightConnector1">
            <a:avLst/>
          </a:prstGeom>
          <a:ln w="571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Right Arrow 181">
            <a:extLst>
              <a:ext uri="{FF2B5EF4-FFF2-40B4-BE49-F238E27FC236}">
                <a16:creationId xmlns:a16="http://schemas.microsoft.com/office/drawing/2014/main" id="{987848BC-AE3C-544F-B110-FD0E30F8F689}"/>
              </a:ext>
            </a:extLst>
          </p:cNvPr>
          <p:cNvSpPr/>
          <p:nvPr/>
        </p:nvSpPr>
        <p:spPr>
          <a:xfrm>
            <a:off x="4427983" y="3509395"/>
            <a:ext cx="1708664" cy="389524"/>
          </a:xfrm>
          <a:prstGeom prst="rightArrow">
            <a:avLst>
              <a:gd name="adj1" fmla="val 50000"/>
              <a:gd name="adj2" fmla="val 6942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400"/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47F3AC8D-FAA9-3B42-8911-430B8A320638}"/>
              </a:ext>
            </a:extLst>
          </p:cNvPr>
          <p:cNvSpPr txBox="1"/>
          <p:nvPr/>
        </p:nvSpPr>
        <p:spPr>
          <a:xfrm>
            <a:off x="4499991" y="3547947"/>
            <a:ext cx="17513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/>
              <a:t>neutron beam</a:t>
            </a:r>
            <a:endParaRPr sz="1400" b="1"/>
          </a:p>
        </p:txBody>
      </p: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1C31123C-F80F-FC41-B504-0B0A23913A67}"/>
              </a:ext>
            </a:extLst>
          </p:cNvPr>
          <p:cNvCxnSpPr>
            <a:cxnSpLocks/>
          </p:cNvCxnSpPr>
          <p:nvPr/>
        </p:nvCxnSpPr>
        <p:spPr>
          <a:xfrm flipH="1">
            <a:off x="3571591" y="2993433"/>
            <a:ext cx="5536912" cy="36911"/>
          </a:xfrm>
          <a:prstGeom prst="line">
            <a:avLst/>
          </a:prstGeom>
          <a:ln w="47625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B743192F-5C5C-C24A-9D6A-FE282E692B32}"/>
              </a:ext>
            </a:extLst>
          </p:cNvPr>
          <p:cNvGrpSpPr/>
          <p:nvPr/>
        </p:nvGrpSpPr>
        <p:grpSpPr>
          <a:xfrm flipH="1" flipV="1">
            <a:off x="3945967" y="1110027"/>
            <a:ext cx="4980251" cy="45719"/>
            <a:chOff x="1328056" y="3636716"/>
            <a:chExt cx="5642763" cy="45719"/>
          </a:xfrm>
          <a:solidFill>
            <a:srgbClr val="00B050"/>
          </a:solidFill>
        </p:grpSpPr>
        <p:sp>
          <p:nvSpPr>
            <p:cNvPr id="156" name="Rectangle 155">
              <a:extLst>
                <a:ext uri="{FF2B5EF4-FFF2-40B4-BE49-F238E27FC236}">
                  <a16:creationId xmlns:a16="http://schemas.microsoft.com/office/drawing/2014/main" id="{84359E41-DDCF-8C4A-A6B2-042B7DBB5E5E}"/>
                </a:ext>
              </a:extLst>
            </p:cNvPr>
            <p:cNvSpPr/>
            <p:nvPr/>
          </p:nvSpPr>
          <p:spPr>
            <a:xfrm>
              <a:off x="1328056" y="3636716"/>
              <a:ext cx="512619" cy="45719"/>
            </a:xfrm>
            <a:prstGeom prst="rect">
              <a:avLst/>
            </a:prstGeom>
            <a:grpFill/>
            <a:ln>
              <a:solidFill>
                <a:schemeClr val="tx1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57" name="Rectangle 156">
              <a:extLst>
                <a:ext uri="{FF2B5EF4-FFF2-40B4-BE49-F238E27FC236}">
                  <a16:creationId xmlns:a16="http://schemas.microsoft.com/office/drawing/2014/main" id="{DFEC20B7-E826-9D44-ADAE-DF0ED0D76F40}"/>
                </a:ext>
              </a:extLst>
            </p:cNvPr>
            <p:cNvSpPr/>
            <p:nvPr/>
          </p:nvSpPr>
          <p:spPr>
            <a:xfrm>
              <a:off x="1969324" y="3636716"/>
              <a:ext cx="512619" cy="45719"/>
            </a:xfrm>
            <a:prstGeom prst="rect">
              <a:avLst/>
            </a:prstGeom>
            <a:grpFill/>
            <a:ln>
              <a:solidFill>
                <a:schemeClr val="tx1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58" name="Rectangle 157">
              <a:extLst>
                <a:ext uri="{FF2B5EF4-FFF2-40B4-BE49-F238E27FC236}">
                  <a16:creationId xmlns:a16="http://schemas.microsoft.com/office/drawing/2014/main" id="{703FC858-44CF-0240-85CE-58F2CA655A61}"/>
                </a:ext>
              </a:extLst>
            </p:cNvPr>
            <p:cNvSpPr/>
            <p:nvPr/>
          </p:nvSpPr>
          <p:spPr>
            <a:xfrm>
              <a:off x="2610592" y="3636716"/>
              <a:ext cx="512619" cy="45719"/>
            </a:xfrm>
            <a:prstGeom prst="rect">
              <a:avLst/>
            </a:prstGeom>
            <a:grpFill/>
            <a:ln>
              <a:solidFill>
                <a:schemeClr val="tx1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59" name="Rectangle 158">
              <a:extLst>
                <a:ext uri="{FF2B5EF4-FFF2-40B4-BE49-F238E27FC236}">
                  <a16:creationId xmlns:a16="http://schemas.microsoft.com/office/drawing/2014/main" id="{A4FB743A-F5E3-7A46-976C-BF969CFC1D95}"/>
                </a:ext>
              </a:extLst>
            </p:cNvPr>
            <p:cNvSpPr/>
            <p:nvPr/>
          </p:nvSpPr>
          <p:spPr>
            <a:xfrm>
              <a:off x="3251860" y="3636716"/>
              <a:ext cx="512619" cy="45719"/>
            </a:xfrm>
            <a:prstGeom prst="rect">
              <a:avLst/>
            </a:prstGeom>
            <a:grpFill/>
            <a:ln>
              <a:solidFill>
                <a:schemeClr val="tx1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0" name="Rectangle 159">
              <a:extLst>
                <a:ext uri="{FF2B5EF4-FFF2-40B4-BE49-F238E27FC236}">
                  <a16:creationId xmlns:a16="http://schemas.microsoft.com/office/drawing/2014/main" id="{107E31D9-63F8-F34B-8327-B7E9C70832FC}"/>
                </a:ext>
              </a:extLst>
            </p:cNvPr>
            <p:cNvSpPr/>
            <p:nvPr/>
          </p:nvSpPr>
          <p:spPr>
            <a:xfrm>
              <a:off x="3893128" y="3636716"/>
              <a:ext cx="512619" cy="45719"/>
            </a:xfrm>
            <a:prstGeom prst="rect">
              <a:avLst/>
            </a:prstGeom>
            <a:grpFill/>
            <a:ln>
              <a:solidFill>
                <a:schemeClr val="tx1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1" name="Rectangle 160">
              <a:extLst>
                <a:ext uri="{FF2B5EF4-FFF2-40B4-BE49-F238E27FC236}">
                  <a16:creationId xmlns:a16="http://schemas.microsoft.com/office/drawing/2014/main" id="{8E267E08-715E-D043-9B32-071B6C56B70B}"/>
                </a:ext>
              </a:extLst>
            </p:cNvPr>
            <p:cNvSpPr/>
            <p:nvPr/>
          </p:nvSpPr>
          <p:spPr>
            <a:xfrm>
              <a:off x="4534396" y="3636716"/>
              <a:ext cx="512619" cy="45719"/>
            </a:xfrm>
            <a:prstGeom prst="rect">
              <a:avLst/>
            </a:prstGeom>
            <a:grpFill/>
            <a:ln>
              <a:solidFill>
                <a:schemeClr val="tx1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2" name="Rectangle 161">
              <a:extLst>
                <a:ext uri="{FF2B5EF4-FFF2-40B4-BE49-F238E27FC236}">
                  <a16:creationId xmlns:a16="http://schemas.microsoft.com/office/drawing/2014/main" id="{E6826F18-CDF6-9147-95DD-B5FA100D0BF3}"/>
                </a:ext>
              </a:extLst>
            </p:cNvPr>
            <p:cNvSpPr/>
            <p:nvPr/>
          </p:nvSpPr>
          <p:spPr>
            <a:xfrm>
              <a:off x="5175664" y="3636716"/>
              <a:ext cx="512619" cy="45719"/>
            </a:xfrm>
            <a:prstGeom prst="rect">
              <a:avLst/>
            </a:prstGeom>
            <a:grpFill/>
            <a:ln>
              <a:solidFill>
                <a:schemeClr val="tx1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3" name="Rectangle 162">
              <a:extLst>
                <a:ext uri="{FF2B5EF4-FFF2-40B4-BE49-F238E27FC236}">
                  <a16:creationId xmlns:a16="http://schemas.microsoft.com/office/drawing/2014/main" id="{DA2DD6E2-E914-E84A-BBAB-7CFDFDA3E338}"/>
                </a:ext>
              </a:extLst>
            </p:cNvPr>
            <p:cNvSpPr/>
            <p:nvPr/>
          </p:nvSpPr>
          <p:spPr>
            <a:xfrm>
              <a:off x="5816932" y="3636716"/>
              <a:ext cx="512619" cy="45719"/>
            </a:xfrm>
            <a:prstGeom prst="rect">
              <a:avLst/>
            </a:prstGeom>
            <a:grpFill/>
            <a:ln>
              <a:solidFill>
                <a:schemeClr val="tx1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4" name="Rectangle 163">
              <a:extLst>
                <a:ext uri="{FF2B5EF4-FFF2-40B4-BE49-F238E27FC236}">
                  <a16:creationId xmlns:a16="http://schemas.microsoft.com/office/drawing/2014/main" id="{5729761D-3B80-9647-A0DB-7BE07CB6ECD4}"/>
                </a:ext>
              </a:extLst>
            </p:cNvPr>
            <p:cNvSpPr/>
            <p:nvPr/>
          </p:nvSpPr>
          <p:spPr>
            <a:xfrm>
              <a:off x="6458200" y="3636716"/>
              <a:ext cx="512619" cy="45719"/>
            </a:xfrm>
            <a:prstGeom prst="rect">
              <a:avLst/>
            </a:prstGeom>
            <a:grpFill/>
            <a:ln>
              <a:solidFill>
                <a:schemeClr val="tx1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pic>
        <p:nvPicPr>
          <p:cNvPr id="31" name="Picture 30">
            <a:extLst>
              <a:ext uri="{FF2B5EF4-FFF2-40B4-BE49-F238E27FC236}">
                <a16:creationId xmlns:a16="http://schemas.microsoft.com/office/drawing/2014/main" id="{3014FF93-6BE7-8446-BC6F-A907F706E9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81" y="1593601"/>
            <a:ext cx="2549200" cy="2544221"/>
          </a:xfrm>
          <a:prstGeom prst="rect">
            <a:avLst/>
          </a:prstGeom>
        </p:spPr>
      </p:pic>
      <p:sp>
        <p:nvSpPr>
          <p:cNvPr id="61" name="Freeform 60">
            <a:extLst>
              <a:ext uri="{FF2B5EF4-FFF2-40B4-BE49-F238E27FC236}">
                <a16:creationId xmlns:a16="http://schemas.microsoft.com/office/drawing/2014/main" id="{230703B5-21F6-574B-8456-CCFB171F58F6}"/>
              </a:ext>
            </a:extLst>
          </p:cNvPr>
          <p:cNvSpPr/>
          <p:nvPr/>
        </p:nvSpPr>
        <p:spPr>
          <a:xfrm flipH="1">
            <a:off x="6322063" y="6055726"/>
            <a:ext cx="109165" cy="163071"/>
          </a:xfrm>
          <a:custGeom>
            <a:avLst/>
            <a:gdLst>
              <a:gd name="connsiteX0" fmla="*/ 170342 w 336597"/>
              <a:gd name="connsiteY0" fmla="*/ 26913 h 656305"/>
              <a:gd name="connsiteX1" fmla="*/ 4088 w 336597"/>
              <a:gd name="connsiteY1" fmla="*/ 466300 h 656305"/>
              <a:gd name="connsiteX2" fmla="*/ 39714 w 336597"/>
              <a:gd name="connsiteY2" fmla="*/ 608803 h 656305"/>
              <a:gd name="connsiteX3" fmla="*/ 110966 w 336597"/>
              <a:gd name="connsiteY3" fmla="*/ 644429 h 656305"/>
              <a:gd name="connsiteX4" fmla="*/ 158467 w 336597"/>
              <a:gd name="connsiteY4" fmla="*/ 656305 h 656305"/>
              <a:gd name="connsiteX5" fmla="*/ 324722 w 336597"/>
              <a:gd name="connsiteY5" fmla="*/ 620679 h 656305"/>
              <a:gd name="connsiteX6" fmla="*/ 336597 w 336597"/>
              <a:gd name="connsiteY6" fmla="*/ 585053 h 656305"/>
              <a:gd name="connsiteX7" fmla="*/ 312846 w 336597"/>
              <a:gd name="connsiteY7" fmla="*/ 442549 h 656305"/>
              <a:gd name="connsiteX8" fmla="*/ 289096 w 336597"/>
              <a:gd name="connsiteY8" fmla="*/ 406923 h 656305"/>
              <a:gd name="connsiteX9" fmla="*/ 277220 w 336597"/>
              <a:gd name="connsiteY9" fmla="*/ 359422 h 656305"/>
              <a:gd name="connsiteX10" fmla="*/ 265345 w 336597"/>
              <a:gd name="connsiteY10" fmla="*/ 323796 h 656305"/>
              <a:gd name="connsiteX11" fmla="*/ 241594 w 336597"/>
              <a:gd name="connsiteY11" fmla="*/ 193167 h 656305"/>
              <a:gd name="connsiteX12" fmla="*/ 229719 w 336597"/>
              <a:gd name="connsiteY12" fmla="*/ 157541 h 656305"/>
              <a:gd name="connsiteX13" fmla="*/ 205968 w 336597"/>
              <a:gd name="connsiteY13" fmla="*/ 121915 h 656305"/>
              <a:gd name="connsiteX14" fmla="*/ 194093 w 336597"/>
              <a:gd name="connsiteY14" fmla="*/ 86289 h 656305"/>
              <a:gd name="connsiteX15" fmla="*/ 170342 w 336597"/>
              <a:gd name="connsiteY15" fmla="*/ 50663 h 656305"/>
              <a:gd name="connsiteX16" fmla="*/ 170342 w 336597"/>
              <a:gd name="connsiteY16" fmla="*/ 26913 h 656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36597" h="656305">
                <a:moveTo>
                  <a:pt x="170342" y="26913"/>
                </a:moveTo>
                <a:cubicBezTo>
                  <a:pt x="142633" y="96186"/>
                  <a:pt x="46675" y="315606"/>
                  <a:pt x="4088" y="466300"/>
                </a:cubicBezTo>
                <a:cubicBezTo>
                  <a:pt x="-7550" y="507482"/>
                  <a:pt x="6070" y="575159"/>
                  <a:pt x="39714" y="608803"/>
                </a:cubicBezTo>
                <a:cubicBezTo>
                  <a:pt x="60534" y="629623"/>
                  <a:pt x="83921" y="636702"/>
                  <a:pt x="110966" y="644429"/>
                </a:cubicBezTo>
                <a:cubicBezTo>
                  <a:pt x="126659" y="648913"/>
                  <a:pt x="142633" y="652346"/>
                  <a:pt x="158467" y="656305"/>
                </a:cubicBezTo>
                <a:cubicBezTo>
                  <a:pt x="192292" y="653230"/>
                  <a:pt x="288956" y="665387"/>
                  <a:pt x="324722" y="620679"/>
                </a:cubicBezTo>
                <a:cubicBezTo>
                  <a:pt x="332542" y="610904"/>
                  <a:pt x="332639" y="596928"/>
                  <a:pt x="336597" y="585053"/>
                </a:cubicBezTo>
                <a:cubicBezTo>
                  <a:pt x="332833" y="551178"/>
                  <a:pt x="332743" y="482342"/>
                  <a:pt x="312846" y="442549"/>
                </a:cubicBezTo>
                <a:cubicBezTo>
                  <a:pt x="306463" y="429784"/>
                  <a:pt x="297013" y="418798"/>
                  <a:pt x="289096" y="406923"/>
                </a:cubicBezTo>
                <a:cubicBezTo>
                  <a:pt x="285137" y="391089"/>
                  <a:pt x="281704" y="375115"/>
                  <a:pt x="277220" y="359422"/>
                </a:cubicBezTo>
                <a:cubicBezTo>
                  <a:pt x="273781" y="347386"/>
                  <a:pt x="268060" y="336016"/>
                  <a:pt x="265345" y="323796"/>
                </a:cubicBezTo>
                <a:cubicBezTo>
                  <a:pt x="244166" y="228486"/>
                  <a:pt x="263210" y="279632"/>
                  <a:pt x="241594" y="193167"/>
                </a:cubicBezTo>
                <a:cubicBezTo>
                  <a:pt x="238558" y="181023"/>
                  <a:pt x="235317" y="168737"/>
                  <a:pt x="229719" y="157541"/>
                </a:cubicBezTo>
                <a:cubicBezTo>
                  <a:pt x="223336" y="144775"/>
                  <a:pt x="213885" y="133790"/>
                  <a:pt x="205968" y="121915"/>
                </a:cubicBezTo>
                <a:cubicBezTo>
                  <a:pt x="202010" y="110040"/>
                  <a:pt x="199691" y="97485"/>
                  <a:pt x="194093" y="86289"/>
                </a:cubicBezTo>
                <a:cubicBezTo>
                  <a:pt x="187710" y="73523"/>
                  <a:pt x="177685" y="62901"/>
                  <a:pt x="170342" y="50663"/>
                </a:cubicBezTo>
                <a:cubicBezTo>
                  <a:pt x="165788" y="43073"/>
                  <a:pt x="198051" y="-42360"/>
                  <a:pt x="170342" y="26913"/>
                </a:cubicBezTo>
                <a:close/>
              </a:path>
            </a:pathLst>
          </a:custGeom>
          <a:gradFill>
            <a:gsLst>
              <a:gs pos="0">
                <a:srgbClr val="FFFF00"/>
              </a:gs>
              <a:gs pos="51000">
                <a:srgbClr val="FF0000"/>
              </a:gs>
              <a:gs pos="83000">
                <a:srgbClr val="FFC000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4" name="Freeform 93">
            <a:extLst>
              <a:ext uri="{FF2B5EF4-FFF2-40B4-BE49-F238E27FC236}">
                <a16:creationId xmlns:a16="http://schemas.microsoft.com/office/drawing/2014/main" id="{965C0961-9036-3648-97ED-92EFC9294607}"/>
              </a:ext>
            </a:extLst>
          </p:cNvPr>
          <p:cNvSpPr/>
          <p:nvPr/>
        </p:nvSpPr>
        <p:spPr>
          <a:xfrm flipH="1">
            <a:off x="6117456" y="6049400"/>
            <a:ext cx="109165" cy="163071"/>
          </a:xfrm>
          <a:custGeom>
            <a:avLst/>
            <a:gdLst>
              <a:gd name="connsiteX0" fmla="*/ 170342 w 336597"/>
              <a:gd name="connsiteY0" fmla="*/ 26913 h 656305"/>
              <a:gd name="connsiteX1" fmla="*/ 4088 w 336597"/>
              <a:gd name="connsiteY1" fmla="*/ 466300 h 656305"/>
              <a:gd name="connsiteX2" fmla="*/ 39714 w 336597"/>
              <a:gd name="connsiteY2" fmla="*/ 608803 h 656305"/>
              <a:gd name="connsiteX3" fmla="*/ 110966 w 336597"/>
              <a:gd name="connsiteY3" fmla="*/ 644429 h 656305"/>
              <a:gd name="connsiteX4" fmla="*/ 158467 w 336597"/>
              <a:gd name="connsiteY4" fmla="*/ 656305 h 656305"/>
              <a:gd name="connsiteX5" fmla="*/ 324722 w 336597"/>
              <a:gd name="connsiteY5" fmla="*/ 620679 h 656305"/>
              <a:gd name="connsiteX6" fmla="*/ 336597 w 336597"/>
              <a:gd name="connsiteY6" fmla="*/ 585053 h 656305"/>
              <a:gd name="connsiteX7" fmla="*/ 312846 w 336597"/>
              <a:gd name="connsiteY7" fmla="*/ 442549 h 656305"/>
              <a:gd name="connsiteX8" fmla="*/ 289096 w 336597"/>
              <a:gd name="connsiteY8" fmla="*/ 406923 h 656305"/>
              <a:gd name="connsiteX9" fmla="*/ 277220 w 336597"/>
              <a:gd name="connsiteY9" fmla="*/ 359422 h 656305"/>
              <a:gd name="connsiteX10" fmla="*/ 265345 w 336597"/>
              <a:gd name="connsiteY10" fmla="*/ 323796 h 656305"/>
              <a:gd name="connsiteX11" fmla="*/ 241594 w 336597"/>
              <a:gd name="connsiteY11" fmla="*/ 193167 h 656305"/>
              <a:gd name="connsiteX12" fmla="*/ 229719 w 336597"/>
              <a:gd name="connsiteY12" fmla="*/ 157541 h 656305"/>
              <a:gd name="connsiteX13" fmla="*/ 205968 w 336597"/>
              <a:gd name="connsiteY13" fmla="*/ 121915 h 656305"/>
              <a:gd name="connsiteX14" fmla="*/ 194093 w 336597"/>
              <a:gd name="connsiteY14" fmla="*/ 86289 h 656305"/>
              <a:gd name="connsiteX15" fmla="*/ 170342 w 336597"/>
              <a:gd name="connsiteY15" fmla="*/ 50663 h 656305"/>
              <a:gd name="connsiteX16" fmla="*/ 170342 w 336597"/>
              <a:gd name="connsiteY16" fmla="*/ 26913 h 656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36597" h="656305">
                <a:moveTo>
                  <a:pt x="170342" y="26913"/>
                </a:moveTo>
                <a:cubicBezTo>
                  <a:pt x="142633" y="96186"/>
                  <a:pt x="46675" y="315606"/>
                  <a:pt x="4088" y="466300"/>
                </a:cubicBezTo>
                <a:cubicBezTo>
                  <a:pt x="-7550" y="507482"/>
                  <a:pt x="6070" y="575159"/>
                  <a:pt x="39714" y="608803"/>
                </a:cubicBezTo>
                <a:cubicBezTo>
                  <a:pt x="60534" y="629623"/>
                  <a:pt x="83921" y="636702"/>
                  <a:pt x="110966" y="644429"/>
                </a:cubicBezTo>
                <a:cubicBezTo>
                  <a:pt x="126659" y="648913"/>
                  <a:pt x="142633" y="652346"/>
                  <a:pt x="158467" y="656305"/>
                </a:cubicBezTo>
                <a:cubicBezTo>
                  <a:pt x="192292" y="653230"/>
                  <a:pt x="288956" y="665387"/>
                  <a:pt x="324722" y="620679"/>
                </a:cubicBezTo>
                <a:cubicBezTo>
                  <a:pt x="332542" y="610904"/>
                  <a:pt x="332639" y="596928"/>
                  <a:pt x="336597" y="585053"/>
                </a:cubicBezTo>
                <a:cubicBezTo>
                  <a:pt x="332833" y="551178"/>
                  <a:pt x="332743" y="482342"/>
                  <a:pt x="312846" y="442549"/>
                </a:cubicBezTo>
                <a:cubicBezTo>
                  <a:pt x="306463" y="429784"/>
                  <a:pt x="297013" y="418798"/>
                  <a:pt x="289096" y="406923"/>
                </a:cubicBezTo>
                <a:cubicBezTo>
                  <a:pt x="285137" y="391089"/>
                  <a:pt x="281704" y="375115"/>
                  <a:pt x="277220" y="359422"/>
                </a:cubicBezTo>
                <a:cubicBezTo>
                  <a:pt x="273781" y="347386"/>
                  <a:pt x="268060" y="336016"/>
                  <a:pt x="265345" y="323796"/>
                </a:cubicBezTo>
                <a:cubicBezTo>
                  <a:pt x="244166" y="228486"/>
                  <a:pt x="263210" y="279632"/>
                  <a:pt x="241594" y="193167"/>
                </a:cubicBezTo>
                <a:cubicBezTo>
                  <a:pt x="238558" y="181023"/>
                  <a:pt x="235317" y="168737"/>
                  <a:pt x="229719" y="157541"/>
                </a:cubicBezTo>
                <a:cubicBezTo>
                  <a:pt x="223336" y="144775"/>
                  <a:pt x="213885" y="133790"/>
                  <a:pt x="205968" y="121915"/>
                </a:cubicBezTo>
                <a:cubicBezTo>
                  <a:pt x="202010" y="110040"/>
                  <a:pt x="199691" y="97485"/>
                  <a:pt x="194093" y="86289"/>
                </a:cubicBezTo>
                <a:cubicBezTo>
                  <a:pt x="187710" y="73523"/>
                  <a:pt x="177685" y="62901"/>
                  <a:pt x="170342" y="50663"/>
                </a:cubicBezTo>
                <a:cubicBezTo>
                  <a:pt x="165788" y="43073"/>
                  <a:pt x="198051" y="-42360"/>
                  <a:pt x="170342" y="26913"/>
                </a:cubicBezTo>
                <a:close/>
              </a:path>
            </a:pathLst>
          </a:custGeom>
          <a:gradFill>
            <a:gsLst>
              <a:gs pos="0">
                <a:srgbClr val="FFFF00"/>
              </a:gs>
              <a:gs pos="51000">
                <a:srgbClr val="FF0000"/>
              </a:gs>
              <a:gs pos="83000">
                <a:srgbClr val="FFC000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5" name="Freeform 94">
            <a:extLst>
              <a:ext uri="{FF2B5EF4-FFF2-40B4-BE49-F238E27FC236}">
                <a16:creationId xmlns:a16="http://schemas.microsoft.com/office/drawing/2014/main" id="{AFF6BC89-EC23-4E43-8050-492892D9DCE2}"/>
              </a:ext>
            </a:extLst>
          </p:cNvPr>
          <p:cNvSpPr/>
          <p:nvPr/>
        </p:nvSpPr>
        <p:spPr>
          <a:xfrm flipH="1">
            <a:off x="5919880" y="6057012"/>
            <a:ext cx="109165" cy="163071"/>
          </a:xfrm>
          <a:custGeom>
            <a:avLst/>
            <a:gdLst>
              <a:gd name="connsiteX0" fmla="*/ 170342 w 336597"/>
              <a:gd name="connsiteY0" fmla="*/ 26913 h 656305"/>
              <a:gd name="connsiteX1" fmla="*/ 4088 w 336597"/>
              <a:gd name="connsiteY1" fmla="*/ 466300 h 656305"/>
              <a:gd name="connsiteX2" fmla="*/ 39714 w 336597"/>
              <a:gd name="connsiteY2" fmla="*/ 608803 h 656305"/>
              <a:gd name="connsiteX3" fmla="*/ 110966 w 336597"/>
              <a:gd name="connsiteY3" fmla="*/ 644429 h 656305"/>
              <a:gd name="connsiteX4" fmla="*/ 158467 w 336597"/>
              <a:gd name="connsiteY4" fmla="*/ 656305 h 656305"/>
              <a:gd name="connsiteX5" fmla="*/ 324722 w 336597"/>
              <a:gd name="connsiteY5" fmla="*/ 620679 h 656305"/>
              <a:gd name="connsiteX6" fmla="*/ 336597 w 336597"/>
              <a:gd name="connsiteY6" fmla="*/ 585053 h 656305"/>
              <a:gd name="connsiteX7" fmla="*/ 312846 w 336597"/>
              <a:gd name="connsiteY7" fmla="*/ 442549 h 656305"/>
              <a:gd name="connsiteX8" fmla="*/ 289096 w 336597"/>
              <a:gd name="connsiteY8" fmla="*/ 406923 h 656305"/>
              <a:gd name="connsiteX9" fmla="*/ 277220 w 336597"/>
              <a:gd name="connsiteY9" fmla="*/ 359422 h 656305"/>
              <a:gd name="connsiteX10" fmla="*/ 265345 w 336597"/>
              <a:gd name="connsiteY10" fmla="*/ 323796 h 656305"/>
              <a:gd name="connsiteX11" fmla="*/ 241594 w 336597"/>
              <a:gd name="connsiteY11" fmla="*/ 193167 h 656305"/>
              <a:gd name="connsiteX12" fmla="*/ 229719 w 336597"/>
              <a:gd name="connsiteY12" fmla="*/ 157541 h 656305"/>
              <a:gd name="connsiteX13" fmla="*/ 205968 w 336597"/>
              <a:gd name="connsiteY13" fmla="*/ 121915 h 656305"/>
              <a:gd name="connsiteX14" fmla="*/ 194093 w 336597"/>
              <a:gd name="connsiteY14" fmla="*/ 86289 h 656305"/>
              <a:gd name="connsiteX15" fmla="*/ 170342 w 336597"/>
              <a:gd name="connsiteY15" fmla="*/ 50663 h 656305"/>
              <a:gd name="connsiteX16" fmla="*/ 170342 w 336597"/>
              <a:gd name="connsiteY16" fmla="*/ 26913 h 656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36597" h="656305">
                <a:moveTo>
                  <a:pt x="170342" y="26913"/>
                </a:moveTo>
                <a:cubicBezTo>
                  <a:pt x="142633" y="96186"/>
                  <a:pt x="46675" y="315606"/>
                  <a:pt x="4088" y="466300"/>
                </a:cubicBezTo>
                <a:cubicBezTo>
                  <a:pt x="-7550" y="507482"/>
                  <a:pt x="6070" y="575159"/>
                  <a:pt x="39714" y="608803"/>
                </a:cubicBezTo>
                <a:cubicBezTo>
                  <a:pt x="60534" y="629623"/>
                  <a:pt x="83921" y="636702"/>
                  <a:pt x="110966" y="644429"/>
                </a:cubicBezTo>
                <a:cubicBezTo>
                  <a:pt x="126659" y="648913"/>
                  <a:pt x="142633" y="652346"/>
                  <a:pt x="158467" y="656305"/>
                </a:cubicBezTo>
                <a:cubicBezTo>
                  <a:pt x="192292" y="653230"/>
                  <a:pt x="288956" y="665387"/>
                  <a:pt x="324722" y="620679"/>
                </a:cubicBezTo>
                <a:cubicBezTo>
                  <a:pt x="332542" y="610904"/>
                  <a:pt x="332639" y="596928"/>
                  <a:pt x="336597" y="585053"/>
                </a:cubicBezTo>
                <a:cubicBezTo>
                  <a:pt x="332833" y="551178"/>
                  <a:pt x="332743" y="482342"/>
                  <a:pt x="312846" y="442549"/>
                </a:cubicBezTo>
                <a:cubicBezTo>
                  <a:pt x="306463" y="429784"/>
                  <a:pt x="297013" y="418798"/>
                  <a:pt x="289096" y="406923"/>
                </a:cubicBezTo>
                <a:cubicBezTo>
                  <a:pt x="285137" y="391089"/>
                  <a:pt x="281704" y="375115"/>
                  <a:pt x="277220" y="359422"/>
                </a:cubicBezTo>
                <a:cubicBezTo>
                  <a:pt x="273781" y="347386"/>
                  <a:pt x="268060" y="336016"/>
                  <a:pt x="265345" y="323796"/>
                </a:cubicBezTo>
                <a:cubicBezTo>
                  <a:pt x="244166" y="228486"/>
                  <a:pt x="263210" y="279632"/>
                  <a:pt x="241594" y="193167"/>
                </a:cubicBezTo>
                <a:cubicBezTo>
                  <a:pt x="238558" y="181023"/>
                  <a:pt x="235317" y="168737"/>
                  <a:pt x="229719" y="157541"/>
                </a:cubicBezTo>
                <a:cubicBezTo>
                  <a:pt x="223336" y="144775"/>
                  <a:pt x="213885" y="133790"/>
                  <a:pt x="205968" y="121915"/>
                </a:cubicBezTo>
                <a:cubicBezTo>
                  <a:pt x="202010" y="110040"/>
                  <a:pt x="199691" y="97485"/>
                  <a:pt x="194093" y="86289"/>
                </a:cubicBezTo>
                <a:cubicBezTo>
                  <a:pt x="187710" y="73523"/>
                  <a:pt x="177685" y="62901"/>
                  <a:pt x="170342" y="50663"/>
                </a:cubicBezTo>
                <a:cubicBezTo>
                  <a:pt x="165788" y="43073"/>
                  <a:pt x="198051" y="-42360"/>
                  <a:pt x="170342" y="26913"/>
                </a:cubicBezTo>
                <a:close/>
              </a:path>
            </a:pathLst>
          </a:custGeom>
          <a:gradFill>
            <a:gsLst>
              <a:gs pos="0">
                <a:srgbClr val="FFFF00"/>
              </a:gs>
              <a:gs pos="51000">
                <a:srgbClr val="FF0000"/>
              </a:gs>
              <a:gs pos="83000">
                <a:srgbClr val="FFC000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6" name="Freeform 95">
            <a:extLst>
              <a:ext uri="{FF2B5EF4-FFF2-40B4-BE49-F238E27FC236}">
                <a16:creationId xmlns:a16="http://schemas.microsoft.com/office/drawing/2014/main" id="{D1E810FD-885D-C747-B3FF-A9ACA0AB647B}"/>
              </a:ext>
            </a:extLst>
          </p:cNvPr>
          <p:cNvSpPr/>
          <p:nvPr/>
        </p:nvSpPr>
        <p:spPr>
          <a:xfrm flipH="1">
            <a:off x="5696580" y="6051274"/>
            <a:ext cx="109165" cy="163071"/>
          </a:xfrm>
          <a:custGeom>
            <a:avLst/>
            <a:gdLst>
              <a:gd name="connsiteX0" fmla="*/ 170342 w 336597"/>
              <a:gd name="connsiteY0" fmla="*/ 26913 h 656305"/>
              <a:gd name="connsiteX1" fmla="*/ 4088 w 336597"/>
              <a:gd name="connsiteY1" fmla="*/ 466300 h 656305"/>
              <a:gd name="connsiteX2" fmla="*/ 39714 w 336597"/>
              <a:gd name="connsiteY2" fmla="*/ 608803 h 656305"/>
              <a:gd name="connsiteX3" fmla="*/ 110966 w 336597"/>
              <a:gd name="connsiteY3" fmla="*/ 644429 h 656305"/>
              <a:gd name="connsiteX4" fmla="*/ 158467 w 336597"/>
              <a:gd name="connsiteY4" fmla="*/ 656305 h 656305"/>
              <a:gd name="connsiteX5" fmla="*/ 324722 w 336597"/>
              <a:gd name="connsiteY5" fmla="*/ 620679 h 656305"/>
              <a:gd name="connsiteX6" fmla="*/ 336597 w 336597"/>
              <a:gd name="connsiteY6" fmla="*/ 585053 h 656305"/>
              <a:gd name="connsiteX7" fmla="*/ 312846 w 336597"/>
              <a:gd name="connsiteY7" fmla="*/ 442549 h 656305"/>
              <a:gd name="connsiteX8" fmla="*/ 289096 w 336597"/>
              <a:gd name="connsiteY8" fmla="*/ 406923 h 656305"/>
              <a:gd name="connsiteX9" fmla="*/ 277220 w 336597"/>
              <a:gd name="connsiteY9" fmla="*/ 359422 h 656305"/>
              <a:gd name="connsiteX10" fmla="*/ 265345 w 336597"/>
              <a:gd name="connsiteY10" fmla="*/ 323796 h 656305"/>
              <a:gd name="connsiteX11" fmla="*/ 241594 w 336597"/>
              <a:gd name="connsiteY11" fmla="*/ 193167 h 656305"/>
              <a:gd name="connsiteX12" fmla="*/ 229719 w 336597"/>
              <a:gd name="connsiteY12" fmla="*/ 157541 h 656305"/>
              <a:gd name="connsiteX13" fmla="*/ 205968 w 336597"/>
              <a:gd name="connsiteY13" fmla="*/ 121915 h 656305"/>
              <a:gd name="connsiteX14" fmla="*/ 194093 w 336597"/>
              <a:gd name="connsiteY14" fmla="*/ 86289 h 656305"/>
              <a:gd name="connsiteX15" fmla="*/ 170342 w 336597"/>
              <a:gd name="connsiteY15" fmla="*/ 50663 h 656305"/>
              <a:gd name="connsiteX16" fmla="*/ 170342 w 336597"/>
              <a:gd name="connsiteY16" fmla="*/ 26913 h 656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36597" h="656305">
                <a:moveTo>
                  <a:pt x="170342" y="26913"/>
                </a:moveTo>
                <a:cubicBezTo>
                  <a:pt x="142633" y="96186"/>
                  <a:pt x="46675" y="315606"/>
                  <a:pt x="4088" y="466300"/>
                </a:cubicBezTo>
                <a:cubicBezTo>
                  <a:pt x="-7550" y="507482"/>
                  <a:pt x="6070" y="575159"/>
                  <a:pt x="39714" y="608803"/>
                </a:cubicBezTo>
                <a:cubicBezTo>
                  <a:pt x="60534" y="629623"/>
                  <a:pt x="83921" y="636702"/>
                  <a:pt x="110966" y="644429"/>
                </a:cubicBezTo>
                <a:cubicBezTo>
                  <a:pt x="126659" y="648913"/>
                  <a:pt x="142633" y="652346"/>
                  <a:pt x="158467" y="656305"/>
                </a:cubicBezTo>
                <a:cubicBezTo>
                  <a:pt x="192292" y="653230"/>
                  <a:pt x="288956" y="665387"/>
                  <a:pt x="324722" y="620679"/>
                </a:cubicBezTo>
                <a:cubicBezTo>
                  <a:pt x="332542" y="610904"/>
                  <a:pt x="332639" y="596928"/>
                  <a:pt x="336597" y="585053"/>
                </a:cubicBezTo>
                <a:cubicBezTo>
                  <a:pt x="332833" y="551178"/>
                  <a:pt x="332743" y="482342"/>
                  <a:pt x="312846" y="442549"/>
                </a:cubicBezTo>
                <a:cubicBezTo>
                  <a:pt x="306463" y="429784"/>
                  <a:pt x="297013" y="418798"/>
                  <a:pt x="289096" y="406923"/>
                </a:cubicBezTo>
                <a:cubicBezTo>
                  <a:pt x="285137" y="391089"/>
                  <a:pt x="281704" y="375115"/>
                  <a:pt x="277220" y="359422"/>
                </a:cubicBezTo>
                <a:cubicBezTo>
                  <a:pt x="273781" y="347386"/>
                  <a:pt x="268060" y="336016"/>
                  <a:pt x="265345" y="323796"/>
                </a:cubicBezTo>
                <a:cubicBezTo>
                  <a:pt x="244166" y="228486"/>
                  <a:pt x="263210" y="279632"/>
                  <a:pt x="241594" y="193167"/>
                </a:cubicBezTo>
                <a:cubicBezTo>
                  <a:pt x="238558" y="181023"/>
                  <a:pt x="235317" y="168737"/>
                  <a:pt x="229719" y="157541"/>
                </a:cubicBezTo>
                <a:cubicBezTo>
                  <a:pt x="223336" y="144775"/>
                  <a:pt x="213885" y="133790"/>
                  <a:pt x="205968" y="121915"/>
                </a:cubicBezTo>
                <a:cubicBezTo>
                  <a:pt x="202010" y="110040"/>
                  <a:pt x="199691" y="97485"/>
                  <a:pt x="194093" y="86289"/>
                </a:cubicBezTo>
                <a:cubicBezTo>
                  <a:pt x="187710" y="73523"/>
                  <a:pt x="177685" y="62901"/>
                  <a:pt x="170342" y="50663"/>
                </a:cubicBezTo>
                <a:cubicBezTo>
                  <a:pt x="165788" y="43073"/>
                  <a:pt x="198051" y="-42360"/>
                  <a:pt x="170342" y="26913"/>
                </a:cubicBezTo>
                <a:close/>
              </a:path>
            </a:pathLst>
          </a:custGeom>
          <a:gradFill>
            <a:gsLst>
              <a:gs pos="0">
                <a:srgbClr val="FFFF00"/>
              </a:gs>
              <a:gs pos="51000">
                <a:srgbClr val="FF0000"/>
              </a:gs>
              <a:gs pos="83000">
                <a:srgbClr val="FFC000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7" name="Freeform 96">
            <a:extLst>
              <a:ext uri="{FF2B5EF4-FFF2-40B4-BE49-F238E27FC236}">
                <a16:creationId xmlns:a16="http://schemas.microsoft.com/office/drawing/2014/main" id="{BA97EAA2-5D89-ED44-99F4-4755148EEDEA}"/>
              </a:ext>
            </a:extLst>
          </p:cNvPr>
          <p:cNvSpPr/>
          <p:nvPr/>
        </p:nvSpPr>
        <p:spPr>
          <a:xfrm flipH="1">
            <a:off x="5550002" y="6064953"/>
            <a:ext cx="109165" cy="163071"/>
          </a:xfrm>
          <a:custGeom>
            <a:avLst/>
            <a:gdLst>
              <a:gd name="connsiteX0" fmla="*/ 170342 w 336597"/>
              <a:gd name="connsiteY0" fmla="*/ 26913 h 656305"/>
              <a:gd name="connsiteX1" fmla="*/ 4088 w 336597"/>
              <a:gd name="connsiteY1" fmla="*/ 466300 h 656305"/>
              <a:gd name="connsiteX2" fmla="*/ 39714 w 336597"/>
              <a:gd name="connsiteY2" fmla="*/ 608803 h 656305"/>
              <a:gd name="connsiteX3" fmla="*/ 110966 w 336597"/>
              <a:gd name="connsiteY3" fmla="*/ 644429 h 656305"/>
              <a:gd name="connsiteX4" fmla="*/ 158467 w 336597"/>
              <a:gd name="connsiteY4" fmla="*/ 656305 h 656305"/>
              <a:gd name="connsiteX5" fmla="*/ 324722 w 336597"/>
              <a:gd name="connsiteY5" fmla="*/ 620679 h 656305"/>
              <a:gd name="connsiteX6" fmla="*/ 336597 w 336597"/>
              <a:gd name="connsiteY6" fmla="*/ 585053 h 656305"/>
              <a:gd name="connsiteX7" fmla="*/ 312846 w 336597"/>
              <a:gd name="connsiteY7" fmla="*/ 442549 h 656305"/>
              <a:gd name="connsiteX8" fmla="*/ 289096 w 336597"/>
              <a:gd name="connsiteY8" fmla="*/ 406923 h 656305"/>
              <a:gd name="connsiteX9" fmla="*/ 277220 w 336597"/>
              <a:gd name="connsiteY9" fmla="*/ 359422 h 656305"/>
              <a:gd name="connsiteX10" fmla="*/ 265345 w 336597"/>
              <a:gd name="connsiteY10" fmla="*/ 323796 h 656305"/>
              <a:gd name="connsiteX11" fmla="*/ 241594 w 336597"/>
              <a:gd name="connsiteY11" fmla="*/ 193167 h 656305"/>
              <a:gd name="connsiteX12" fmla="*/ 229719 w 336597"/>
              <a:gd name="connsiteY12" fmla="*/ 157541 h 656305"/>
              <a:gd name="connsiteX13" fmla="*/ 205968 w 336597"/>
              <a:gd name="connsiteY13" fmla="*/ 121915 h 656305"/>
              <a:gd name="connsiteX14" fmla="*/ 194093 w 336597"/>
              <a:gd name="connsiteY14" fmla="*/ 86289 h 656305"/>
              <a:gd name="connsiteX15" fmla="*/ 170342 w 336597"/>
              <a:gd name="connsiteY15" fmla="*/ 50663 h 656305"/>
              <a:gd name="connsiteX16" fmla="*/ 170342 w 336597"/>
              <a:gd name="connsiteY16" fmla="*/ 26913 h 656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36597" h="656305">
                <a:moveTo>
                  <a:pt x="170342" y="26913"/>
                </a:moveTo>
                <a:cubicBezTo>
                  <a:pt x="142633" y="96186"/>
                  <a:pt x="46675" y="315606"/>
                  <a:pt x="4088" y="466300"/>
                </a:cubicBezTo>
                <a:cubicBezTo>
                  <a:pt x="-7550" y="507482"/>
                  <a:pt x="6070" y="575159"/>
                  <a:pt x="39714" y="608803"/>
                </a:cubicBezTo>
                <a:cubicBezTo>
                  <a:pt x="60534" y="629623"/>
                  <a:pt x="83921" y="636702"/>
                  <a:pt x="110966" y="644429"/>
                </a:cubicBezTo>
                <a:cubicBezTo>
                  <a:pt x="126659" y="648913"/>
                  <a:pt x="142633" y="652346"/>
                  <a:pt x="158467" y="656305"/>
                </a:cubicBezTo>
                <a:cubicBezTo>
                  <a:pt x="192292" y="653230"/>
                  <a:pt x="288956" y="665387"/>
                  <a:pt x="324722" y="620679"/>
                </a:cubicBezTo>
                <a:cubicBezTo>
                  <a:pt x="332542" y="610904"/>
                  <a:pt x="332639" y="596928"/>
                  <a:pt x="336597" y="585053"/>
                </a:cubicBezTo>
                <a:cubicBezTo>
                  <a:pt x="332833" y="551178"/>
                  <a:pt x="332743" y="482342"/>
                  <a:pt x="312846" y="442549"/>
                </a:cubicBezTo>
                <a:cubicBezTo>
                  <a:pt x="306463" y="429784"/>
                  <a:pt x="297013" y="418798"/>
                  <a:pt x="289096" y="406923"/>
                </a:cubicBezTo>
                <a:cubicBezTo>
                  <a:pt x="285137" y="391089"/>
                  <a:pt x="281704" y="375115"/>
                  <a:pt x="277220" y="359422"/>
                </a:cubicBezTo>
                <a:cubicBezTo>
                  <a:pt x="273781" y="347386"/>
                  <a:pt x="268060" y="336016"/>
                  <a:pt x="265345" y="323796"/>
                </a:cubicBezTo>
                <a:cubicBezTo>
                  <a:pt x="244166" y="228486"/>
                  <a:pt x="263210" y="279632"/>
                  <a:pt x="241594" y="193167"/>
                </a:cubicBezTo>
                <a:cubicBezTo>
                  <a:pt x="238558" y="181023"/>
                  <a:pt x="235317" y="168737"/>
                  <a:pt x="229719" y="157541"/>
                </a:cubicBezTo>
                <a:cubicBezTo>
                  <a:pt x="223336" y="144775"/>
                  <a:pt x="213885" y="133790"/>
                  <a:pt x="205968" y="121915"/>
                </a:cubicBezTo>
                <a:cubicBezTo>
                  <a:pt x="202010" y="110040"/>
                  <a:pt x="199691" y="97485"/>
                  <a:pt x="194093" y="86289"/>
                </a:cubicBezTo>
                <a:cubicBezTo>
                  <a:pt x="187710" y="73523"/>
                  <a:pt x="177685" y="62901"/>
                  <a:pt x="170342" y="50663"/>
                </a:cubicBezTo>
                <a:cubicBezTo>
                  <a:pt x="165788" y="43073"/>
                  <a:pt x="198051" y="-42360"/>
                  <a:pt x="170342" y="26913"/>
                </a:cubicBezTo>
                <a:close/>
              </a:path>
            </a:pathLst>
          </a:custGeom>
          <a:gradFill>
            <a:gsLst>
              <a:gs pos="0">
                <a:srgbClr val="FFFF00"/>
              </a:gs>
              <a:gs pos="51000">
                <a:srgbClr val="FF0000"/>
              </a:gs>
              <a:gs pos="83000">
                <a:srgbClr val="FFC000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8" name="Freeform 97">
            <a:extLst>
              <a:ext uri="{FF2B5EF4-FFF2-40B4-BE49-F238E27FC236}">
                <a16:creationId xmlns:a16="http://schemas.microsoft.com/office/drawing/2014/main" id="{65B7A8A1-AA89-E64B-AD58-A0B261966FDD}"/>
              </a:ext>
            </a:extLst>
          </p:cNvPr>
          <p:cNvSpPr/>
          <p:nvPr/>
        </p:nvSpPr>
        <p:spPr>
          <a:xfrm flipH="1">
            <a:off x="5340296" y="6064953"/>
            <a:ext cx="109165" cy="163071"/>
          </a:xfrm>
          <a:custGeom>
            <a:avLst/>
            <a:gdLst>
              <a:gd name="connsiteX0" fmla="*/ 170342 w 336597"/>
              <a:gd name="connsiteY0" fmla="*/ 26913 h 656305"/>
              <a:gd name="connsiteX1" fmla="*/ 4088 w 336597"/>
              <a:gd name="connsiteY1" fmla="*/ 466300 h 656305"/>
              <a:gd name="connsiteX2" fmla="*/ 39714 w 336597"/>
              <a:gd name="connsiteY2" fmla="*/ 608803 h 656305"/>
              <a:gd name="connsiteX3" fmla="*/ 110966 w 336597"/>
              <a:gd name="connsiteY3" fmla="*/ 644429 h 656305"/>
              <a:gd name="connsiteX4" fmla="*/ 158467 w 336597"/>
              <a:gd name="connsiteY4" fmla="*/ 656305 h 656305"/>
              <a:gd name="connsiteX5" fmla="*/ 324722 w 336597"/>
              <a:gd name="connsiteY5" fmla="*/ 620679 h 656305"/>
              <a:gd name="connsiteX6" fmla="*/ 336597 w 336597"/>
              <a:gd name="connsiteY6" fmla="*/ 585053 h 656305"/>
              <a:gd name="connsiteX7" fmla="*/ 312846 w 336597"/>
              <a:gd name="connsiteY7" fmla="*/ 442549 h 656305"/>
              <a:gd name="connsiteX8" fmla="*/ 289096 w 336597"/>
              <a:gd name="connsiteY8" fmla="*/ 406923 h 656305"/>
              <a:gd name="connsiteX9" fmla="*/ 277220 w 336597"/>
              <a:gd name="connsiteY9" fmla="*/ 359422 h 656305"/>
              <a:gd name="connsiteX10" fmla="*/ 265345 w 336597"/>
              <a:gd name="connsiteY10" fmla="*/ 323796 h 656305"/>
              <a:gd name="connsiteX11" fmla="*/ 241594 w 336597"/>
              <a:gd name="connsiteY11" fmla="*/ 193167 h 656305"/>
              <a:gd name="connsiteX12" fmla="*/ 229719 w 336597"/>
              <a:gd name="connsiteY12" fmla="*/ 157541 h 656305"/>
              <a:gd name="connsiteX13" fmla="*/ 205968 w 336597"/>
              <a:gd name="connsiteY13" fmla="*/ 121915 h 656305"/>
              <a:gd name="connsiteX14" fmla="*/ 194093 w 336597"/>
              <a:gd name="connsiteY14" fmla="*/ 86289 h 656305"/>
              <a:gd name="connsiteX15" fmla="*/ 170342 w 336597"/>
              <a:gd name="connsiteY15" fmla="*/ 50663 h 656305"/>
              <a:gd name="connsiteX16" fmla="*/ 170342 w 336597"/>
              <a:gd name="connsiteY16" fmla="*/ 26913 h 656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36597" h="656305">
                <a:moveTo>
                  <a:pt x="170342" y="26913"/>
                </a:moveTo>
                <a:cubicBezTo>
                  <a:pt x="142633" y="96186"/>
                  <a:pt x="46675" y="315606"/>
                  <a:pt x="4088" y="466300"/>
                </a:cubicBezTo>
                <a:cubicBezTo>
                  <a:pt x="-7550" y="507482"/>
                  <a:pt x="6070" y="575159"/>
                  <a:pt x="39714" y="608803"/>
                </a:cubicBezTo>
                <a:cubicBezTo>
                  <a:pt x="60534" y="629623"/>
                  <a:pt x="83921" y="636702"/>
                  <a:pt x="110966" y="644429"/>
                </a:cubicBezTo>
                <a:cubicBezTo>
                  <a:pt x="126659" y="648913"/>
                  <a:pt x="142633" y="652346"/>
                  <a:pt x="158467" y="656305"/>
                </a:cubicBezTo>
                <a:cubicBezTo>
                  <a:pt x="192292" y="653230"/>
                  <a:pt x="288956" y="665387"/>
                  <a:pt x="324722" y="620679"/>
                </a:cubicBezTo>
                <a:cubicBezTo>
                  <a:pt x="332542" y="610904"/>
                  <a:pt x="332639" y="596928"/>
                  <a:pt x="336597" y="585053"/>
                </a:cubicBezTo>
                <a:cubicBezTo>
                  <a:pt x="332833" y="551178"/>
                  <a:pt x="332743" y="482342"/>
                  <a:pt x="312846" y="442549"/>
                </a:cubicBezTo>
                <a:cubicBezTo>
                  <a:pt x="306463" y="429784"/>
                  <a:pt x="297013" y="418798"/>
                  <a:pt x="289096" y="406923"/>
                </a:cubicBezTo>
                <a:cubicBezTo>
                  <a:pt x="285137" y="391089"/>
                  <a:pt x="281704" y="375115"/>
                  <a:pt x="277220" y="359422"/>
                </a:cubicBezTo>
                <a:cubicBezTo>
                  <a:pt x="273781" y="347386"/>
                  <a:pt x="268060" y="336016"/>
                  <a:pt x="265345" y="323796"/>
                </a:cubicBezTo>
                <a:cubicBezTo>
                  <a:pt x="244166" y="228486"/>
                  <a:pt x="263210" y="279632"/>
                  <a:pt x="241594" y="193167"/>
                </a:cubicBezTo>
                <a:cubicBezTo>
                  <a:pt x="238558" y="181023"/>
                  <a:pt x="235317" y="168737"/>
                  <a:pt x="229719" y="157541"/>
                </a:cubicBezTo>
                <a:cubicBezTo>
                  <a:pt x="223336" y="144775"/>
                  <a:pt x="213885" y="133790"/>
                  <a:pt x="205968" y="121915"/>
                </a:cubicBezTo>
                <a:cubicBezTo>
                  <a:pt x="202010" y="110040"/>
                  <a:pt x="199691" y="97485"/>
                  <a:pt x="194093" y="86289"/>
                </a:cubicBezTo>
                <a:cubicBezTo>
                  <a:pt x="187710" y="73523"/>
                  <a:pt x="177685" y="62901"/>
                  <a:pt x="170342" y="50663"/>
                </a:cubicBezTo>
                <a:cubicBezTo>
                  <a:pt x="165788" y="43073"/>
                  <a:pt x="198051" y="-42360"/>
                  <a:pt x="170342" y="26913"/>
                </a:cubicBezTo>
                <a:close/>
              </a:path>
            </a:pathLst>
          </a:custGeom>
          <a:gradFill>
            <a:gsLst>
              <a:gs pos="0">
                <a:srgbClr val="FFFF00"/>
              </a:gs>
              <a:gs pos="51000">
                <a:srgbClr val="FF0000"/>
              </a:gs>
              <a:gs pos="83000">
                <a:srgbClr val="FFC000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9" name="Freeform 98">
            <a:extLst>
              <a:ext uri="{FF2B5EF4-FFF2-40B4-BE49-F238E27FC236}">
                <a16:creationId xmlns:a16="http://schemas.microsoft.com/office/drawing/2014/main" id="{FAB5ADE3-200C-394B-B166-5F7B3F5E947B}"/>
              </a:ext>
            </a:extLst>
          </p:cNvPr>
          <p:cNvSpPr/>
          <p:nvPr/>
        </p:nvSpPr>
        <p:spPr>
          <a:xfrm flipH="1">
            <a:off x="4760712" y="6072895"/>
            <a:ext cx="109165" cy="163071"/>
          </a:xfrm>
          <a:custGeom>
            <a:avLst/>
            <a:gdLst>
              <a:gd name="connsiteX0" fmla="*/ 170342 w 336597"/>
              <a:gd name="connsiteY0" fmla="*/ 26913 h 656305"/>
              <a:gd name="connsiteX1" fmla="*/ 4088 w 336597"/>
              <a:gd name="connsiteY1" fmla="*/ 466300 h 656305"/>
              <a:gd name="connsiteX2" fmla="*/ 39714 w 336597"/>
              <a:gd name="connsiteY2" fmla="*/ 608803 h 656305"/>
              <a:gd name="connsiteX3" fmla="*/ 110966 w 336597"/>
              <a:gd name="connsiteY3" fmla="*/ 644429 h 656305"/>
              <a:gd name="connsiteX4" fmla="*/ 158467 w 336597"/>
              <a:gd name="connsiteY4" fmla="*/ 656305 h 656305"/>
              <a:gd name="connsiteX5" fmla="*/ 324722 w 336597"/>
              <a:gd name="connsiteY5" fmla="*/ 620679 h 656305"/>
              <a:gd name="connsiteX6" fmla="*/ 336597 w 336597"/>
              <a:gd name="connsiteY6" fmla="*/ 585053 h 656305"/>
              <a:gd name="connsiteX7" fmla="*/ 312846 w 336597"/>
              <a:gd name="connsiteY7" fmla="*/ 442549 h 656305"/>
              <a:gd name="connsiteX8" fmla="*/ 289096 w 336597"/>
              <a:gd name="connsiteY8" fmla="*/ 406923 h 656305"/>
              <a:gd name="connsiteX9" fmla="*/ 277220 w 336597"/>
              <a:gd name="connsiteY9" fmla="*/ 359422 h 656305"/>
              <a:gd name="connsiteX10" fmla="*/ 265345 w 336597"/>
              <a:gd name="connsiteY10" fmla="*/ 323796 h 656305"/>
              <a:gd name="connsiteX11" fmla="*/ 241594 w 336597"/>
              <a:gd name="connsiteY11" fmla="*/ 193167 h 656305"/>
              <a:gd name="connsiteX12" fmla="*/ 229719 w 336597"/>
              <a:gd name="connsiteY12" fmla="*/ 157541 h 656305"/>
              <a:gd name="connsiteX13" fmla="*/ 205968 w 336597"/>
              <a:gd name="connsiteY13" fmla="*/ 121915 h 656305"/>
              <a:gd name="connsiteX14" fmla="*/ 194093 w 336597"/>
              <a:gd name="connsiteY14" fmla="*/ 86289 h 656305"/>
              <a:gd name="connsiteX15" fmla="*/ 170342 w 336597"/>
              <a:gd name="connsiteY15" fmla="*/ 50663 h 656305"/>
              <a:gd name="connsiteX16" fmla="*/ 170342 w 336597"/>
              <a:gd name="connsiteY16" fmla="*/ 26913 h 656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36597" h="656305">
                <a:moveTo>
                  <a:pt x="170342" y="26913"/>
                </a:moveTo>
                <a:cubicBezTo>
                  <a:pt x="142633" y="96186"/>
                  <a:pt x="46675" y="315606"/>
                  <a:pt x="4088" y="466300"/>
                </a:cubicBezTo>
                <a:cubicBezTo>
                  <a:pt x="-7550" y="507482"/>
                  <a:pt x="6070" y="575159"/>
                  <a:pt x="39714" y="608803"/>
                </a:cubicBezTo>
                <a:cubicBezTo>
                  <a:pt x="60534" y="629623"/>
                  <a:pt x="83921" y="636702"/>
                  <a:pt x="110966" y="644429"/>
                </a:cubicBezTo>
                <a:cubicBezTo>
                  <a:pt x="126659" y="648913"/>
                  <a:pt x="142633" y="652346"/>
                  <a:pt x="158467" y="656305"/>
                </a:cubicBezTo>
                <a:cubicBezTo>
                  <a:pt x="192292" y="653230"/>
                  <a:pt x="288956" y="665387"/>
                  <a:pt x="324722" y="620679"/>
                </a:cubicBezTo>
                <a:cubicBezTo>
                  <a:pt x="332542" y="610904"/>
                  <a:pt x="332639" y="596928"/>
                  <a:pt x="336597" y="585053"/>
                </a:cubicBezTo>
                <a:cubicBezTo>
                  <a:pt x="332833" y="551178"/>
                  <a:pt x="332743" y="482342"/>
                  <a:pt x="312846" y="442549"/>
                </a:cubicBezTo>
                <a:cubicBezTo>
                  <a:pt x="306463" y="429784"/>
                  <a:pt x="297013" y="418798"/>
                  <a:pt x="289096" y="406923"/>
                </a:cubicBezTo>
                <a:cubicBezTo>
                  <a:pt x="285137" y="391089"/>
                  <a:pt x="281704" y="375115"/>
                  <a:pt x="277220" y="359422"/>
                </a:cubicBezTo>
                <a:cubicBezTo>
                  <a:pt x="273781" y="347386"/>
                  <a:pt x="268060" y="336016"/>
                  <a:pt x="265345" y="323796"/>
                </a:cubicBezTo>
                <a:cubicBezTo>
                  <a:pt x="244166" y="228486"/>
                  <a:pt x="263210" y="279632"/>
                  <a:pt x="241594" y="193167"/>
                </a:cubicBezTo>
                <a:cubicBezTo>
                  <a:pt x="238558" y="181023"/>
                  <a:pt x="235317" y="168737"/>
                  <a:pt x="229719" y="157541"/>
                </a:cubicBezTo>
                <a:cubicBezTo>
                  <a:pt x="223336" y="144775"/>
                  <a:pt x="213885" y="133790"/>
                  <a:pt x="205968" y="121915"/>
                </a:cubicBezTo>
                <a:cubicBezTo>
                  <a:pt x="202010" y="110040"/>
                  <a:pt x="199691" y="97485"/>
                  <a:pt x="194093" y="86289"/>
                </a:cubicBezTo>
                <a:cubicBezTo>
                  <a:pt x="187710" y="73523"/>
                  <a:pt x="177685" y="62901"/>
                  <a:pt x="170342" y="50663"/>
                </a:cubicBezTo>
                <a:cubicBezTo>
                  <a:pt x="165788" y="43073"/>
                  <a:pt x="198051" y="-42360"/>
                  <a:pt x="170342" y="26913"/>
                </a:cubicBezTo>
                <a:close/>
              </a:path>
            </a:pathLst>
          </a:custGeom>
          <a:gradFill>
            <a:gsLst>
              <a:gs pos="0">
                <a:srgbClr val="FFFF00"/>
              </a:gs>
              <a:gs pos="51000">
                <a:srgbClr val="FF0000"/>
              </a:gs>
              <a:gs pos="83000">
                <a:srgbClr val="FFC000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0" name="Freeform 99">
            <a:extLst>
              <a:ext uri="{FF2B5EF4-FFF2-40B4-BE49-F238E27FC236}">
                <a16:creationId xmlns:a16="http://schemas.microsoft.com/office/drawing/2014/main" id="{B9A953CA-0310-C146-9015-247769F3CCEE}"/>
              </a:ext>
            </a:extLst>
          </p:cNvPr>
          <p:cNvSpPr/>
          <p:nvPr/>
        </p:nvSpPr>
        <p:spPr>
          <a:xfrm flipH="1">
            <a:off x="4520059" y="6060979"/>
            <a:ext cx="109165" cy="163071"/>
          </a:xfrm>
          <a:custGeom>
            <a:avLst/>
            <a:gdLst>
              <a:gd name="connsiteX0" fmla="*/ 170342 w 336597"/>
              <a:gd name="connsiteY0" fmla="*/ 26913 h 656305"/>
              <a:gd name="connsiteX1" fmla="*/ 4088 w 336597"/>
              <a:gd name="connsiteY1" fmla="*/ 466300 h 656305"/>
              <a:gd name="connsiteX2" fmla="*/ 39714 w 336597"/>
              <a:gd name="connsiteY2" fmla="*/ 608803 h 656305"/>
              <a:gd name="connsiteX3" fmla="*/ 110966 w 336597"/>
              <a:gd name="connsiteY3" fmla="*/ 644429 h 656305"/>
              <a:gd name="connsiteX4" fmla="*/ 158467 w 336597"/>
              <a:gd name="connsiteY4" fmla="*/ 656305 h 656305"/>
              <a:gd name="connsiteX5" fmla="*/ 324722 w 336597"/>
              <a:gd name="connsiteY5" fmla="*/ 620679 h 656305"/>
              <a:gd name="connsiteX6" fmla="*/ 336597 w 336597"/>
              <a:gd name="connsiteY6" fmla="*/ 585053 h 656305"/>
              <a:gd name="connsiteX7" fmla="*/ 312846 w 336597"/>
              <a:gd name="connsiteY7" fmla="*/ 442549 h 656305"/>
              <a:gd name="connsiteX8" fmla="*/ 289096 w 336597"/>
              <a:gd name="connsiteY8" fmla="*/ 406923 h 656305"/>
              <a:gd name="connsiteX9" fmla="*/ 277220 w 336597"/>
              <a:gd name="connsiteY9" fmla="*/ 359422 h 656305"/>
              <a:gd name="connsiteX10" fmla="*/ 265345 w 336597"/>
              <a:gd name="connsiteY10" fmla="*/ 323796 h 656305"/>
              <a:gd name="connsiteX11" fmla="*/ 241594 w 336597"/>
              <a:gd name="connsiteY11" fmla="*/ 193167 h 656305"/>
              <a:gd name="connsiteX12" fmla="*/ 229719 w 336597"/>
              <a:gd name="connsiteY12" fmla="*/ 157541 h 656305"/>
              <a:gd name="connsiteX13" fmla="*/ 205968 w 336597"/>
              <a:gd name="connsiteY13" fmla="*/ 121915 h 656305"/>
              <a:gd name="connsiteX14" fmla="*/ 194093 w 336597"/>
              <a:gd name="connsiteY14" fmla="*/ 86289 h 656305"/>
              <a:gd name="connsiteX15" fmla="*/ 170342 w 336597"/>
              <a:gd name="connsiteY15" fmla="*/ 50663 h 656305"/>
              <a:gd name="connsiteX16" fmla="*/ 170342 w 336597"/>
              <a:gd name="connsiteY16" fmla="*/ 26913 h 656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36597" h="656305">
                <a:moveTo>
                  <a:pt x="170342" y="26913"/>
                </a:moveTo>
                <a:cubicBezTo>
                  <a:pt x="142633" y="96186"/>
                  <a:pt x="46675" y="315606"/>
                  <a:pt x="4088" y="466300"/>
                </a:cubicBezTo>
                <a:cubicBezTo>
                  <a:pt x="-7550" y="507482"/>
                  <a:pt x="6070" y="575159"/>
                  <a:pt x="39714" y="608803"/>
                </a:cubicBezTo>
                <a:cubicBezTo>
                  <a:pt x="60534" y="629623"/>
                  <a:pt x="83921" y="636702"/>
                  <a:pt x="110966" y="644429"/>
                </a:cubicBezTo>
                <a:cubicBezTo>
                  <a:pt x="126659" y="648913"/>
                  <a:pt x="142633" y="652346"/>
                  <a:pt x="158467" y="656305"/>
                </a:cubicBezTo>
                <a:cubicBezTo>
                  <a:pt x="192292" y="653230"/>
                  <a:pt x="288956" y="665387"/>
                  <a:pt x="324722" y="620679"/>
                </a:cubicBezTo>
                <a:cubicBezTo>
                  <a:pt x="332542" y="610904"/>
                  <a:pt x="332639" y="596928"/>
                  <a:pt x="336597" y="585053"/>
                </a:cubicBezTo>
                <a:cubicBezTo>
                  <a:pt x="332833" y="551178"/>
                  <a:pt x="332743" y="482342"/>
                  <a:pt x="312846" y="442549"/>
                </a:cubicBezTo>
                <a:cubicBezTo>
                  <a:pt x="306463" y="429784"/>
                  <a:pt x="297013" y="418798"/>
                  <a:pt x="289096" y="406923"/>
                </a:cubicBezTo>
                <a:cubicBezTo>
                  <a:pt x="285137" y="391089"/>
                  <a:pt x="281704" y="375115"/>
                  <a:pt x="277220" y="359422"/>
                </a:cubicBezTo>
                <a:cubicBezTo>
                  <a:pt x="273781" y="347386"/>
                  <a:pt x="268060" y="336016"/>
                  <a:pt x="265345" y="323796"/>
                </a:cubicBezTo>
                <a:cubicBezTo>
                  <a:pt x="244166" y="228486"/>
                  <a:pt x="263210" y="279632"/>
                  <a:pt x="241594" y="193167"/>
                </a:cubicBezTo>
                <a:cubicBezTo>
                  <a:pt x="238558" y="181023"/>
                  <a:pt x="235317" y="168737"/>
                  <a:pt x="229719" y="157541"/>
                </a:cubicBezTo>
                <a:cubicBezTo>
                  <a:pt x="223336" y="144775"/>
                  <a:pt x="213885" y="133790"/>
                  <a:pt x="205968" y="121915"/>
                </a:cubicBezTo>
                <a:cubicBezTo>
                  <a:pt x="202010" y="110040"/>
                  <a:pt x="199691" y="97485"/>
                  <a:pt x="194093" y="86289"/>
                </a:cubicBezTo>
                <a:cubicBezTo>
                  <a:pt x="187710" y="73523"/>
                  <a:pt x="177685" y="62901"/>
                  <a:pt x="170342" y="50663"/>
                </a:cubicBezTo>
                <a:cubicBezTo>
                  <a:pt x="165788" y="43073"/>
                  <a:pt x="198051" y="-42360"/>
                  <a:pt x="170342" y="26913"/>
                </a:cubicBezTo>
                <a:close/>
              </a:path>
            </a:pathLst>
          </a:custGeom>
          <a:gradFill>
            <a:gsLst>
              <a:gs pos="0">
                <a:srgbClr val="FFFF00"/>
              </a:gs>
              <a:gs pos="51000">
                <a:srgbClr val="FF0000"/>
              </a:gs>
              <a:gs pos="83000">
                <a:srgbClr val="FFC000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1" name="Freeform 100">
            <a:extLst>
              <a:ext uri="{FF2B5EF4-FFF2-40B4-BE49-F238E27FC236}">
                <a16:creationId xmlns:a16="http://schemas.microsoft.com/office/drawing/2014/main" id="{5CD309D0-1F9C-0747-B550-F8AE1AB7291E}"/>
              </a:ext>
            </a:extLst>
          </p:cNvPr>
          <p:cNvSpPr/>
          <p:nvPr/>
        </p:nvSpPr>
        <p:spPr>
          <a:xfrm flipH="1">
            <a:off x="4646433" y="6064141"/>
            <a:ext cx="109165" cy="163071"/>
          </a:xfrm>
          <a:custGeom>
            <a:avLst/>
            <a:gdLst>
              <a:gd name="connsiteX0" fmla="*/ 170342 w 336597"/>
              <a:gd name="connsiteY0" fmla="*/ 26913 h 656305"/>
              <a:gd name="connsiteX1" fmla="*/ 4088 w 336597"/>
              <a:gd name="connsiteY1" fmla="*/ 466300 h 656305"/>
              <a:gd name="connsiteX2" fmla="*/ 39714 w 336597"/>
              <a:gd name="connsiteY2" fmla="*/ 608803 h 656305"/>
              <a:gd name="connsiteX3" fmla="*/ 110966 w 336597"/>
              <a:gd name="connsiteY3" fmla="*/ 644429 h 656305"/>
              <a:gd name="connsiteX4" fmla="*/ 158467 w 336597"/>
              <a:gd name="connsiteY4" fmla="*/ 656305 h 656305"/>
              <a:gd name="connsiteX5" fmla="*/ 324722 w 336597"/>
              <a:gd name="connsiteY5" fmla="*/ 620679 h 656305"/>
              <a:gd name="connsiteX6" fmla="*/ 336597 w 336597"/>
              <a:gd name="connsiteY6" fmla="*/ 585053 h 656305"/>
              <a:gd name="connsiteX7" fmla="*/ 312846 w 336597"/>
              <a:gd name="connsiteY7" fmla="*/ 442549 h 656305"/>
              <a:gd name="connsiteX8" fmla="*/ 289096 w 336597"/>
              <a:gd name="connsiteY8" fmla="*/ 406923 h 656305"/>
              <a:gd name="connsiteX9" fmla="*/ 277220 w 336597"/>
              <a:gd name="connsiteY9" fmla="*/ 359422 h 656305"/>
              <a:gd name="connsiteX10" fmla="*/ 265345 w 336597"/>
              <a:gd name="connsiteY10" fmla="*/ 323796 h 656305"/>
              <a:gd name="connsiteX11" fmla="*/ 241594 w 336597"/>
              <a:gd name="connsiteY11" fmla="*/ 193167 h 656305"/>
              <a:gd name="connsiteX12" fmla="*/ 229719 w 336597"/>
              <a:gd name="connsiteY12" fmla="*/ 157541 h 656305"/>
              <a:gd name="connsiteX13" fmla="*/ 205968 w 336597"/>
              <a:gd name="connsiteY13" fmla="*/ 121915 h 656305"/>
              <a:gd name="connsiteX14" fmla="*/ 194093 w 336597"/>
              <a:gd name="connsiteY14" fmla="*/ 86289 h 656305"/>
              <a:gd name="connsiteX15" fmla="*/ 170342 w 336597"/>
              <a:gd name="connsiteY15" fmla="*/ 50663 h 656305"/>
              <a:gd name="connsiteX16" fmla="*/ 170342 w 336597"/>
              <a:gd name="connsiteY16" fmla="*/ 26913 h 656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36597" h="656305">
                <a:moveTo>
                  <a:pt x="170342" y="26913"/>
                </a:moveTo>
                <a:cubicBezTo>
                  <a:pt x="142633" y="96186"/>
                  <a:pt x="46675" y="315606"/>
                  <a:pt x="4088" y="466300"/>
                </a:cubicBezTo>
                <a:cubicBezTo>
                  <a:pt x="-7550" y="507482"/>
                  <a:pt x="6070" y="575159"/>
                  <a:pt x="39714" y="608803"/>
                </a:cubicBezTo>
                <a:cubicBezTo>
                  <a:pt x="60534" y="629623"/>
                  <a:pt x="83921" y="636702"/>
                  <a:pt x="110966" y="644429"/>
                </a:cubicBezTo>
                <a:cubicBezTo>
                  <a:pt x="126659" y="648913"/>
                  <a:pt x="142633" y="652346"/>
                  <a:pt x="158467" y="656305"/>
                </a:cubicBezTo>
                <a:cubicBezTo>
                  <a:pt x="192292" y="653230"/>
                  <a:pt x="288956" y="665387"/>
                  <a:pt x="324722" y="620679"/>
                </a:cubicBezTo>
                <a:cubicBezTo>
                  <a:pt x="332542" y="610904"/>
                  <a:pt x="332639" y="596928"/>
                  <a:pt x="336597" y="585053"/>
                </a:cubicBezTo>
                <a:cubicBezTo>
                  <a:pt x="332833" y="551178"/>
                  <a:pt x="332743" y="482342"/>
                  <a:pt x="312846" y="442549"/>
                </a:cubicBezTo>
                <a:cubicBezTo>
                  <a:pt x="306463" y="429784"/>
                  <a:pt x="297013" y="418798"/>
                  <a:pt x="289096" y="406923"/>
                </a:cubicBezTo>
                <a:cubicBezTo>
                  <a:pt x="285137" y="391089"/>
                  <a:pt x="281704" y="375115"/>
                  <a:pt x="277220" y="359422"/>
                </a:cubicBezTo>
                <a:cubicBezTo>
                  <a:pt x="273781" y="347386"/>
                  <a:pt x="268060" y="336016"/>
                  <a:pt x="265345" y="323796"/>
                </a:cubicBezTo>
                <a:cubicBezTo>
                  <a:pt x="244166" y="228486"/>
                  <a:pt x="263210" y="279632"/>
                  <a:pt x="241594" y="193167"/>
                </a:cubicBezTo>
                <a:cubicBezTo>
                  <a:pt x="238558" y="181023"/>
                  <a:pt x="235317" y="168737"/>
                  <a:pt x="229719" y="157541"/>
                </a:cubicBezTo>
                <a:cubicBezTo>
                  <a:pt x="223336" y="144775"/>
                  <a:pt x="213885" y="133790"/>
                  <a:pt x="205968" y="121915"/>
                </a:cubicBezTo>
                <a:cubicBezTo>
                  <a:pt x="202010" y="110040"/>
                  <a:pt x="199691" y="97485"/>
                  <a:pt x="194093" y="86289"/>
                </a:cubicBezTo>
                <a:cubicBezTo>
                  <a:pt x="187710" y="73523"/>
                  <a:pt x="177685" y="62901"/>
                  <a:pt x="170342" y="50663"/>
                </a:cubicBezTo>
                <a:cubicBezTo>
                  <a:pt x="165788" y="43073"/>
                  <a:pt x="198051" y="-42360"/>
                  <a:pt x="170342" y="26913"/>
                </a:cubicBezTo>
                <a:close/>
              </a:path>
            </a:pathLst>
          </a:custGeom>
          <a:gradFill>
            <a:gsLst>
              <a:gs pos="0">
                <a:srgbClr val="FFFF00"/>
              </a:gs>
              <a:gs pos="51000">
                <a:srgbClr val="FF0000"/>
              </a:gs>
              <a:gs pos="83000">
                <a:srgbClr val="FFC000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4" name="Freeform 103">
            <a:extLst>
              <a:ext uri="{FF2B5EF4-FFF2-40B4-BE49-F238E27FC236}">
                <a16:creationId xmlns:a16="http://schemas.microsoft.com/office/drawing/2014/main" id="{1C1D0F4D-BA22-594C-8E3E-D8E95904C42A}"/>
              </a:ext>
            </a:extLst>
          </p:cNvPr>
          <p:cNvSpPr/>
          <p:nvPr/>
        </p:nvSpPr>
        <p:spPr>
          <a:xfrm flipH="1">
            <a:off x="5171521" y="6074241"/>
            <a:ext cx="109165" cy="163071"/>
          </a:xfrm>
          <a:custGeom>
            <a:avLst/>
            <a:gdLst>
              <a:gd name="connsiteX0" fmla="*/ 170342 w 336597"/>
              <a:gd name="connsiteY0" fmla="*/ 26913 h 656305"/>
              <a:gd name="connsiteX1" fmla="*/ 4088 w 336597"/>
              <a:gd name="connsiteY1" fmla="*/ 466300 h 656305"/>
              <a:gd name="connsiteX2" fmla="*/ 39714 w 336597"/>
              <a:gd name="connsiteY2" fmla="*/ 608803 h 656305"/>
              <a:gd name="connsiteX3" fmla="*/ 110966 w 336597"/>
              <a:gd name="connsiteY3" fmla="*/ 644429 h 656305"/>
              <a:gd name="connsiteX4" fmla="*/ 158467 w 336597"/>
              <a:gd name="connsiteY4" fmla="*/ 656305 h 656305"/>
              <a:gd name="connsiteX5" fmla="*/ 324722 w 336597"/>
              <a:gd name="connsiteY5" fmla="*/ 620679 h 656305"/>
              <a:gd name="connsiteX6" fmla="*/ 336597 w 336597"/>
              <a:gd name="connsiteY6" fmla="*/ 585053 h 656305"/>
              <a:gd name="connsiteX7" fmla="*/ 312846 w 336597"/>
              <a:gd name="connsiteY7" fmla="*/ 442549 h 656305"/>
              <a:gd name="connsiteX8" fmla="*/ 289096 w 336597"/>
              <a:gd name="connsiteY8" fmla="*/ 406923 h 656305"/>
              <a:gd name="connsiteX9" fmla="*/ 277220 w 336597"/>
              <a:gd name="connsiteY9" fmla="*/ 359422 h 656305"/>
              <a:gd name="connsiteX10" fmla="*/ 265345 w 336597"/>
              <a:gd name="connsiteY10" fmla="*/ 323796 h 656305"/>
              <a:gd name="connsiteX11" fmla="*/ 241594 w 336597"/>
              <a:gd name="connsiteY11" fmla="*/ 193167 h 656305"/>
              <a:gd name="connsiteX12" fmla="*/ 229719 w 336597"/>
              <a:gd name="connsiteY12" fmla="*/ 157541 h 656305"/>
              <a:gd name="connsiteX13" fmla="*/ 205968 w 336597"/>
              <a:gd name="connsiteY13" fmla="*/ 121915 h 656305"/>
              <a:gd name="connsiteX14" fmla="*/ 194093 w 336597"/>
              <a:gd name="connsiteY14" fmla="*/ 86289 h 656305"/>
              <a:gd name="connsiteX15" fmla="*/ 170342 w 336597"/>
              <a:gd name="connsiteY15" fmla="*/ 50663 h 656305"/>
              <a:gd name="connsiteX16" fmla="*/ 170342 w 336597"/>
              <a:gd name="connsiteY16" fmla="*/ 26913 h 656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36597" h="656305">
                <a:moveTo>
                  <a:pt x="170342" y="26913"/>
                </a:moveTo>
                <a:cubicBezTo>
                  <a:pt x="142633" y="96186"/>
                  <a:pt x="46675" y="315606"/>
                  <a:pt x="4088" y="466300"/>
                </a:cubicBezTo>
                <a:cubicBezTo>
                  <a:pt x="-7550" y="507482"/>
                  <a:pt x="6070" y="575159"/>
                  <a:pt x="39714" y="608803"/>
                </a:cubicBezTo>
                <a:cubicBezTo>
                  <a:pt x="60534" y="629623"/>
                  <a:pt x="83921" y="636702"/>
                  <a:pt x="110966" y="644429"/>
                </a:cubicBezTo>
                <a:cubicBezTo>
                  <a:pt x="126659" y="648913"/>
                  <a:pt x="142633" y="652346"/>
                  <a:pt x="158467" y="656305"/>
                </a:cubicBezTo>
                <a:cubicBezTo>
                  <a:pt x="192292" y="653230"/>
                  <a:pt x="288956" y="665387"/>
                  <a:pt x="324722" y="620679"/>
                </a:cubicBezTo>
                <a:cubicBezTo>
                  <a:pt x="332542" y="610904"/>
                  <a:pt x="332639" y="596928"/>
                  <a:pt x="336597" y="585053"/>
                </a:cubicBezTo>
                <a:cubicBezTo>
                  <a:pt x="332833" y="551178"/>
                  <a:pt x="332743" y="482342"/>
                  <a:pt x="312846" y="442549"/>
                </a:cubicBezTo>
                <a:cubicBezTo>
                  <a:pt x="306463" y="429784"/>
                  <a:pt x="297013" y="418798"/>
                  <a:pt x="289096" y="406923"/>
                </a:cubicBezTo>
                <a:cubicBezTo>
                  <a:pt x="285137" y="391089"/>
                  <a:pt x="281704" y="375115"/>
                  <a:pt x="277220" y="359422"/>
                </a:cubicBezTo>
                <a:cubicBezTo>
                  <a:pt x="273781" y="347386"/>
                  <a:pt x="268060" y="336016"/>
                  <a:pt x="265345" y="323796"/>
                </a:cubicBezTo>
                <a:cubicBezTo>
                  <a:pt x="244166" y="228486"/>
                  <a:pt x="263210" y="279632"/>
                  <a:pt x="241594" y="193167"/>
                </a:cubicBezTo>
                <a:cubicBezTo>
                  <a:pt x="238558" y="181023"/>
                  <a:pt x="235317" y="168737"/>
                  <a:pt x="229719" y="157541"/>
                </a:cubicBezTo>
                <a:cubicBezTo>
                  <a:pt x="223336" y="144775"/>
                  <a:pt x="213885" y="133790"/>
                  <a:pt x="205968" y="121915"/>
                </a:cubicBezTo>
                <a:cubicBezTo>
                  <a:pt x="202010" y="110040"/>
                  <a:pt x="199691" y="97485"/>
                  <a:pt x="194093" y="86289"/>
                </a:cubicBezTo>
                <a:cubicBezTo>
                  <a:pt x="187710" y="73523"/>
                  <a:pt x="177685" y="62901"/>
                  <a:pt x="170342" y="50663"/>
                </a:cubicBezTo>
                <a:cubicBezTo>
                  <a:pt x="165788" y="43073"/>
                  <a:pt x="198051" y="-42360"/>
                  <a:pt x="170342" y="26913"/>
                </a:cubicBezTo>
                <a:close/>
              </a:path>
            </a:pathLst>
          </a:custGeom>
          <a:gradFill>
            <a:gsLst>
              <a:gs pos="0">
                <a:srgbClr val="FFFF00"/>
              </a:gs>
              <a:gs pos="51000">
                <a:srgbClr val="FF0000"/>
              </a:gs>
              <a:gs pos="83000">
                <a:srgbClr val="FFC000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5" name="Freeform 104">
            <a:extLst>
              <a:ext uri="{FF2B5EF4-FFF2-40B4-BE49-F238E27FC236}">
                <a16:creationId xmlns:a16="http://schemas.microsoft.com/office/drawing/2014/main" id="{1DF8655F-9438-744B-AF27-D42F72D21C77}"/>
              </a:ext>
            </a:extLst>
          </p:cNvPr>
          <p:cNvSpPr/>
          <p:nvPr/>
        </p:nvSpPr>
        <p:spPr>
          <a:xfrm flipH="1">
            <a:off x="4981480" y="6063719"/>
            <a:ext cx="109165" cy="163071"/>
          </a:xfrm>
          <a:custGeom>
            <a:avLst/>
            <a:gdLst>
              <a:gd name="connsiteX0" fmla="*/ 170342 w 336597"/>
              <a:gd name="connsiteY0" fmla="*/ 26913 h 656305"/>
              <a:gd name="connsiteX1" fmla="*/ 4088 w 336597"/>
              <a:gd name="connsiteY1" fmla="*/ 466300 h 656305"/>
              <a:gd name="connsiteX2" fmla="*/ 39714 w 336597"/>
              <a:gd name="connsiteY2" fmla="*/ 608803 h 656305"/>
              <a:gd name="connsiteX3" fmla="*/ 110966 w 336597"/>
              <a:gd name="connsiteY3" fmla="*/ 644429 h 656305"/>
              <a:gd name="connsiteX4" fmla="*/ 158467 w 336597"/>
              <a:gd name="connsiteY4" fmla="*/ 656305 h 656305"/>
              <a:gd name="connsiteX5" fmla="*/ 324722 w 336597"/>
              <a:gd name="connsiteY5" fmla="*/ 620679 h 656305"/>
              <a:gd name="connsiteX6" fmla="*/ 336597 w 336597"/>
              <a:gd name="connsiteY6" fmla="*/ 585053 h 656305"/>
              <a:gd name="connsiteX7" fmla="*/ 312846 w 336597"/>
              <a:gd name="connsiteY7" fmla="*/ 442549 h 656305"/>
              <a:gd name="connsiteX8" fmla="*/ 289096 w 336597"/>
              <a:gd name="connsiteY8" fmla="*/ 406923 h 656305"/>
              <a:gd name="connsiteX9" fmla="*/ 277220 w 336597"/>
              <a:gd name="connsiteY9" fmla="*/ 359422 h 656305"/>
              <a:gd name="connsiteX10" fmla="*/ 265345 w 336597"/>
              <a:gd name="connsiteY10" fmla="*/ 323796 h 656305"/>
              <a:gd name="connsiteX11" fmla="*/ 241594 w 336597"/>
              <a:gd name="connsiteY11" fmla="*/ 193167 h 656305"/>
              <a:gd name="connsiteX12" fmla="*/ 229719 w 336597"/>
              <a:gd name="connsiteY12" fmla="*/ 157541 h 656305"/>
              <a:gd name="connsiteX13" fmla="*/ 205968 w 336597"/>
              <a:gd name="connsiteY13" fmla="*/ 121915 h 656305"/>
              <a:gd name="connsiteX14" fmla="*/ 194093 w 336597"/>
              <a:gd name="connsiteY14" fmla="*/ 86289 h 656305"/>
              <a:gd name="connsiteX15" fmla="*/ 170342 w 336597"/>
              <a:gd name="connsiteY15" fmla="*/ 50663 h 656305"/>
              <a:gd name="connsiteX16" fmla="*/ 170342 w 336597"/>
              <a:gd name="connsiteY16" fmla="*/ 26913 h 656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36597" h="656305">
                <a:moveTo>
                  <a:pt x="170342" y="26913"/>
                </a:moveTo>
                <a:cubicBezTo>
                  <a:pt x="142633" y="96186"/>
                  <a:pt x="46675" y="315606"/>
                  <a:pt x="4088" y="466300"/>
                </a:cubicBezTo>
                <a:cubicBezTo>
                  <a:pt x="-7550" y="507482"/>
                  <a:pt x="6070" y="575159"/>
                  <a:pt x="39714" y="608803"/>
                </a:cubicBezTo>
                <a:cubicBezTo>
                  <a:pt x="60534" y="629623"/>
                  <a:pt x="83921" y="636702"/>
                  <a:pt x="110966" y="644429"/>
                </a:cubicBezTo>
                <a:cubicBezTo>
                  <a:pt x="126659" y="648913"/>
                  <a:pt x="142633" y="652346"/>
                  <a:pt x="158467" y="656305"/>
                </a:cubicBezTo>
                <a:cubicBezTo>
                  <a:pt x="192292" y="653230"/>
                  <a:pt x="288956" y="665387"/>
                  <a:pt x="324722" y="620679"/>
                </a:cubicBezTo>
                <a:cubicBezTo>
                  <a:pt x="332542" y="610904"/>
                  <a:pt x="332639" y="596928"/>
                  <a:pt x="336597" y="585053"/>
                </a:cubicBezTo>
                <a:cubicBezTo>
                  <a:pt x="332833" y="551178"/>
                  <a:pt x="332743" y="482342"/>
                  <a:pt x="312846" y="442549"/>
                </a:cubicBezTo>
                <a:cubicBezTo>
                  <a:pt x="306463" y="429784"/>
                  <a:pt x="297013" y="418798"/>
                  <a:pt x="289096" y="406923"/>
                </a:cubicBezTo>
                <a:cubicBezTo>
                  <a:pt x="285137" y="391089"/>
                  <a:pt x="281704" y="375115"/>
                  <a:pt x="277220" y="359422"/>
                </a:cubicBezTo>
                <a:cubicBezTo>
                  <a:pt x="273781" y="347386"/>
                  <a:pt x="268060" y="336016"/>
                  <a:pt x="265345" y="323796"/>
                </a:cubicBezTo>
                <a:cubicBezTo>
                  <a:pt x="244166" y="228486"/>
                  <a:pt x="263210" y="279632"/>
                  <a:pt x="241594" y="193167"/>
                </a:cubicBezTo>
                <a:cubicBezTo>
                  <a:pt x="238558" y="181023"/>
                  <a:pt x="235317" y="168737"/>
                  <a:pt x="229719" y="157541"/>
                </a:cubicBezTo>
                <a:cubicBezTo>
                  <a:pt x="223336" y="144775"/>
                  <a:pt x="213885" y="133790"/>
                  <a:pt x="205968" y="121915"/>
                </a:cubicBezTo>
                <a:cubicBezTo>
                  <a:pt x="202010" y="110040"/>
                  <a:pt x="199691" y="97485"/>
                  <a:pt x="194093" y="86289"/>
                </a:cubicBezTo>
                <a:cubicBezTo>
                  <a:pt x="187710" y="73523"/>
                  <a:pt x="177685" y="62901"/>
                  <a:pt x="170342" y="50663"/>
                </a:cubicBezTo>
                <a:cubicBezTo>
                  <a:pt x="165788" y="43073"/>
                  <a:pt x="198051" y="-42360"/>
                  <a:pt x="170342" y="26913"/>
                </a:cubicBezTo>
                <a:close/>
              </a:path>
            </a:pathLst>
          </a:custGeom>
          <a:gradFill>
            <a:gsLst>
              <a:gs pos="0">
                <a:srgbClr val="FFFF00"/>
              </a:gs>
              <a:gs pos="51000">
                <a:srgbClr val="FF0000"/>
              </a:gs>
              <a:gs pos="83000">
                <a:srgbClr val="FFC000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5" name="Freeform 74">
            <a:extLst>
              <a:ext uri="{FF2B5EF4-FFF2-40B4-BE49-F238E27FC236}">
                <a16:creationId xmlns:a16="http://schemas.microsoft.com/office/drawing/2014/main" id="{94C29949-977A-374B-A40A-69192E98619D}"/>
              </a:ext>
            </a:extLst>
          </p:cNvPr>
          <p:cNvSpPr/>
          <p:nvPr/>
        </p:nvSpPr>
        <p:spPr>
          <a:xfrm flipH="1">
            <a:off x="4685920" y="5867849"/>
            <a:ext cx="37157" cy="205140"/>
          </a:xfrm>
          <a:custGeom>
            <a:avLst/>
            <a:gdLst>
              <a:gd name="connsiteX0" fmla="*/ 47508 w 190011"/>
              <a:gd name="connsiteY0" fmla="*/ 0 h 4001985"/>
              <a:gd name="connsiteX1" fmla="*/ 11882 w 190011"/>
              <a:gd name="connsiteY1" fmla="*/ 356260 h 4001985"/>
              <a:gd name="connsiteX2" fmla="*/ 23757 w 190011"/>
              <a:gd name="connsiteY2" fmla="*/ 391886 h 4001985"/>
              <a:gd name="connsiteX3" fmla="*/ 47508 w 190011"/>
              <a:gd name="connsiteY3" fmla="*/ 427512 h 4001985"/>
              <a:gd name="connsiteX4" fmla="*/ 71258 w 190011"/>
              <a:gd name="connsiteY4" fmla="*/ 498764 h 4001985"/>
              <a:gd name="connsiteX5" fmla="*/ 83133 w 190011"/>
              <a:gd name="connsiteY5" fmla="*/ 534390 h 4001985"/>
              <a:gd name="connsiteX6" fmla="*/ 71258 w 190011"/>
              <a:gd name="connsiteY6" fmla="*/ 1151907 h 4001985"/>
              <a:gd name="connsiteX7" fmla="*/ 83133 w 190011"/>
              <a:gd name="connsiteY7" fmla="*/ 1246910 h 4001985"/>
              <a:gd name="connsiteX8" fmla="*/ 118759 w 190011"/>
              <a:gd name="connsiteY8" fmla="*/ 1294411 h 4001985"/>
              <a:gd name="connsiteX9" fmla="*/ 142510 w 190011"/>
              <a:gd name="connsiteY9" fmla="*/ 1448790 h 4001985"/>
              <a:gd name="connsiteX10" fmla="*/ 130635 w 190011"/>
              <a:gd name="connsiteY10" fmla="*/ 1555668 h 4001985"/>
              <a:gd name="connsiteX11" fmla="*/ 142510 w 190011"/>
              <a:gd name="connsiteY11" fmla="*/ 1816925 h 4001985"/>
              <a:gd name="connsiteX12" fmla="*/ 154385 w 190011"/>
              <a:gd name="connsiteY12" fmla="*/ 1876302 h 4001985"/>
              <a:gd name="connsiteX13" fmla="*/ 178136 w 190011"/>
              <a:gd name="connsiteY13" fmla="*/ 2113808 h 4001985"/>
              <a:gd name="connsiteX14" fmla="*/ 166261 w 190011"/>
              <a:gd name="connsiteY14" fmla="*/ 2339439 h 4001985"/>
              <a:gd name="connsiteX15" fmla="*/ 154385 w 190011"/>
              <a:gd name="connsiteY15" fmla="*/ 2375065 h 4001985"/>
              <a:gd name="connsiteX16" fmla="*/ 142510 w 190011"/>
              <a:gd name="connsiteY16" fmla="*/ 2434442 h 4001985"/>
              <a:gd name="connsiteX17" fmla="*/ 154385 w 190011"/>
              <a:gd name="connsiteY17" fmla="*/ 2731325 h 4001985"/>
              <a:gd name="connsiteX18" fmla="*/ 178136 w 190011"/>
              <a:gd name="connsiteY18" fmla="*/ 2814452 h 4001985"/>
              <a:gd name="connsiteX19" fmla="*/ 190011 w 190011"/>
              <a:gd name="connsiteY19" fmla="*/ 2873829 h 4001985"/>
              <a:gd name="connsiteX20" fmla="*/ 166261 w 190011"/>
              <a:gd name="connsiteY20" fmla="*/ 3063834 h 4001985"/>
              <a:gd name="connsiteX21" fmla="*/ 142510 w 190011"/>
              <a:gd name="connsiteY21" fmla="*/ 3111336 h 4001985"/>
              <a:gd name="connsiteX22" fmla="*/ 118759 w 190011"/>
              <a:gd name="connsiteY22" fmla="*/ 3313216 h 4001985"/>
              <a:gd name="connsiteX23" fmla="*/ 95009 w 190011"/>
              <a:gd name="connsiteY23" fmla="*/ 3384468 h 4001985"/>
              <a:gd name="connsiteX24" fmla="*/ 95009 w 190011"/>
              <a:gd name="connsiteY24" fmla="*/ 3562598 h 4001985"/>
              <a:gd name="connsiteX25" fmla="*/ 118759 w 190011"/>
              <a:gd name="connsiteY25" fmla="*/ 3598224 h 4001985"/>
              <a:gd name="connsiteX26" fmla="*/ 142510 w 190011"/>
              <a:gd name="connsiteY26" fmla="*/ 3883232 h 4001985"/>
              <a:gd name="connsiteX27" fmla="*/ 130635 w 190011"/>
              <a:gd name="connsiteY27" fmla="*/ 4001985 h 4001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90011" h="4001985">
                <a:moveTo>
                  <a:pt x="47508" y="0"/>
                </a:moveTo>
                <a:cubicBezTo>
                  <a:pt x="6657" y="214466"/>
                  <a:pt x="-14998" y="194984"/>
                  <a:pt x="11882" y="356260"/>
                </a:cubicBezTo>
                <a:cubicBezTo>
                  <a:pt x="13940" y="368607"/>
                  <a:pt x="18159" y="380690"/>
                  <a:pt x="23757" y="391886"/>
                </a:cubicBezTo>
                <a:cubicBezTo>
                  <a:pt x="30140" y="404652"/>
                  <a:pt x="39591" y="415637"/>
                  <a:pt x="47508" y="427512"/>
                </a:cubicBezTo>
                <a:lnTo>
                  <a:pt x="71258" y="498764"/>
                </a:lnTo>
                <a:lnTo>
                  <a:pt x="83133" y="534390"/>
                </a:lnTo>
                <a:cubicBezTo>
                  <a:pt x="79175" y="740229"/>
                  <a:pt x="71258" y="946030"/>
                  <a:pt x="71258" y="1151907"/>
                </a:cubicBezTo>
                <a:cubicBezTo>
                  <a:pt x="71258" y="1183821"/>
                  <a:pt x="73041" y="1216634"/>
                  <a:pt x="83133" y="1246910"/>
                </a:cubicBezTo>
                <a:cubicBezTo>
                  <a:pt x="89392" y="1265686"/>
                  <a:pt x="106884" y="1278577"/>
                  <a:pt x="118759" y="1294411"/>
                </a:cubicBezTo>
                <a:cubicBezTo>
                  <a:pt x="139087" y="1355392"/>
                  <a:pt x="142510" y="1356941"/>
                  <a:pt x="142510" y="1448790"/>
                </a:cubicBezTo>
                <a:cubicBezTo>
                  <a:pt x="142510" y="1484635"/>
                  <a:pt x="134593" y="1520042"/>
                  <a:pt x="130635" y="1555668"/>
                </a:cubicBezTo>
                <a:cubicBezTo>
                  <a:pt x="134593" y="1642754"/>
                  <a:pt x="136070" y="1729988"/>
                  <a:pt x="142510" y="1816925"/>
                </a:cubicBezTo>
                <a:cubicBezTo>
                  <a:pt x="144001" y="1837054"/>
                  <a:pt x="152471" y="1856209"/>
                  <a:pt x="154385" y="1876302"/>
                </a:cubicBezTo>
                <a:cubicBezTo>
                  <a:pt x="178188" y="2126234"/>
                  <a:pt x="148065" y="1993520"/>
                  <a:pt x="178136" y="2113808"/>
                </a:cubicBezTo>
                <a:cubicBezTo>
                  <a:pt x="174178" y="2189018"/>
                  <a:pt x="173080" y="2264434"/>
                  <a:pt x="166261" y="2339439"/>
                </a:cubicBezTo>
                <a:cubicBezTo>
                  <a:pt x="165128" y="2351905"/>
                  <a:pt x="157421" y="2362921"/>
                  <a:pt x="154385" y="2375065"/>
                </a:cubicBezTo>
                <a:cubicBezTo>
                  <a:pt x="149490" y="2394647"/>
                  <a:pt x="146468" y="2414650"/>
                  <a:pt x="142510" y="2434442"/>
                </a:cubicBezTo>
                <a:cubicBezTo>
                  <a:pt x="146468" y="2533403"/>
                  <a:pt x="147571" y="2632520"/>
                  <a:pt x="154385" y="2731325"/>
                </a:cubicBezTo>
                <a:cubicBezTo>
                  <a:pt x="156500" y="2761993"/>
                  <a:pt x="170915" y="2785567"/>
                  <a:pt x="178136" y="2814452"/>
                </a:cubicBezTo>
                <a:cubicBezTo>
                  <a:pt x="183031" y="2834034"/>
                  <a:pt x="186053" y="2854037"/>
                  <a:pt x="190011" y="2873829"/>
                </a:cubicBezTo>
                <a:cubicBezTo>
                  <a:pt x="184442" y="2946224"/>
                  <a:pt x="192694" y="3002156"/>
                  <a:pt x="166261" y="3063834"/>
                </a:cubicBezTo>
                <a:cubicBezTo>
                  <a:pt x="159288" y="3080106"/>
                  <a:pt x="150427" y="3095502"/>
                  <a:pt x="142510" y="3111336"/>
                </a:cubicBezTo>
                <a:cubicBezTo>
                  <a:pt x="134701" y="3212852"/>
                  <a:pt x="141472" y="3237507"/>
                  <a:pt x="118759" y="3313216"/>
                </a:cubicBezTo>
                <a:cubicBezTo>
                  <a:pt x="111565" y="3337195"/>
                  <a:pt x="95009" y="3384468"/>
                  <a:pt x="95009" y="3384468"/>
                </a:cubicBezTo>
                <a:cubicBezTo>
                  <a:pt x="89423" y="3451500"/>
                  <a:pt x="66134" y="3504848"/>
                  <a:pt x="95009" y="3562598"/>
                </a:cubicBezTo>
                <a:cubicBezTo>
                  <a:pt x="101392" y="3575363"/>
                  <a:pt x="110842" y="3586349"/>
                  <a:pt x="118759" y="3598224"/>
                </a:cubicBezTo>
                <a:cubicBezTo>
                  <a:pt x="125632" y="3666946"/>
                  <a:pt x="142510" y="3824380"/>
                  <a:pt x="142510" y="3883232"/>
                </a:cubicBezTo>
                <a:cubicBezTo>
                  <a:pt x="142510" y="3923014"/>
                  <a:pt x="130635" y="4001985"/>
                  <a:pt x="130635" y="4001985"/>
                </a:cubicBezTo>
              </a:path>
            </a:pathLst>
          </a:cu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7" name="Freeform 76">
            <a:extLst>
              <a:ext uri="{FF2B5EF4-FFF2-40B4-BE49-F238E27FC236}">
                <a16:creationId xmlns:a16="http://schemas.microsoft.com/office/drawing/2014/main" id="{1F004EE6-0534-624A-93FE-0A201F127F58}"/>
              </a:ext>
            </a:extLst>
          </p:cNvPr>
          <p:cNvSpPr/>
          <p:nvPr/>
        </p:nvSpPr>
        <p:spPr>
          <a:xfrm flipH="1" flipV="1">
            <a:off x="4562526" y="5955870"/>
            <a:ext cx="27249" cy="126016"/>
          </a:xfrm>
          <a:custGeom>
            <a:avLst/>
            <a:gdLst>
              <a:gd name="connsiteX0" fmla="*/ 47508 w 190011"/>
              <a:gd name="connsiteY0" fmla="*/ 0 h 4001985"/>
              <a:gd name="connsiteX1" fmla="*/ 11882 w 190011"/>
              <a:gd name="connsiteY1" fmla="*/ 356260 h 4001985"/>
              <a:gd name="connsiteX2" fmla="*/ 23757 w 190011"/>
              <a:gd name="connsiteY2" fmla="*/ 391886 h 4001985"/>
              <a:gd name="connsiteX3" fmla="*/ 47508 w 190011"/>
              <a:gd name="connsiteY3" fmla="*/ 427512 h 4001985"/>
              <a:gd name="connsiteX4" fmla="*/ 71258 w 190011"/>
              <a:gd name="connsiteY4" fmla="*/ 498764 h 4001985"/>
              <a:gd name="connsiteX5" fmla="*/ 83133 w 190011"/>
              <a:gd name="connsiteY5" fmla="*/ 534390 h 4001985"/>
              <a:gd name="connsiteX6" fmla="*/ 71258 w 190011"/>
              <a:gd name="connsiteY6" fmla="*/ 1151907 h 4001985"/>
              <a:gd name="connsiteX7" fmla="*/ 83133 w 190011"/>
              <a:gd name="connsiteY7" fmla="*/ 1246910 h 4001985"/>
              <a:gd name="connsiteX8" fmla="*/ 118759 w 190011"/>
              <a:gd name="connsiteY8" fmla="*/ 1294411 h 4001985"/>
              <a:gd name="connsiteX9" fmla="*/ 142510 w 190011"/>
              <a:gd name="connsiteY9" fmla="*/ 1448790 h 4001985"/>
              <a:gd name="connsiteX10" fmla="*/ 130635 w 190011"/>
              <a:gd name="connsiteY10" fmla="*/ 1555668 h 4001985"/>
              <a:gd name="connsiteX11" fmla="*/ 142510 w 190011"/>
              <a:gd name="connsiteY11" fmla="*/ 1816925 h 4001985"/>
              <a:gd name="connsiteX12" fmla="*/ 154385 w 190011"/>
              <a:gd name="connsiteY12" fmla="*/ 1876302 h 4001985"/>
              <a:gd name="connsiteX13" fmla="*/ 178136 w 190011"/>
              <a:gd name="connsiteY13" fmla="*/ 2113808 h 4001985"/>
              <a:gd name="connsiteX14" fmla="*/ 166261 w 190011"/>
              <a:gd name="connsiteY14" fmla="*/ 2339439 h 4001985"/>
              <a:gd name="connsiteX15" fmla="*/ 154385 w 190011"/>
              <a:gd name="connsiteY15" fmla="*/ 2375065 h 4001985"/>
              <a:gd name="connsiteX16" fmla="*/ 142510 w 190011"/>
              <a:gd name="connsiteY16" fmla="*/ 2434442 h 4001985"/>
              <a:gd name="connsiteX17" fmla="*/ 154385 w 190011"/>
              <a:gd name="connsiteY17" fmla="*/ 2731325 h 4001985"/>
              <a:gd name="connsiteX18" fmla="*/ 178136 w 190011"/>
              <a:gd name="connsiteY18" fmla="*/ 2814452 h 4001985"/>
              <a:gd name="connsiteX19" fmla="*/ 190011 w 190011"/>
              <a:gd name="connsiteY19" fmla="*/ 2873829 h 4001985"/>
              <a:gd name="connsiteX20" fmla="*/ 166261 w 190011"/>
              <a:gd name="connsiteY20" fmla="*/ 3063834 h 4001985"/>
              <a:gd name="connsiteX21" fmla="*/ 142510 w 190011"/>
              <a:gd name="connsiteY21" fmla="*/ 3111336 h 4001985"/>
              <a:gd name="connsiteX22" fmla="*/ 118759 w 190011"/>
              <a:gd name="connsiteY22" fmla="*/ 3313216 h 4001985"/>
              <a:gd name="connsiteX23" fmla="*/ 95009 w 190011"/>
              <a:gd name="connsiteY23" fmla="*/ 3384468 h 4001985"/>
              <a:gd name="connsiteX24" fmla="*/ 95009 w 190011"/>
              <a:gd name="connsiteY24" fmla="*/ 3562598 h 4001985"/>
              <a:gd name="connsiteX25" fmla="*/ 118759 w 190011"/>
              <a:gd name="connsiteY25" fmla="*/ 3598224 h 4001985"/>
              <a:gd name="connsiteX26" fmla="*/ 142510 w 190011"/>
              <a:gd name="connsiteY26" fmla="*/ 3883232 h 4001985"/>
              <a:gd name="connsiteX27" fmla="*/ 130635 w 190011"/>
              <a:gd name="connsiteY27" fmla="*/ 4001985 h 4001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90011" h="4001985">
                <a:moveTo>
                  <a:pt x="47508" y="0"/>
                </a:moveTo>
                <a:cubicBezTo>
                  <a:pt x="6657" y="214466"/>
                  <a:pt x="-14998" y="194984"/>
                  <a:pt x="11882" y="356260"/>
                </a:cubicBezTo>
                <a:cubicBezTo>
                  <a:pt x="13940" y="368607"/>
                  <a:pt x="18159" y="380690"/>
                  <a:pt x="23757" y="391886"/>
                </a:cubicBezTo>
                <a:cubicBezTo>
                  <a:pt x="30140" y="404652"/>
                  <a:pt x="39591" y="415637"/>
                  <a:pt x="47508" y="427512"/>
                </a:cubicBezTo>
                <a:lnTo>
                  <a:pt x="71258" y="498764"/>
                </a:lnTo>
                <a:lnTo>
                  <a:pt x="83133" y="534390"/>
                </a:lnTo>
                <a:cubicBezTo>
                  <a:pt x="79175" y="740229"/>
                  <a:pt x="71258" y="946030"/>
                  <a:pt x="71258" y="1151907"/>
                </a:cubicBezTo>
                <a:cubicBezTo>
                  <a:pt x="71258" y="1183821"/>
                  <a:pt x="73041" y="1216634"/>
                  <a:pt x="83133" y="1246910"/>
                </a:cubicBezTo>
                <a:cubicBezTo>
                  <a:pt x="89392" y="1265686"/>
                  <a:pt x="106884" y="1278577"/>
                  <a:pt x="118759" y="1294411"/>
                </a:cubicBezTo>
                <a:cubicBezTo>
                  <a:pt x="139087" y="1355392"/>
                  <a:pt x="142510" y="1356941"/>
                  <a:pt x="142510" y="1448790"/>
                </a:cubicBezTo>
                <a:cubicBezTo>
                  <a:pt x="142510" y="1484635"/>
                  <a:pt x="134593" y="1520042"/>
                  <a:pt x="130635" y="1555668"/>
                </a:cubicBezTo>
                <a:cubicBezTo>
                  <a:pt x="134593" y="1642754"/>
                  <a:pt x="136070" y="1729988"/>
                  <a:pt x="142510" y="1816925"/>
                </a:cubicBezTo>
                <a:cubicBezTo>
                  <a:pt x="144001" y="1837054"/>
                  <a:pt x="152471" y="1856209"/>
                  <a:pt x="154385" y="1876302"/>
                </a:cubicBezTo>
                <a:cubicBezTo>
                  <a:pt x="178188" y="2126234"/>
                  <a:pt x="148065" y="1993520"/>
                  <a:pt x="178136" y="2113808"/>
                </a:cubicBezTo>
                <a:cubicBezTo>
                  <a:pt x="174178" y="2189018"/>
                  <a:pt x="173080" y="2264434"/>
                  <a:pt x="166261" y="2339439"/>
                </a:cubicBezTo>
                <a:cubicBezTo>
                  <a:pt x="165128" y="2351905"/>
                  <a:pt x="157421" y="2362921"/>
                  <a:pt x="154385" y="2375065"/>
                </a:cubicBezTo>
                <a:cubicBezTo>
                  <a:pt x="149490" y="2394647"/>
                  <a:pt x="146468" y="2414650"/>
                  <a:pt x="142510" y="2434442"/>
                </a:cubicBezTo>
                <a:cubicBezTo>
                  <a:pt x="146468" y="2533403"/>
                  <a:pt x="147571" y="2632520"/>
                  <a:pt x="154385" y="2731325"/>
                </a:cubicBezTo>
                <a:cubicBezTo>
                  <a:pt x="156500" y="2761993"/>
                  <a:pt x="170915" y="2785567"/>
                  <a:pt x="178136" y="2814452"/>
                </a:cubicBezTo>
                <a:cubicBezTo>
                  <a:pt x="183031" y="2834034"/>
                  <a:pt x="186053" y="2854037"/>
                  <a:pt x="190011" y="2873829"/>
                </a:cubicBezTo>
                <a:cubicBezTo>
                  <a:pt x="184442" y="2946224"/>
                  <a:pt x="192694" y="3002156"/>
                  <a:pt x="166261" y="3063834"/>
                </a:cubicBezTo>
                <a:cubicBezTo>
                  <a:pt x="159288" y="3080106"/>
                  <a:pt x="150427" y="3095502"/>
                  <a:pt x="142510" y="3111336"/>
                </a:cubicBezTo>
                <a:cubicBezTo>
                  <a:pt x="134701" y="3212852"/>
                  <a:pt x="141472" y="3237507"/>
                  <a:pt x="118759" y="3313216"/>
                </a:cubicBezTo>
                <a:cubicBezTo>
                  <a:pt x="111565" y="3337195"/>
                  <a:pt x="95009" y="3384468"/>
                  <a:pt x="95009" y="3384468"/>
                </a:cubicBezTo>
                <a:cubicBezTo>
                  <a:pt x="89423" y="3451500"/>
                  <a:pt x="66134" y="3504848"/>
                  <a:pt x="95009" y="3562598"/>
                </a:cubicBezTo>
                <a:cubicBezTo>
                  <a:pt x="101392" y="3575363"/>
                  <a:pt x="110842" y="3586349"/>
                  <a:pt x="118759" y="3598224"/>
                </a:cubicBezTo>
                <a:cubicBezTo>
                  <a:pt x="125632" y="3666946"/>
                  <a:pt x="142510" y="3824380"/>
                  <a:pt x="142510" y="3883232"/>
                </a:cubicBezTo>
                <a:cubicBezTo>
                  <a:pt x="142510" y="3923014"/>
                  <a:pt x="130635" y="4001985"/>
                  <a:pt x="130635" y="4001985"/>
                </a:cubicBezTo>
              </a:path>
            </a:pathLst>
          </a:cu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4CC1E84D-40F3-7740-9CEF-A07754BB1095}"/>
              </a:ext>
            </a:extLst>
          </p:cNvPr>
          <p:cNvGrpSpPr/>
          <p:nvPr/>
        </p:nvGrpSpPr>
        <p:grpSpPr>
          <a:xfrm flipH="1">
            <a:off x="5940491" y="4408253"/>
            <a:ext cx="503716" cy="1687854"/>
            <a:chOff x="1983173" y="1151906"/>
            <a:chExt cx="845129" cy="4001985"/>
          </a:xfrm>
        </p:grpSpPr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E9BE120C-5739-AC40-BC07-825D1A97048F}"/>
                </a:ext>
              </a:extLst>
            </p:cNvPr>
            <p:cNvSpPr/>
            <p:nvPr/>
          </p:nvSpPr>
          <p:spPr>
            <a:xfrm>
              <a:off x="1983173" y="1151906"/>
              <a:ext cx="162293" cy="4001985"/>
            </a:xfrm>
            <a:custGeom>
              <a:avLst/>
              <a:gdLst>
                <a:gd name="connsiteX0" fmla="*/ 47508 w 190011"/>
                <a:gd name="connsiteY0" fmla="*/ 0 h 4001985"/>
                <a:gd name="connsiteX1" fmla="*/ 11882 w 190011"/>
                <a:gd name="connsiteY1" fmla="*/ 356260 h 4001985"/>
                <a:gd name="connsiteX2" fmla="*/ 23757 w 190011"/>
                <a:gd name="connsiteY2" fmla="*/ 391886 h 4001985"/>
                <a:gd name="connsiteX3" fmla="*/ 47508 w 190011"/>
                <a:gd name="connsiteY3" fmla="*/ 427512 h 4001985"/>
                <a:gd name="connsiteX4" fmla="*/ 71258 w 190011"/>
                <a:gd name="connsiteY4" fmla="*/ 498764 h 4001985"/>
                <a:gd name="connsiteX5" fmla="*/ 83133 w 190011"/>
                <a:gd name="connsiteY5" fmla="*/ 534390 h 4001985"/>
                <a:gd name="connsiteX6" fmla="*/ 71258 w 190011"/>
                <a:gd name="connsiteY6" fmla="*/ 1151907 h 4001985"/>
                <a:gd name="connsiteX7" fmla="*/ 83133 w 190011"/>
                <a:gd name="connsiteY7" fmla="*/ 1246910 h 4001985"/>
                <a:gd name="connsiteX8" fmla="*/ 118759 w 190011"/>
                <a:gd name="connsiteY8" fmla="*/ 1294411 h 4001985"/>
                <a:gd name="connsiteX9" fmla="*/ 142510 w 190011"/>
                <a:gd name="connsiteY9" fmla="*/ 1448790 h 4001985"/>
                <a:gd name="connsiteX10" fmla="*/ 130635 w 190011"/>
                <a:gd name="connsiteY10" fmla="*/ 1555668 h 4001985"/>
                <a:gd name="connsiteX11" fmla="*/ 142510 w 190011"/>
                <a:gd name="connsiteY11" fmla="*/ 1816925 h 4001985"/>
                <a:gd name="connsiteX12" fmla="*/ 154385 w 190011"/>
                <a:gd name="connsiteY12" fmla="*/ 1876302 h 4001985"/>
                <a:gd name="connsiteX13" fmla="*/ 178136 w 190011"/>
                <a:gd name="connsiteY13" fmla="*/ 2113808 h 4001985"/>
                <a:gd name="connsiteX14" fmla="*/ 166261 w 190011"/>
                <a:gd name="connsiteY14" fmla="*/ 2339439 h 4001985"/>
                <a:gd name="connsiteX15" fmla="*/ 154385 w 190011"/>
                <a:gd name="connsiteY15" fmla="*/ 2375065 h 4001985"/>
                <a:gd name="connsiteX16" fmla="*/ 142510 w 190011"/>
                <a:gd name="connsiteY16" fmla="*/ 2434442 h 4001985"/>
                <a:gd name="connsiteX17" fmla="*/ 154385 w 190011"/>
                <a:gd name="connsiteY17" fmla="*/ 2731325 h 4001985"/>
                <a:gd name="connsiteX18" fmla="*/ 178136 w 190011"/>
                <a:gd name="connsiteY18" fmla="*/ 2814452 h 4001985"/>
                <a:gd name="connsiteX19" fmla="*/ 190011 w 190011"/>
                <a:gd name="connsiteY19" fmla="*/ 2873829 h 4001985"/>
                <a:gd name="connsiteX20" fmla="*/ 166261 w 190011"/>
                <a:gd name="connsiteY20" fmla="*/ 3063834 h 4001985"/>
                <a:gd name="connsiteX21" fmla="*/ 142510 w 190011"/>
                <a:gd name="connsiteY21" fmla="*/ 3111336 h 4001985"/>
                <a:gd name="connsiteX22" fmla="*/ 118759 w 190011"/>
                <a:gd name="connsiteY22" fmla="*/ 3313216 h 4001985"/>
                <a:gd name="connsiteX23" fmla="*/ 95009 w 190011"/>
                <a:gd name="connsiteY23" fmla="*/ 3384468 h 4001985"/>
                <a:gd name="connsiteX24" fmla="*/ 95009 w 190011"/>
                <a:gd name="connsiteY24" fmla="*/ 3562598 h 4001985"/>
                <a:gd name="connsiteX25" fmla="*/ 118759 w 190011"/>
                <a:gd name="connsiteY25" fmla="*/ 3598224 h 4001985"/>
                <a:gd name="connsiteX26" fmla="*/ 142510 w 190011"/>
                <a:gd name="connsiteY26" fmla="*/ 3883232 h 4001985"/>
                <a:gd name="connsiteX27" fmla="*/ 130635 w 190011"/>
                <a:gd name="connsiteY27" fmla="*/ 4001985 h 4001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90011" h="4001985">
                  <a:moveTo>
                    <a:pt x="47508" y="0"/>
                  </a:moveTo>
                  <a:cubicBezTo>
                    <a:pt x="6657" y="214466"/>
                    <a:pt x="-14998" y="194984"/>
                    <a:pt x="11882" y="356260"/>
                  </a:cubicBezTo>
                  <a:cubicBezTo>
                    <a:pt x="13940" y="368607"/>
                    <a:pt x="18159" y="380690"/>
                    <a:pt x="23757" y="391886"/>
                  </a:cubicBezTo>
                  <a:cubicBezTo>
                    <a:pt x="30140" y="404652"/>
                    <a:pt x="39591" y="415637"/>
                    <a:pt x="47508" y="427512"/>
                  </a:cubicBezTo>
                  <a:lnTo>
                    <a:pt x="71258" y="498764"/>
                  </a:lnTo>
                  <a:lnTo>
                    <a:pt x="83133" y="534390"/>
                  </a:lnTo>
                  <a:cubicBezTo>
                    <a:pt x="79175" y="740229"/>
                    <a:pt x="71258" y="946030"/>
                    <a:pt x="71258" y="1151907"/>
                  </a:cubicBezTo>
                  <a:cubicBezTo>
                    <a:pt x="71258" y="1183821"/>
                    <a:pt x="73041" y="1216634"/>
                    <a:pt x="83133" y="1246910"/>
                  </a:cubicBezTo>
                  <a:cubicBezTo>
                    <a:pt x="89392" y="1265686"/>
                    <a:pt x="106884" y="1278577"/>
                    <a:pt x="118759" y="1294411"/>
                  </a:cubicBezTo>
                  <a:cubicBezTo>
                    <a:pt x="139087" y="1355392"/>
                    <a:pt x="142510" y="1356941"/>
                    <a:pt x="142510" y="1448790"/>
                  </a:cubicBezTo>
                  <a:cubicBezTo>
                    <a:pt x="142510" y="1484635"/>
                    <a:pt x="134593" y="1520042"/>
                    <a:pt x="130635" y="1555668"/>
                  </a:cubicBezTo>
                  <a:cubicBezTo>
                    <a:pt x="134593" y="1642754"/>
                    <a:pt x="136070" y="1729988"/>
                    <a:pt x="142510" y="1816925"/>
                  </a:cubicBezTo>
                  <a:cubicBezTo>
                    <a:pt x="144001" y="1837054"/>
                    <a:pt x="152471" y="1856209"/>
                    <a:pt x="154385" y="1876302"/>
                  </a:cubicBezTo>
                  <a:cubicBezTo>
                    <a:pt x="178188" y="2126234"/>
                    <a:pt x="148065" y="1993520"/>
                    <a:pt x="178136" y="2113808"/>
                  </a:cubicBezTo>
                  <a:cubicBezTo>
                    <a:pt x="174178" y="2189018"/>
                    <a:pt x="173080" y="2264434"/>
                    <a:pt x="166261" y="2339439"/>
                  </a:cubicBezTo>
                  <a:cubicBezTo>
                    <a:pt x="165128" y="2351905"/>
                    <a:pt x="157421" y="2362921"/>
                    <a:pt x="154385" y="2375065"/>
                  </a:cubicBezTo>
                  <a:cubicBezTo>
                    <a:pt x="149490" y="2394647"/>
                    <a:pt x="146468" y="2414650"/>
                    <a:pt x="142510" y="2434442"/>
                  </a:cubicBezTo>
                  <a:cubicBezTo>
                    <a:pt x="146468" y="2533403"/>
                    <a:pt x="147571" y="2632520"/>
                    <a:pt x="154385" y="2731325"/>
                  </a:cubicBezTo>
                  <a:cubicBezTo>
                    <a:pt x="156500" y="2761993"/>
                    <a:pt x="170915" y="2785567"/>
                    <a:pt x="178136" y="2814452"/>
                  </a:cubicBezTo>
                  <a:cubicBezTo>
                    <a:pt x="183031" y="2834034"/>
                    <a:pt x="186053" y="2854037"/>
                    <a:pt x="190011" y="2873829"/>
                  </a:cubicBezTo>
                  <a:cubicBezTo>
                    <a:pt x="184442" y="2946224"/>
                    <a:pt x="192694" y="3002156"/>
                    <a:pt x="166261" y="3063834"/>
                  </a:cubicBezTo>
                  <a:cubicBezTo>
                    <a:pt x="159288" y="3080106"/>
                    <a:pt x="150427" y="3095502"/>
                    <a:pt x="142510" y="3111336"/>
                  </a:cubicBezTo>
                  <a:cubicBezTo>
                    <a:pt x="134701" y="3212852"/>
                    <a:pt x="141472" y="3237507"/>
                    <a:pt x="118759" y="3313216"/>
                  </a:cubicBezTo>
                  <a:cubicBezTo>
                    <a:pt x="111565" y="3337195"/>
                    <a:pt x="95009" y="3384468"/>
                    <a:pt x="95009" y="3384468"/>
                  </a:cubicBezTo>
                  <a:cubicBezTo>
                    <a:pt x="89423" y="3451500"/>
                    <a:pt x="66134" y="3504848"/>
                    <a:pt x="95009" y="3562598"/>
                  </a:cubicBezTo>
                  <a:cubicBezTo>
                    <a:pt x="101392" y="3575363"/>
                    <a:pt x="110842" y="3586349"/>
                    <a:pt x="118759" y="3598224"/>
                  </a:cubicBezTo>
                  <a:cubicBezTo>
                    <a:pt x="125632" y="3666946"/>
                    <a:pt x="142510" y="3824380"/>
                    <a:pt x="142510" y="3883232"/>
                  </a:cubicBezTo>
                  <a:cubicBezTo>
                    <a:pt x="142510" y="3923014"/>
                    <a:pt x="130635" y="4001985"/>
                    <a:pt x="130635" y="4001985"/>
                  </a:cubicBezTo>
                </a:path>
              </a:pathLst>
            </a:cu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9166ACA4-76FF-B744-8E3A-AF8CF629A80E}"/>
                </a:ext>
              </a:extLst>
            </p:cNvPr>
            <p:cNvSpPr/>
            <p:nvPr/>
          </p:nvSpPr>
          <p:spPr>
            <a:xfrm>
              <a:off x="2717475" y="1932164"/>
              <a:ext cx="110827" cy="3168961"/>
            </a:xfrm>
            <a:custGeom>
              <a:avLst/>
              <a:gdLst>
                <a:gd name="connsiteX0" fmla="*/ 47508 w 190011"/>
                <a:gd name="connsiteY0" fmla="*/ 0 h 4001985"/>
                <a:gd name="connsiteX1" fmla="*/ 11882 w 190011"/>
                <a:gd name="connsiteY1" fmla="*/ 356260 h 4001985"/>
                <a:gd name="connsiteX2" fmla="*/ 23757 w 190011"/>
                <a:gd name="connsiteY2" fmla="*/ 391886 h 4001985"/>
                <a:gd name="connsiteX3" fmla="*/ 47508 w 190011"/>
                <a:gd name="connsiteY3" fmla="*/ 427512 h 4001985"/>
                <a:gd name="connsiteX4" fmla="*/ 71258 w 190011"/>
                <a:gd name="connsiteY4" fmla="*/ 498764 h 4001985"/>
                <a:gd name="connsiteX5" fmla="*/ 83133 w 190011"/>
                <a:gd name="connsiteY5" fmla="*/ 534390 h 4001985"/>
                <a:gd name="connsiteX6" fmla="*/ 71258 w 190011"/>
                <a:gd name="connsiteY6" fmla="*/ 1151907 h 4001985"/>
                <a:gd name="connsiteX7" fmla="*/ 83133 w 190011"/>
                <a:gd name="connsiteY7" fmla="*/ 1246910 h 4001985"/>
                <a:gd name="connsiteX8" fmla="*/ 118759 w 190011"/>
                <a:gd name="connsiteY8" fmla="*/ 1294411 h 4001985"/>
                <a:gd name="connsiteX9" fmla="*/ 142510 w 190011"/>
                <a:gd name="connsiteY9" fmla="*/ 1448790 h 4001985"/>
                <a:gd name="connsiteX10" fmla="*/ 130635 w 190011"/>
                <a:gd name="connsiteY10" fmla="*/ 1555668 h 4001985"/>
                <a:gd name="connsiteX11" fmla="*/ 142510 w 190011"/>
                <a:gd name="connsiteY11" fmla="*/ 1816925 h 4001985"/>
                <a:gd name="connsiteX12" fmla="*/ 154385 w 190011"/>
                <a:gd name="connsiteY12" fmla="*/ 1876302 h 4001985"/>
                <a:gd name="connsiteX13" fmla="*/ 178136 w 190011"/>
                <a:gd name="connsiteY13" fmla="*/ 2113808 h 4001985"/>
                <a:gd name="connsiteX14" fmla="*/ 166261 w 190011"/>
                <a:gd name="connsiteY14" fmla="*/ 2339439 h 4001985"/>
                <a:gd name="connsiteX15" fmla="*/ 154385 w 190011"/>
                <a:gd name="connsiteY15" fmla="*/ 2375065 h 4001985"/>
                <a:gd name="connsiteX16" fmla="*/ 142510 w 190011"/>
                <a:gd name="connsiteY16" fmla="*/ 2434442 h 4001985"/>
                <a:gd name="connsiteX17" fmla="*/ 154385 w 190011"/>
                <a:gd name="connsiteY17" fmla="*/ 2731325 h 4001985"/>
                <a:gd name="connsiteX18" fmla="*/ 178136 w 190011"/>
                <a:gd name="connsiteY18" fmla="*/ 2814452 h 4001985"/>
                <a:gd name="connsiteX19" fmla="*/ 190011 w 190011"/>
                <a:gd name="connsiteY19" fmla="*/ 2873829 h 4001985"/>
                <a:gd name="connsiteX20" fmla="*/ 166261 w 190011"/>
                <a:gd name="connsiteY20" fmla="*/ 3063834 h 4001985"/>
                <a:gd name="connsiteX21" fmla="*/ 142510 w 190011"/>
                <a:gd name="connsiteY21" fmla="*/ 3111336 h 4001985"/>
                <a:gd name="connsiteX22" fmla="*/ 118759 w 190011"/>
                <a:gd name="connsiteY22" fmla="*/ 3313216 h 4001985"/>
                <a:gd name="connsiteX23" fmla="*/ 95009 w 190011"/>
                <a:gd name="connsiteY23" fmla="*/ 3384468 h 4001985"/>
                <a:gd name="connsiteX24" fmla="*/ 95009 w 190011"/>
                <a:gd name="connsiteY24" fmla="*/ 3562598 h 4001985"/>
                <a:gd name="connsiteX25" fmla="*/ 118759 w 190011"/>
                <a:gd name="connsiteY25" fmla="*/ 3598224 h 4001985"/>
                <a:gd name="connsiteX26" fmla="*/ 142510 w 190011"/>
                <a:gd name="connsiteY26" fmla="*/ 3883232 h 4001985"/>
                <a:gd name="connsiteX27" fmla="*/ 130635 w 190011"/>
                <a:gd name="connsiteY27" fmla="*/ 4001985 h 4001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90011" h="4001985">
                  <a:moveTo>
                    <a:pt x="47508" y="0"/>
                  </a:moveTo>
                  <a:cubicBezTo>
                    <a:pt x="6657" y="214466"/>
                    <a:pt x="-14998" y="194984"/>
                    <a:pt x="11882" y="356260"/>
                  </a:cubicBezTo>
                  <a:cubicBezTo>
                    <a:pt x="13940" y="368607"/>
                    <a:pt x="18159" y="380690"/>
                    <a:pt x="23757" y="391886"/>
                  </a:cubicBezTo>
                  <a:cubicBezTo>
                    <a:pt x="30140" y="404652"/>
                    <a:pt x="39591" y="415637"/>
                    <a:pt x="47508" y="427512"/>
                  </a:cubicBezTo>
                  <a:lnTo>
                    <a:pt x="71258" y="498764"/>
                  </a:lnTo>
                  <a:lnTo>
                    <a:pt x="83133" y="534390"/>
                  </a:lnTo>
                  <a:cubicBezTo>
                    <a:pt x="79175" y="740229"/>
                    <a:pt x="71258" y="946030"/>
                    <a:pt x="71258" y="1151907"/>
                  </a:cubicBezTo>
                  <a:cubicBezTo>
                    <a:pt x="71258" y="1183821"/>
                    <a:pt x="73041" y="1216634"/>
                    <a:pt x="83133" y="1246910"/>
                  </a:cubicBezTo>
                  <a:cubicBezTo>
                    <a:pt x="89392" y="1265686"/>
                    <a:pt x="106884" y="1278577"/>
                    <a:pt x="118759" y="1294411"/>
                  </a:cubicBezTo>
                  <a:cubicBezTo>
                    <a:pt x="139087" y="1355392"/>
                    <a:pt x="142510" y="1356941"/>
                    <a:pt x="142510" y="1448790"/>
                  </a:cubicBezTo>
                  <a:cubicBezTo>
                    <a:pt x="142510" y="1484635"/>
                    <a:pt x="134593" y="1520042"/>
                    <a:pt x="130635" y="1555668"/>
                  </a:cubicBezTo>
                  <a:cubicBezTo>
                    <a:pt x="134593" y="1642754"/>
                    <a:pt x="136070" y="1729988"/>
                    <a:pt x="142510" y="1816925"/>
                  </a:cubicBezTo>
                  <a:cubicBezTo>
                    <a:pt x="144001" y="1837054"/>
                    <a:pt x="152471" y="1856209"/>
                    <a:pt x="154385" y="1876302"/>
                  </a:cubicBezTo>
                  <a:cubicBezTo>
                    <a:pt x="178188" y="2126234"/>
                    <a:pt x="148065" y="1993520"/>
                    <a:pt x="178136" y="2113808"/>
                  </a:cubicBezTo>
                  <a:cubicBezTo>
                    <a:pt x="174178" y="2189018"/>
                    <a:pt x="173080" y="2264434"/>
                    <a:pt x="166261" y="2339439"/>
                  </a:cubicBezTo>
                  <a:cubicBezTo>
                    <a:pt x="165128" y="2351905"/>
                    <a:pt x="157421" y="2362921"/>
                    <a:pt x="154385" y="2375065"/>
                  </a:cubicBezTo>
                  <a:cubicBezTo>
                    <a:pt x="149490" y="2394647"/>
                    <a:pt x="146468" y="2414650"/>
                    <a:pt x="142510" y="2434442"/>
                  </a:cubicBezTo>
                  <a:cubicBezTo>
                    <a:pt x="146468" y="2533403"/>
                    <a:pt x="147571" y="2632520"/>
                    <a:pt x="154385" y="2731325"/>
                  </a:cubicBezTo>
                  <a:cubicBezTo>
                    <a:pt x="156500" y="2761993"/>
                    <a:pt x="170915" y="2785567"/>
                    <a:pt x="178136" y="2814452"/>
                  </a:cubicBezTo>
                  <a:cubicBezTo>
                    <a:pt x="183031" y="2834034"/>
                    <a:pt x="186053" y="2854037"/>
                    <a:pt x="190011" y="2873829"/>
                  </a:cubicBezTo>
                  <a:cubicBezTo>
                    <a:pt x="184442" y="2946224"/>
                    <a:pt x="192694" y="3002156"/>
                    <a:pt x="166261" y="3063834"/>
                  </a:cubicBezTo>
                  <a:cubicBezTo>
                    <a:pt x="159288" y="3080106"/>
                    <a:pt x="150427" y="3095502"/>
                    <a:pt x="142510" y="3111336"/>
                  </a:cubicBezTo>
                  <a:cubicBezTo>
                    <a:pt x="134701" y="3212852"/>
                    <a:pt x="141472" y="3237507"/>
                    <a:pt x="118759" y="3313216"/>
                  </a:cubicBezTo>
                  <a:cubicBezTo>
                    <a:pt x="111565" y="3337195"/>
                    <a:pt x="95009" y="3384468"/>
                    <a:pt x="95009" y="3384468"/>
                  </a:cubicBezTo>
                  <a:cubicBezTo>
                    <a:pt x="89423" y="3451500"/>
                    <a:pt x="66134" y="3504848"/>
                    <a:pt x="95009" y="3562598"/>
                  </a:cubicBezTo>
                  <a:cubicBezTo>
                    <a:pt x="101392" y="3575363"/>
                    <a:pt x="110842" y="3586349"/>
                    <a:pt x="118759" y="3598224"/>
                  </a:cubicBezTo>
                  <a:cubicBezTo>
                    <a:pt x="125632" y="3666946"/>
                    <a:pt x="142510" y="3824380"/>
                    <a:pt x="142510" y="3883232"/>
                  </a:cubicBezTo>
                  <a:cubicBezTo>
                    <a:pt x="142510" y="3923014"/>
                    <a:pt x="130635" y="4001985"/>
                    <a:pt x="130635" y="4001985"/>
                  </a:cubicBezTo>
                </a:path>
              </a:pathLst>
            </a:cu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5951223A-C2C5-094F-9CF2-F49D146E6B54}"/>
                </a:ext>
              </a:extLst>
            </p:cNvPr>
            <p:cNvSpPr/>
            <p:nvPr/>
          </p:nvSpPr>
          <p:spPr>
            <a:xfrm flipV="1">
              <a:off x="2389904" y="1533426"/>
              <a:ext cx="83134" cy="3600961"/>
            </a:xfrm>
            <a:custGeom>
              <a:avLst/>
              <a:gdLst>
                <a:gd name="connsiteX0" fmla="*/ 47508 w 190011"/>
                <a:gd name="connsiteY0" fmla="*/ 0 h 4001985"/>
                <a:gd name="connsiteX1" fmla="*/ 11882 w 190011"/>
                <a:gd name="connsiteY1" fmla="*/ 356260 h 4001985"/>
                <a:gd name="connsiteX2" fmla="*/ 23757 w 190011"/>
                <a:gd name="connsiteY2" fmla="*/ 391886 h 4001985"/>
                <a:gd name="connsiteX3" fmla="*/ 47508 w 190011"/>
                <a:gd name="connsiteY3" fmla="*/ 427512 h 4001985"/>
                <a:gd name="connsiteX4" fmla="*/ 71258 w 190011"/>
                <a:gd name="connsiteY4" fmla="*/ 498764 h 4001985"/>
                <a:gd name="connsiteX5" fmla="*/ 83133 w 190011"/>
                <a:gd name="connsiteY5" fmla="*/ 534390 h 4001985"/>
                <a:gd name="connsiteX6" fmla="*/ 71258 w 190011"/>
                <a:gd name="connsiteY6" fmla="*/ 1151907 h 4001985"/>
                <a:gd name="connsiteX7" fmla="*/ 83133 w 190011"/>
                <a:gd name="connsiteY7" fmla="*/ 1246910 h 4001985"/>
                <a:gd name="connsiteX8" fmla="*/ 118759 w 190011"/>
                <a:gd name="connsiteY8" fmla="*/ 1294411 h 4001985"/>
                <a:gd name="connsiteX9" fmla="*/ 142510 w 190011"/>
                <a:gd name="connsiteY9" fmla="*/ 1448790 h 4001985"/>
                <a:gd name="connsiteX10" fmla="*/ 130635 w 190011"/>
                <a:gd name="connsiteY10" fmla="*/ 1555668 h 4001985"/>
                <a:gd name="connsiteX11" fmla="*/ 142510 w 190011"/>
                <a:gd name="connsiteY11" fmla="*/ 1816925 h 4001985"/>
                <a:gd name="connsiteX12" fmla="*/ 154385 w 190011"/>
                <a:gd name="connsiteY12" fmla="*/ 1876302 h 4001985"/>
                <a:gd name="connsiteX13" fmla="*/ 178136 w 190011"/>
                <a:gd name="connsiteY13" fmla="*/ 2113808 h 4001985"/>
                <a:gd name="connsiteX14" fmla="*/ 166261 w 190011"/>
                <a:gd name="connsiteY14" fmla="*/ 2339439 h 4001985"/>
                <a:gd name="connsiteX15" fmla="*/ 154385 w 190011"/>
                <a:gd name="connsiteY15" fmla="*/ 2375065 h 4001985"/>
                <a:gd name="connsiteX16" fmla="*/ 142510 w 190011"/>
                <a:gd name="connsiteY16" fmla="*/ 2434442 h 4001985"/>
                <a:gd name="connsiteX17" fmla="*/ 154385 w 190011"/>
                <a:gd name="connsiteY17" fmla="*/ 2731325 h 4001985"/>
                <a:gd name="connsiteX18" fmla="*/ 178136 w 190011"/>
                <a:gd name="connsiteY18" fmla="*/ 2814452 h 4001985"/>
                <a:gd name="connsiteX19" fmla="*/ 190011 w 190011"/>
                <a:gd name="connsiteY19" fmla="*/ 2873829 h 4001985"/>
                <a:gd name="connsiteX20" fmla="*/ 166261 w 190011"/>
                <a:gd name="connsiteY20" fmla="*/ 3063834 h 4001985"/>
                <a:gd name="connsiteX21" fmla="*/ 142510 w 190011"/>
                <a:gd name="connsiteY21" fmla="*/ 3111336 h 4001985"/>
                <a:gd name="connsiteX22" fmla="*/ 118759 w 190011"/>
                <a:gd name="connsiteY22" fmla="*/ 3313216 h 4001985"/>
                <a:gd name="connsiteX23" fmla="*/ 95009 w 190011"/>
                <a:gd name="connsiteY23" fmla="*/ 3384468 h 4001985"/>
                <a:gd name="connsiteX24" fmla="*/ 95009 w 190011"/>
                <a:gd name="connsiteY24" fmla="*/ 3562598 h 4001985"/>
                <a:gd name="connsiteX25" fmla="*/ 118759 w 190011"/>
                <a:gd name="connsiteY25" fmla="*/ 3598224 h 4001985"/>
                <a:gd name="connsiteX26" fmla="*/ 142510 w 190011"/>
                <a:gd name="connsiteY26" fmla="*/ 3883232 h 4001985"/>
                <a:gd name="connsiteX27" fmla="*/ 130635 w 190011"/>
                <a:gd name="connsiteY27" fmla="*/ 4001985 h 4001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90011" h="4001985">
                  <a:moveTo>
                    <a:pt x="47508" y="0"/>
                  </a:moveTo>
                  <a:cubicBezTo>
                    <a:pt x="6657" y="214466"/>
                    <a:pt x="-14998" y="194984"/>
                    <a:pt x="11882" y="356260"/>
                  </a:cubicBezTo>
                  <a:cubicBezTo>
                    <a:pt x="13940" y="368607"/>
                    <a:pt x="18159" y="380690"/>
                    <a:pt x="23757" y="391886"/>
                  </a:cubicBezTo>
                  <a:cubicBezTo>
                    <a:pt x="30140" y="404652"/>
                    <a:pt x="39591" y="415637"/>
                    <a:pt x="47508" y="427512"/>
                  </a:cubicBezTo>
                  <a:lnTo>
                    <a:pt x="71258" y="498764"/>
                  </a:lnTo>
                  <a:lnTo>
                    <a:pt x="83133" y="534390"/>
                  </a:lnTo>
                  <a:cubicBezTo>
                    <a:pt x="79175" y="740229"/>
                    <a:pt x="71258" y="946030"/>
                    <a:pt x="71258" y="1151907"/>
                  </a:cubicBezTo>
                  <a:cubicBezTo>
                    <a:pt x="71258" y="1183821"/>
                    <a:pt x="73041" y="1216634"/>
                    <a:pt x="83133" y="1246910"/>
                  </a:cubicBezTo>
                  <a:cubicBezTo>
                    <a:pt x="89392" y="1265686"/>
                    <a:pt x="106884" y="1278577"/>
                    <a:pt x="118759" y="1294411"/>
                  </a:cubicBezTo>
                  <a:cubicBezTo>
                    <a:pt x="139087" y="1355392"/>
                    <a:pt x="142510" y="1356941"/>
                    <a:pt x="142510" y="1448790"/>
                  </a:cubicBezTo>
                  <a:cubicBezTo>
                    <a:pt x="142510" y="1484635"/>
                    <a:pt x="134593" y="1520042"/>
                    <a:pt x="130635" y="1555668"/>
                  </a:cubicBezTo>
                  <a:cubicBezTo>
                    <a:pt x="134593" y="1642754"/>
                    <a:pt x="136070" y="1729988"/>
                    <a:pt x="142510" y="1816925"/>
                  </a:cubicBezTo>
                  <a:cubicBezTo>
                    <a:pt x="144001" y="1837054"/>
                    <a:pt x="152471" y="1856209"/>
                    <a:pt x="154385" y="1876302"/>
                  </a:cubicBezTo>
                  <a:cubicBezTo>
                    <a:pt x="178188" y="2126234"/>
                    <a:pt x="148065" y="1993520"/>
                    <a:pt x="178136" y="2113808"/>
                  </a:cubicBezTo>
                  <a:cubicBezTo>
                    <a:pt x="174178" y="2189018"/>
                    <a:pt x="173080" y="2264434"/>
                    <a:pt x="166261" y="2339439"/>
                  </a:cubicBezTo>
                  <a:cubicBezTo>
                    <a:pt x="165128" y="2351905"/>
                    <a:pt x="157421" y="2362921"/>
                    <a:pt x="154385" y="2375065"/>
                  </a:cubicBezTo>
                  <a:cubicBezTo>
                    <a:pt x="149490" y="2394647"/>
                    <a:pt x="146468" y="2414650"/>
                    <a:pt x="142510" y="2434442"/>
                  </a:cubicBezTo>
                  <a:cubicBezTo>
                    <a:pt x="146468" y="2533403"/>
                    <a:pt x="147571" y="2632520"/>
                    <a:pt x="154385" y="2731325"/>
                  </a:cubicBezTo>
                  <a:cubicBezTo>
                    <a:pt x="156500" y="2761993"/>
                    <a:pt x="170915" y="2785567"/>
                    <a:pt x="178136" y="2814452"/>
                  </a:cubicBezTo>
                  <a:cubicBezTo>
                    <a:pt x="183031" y="2834034"/>
                    <a:pt x="186053" y="2854037"/>
                    <a:pt x="190011" y="2873829"/>
                  </a:cubicBezTo>
                  <a:cubicBezTo>
                    <a:pt x="184442" y="2946224"/>
                    <a:pt x="192694" y="3002156"/>
                    <a:pt x="166261" y="3063834"/>
                  </a:cubicBezTo>
                  <a:cubicBezTo>
                    <a:pt x="159288" y="3080106"/>
                    <a:pt x="150427" y="3095502"/>
                    <a:pt x="142510" y="3111336"/>
                  </a:cubicBezTo>
                  <a:cubicBezTo>
                    <a:pt x="134701" y="3212852"/>
                    <a:pt x="141472" y="3237507"/>
                    <a:pt x="118759" y="3313216"/>
                  </a:cubicBezTo>
                  <a:cubicBezTo>
                    <a:pt x="111565" y="3337195"/>
                    <a:pt x="95009" y="3384468"/>
                    <a:pt x="95009" y="3384468"/>
                  </a:cubicBezTo>
                  <a:cubicBezTo>
                    <a:pt x="89423" y="3451500"/>
                    <a:pt x="66134" y="3504848"/>
                    <a:pt x="95009" y="3562598"/>
                  </a:cubicBezTo>
                  <a:cubicBezTo>
                    <a:pt x="101392" y="3575363"/>
                    <a:pt x="110842" y="3586349"/>
                    <a:pt x="118759" y="3598224"/>
                  </a:cubicBezTo>
                  <a:cubicBezTo>
                    <a:pt x="125632" y="3666946"/>
                    <a:pt x="142510" y="3824380"/>
                    <a:pt x="142510" y="3883232"/>
                  </a:cubicBezTo>
                  <a:cubicBezTo>
                    <a:pt x="142510" y="3923014"/>
                    <a:pt x="130635" y="4001985"/>
                    <a:pt x="130635" y="4001985"/>
                  </a:cubicBezTo>
                </a:path>
              </a:pathLst>
            </a:cu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67" name="Freeform 66">
            <a:extLst>
              <a:ext uri="{FF2B5EF4-FFF2-40B4-BE49-F238E27FC236}">
                <a16:creationId xmlns:a16="http://schemas.microsoft.com/office/drawing/2014/main" id="{809E77D0-7717-5141-A92B-26041EE324BD}"/>
              </a:ext>
            </a:extLst>
          </p:cNvPr>
          <p:cNvSpPr/>
          <p:nvPr/>
        </p:nvSpPr>
        <p:spPr>
          <a:xfrm flipH="1">
            <a:off x="5719301" y="4879050"/>
            <a:ext cx="147461" cy="1195999"/>
          </a:xfrm>
          <a:custGeom>
            <a:avLst/>
            <a:gdLst>
              <a:gd name="connsiteX0" fmla="*/ 47508 w 190011"/>
              <a:gd name="connsiteY0" fmla="*/ 0 h 4001985"/>
              <a:gd name="connsiteX1" fmla="*/ 11882 w 190011"/>
              <a:gd name="connsiteY1" fmla="*/ 356260 h 4001985"/>
              <a:gd name="connsiteX2" fmla="*/ 23757 w 190011"/>
              <a:gd name="connsiteY2" fmla="*/ 391886 h 4001985"/>
              <a:gd name="connsiteX3" fmla="*/ 47508 w 190011"/>
              <a:gd name="connsiteY3" fmla="*/ 427512 h 4001985"/>
              <a:gd name="connsiteX4" fmla="*/ 71258 w 190011"/>
              <a:gd name="connsiteY4" fmla="*/ 498764 h 4001985"/>
              <a:gd name="connsiteX5" fmla="*/ 83133 w 190011"/>
              <a:gd name="connsiteY5" fmla="*/ 534390 h 4001985"/>
              <a:gd name="connsiteX6" fmla="*/ 71258 w 190011"/>
              <a:gd name="connsiteY6" fmla="*/ 1151907 h 4001985"/>
              <a:gd name="connsiteX7" fmla="*/ 83133 w 190011"/>
              <a:gd name="connsiteY7" fmla="*/ 1246910 h 4001985"/>
              <a:gd name="connsiteX8" fmla="*/ 118759 w 190011"/>
              <a:gd name="connsiteY8" fmla="*/ 1294411 h 4001985"/>
              <a:gd name="connsiteX9" fmla="*/ 142510 w 190011"/>
              <a:gd name="connsiteY9" fmla="*/ 1448790 h 4001985"/>
              <a:gd name="connsiteX10" fmla="*/ 130635 w 190011"/>
              <a:gd name="connsiteY10" fmla="*/ 1555668 h 4001985"/>
              <a:gd name="connsiteX11" fmla="*/ 142510 w 190011"/>
              <a:gd name="connsiteY11" fmla="*/ 1816925 h 4001985"/>
              <a:gd name="connsiteX12" fmla="*/ 154385 w 190011"/>
              <a:gd name="connsiteY12" fmla="*/ 1876302 h 4001985"/>
              <a:gd name="connsiteX13" fmla="*/ 178136 w 190011"/>
              <a:gd name="connsiteY13" fmla="*/ 2113808 h 4001985"/>
              <a:gd name="connsiteX14" fmla="*/ 166261 w 190011"/>
              <a:gd name="connsiteY14" fmla="*/ 2339439 h 4001985"/>
              <a:gd name="connsiteX15" fmla="*/ 154385 w 190011"/>
              <a:gd name="connsiteY15" fmla="*/ 2375065 h 4001985"/>
              <a:gd name="connsiteX16" fmla="*/ 142510 w 190011"/>
              <a:gd name="connsiteY16" fmla="*/ 2434442 h 4001985"/>
              <a:gd name="connsiteX17" fmla="*/ 154385 w 190011"/>
              <a:gd name="connsiteY17" fmla="*/ 2731325 h 4001985"/>
              <a:gd name="connsiteX18" fmla="*/ 178136 w 190011"/>
              <a:gd name="connsiteY18" fmla="*/ 2814452 h 4001985"/>
              <a:gd name="connsiteX19" fmla="*/ 190011 w 190011"/>
              <a:gd name="connsiteY19" fmla="*/ 2873829 h 4001985"/>
              <a:gd name="connsiteX20" fmla="*/ 166261 w 190011"/>
              <a:gd name="connsiteY20" fmla="*/ 3063834 h 4001985"/>
              <a:gd name="connsiteX21" fmla="*/ 142510 w 190011"/>
              <a:gd name="connsiteY21" fmla="*/ 3111336 h 4001985"/>
              <a:gd name="connsiteX22" fmla="*/ 118759 w 190011"/>
              <a:gd name="connsiteY22" fmla="*/ 3313216 h 4001985"/>
              <a:gd name="connsiteX23" fmla="*/ 95009 w 190011"/>
              <a:gd name="connsiteY23" fmla="*/ 3384468 h 4001985"/>
              <a:gd name="connsiteX24" fmla="*/ 95009 w 190011"/>
              <a:gd name="connsiteY24" fmla="*/ 3562598 h 4001985"/>
              <a:gd name="connsiteX25" fmla="*/ 118759 w 190011"/>
              <a:gd name="connsiteY25" fmla="*/ 3598224 h 4001985"/>
              <a:gd name="connsiteX26" fmla="*/ 142510 w 190011"/>
              <a:gd name="connsiteY26" fmla="*/ 3883232 h 4001985"/>
              <a:gd name="connsiteX27" fmla="*/ 130635 w 190011"/>
              <a:gd name="connsiteY27" fmla="*/ 4001985 h 4001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90011" h="4001985">
                <a:moveTo>
                  <a:pt x="47508" y="0"/>
                </a:moveTo>
                <a:cubicBezTo>
                  <a:pt x="6657" y="214466"/>
                  <a:pt x="-14998" y="194984"/>
                  <a:pt x="11882" y="356260"/>
                </a:cubicBezTo>
                <a:cubicBezTo>
                  <a:pt x="13940" y="368607"/>
                  <a:pt x="18159" y="380690"/>
                  <a:pt x="23757" y="391886"/>
                </a:cubicBezTo>
                <a:cubicBezTo>
                  <a:pt x="30140" y="404652"/>
                  <a:pt x="39591" y="415637"/>
                  <a:pt x="47508" y="427512"/>
                </a:cubicBezTo>
                <a:lnTo>
                  <a:pt x="71258" y="498764"/>
                </a:lnTo>
                <a:lnTo>
                  <a:pt x="83133" y="534390"/>
                </a:lnTo>
                <a:cubicBezTo>
                  <a:pt x="79175" y="740229"/>
                  <a:pt x="71258" y="946030"/>
                  <a:pt x="71258" y="1151907"/>
                </a:cubicBezTo>
                <a:cubicBezTo>
                  <a:pt x="71258" y="1183821"/>
                  <a:pt x="73041" y="1216634"/>
                  <a:pt x="83133" y="1246910"/>
                </a:cubicBezTo>
                <a:cubicBezTo>
                  <a:pt x="89392" y="1265686"/>
                  <a:pt x="106884" y="1278577"/>
                  <a:pt x="118759" y="1294411"/>
                </a:cubicBezTo>
                <a:cubicBezTo>
                  <a:pt x="139087" y="1355392"/>
                  <a:pt x="142510" y="1356941"/>
                  <a:pt x="142510" y="1448790"/>
                </a:cubicBezTo>
                <a:cubicBezTo>
                  <a:pt x="142510" y="1484635"/>
                  <a:pt x="134593" y="1520042"/>
                  <a:pt x="130635" y="1555668"/>
                </a:cubicBezTo>
                <a:cubicBezTo>
                  <a:pt x="134593" y="1642754"/>
                  <a:pt x="136070" y="1729988"/>
                  <a:pt x="142510" y="1816925"/>
                </a:cubicBezTo>
                <a:cubicBezTo>
                  <a:pt x="144001" y="1837054"/>
                  <a:pt x="152471" y="1856209"/>
                  <a:pt x="154385" y="1876302"/>
                </a:cubicBezTo>
                <a:cubicBezTo>
                  <a:pt x="178188" y="2126234"/>
                  <a:pt x="148065" y="1993520"/>
                  <a:pt x="178136" y="2113808"/>
                </a:cubicBezTo>
                <a:cubicBezTo>
                  <a:pt x="174178" y="2189018"/>
                  <a:pt x="173080" y="2264434"/>
                  <a:pt x="166261" y="2339439"/>
                </a:cubicBezTo>
                <a:cubicBezTo>
                  <a:pt x="165128" y="2351905"/>
                  <a:pt x="157421" y="2362921"/>
                  <a:pt x="154385" y="2375065"/>
                </a:cubicBezTo>
                <a:cubicBezTo>
                  <a:pt x="149490" y="2394647"/>
                  <a:pt x="146468" y="2414650"/>
                  <a:pt x="142510" y="2434442"/>
                </a:cubicBezTo>
                <a:cubicBezTo>
                  <a:pt x="146468" y="2533403"/>
                  <a:pt x="147571" y="2632520"/>
                  <a:pt x="154385" y="2731325"/>
                </a:cubicBezTo>
                <a:cubicBezTo>
                  <a:pt x="156500" y="2761993"/>
                  <a:pt x="170915" y="2785567"/>
                  <a:pt x="178136" y="2814452"/>
                </a:cubicBezTo>
                <a:cubicBezTo>
                  <a:pt x="183031" y="2834034"/>
                  <a:pt x="186053" y="2854037"/>
                  <a:pt x="190011" y="2873829"/>
                </a:cubicBezTo>
                <a:cubicBezTo>
                  <a:pt x="184442" y="2946224"/>
                  <a:pt x="192694" y="3002156"/>
                  <a:pt x="166261" y="3063834"/>
                </a:cubicBezTo>
                <a:cubicBezTo>
                  <a:pt x="159288" y="3080106"/>
                  <a:pt x="150427" y="3095502"/>
                  <a:pt x="142510" y="3111336"/>
                </a:cubicBezTo>
                <a:cubicBezTo>
                  <a:pt x="134701" y="3212852"/>
                  <a:pt x="141472" y="3237507"/>
                  <a:pt x="118759" y="3313216"/>
                </a:cubicBezTo>
                <a:cubicBezTo>
                  <a:pt x="111565" y="3337195"/>
                  <a:pt x="95009" y="3384468"/>
                  <a:pt x="95009" y="3384468"/>
                </a:cubicBezTo>
                <a:cubicBezTo>
                  <a:pt x="89423" y="3451500"/>
                  <a:pt x="66134" y="3504848"/>
                  <a:pt x="95009" y="3562598"/>
                </a:cubicBezTo>
                <a:cubicBezTo>
                  <a:pt x="101392" y="3575363"/>
                  <a:pt x="110842" y="3586349"/>
                  <a:pt x="118759" y="3598224"/>
                </a:cubicBezTo>
                <a:cubicBezTo>
                  <a:pt x="125632" y="3666946"/>
                  <a:pt x="142510" y="3824380"/>
                  <a:pt x="142510" y="3883232"/>
                </a:cubicBezTo>
                <a:cubicBezTo>
                  <a:pt x="142510" y="3923014"/>
                  <a:pt x="130635" y="4001985"/>
                  <a:pt x="130635" y="4001985"/>
                </a:cubicBezTo>
              </a:path>
            </a:pathLst>
          </a:cu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8" name="Freeform 67">
            <a:extLst>
              <a:ext uri="{FF2B5EF4-FFF2-40B4-BE49-F238E27FC236}">
                <a16:creationId xmlns:a16="http://schemas.microsoft.com/office/drawing/2014/main" id="{1D3B2380-E95B-0246-8D03-A286D677DCCB}"/>
              </a:ext>
            </a:extLst>
          </p:cNvPr>
          <p:cNvSpPr/>
          <p:nvPr/>
        </p:nvSpPr>
        <p:spPr>
          <a:xfrm flipH="1">
            <a:off x="5363046" y="5213030"/>
            <a:ext cx="66055" cy="847900"/>
          </a:xfrm>
          <a:custGeom>
            <a:avLst/>
            <a:gdLst>
              <a:gd name="connsiteX0" fmla="*/ 47508 w 190011"/>
              <a:gd name="connsiteY0" fmla="*/ 0 h 4001985"/>
              <a:gd name="connsiteX1" fmla="*/ 11882 w 190011"/>
              <a:gd name="connsiteY1" fmla="*/ 356260 h 4001985"/>
              <a:gd name="connsiteX2" fmla="*/ 23757 w 190011"/>
              <a:gd name="connsiteY2" fmla="*/ 391886 h 4001985"/>
              <a:gd name="connsiteX3" fmla="*/ 47508 w 190011"/>
              <a:gd name="connsiteY3" fmla="*/ 427512 h 4001985"/>
              <a:gd name="connsiteX4" fmla="*/ 71258 w 190011"/>
              <a:gd name="connsiteY4" fmla="*/ 498764 h 4001985"/>
              <a:gd name="connsiteX5" fmla="*/ 83133 w 190011"/>
              <a:gd name="connsiteY5" fmla="*/ 534390 h 4001985"/>
              <a:gd name="connsiteX6" fmla="*/ 71258 w 190011"/>
              <a:gd name="connsiteY6" fmla="*/ 1151907 h 4001985"/>
              <a:gd name="connsiteX7" fmla="*/ 83133 w 190011"/>
              <a:gd name="connsiteY7" fmla="*/ 1246910 h 4001985"/>
              <a:gd name="connsiteX8" fmla="*/ 118759 w 190011"/>
              <a:gd name="connsiteY8" fmla="*/ 1294411 h 4001985"/>
              <a:gd name="connsiteX9" fmla="*/ 142510 w 190011"/>
              <a:gd name="connsiteY9" fmla="*/ 1448790 h 4001985"/>
              <a:gd name="connsiteX10" fmla="*/ 130635 w 190011"/>
              <a:gd name="connsiteY10" fmla="*/ 1555668 h 4001985"/>
              <a:gd name="connsiteX11" fmla="*/ 142510 w 190011"/>
              <a:gd name="connsiteY11" fmla="*/ 1816925 h 4001985"/>
              <a:gd name="connsiteX12" fmla="*/ 154385 w 190011"/>
              <a:gd name="connsiteY12" fmla="*/ 1876302 h 4001985"/>
              <a:gd name="connsiteX13" fmla="*/ 178136 w 190011"/>
              <a:gd name="connsiteY13" fmla="*/ 2113808 h 4001985"/>
              <a:gd name="connsiteX14" fmla="*/ 166261 w 190011"/>
              <a:gd name="connsiteY14" fmla="*/ 2339439 h 4001985"/>
              <a:gd name="connsiteX15" fmla="*/ 154385 w 190011"/>
              <a:gd name="connsiteY15" fmla="*/ 2375065 h 4001985"/>
              <a:gd name="connsiteX16" fmla="*/ 142510 w 190011"/>
              <a:gd name="connsiteY16" fmla="*/ 2434442 h 4001985"/>
              <a:gd name="connsiteX17" fmla="*/ 154385 w 190011"/>
              <a:gd name="connsiteY17" fmla="*/ 2731325 h 4001985"/>
              <a:gd name="connsiteX18" fmla="*/ 178136 w 190011"/>
              <a:gd name="connsiteY18" fmla="*/ 2814452 h 4001985"/>
              <a:gd name="connsiteX19" fmla="*/ 190011 w 190011"/>
              <a:gd name="connsiteY19" fmla="*/ 2873829 h 4001985"/>
              <a:gd name="connsiteX20" fmla="*/ 166261 w 190011"/>
              <a:gd name="connsiteY20" fmla="*/ 3063834 h 4001985"/>
              <a:gd name="connsiteX21" fmla="*/ 142510 w 190011"/>
              <a:gd name="connsiteY21" fmla="*/ 3111336 h 4001985"/>
              <a:gd name="connsiteX22" fmla="*/ 118759 w 190011"/>
              <a:gd name="connsiteY22" fmla="*/ 3313216 h 4001985"/>
              <a:gd name="connsiteX23" fmla="*/ 95009 w 190011"/>
              <a:gd name="connsiteY23" fmla="*/ 3384468 h 4001985"/>
              <a:gd name="connsiteX24" fmla="*/ 95009 w 190011"/>
              <a:gd name="connsiteY24" fmla="*/ 3562598 h 4001985"/>
              <a:gd name="connsiteX25" fmla="*/ 118759 w 190011"/>
              <a:gd name="connsiteY25" fmla="*/ 3598224 h 4001985"/>
              <a:gd name="connsiteX26" fmla="*/ 142510 w 190011"/>
              <a:gd name="connsiteY26" fmla="*/ 3883232 h 4001985"/>
              <a:gd name="connsiteX27" fmla="*/ 130635 w 190011"/>
              <a:gd name="connsiteY27" fmla="*/ 4001985 h 4001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90011" h="4001985">
                <a:moveTo>
                  <a:pt x="47508" y="0"/>
                </a:moveTo>
                <a:cubicBezTo>
                  <a:pt x="6657" y="214466"/>
                  <a:pt x="-14998" y="194984"/>
                  <a:pt x="11882" y="356260"/>
                </a:cubicBezTo>
                <a:cubicBezTo>
                  <a:pt x="13940" y="368607"/>
                  <a:pt x="18159" y="380690"/>
                  <a:pt x="23757" y="391886"/>
                </a:cubicBezTo>
                <a:cubicBezTo>
                  <a:pt x="30140" y="404652"/>
                  <a:pt x="39591" y="415637"/>
                  <a:pt x="47508" y="427512"/>
                </a:cubicBezTo>
                <a:lnTo>
                  <a:pt x="71258" y="498764"/>
                </a:lnTo>
                <a:lnTo>
                  <a:pt x="83133" y="534390"/>
                </a:lnTo>
                <a:cubicBezTo>
                  <a:pt x="79175" y="740229"/>
                  <a:pt x="71258" y="946030"/>
                  <a:pt x="71258" y="1151907"/>
                </a:cubicBezTo>
                <a:cubicBezTo>
                  <a:pt x="71258" y="1183821"/>
                  <a:pt x="73041" y="1216634"/>
                  <a:pt x="83133" y="1246910"/>
                </a:cubicBezTo>
                <a:cubicBezTo>
                  <a:pt x="89392" y="1265686"/>
                  <a:pt x="106884" y="1278577"/>
                  <a:pt x="118759" y="1294411"/>
                </a:cubicBezTo>
                <a:cubicBezTo>
                  <a:pt x="139087" y="1355392"/>
                  <a:pt x="142510" y="1356941"/>
                  <a:pt x="142510" y="1448790"/>
                </a:cubicBezTo>
                <a:cubicBezTo>
                  <a:pt x="142510" y="1484635"/>
                  <a:pt x="134593" y="1520042"/>
                  <a:pt x="130635" y="1555668"/>
                </a:cubicBezTo>
                <a:cubicBezTo>
                  <a:pt x="134593" y="1642754"/>
                  <a:pt x="136070" y="1729988"/>
                  <a:pt x="142510" y="1816925"/>
                </a:cubicBezTo>
                <a:cubicBezTo>
                  <a:pt x="144001" y="1837054"/>
                  <a:pt x="152471" y="1856209"/>
                  <a:pt x="154385" y="1876302"/>
                </a:cubicBezTo>
                <a:cubicBezTo>
                  <a:pt x="178188" y="2126234"/>
                  <a:pt x="148065" y="1993520"/>
                  <a:pt x="178136" y="2113808"/>
                </a:cubicBezTo>
                <a:cubicBezTo>
                  <a:pt x="174178" y="2189018"/>
                  <a:pt x="173080" y="2264434"/>
                  <a:pt x="166261" y="2339439"/>
                </a:cubicBezTo>
                <a:cubicBezTo>
                  <a:pt x="165128" y="2351905"/>
                  <a:pt x="157421" y="2362921"/>
                  <a:pt x="154385" y="2375065"/>
                </a:cubicBezTo>
                <a:cubicBezTo>
                  <a:pt x="149490" y="2394647"/>
                  <a:pt x="146468" y="2414650"/>
                  <a:pt x="142510" y="2434442"/>
                </a:cubicBezTo>
                <a:cubicBezTo>
                  <a:pt x="146468" y="2533403"/>
                  <a:pt x="147571" y="2632520"/>
                  <a:pt x="154385" y="2731325"/>
                </a:cubicBezTo>
                <a:cubicBezTo>
                  <a:pt x="156500" y="2761993"/>
                  <a:pt x="170915" y="2785567"/>
                  <a:pt x="178136" y="2814452"/>
                </a:cubicBezTo>
                <a:cubicBezTo>
                  <a:pt x="183031" y="2834034"/>
                  <a:pt x="186053" y="2854037"/>
                  <a:pt x="190011" y="2873829"/>
                </a:cubicBezTo>
                <a:cubicBezTo>
                  <a:pt x="184442" y="2946224"/>
                  <a:pt x="192694" y="3002156"/>
                  <a:pt x="166261" y="3063834"/>
                </a:cubicBezTo>
                <a:cubicBezTo>
                  <a:pt x="159288" y="3080106"/>
                  <a:pt x="150427" y="3095502"/>
                  <a:pt x="142510" y="3111336"/>
                </a:cubicBezTo>
                <a:cubicBezTo>
                  <a:pt x="134701" y="3212852"/>
                  <a:pt x="141472" y="3237507"/>
                  <a:pt x="118759" y="3313216"/>
                </a:cubicBezTo>
                <a:cubicBezTo>
                  <a:pt x="111565" y="3337195"/>
                  <a:pt x="95009" y="3384468"/>
                  <a:pt x="95009" y="3384468"/>
                </a:cubicBezTo>
                <a:cubicBezTo>
                  <a:pt x="89423" y="3451500"/>
                  <a:pt x="66134" y="3504848"/>
                  <a:pt x="95009" y="3562598"/>
                </a:cubicBezTo>
                <a:cubicBezTo>
                  <a:pt x="101392" y="3575363"/>
                  <a:pt x="110842" y="3586349"/>
                  <a:pt x="118759" y="3598224"/>
                </a:cubicBezTo>
                <a:cubicBezTo>
                  <a:pt x="125632" y="3666946"/>
                  <a:pt x="142510" y="3824380"/>
                  <a:pt x="142510" y="3883232"/>
                </a:cubicBezTo>
                <a:cubicBezTo>
                  <a:pt x="142510" y="3923014"/>
                  <a:pt x="130635" y="4001985"/>
                  <a:pt x="130635" y="4001985"/>
                </a:cubicBezTo>
              </a:path>
            </a:pathLst>
          </a:cu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9" name="Freeform 68">
            <a:extLst>
              <a:ext uri="{FF2B5EF4-FFF2-40B4-BE49-F238E27FC236}">
                <a16:creationId xmlns:a16="http://schemas.microsoft.com/office/drawing/2014/main" id="{9F6AD17D-15A7-054E-BD6A-95DD848BC26D}"/>
              </a:ext>
            </a:extLst>
          </p:cNvPr>
          <p:cNvSpPr/>
          <p:nvPr/>
        </p:nvSpPr>
        <p:spPr>
          <a:xfrm flipH="1" flipV="1">
            <a:off x="5574792" y="5106342"/>
            <a:ext cx="49550" cy="963487"/>
          </a:xfrm>
          <a:custGeom>
            <a:avLst/>
            <a:gdLst>
              <a:gd name="connsiteX0" fmla="*/ 47508 w 190011"/>
              <a:gd name="connsiteY0" fmla="*/ 0 h 4001985"/>
              <a:gd name="connsiteX1" fmla="*/ 11882 w 190011"/>
              <a:gd name="connsiteY1" fmla="*/ 356260 h 4001985"/>
              <a:gd name="connsiteX2" fmla="*/ 23757 w 190011"/>
              <a:gd name="connsiteY2" fmla="*/ 391886 h 4001985"/>
              <a:gd name="connsiteX3" fmla="*/ 47508 w 190011"/>
              <a:gd name="connsiteY3" fmla="*/ 427512 h 4001985"/>
              <a:gd name="connsiteX4" fmla="*/ 71258 w 190011"/>
              <a:gd name="connsiteY4" fmla="*/ 498764 h 4001985"/>
              <a:gd name="connsiteX5" fmla="*/ 83133 w 190011"/>
              <a:gd name="connsiteY5" fmla="*/ 534390 h 4001985"/>
              <a:gd name="connsiteX6" fmla="*/ 71258 w 190011"/>
              <a:gd name="connsiteY6" fmla="*/ 1151907 h 4001985"/>
              <a:gd name="connsiteX7" fmla="*/ 83133 w 190011"/>
              <a:gd name="connsiteY7" fmla="*/ 1246910 h 4001985"/>
              <a:gd name="connsiteX8" fmla="*/ 118759 w 190011"/>
              <a:gd name="connsiteY8" fmla="*/ 1294411 h 4001985"/>
              <a:gd name="connsiteX9" fmla="*/ 142510 w 190011"/>
              <a:gd name="connsiteY9" fmla="*/ 1448790 h 4001985"/>
              <a:gd name="connsiteX10" fmla="*/ 130635 w 190011"/>
              <a:gd name="connsiteY10" fmla="*/ 1555668 h 4001985"/>
              <a:gd name="connsiteX11" fmla="*/ 142510 w 190011"/>
              <a:gd name="connsiteY11" fmla="*/ 1816925 h 4001985"/>
              <a:gd name="connsiteX12" fmla="*/ 154385 w 190011"/>
              <a:gd name="connsiteY12" fmla="*/ 1876302 h 4001985"/>
              <a:gd name="connsiteX13" fmla="*/ 178136 w 190011"/>
              <a:gd name="connsiteY13" fmla="*/ 2113808 h 4001985"/>
              <a:gd name="connsiteX14" fmla="*/ 166261 w 190011"/>
              <a:gd name="connsiteY14" fmla="*/ 2339439 h 4001985"/>
              <a:gd name="connsiteX15" fmla="*/ 154385 w 190011"/>
              <a:gd name="connsiteY15" fmla="*/ 2375065 h 4001985"/>
              <a:gd name="connsiteX16" fmla="*/ 142510 w 190011"/>
              <a:gd name="connsiteY16" fmla="*/ 2434442 h 4001985"/>
              <a:gd name="connsiteX17" fmla="*/ 154385 w 190011"/>
              <a:gd name="connsiteY17" fmla="*/ 2731325 h 4001985"/>
              <a:gd name="connsiteX18" fmla="*/ 178136 w 190011"/>
              <a:gd name="connsiteY18" fmla="*/ 2814452 h 4001985"/>
              <a:gd name="connsiteX19" fmla="*/ 190011 w 190011"/>
              <a:gd name="connsiteY19" fmla="*/ 2873829 h 4001985"/>
              <a:gd name="connsiteX20" fmla="*/ 166261 w 190011"/>
              <a:gd name="connsiteY20" fmla="*/ 3063834 h 4001985"/>
              <a:gd name="connsiteX21" fmla="*/ 142510 w 190011"/>
              <a:gd name="connsiteY21" fmla="*/ 3111336 h 4001985"/>
              <a:gd name="connsiteX22" fmla="*/ 118759 w 190011"/>
              <a:gd name="connsiteY22" fmla="*/ 3313216 h 4001985"/>
              <a:gd name="connsiteX23" fmla="*/ 95009 w 190011"/>
              <a:gd name="connsiteY23" fmla="*/ 3384468 h 4001985"/>
              <a:gd name="connsiteX24" fmla="*/ 95009 w 190011"/>
              <a:gd name="connsiteY24" fmla="*/ 3562598 h 4001985"/>
              <a:gd name="connsiteX25" fmla="*/ 118759 w 190011"/>
              <a:gd name="connsiteY25" fmla="*/ 3598224 h 4001985"/>
              <a:gd name="connsiteX26" fmla="*/ 142510 w 190011"/>
              <a:gd name="connsiteY26" fmla="*/ 3883232 h 4001985"/>
              <a:gd name="connsiteX27" fmla="*/ 130635 w 190011"/>
              <a:gd name="connsiteY27" fmla="*/ 4001985 h 4001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90011" h="4001985">
                <a:moveTo>
                  <a:pt x="47508" y="0"/>
                </a:moveTo>
                <a:cubicBezTo>
                  <a:pt x="6657" y="214466"/>
                  <a:pt x="-14998" y="194984"/>
                  <a:pt x="11882" y="356260"/>
                </a:cubicBezTo>
                <a:cubicBezTo>
                  <a:pt x="13940" y="368607"/>
                  <a:pt x="18159" y="380690"/>
                  <a:pt x="23757" y="391886"/>
                </a:cubicBezTo>
                <a:cubicBezTo>
                  <a:pt x="30140" y="404652"/>
                  <a:pt x="39591" y="415637"/>
                  <a:pt x="47508" y="427512"/>
                </a:cubicBezTo>
                <a:lnTo>
                  <a:pt x="71258" y="498764"/>
                </a:lnTo>
                <a:lnTo>
                  <a:pt x="83133" y="534390"/>
                </a:lnTo>
                <a:cubicBezTo>
                  <a:pt x="79175" y="740229"/>
                  <a:pt x="71258" y="946030"/>
                  <a:pt x="71258" y="1151907"/>
                </a:cubicBezTo>
                <a:cubicBezTo>
                  <a:pt x="71258" y="1183821"/>
                  <a:pt x="73041" y="1216634"/>
                  <a:pt x="83133" y="1246910"/>
                </a:cubicBezTo>
                <a:cubicBezTo>
                  <a:pt x="89392" y="1265686"/>
                  <a:pt x="106884" y="1278577"/>
                  <a:pt x="118759" y="1294411"/>
                </a:cubicBezTo>
                <a:cubicBezTo>
                  <a:pt x="139087" y="1355392"/>
                  <a:pt x="142510" y="1356941"/>
                  <a:pt x="142510" y="1448790"/>
                </a:cubicBezTo>
                <a:cubicBezTo>
                  <a:pt x="142510" y="1484635"/>
                  <a:pt x="134593" y="1520042"/>
                  <a:pt x="130635" y="1555668"/>
                </a:cubicBezTo>
                <a:cubicBezTo>
                  <a:pt x="134593" y="1642754"/>
                  <a:pt x="136070" y="1729988"/>
                  <a:pt x="142510" y="1816925"/>
                </a:cubicBezTo>
                <a:cubicBezTo>
                  <a:pt x="144001" y="1837054"/>
                  <a:pt x="152471" y="1856209"/>
                  <a:pt x="154385" y="1876302"/>
                </a:cubicBezTo>
                <a:cubicBezTo>
                  <a:pt x="178188" y="2126234"/>
                  <a:pt x="148065" y="1993520"/>
                  <a:pt x="178136" y="2113808"/>
                </a:cubicBezTo>
                <a:cubicBezTo>
                  <a:pt x="174178" y="2189018"/>
                  <a:pt x="173080" y="2264434"/>
                  <a:pt x="166261" y="2339439"/>
                </a:cubicBezTo>
                <a:cubicBezTo>
                  <a:pt x="165128" y="2351905"/>
                  <a:pt x="157421" y="2362921"/>
                  <a:pt x="154385" y="2375065"/>
                </a:cubicBezTo>
                <a:cubicBezTo>
                  <a:pt x="149490" y="2394647"/>
                  <a:pt x="146468" y="2414650"/>
                  <a:pt x="142510" y="2434442"/>
                </a:cubicBezTo>
                <a:cubicBezTo>
                  <a:pt x="146468" y="2533403"/>
                  <a:pt x="147571" y="2632520"/>
                  <a:pt x="154385" y="2731325"/>
                </a:cubicBezTo>
                <a:cubicBezTo>
                  <a:pt x="156500" y="2761993"/>
                  <a:pt x="170915" y="2785567"/>
                  <a:pt x="178136" y="2814452"/>
                </a:cubicBezTo>
                <a:cubicBezTo>
                  <a:pt x="183031" y="2834034"/>
                  <a:pt x="186053" y="2854037"/>
                  <a:pt x="190011" y="2873829"/>
                </a:cubicBezTo>
                <a:cubicBezTo>
                  <a:pt x="184442" y="2946224"/>
                  <a:pt x="192694" y="3002156"/>
                  <a:pt x="166261" y="3063834"/>
                </a:cubicBezTo>
                <a:cubicBezTo>
                  <a:pt x="159288" y="3080106"/>
                  <a:pt x="150427" y="3095502"/>
                  <a:pt x="142510" y="3111336"/>
                </a:cubicBezTo>
                <a:cubicBezTo>
                  <a:pt x="134701" y="3212852"/>
                  <a:pt x="141472" y="3237507"/>
                  <a:pt x="118759" y="3313216"/>
                </a:cubicBezTo>
                <a:cubicBezTo>
                  <a:pt x="111565" y="3337195"/>
                  <a:pt x="95009" y="3384468"/>
                  <a:pt x="95009" y="3384468"/>
                </a:cubicBezTo>
                <a:cubicBezTo>
                  <a:pt x="89423" y="3451500"/>
                  <a:pt x="66134" y="3504848"/>
                  <a:pt x="95009" y="3562598"/>
                </a:cubicBezTo>
                <a:cubicBezTo>
                  <a:pt x="101392" y="3575363"/>
                  <a:pt x="110842" y="3586349"/>
                  <a:pt x="118759" y="3598224"/>
                </a:cubicBezTo>
                <a:cubicBezTo>
                  <a:pt x="125632" y="3666946"/>
                  <a:pt x="142510" y="3824380"/>
                  <a:pt x="142510" y="3883232"/>
                </a:cubicBezTo>
                <a:cubicBezTo>
                  <a:pt x="142510" y="3923014"/>
                  <a:pt x="130635" y="4001985"/>
                  <a:pt x="130635" y="4001985"/>
                </a:cubicBezTo>
              </a:path>
            </a:pathLst>
          </a:cu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1" name="Freeform 70">
            <a:extLst>
              <a:ext uri="{FF2B5EF4-FFF2-40B4-BE49-F238E27FC236}">
                <a16:creationId xmlns:a16="http://schemas.microsoft.com/office/drawing/2014/main" id="{AE2556FA-8329-944D-BC04-3CA9D8AFB643}"/>
              </a:ext>
            </a:extLst>
          </p:cNvPr>
          <p:cNvSpPr/>
          <p:nvPr/>
        </p:nvSpPr>
        <p:spPr>
          <a:xfrm flipH="1">
            <a:off x="5204976" y="5374888"/>
            <a:ext cx="47180" cy="706189"/>
          </a:xfrm>
          <a:custGeom>
            <a:avLst/>
            <a:gdLst>
              <a:gd name="connsiteX0" fmla="*/ 47508 w 190011"/>
              <a:gd name="connsiteY0" fmla="*/ 0 h 4001985"/>
              <a:gd name="connsiteX1" fmla="*/ 11882 w 190011"/>
              <a:gd name="connsiteY1" fmla="*/ 356260 h 4001985"/>
              <a:gd name="connsiteX2" fmla="*/ 23757 w 190011"/>
              <a:gd name="connsiteY2" fmla="*/ 391886 h 4001985"/>
              <a:gd name="connsiteX3" fmla="*/ 47508 w 190011"/>
              <a:gd name="connsiteY3" fmla="*/ 427512 h 4001985"/>
              <a:gd name="connsiteX4" fmla="*/ 71258 w 190011"/>
              <a:gd name="connsiteY4" fmla="*/ 498764 h 4001985"/>
              <a:gd name="connsiteX5" fmla="*/ 83133 w 190011"/>
              <a:gd name="connsiteY5" fmla="*/ 534390 h 4001985"/>
              <a:gd name="connsiteX6" fmla="*/ 71258 w 190011"/>
              <a:gd name="connsiteY6" fmla="*/ 1151907 h 4001985"/>
              <a:gd name="connsiteX7" fmla="*/ 83133 w 190011"/>
              <a:gd name="connsiteY7" fmla="*/ 1246910 h 4001985"/>
              <a:gd name="connsiteX8" fmla="*/ 118759 w 190011"/>
              <a:gd name="connsiteY8" fmla="*/ 1294411 h 4001985"/>
              <a:gd name="connsiteX9" fmla="*/ 142510 w 190011"/>
              <a:gd name="connsiteY9" fmla="*/ 1448790 h 4001985"/>
              <a:gd name="connsiteX10" fmla="*/ 130635 w 190011"/>
              <a:gd name="connsiteY10" fmla="*/ 1555668 h 4001985"/>
              <a:gd name="connsiteX11" fmla="*/ 142510 w 190011"/>
              <a:gd name="connsiteY11" fmla="*/ 1816925 h 4001985"/>
              <a:gd name="connsiteX12" fmla="*/ 154385 w 190011"/>
              <a:gd name="connsiteY12" fmla="*/ 1876302 h 4001985"/>
              <a:gd name="connsiteX13" fmla="*/ 178136 w 190011"/>
              <a:gd name="connsiteY13" fmla="*/ 2113808 h 4001985"/>
              <a:gd name="connsiteX14" fmla="*/ 166261 w 190011"/>
              <a:gd name="connsiteY14" fmla="*/ 2339439 h 4001985"/>
              <a:gd name="connsiteX15" fmla="*/ 154385 w 190011"/>
              <a:gd name="connsiteY15" fmla="*/ 2375065 h 4001985"/>
              <a:gd name="connsiteX16" fmla="*/ 142510 w 190011"/>
              <a:gd name="connsiteY16" fmla="*/ 2434442 h 4001985"/>
              <a:gd name="connsiteX17" fmla="*/ 154385 w 190011"/>
              <a:gd name="connsiteY17" fmla="*/ 2731325 h 4001985"/>
              <a:gd name="connsiteX18" fmla="*/ 178136 w 190011"/>
              <a:gd name="connsiteY18" fmla="*/ 2814452 h 4001985"/>
              <a:gd name="connsiteX19" fmla="*/ 190011 w 190011"/>
              <a:gd name="connsiteY19" fmla="*/ 2873829 h 4001985"/>
              <a:gd name="connsiteX20" fmla="*/ 166261 w 190011"/>
              <a:gd name="connsiteY20" fmla="*/ 3063834 h 4001985"/>
              <a:gd name="connsiteX21" fmla="*/ 142510 w 190011"/>
              <a:gd name="connsiteY21" fmla="*/ 3111336 h 4001985"/>
              <a:gd name="connsiteX22" fmla="*/ 118759 w 190011"/>
              <a:gd name="connsiteY22" fmla="*/ 3313216 h 4001985"/>
              <a:gd name="connsiteX23" fmla="*/ 95009 w 190011"/>
              <a:gd name="connsiteY23" fmla="*/ 3384468 h 4001985"/>
              <a:gd name="connsiteX24" fmla="*/ 95009 w 190011"/>
              <a:gd name="connsiteY24" fmla="*/ 3562598 h 4001985"/>
              <a:gd name="connsiteX25" fmla="*/ 118759 w 190011"/>
              <a:gd name="connsiteY25" fmla="*/ 3598224 h 4001985"/>
              <a:gd name="connsiteX26" fmla="*/ 142510 w 190011"/>
              <a:gd name="connsiteY26" fmla="*/ 3883232 h 4001985"/>
              <a:gd name="connsiteX27" fmla="*/ 130635 w 190011"/>
              <a:gd name="connsiteY27" fmla="*/ 4001985 h 4001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90011" h="4001985">
                <a:moveTo>
                  <a:pt x="47508" y="0"/>
                </a:moveTo>
                <a:cubicBezTo>
                  <a:pt x="6657" y="214466"/>
                  <a:pt x="-14998" y="194984"/>
                  <a:pt x="11882" y="356260"/>
                </a:cubicBezTo>
                <a:cubicBezTo>
                  <a:pt x="13940" y="368607"/>
                  <a:pt x="18159" y="380690"/>
                  <a:pt x="23757" y="391886"/>
                </a:cubicBezTo>
                <a:cubicBezTo>
                  <a:pt x="30140" y="404652"/>
                  <a:pt x="39591" y="415637"/>
                  <a:pt x="47508" y="427512"/>
                </a:cubicBezTo>
                <a:lnTo>
                  <a:pt x="71258" y="498764"/>
                </a:lnTo>
                <a:lnTo>
                  <a:pt x="83133" y="534390"/>
                </a:lnTo>
                <a:cubicBezTo>
                  <a:pt x="79175" y="740229"/>
                  <a:pt x="71258" y="946030"/>
                  <a:pt x="71258" y="1151907"/>
                </a:cubicBezTo>
                <a:cubicBezTo>
                  <a:pt x="71258" y="1183821"/>
                  <a:pt x="73041" y="1216634"/>
                  <a:pt x="83133" y="1246910"/>
                </a:cubicBezTo>
                <a:cubicBezTo>
                  <a:pt x="89392" y="1265686"/>
                  <a:pt x="106884" y="1278577"/>
                  <a:pt x="118759" y="1294411"/>
                </a:cubicBezTo>
                <a:cubicBezTo>
                  <a:pt x="139087" y="1355392"/>
                  <a:pt x="142510" y="1356941"/>
                  <a:pt x="142510" y="1448790"/>
                </a:cubicBezTo>
                <a:cubicBezTo>
                  <a:pt x="142510" y="1484635"/>
                  <a:pt x="134593" y="1520042"/>
                  <a:pt x="130635" y="1555668"/>
                </a:cubicBezTo>
                <a:cubicBezTo>
                  <a:pt x="134593" y="1642754"/>
                  <a:pt x="136070" y="1729988"/>
                  <a:pt x="142510" y="1816925"/>
                </a:cubicBezTo>
                <a:cubicBezTo>
                  <a:pt x="144001" y="1837054"/>
                  <a:pt x="152471" y="1856209"/>
                  <a:pt x="154385" y="1876302"/>
                </a:cubicBezTo>
                <a:cubicBezTo>
                  <a:pt x="178188" y="2126234"/>
                  <a:pt x="148065" y="1993520"/>
                  <a:pt x="178136" y="2113808"/>
                </a:cubicBezTo>
                <a:cubicBezTo>
                  <a:pt x="174178" y="2189018"/>
                  <a:pt x="173080" y="2264434"/>
                  <a:pt x="166261" y="2339439"/>
                </a:cubicBezTo>
                <a:cubicBezTo>
                  <a:pt x="165128" y="2351905"/>
                  <a:pt x="157421" y="2362921"/>
                  <a:pt x="154385" y="2375065"/>
                </a:cubicBezTo>
                <a:cubicBezTo>
                  <a:pt x="149490" y="2394647"/>
                  <a:pt x="146468" y="2414650"/>
                  <a:pt x="142510" y="2434442"/>
                </a:cubicBezTo>
                <a:cubicBezTo>
                  <a:pt x="146468" y="2533403"/>
                  <a:pt x="147571" y="2632520"/>
                  <a:pt x="154385" y="2731325"/>
                </a:cubicBezTo>
                <a:cubicBezTo>
                  <a:pt x="156500" y="2761993"/>
                  <a:pt x="170915" y="2785567"/>
                  <a:pt x="178136" y="2814452"/>
                </a:cubicBezTo>
                <a:cubicBezTo>
                  <a:pt x="183031" y="2834034"/>
                  <a:pt x="186053" y="2854037"/>
                  <a:pt x="190011" y="2873829"/>
                </a:cubicBezTo>
                <a:cubicBezTo>
                  <a:pt x="184442" y="2946224"/>
                  <a:pt x="192694" y="3002156"/>
                  <a:pt x="166261" y="3063834"/>
                </a:cubicBezTo>
                <a:cubicBezTo>
                  <a:pt x="159288" y="3080106"/>
                  <a:pt x="150427" y="3095502"/>
                  <a:pt x="142510" y="3111336"/>
                </a:cubicBezTo>
                <a:cubicBezTo>
                  <a:pt x="134701" y="3212852"/>
                  <a:pt x="141472" y="3237507"/>
                  <a:pt x="118759" y="3313216"/>
                </a:cubicBezTo>
                <a:cubicBezTo>
                  <a:pt x="111565" y="3337195"/>
                  <a:pt x="95009" y="3384468"/>
                  <a:pt x="95009" y="3384468"/>
                </a:cubicBezTo>
                <a:cubicBezTo>
                  <a:pt x="89423" y="3451500"/>
                  <a:pt x="66134" y="3504848"/>
                  <a:pt x="95009" y="3562598"/>
                </a:cubicBezTo>
                <a:cubicBezTo>
                  <a:pt x="101392" y="3575363"/>
                  <a:pt x="110842" y="3586349"/>
                  <a:pt x="118759" y="3598224"/>
                </a:cubicBezTo>
                <a:cubicBezTo>
                  <a:pt x="125632" y="3666946"/>
                  <a:pt x="142510" y="3824380"/>
                  <a:pt x="142510" y="3883232"/>
                </a:cubicBezTo>
                <a:cubicBezTo>
                  <a:pt x="142510" y="3923014"/>
                  <a:pt x="130635" y="4001985"/>
                  <a:pt x="130635" y="4001985"/>
                </a:cubicBezTo>
              </a:path>
            </a:pathLst>
          </a:cu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F8614547-6524-5946-9638-A8AEA8C68DB6}"/>
              </a:ext>
            </a:extLst>
          </p:cNvPr>
          <p:cNvSpPr/>
          <p:nvPr/>
        </p:nvSpPr>
        <p:spPr>
          <a:xfrm>
            <a:off x="4814495" y="5741912"/>
            <a:ext cx="27249" cy="325048"/>
          </a:xfrm>
          <a:custGeom>
            <a:avLst/>
            <a:gdLst>
              <a:gd name="connsiteX0" fmla="*/ 47508 w 190011"/>
              <a:gd name="connsiteY0" fmla="*/ 0 h 4001985"/>
              <a:gd name="connsiteX1" fmla="*/ 11882 w 190011"/>
              <a:gd name="connsiteY1" fmla="*/ 356260 h 4001985"/>
              <a:gd name="connsiteX2" fmla="*/ 23757 w 190011"/>
              <a:gd name="connsiteY2" fmla="*/ 391886 h 4001985"/>
              <a:gd name="connsiteX3" fmla="*/ 47508 w 190011"/>
              <a:gd name="connsiteY3" fmla="*/ 427512 h 4001985"/>
              <a:gd name="connsiteX4" fmla="*/ 71258 w 190011"/>
              <a:gd name="connsiteY4" fmla="*/ 498764 h 4001985"/>
              <a:gd name="connsiteX5" fmla="*/ 83133 w 190011"/>
              <a:gd name="connsiteY5" fmla="*/ 534390 h 4001985"/>
              <a:gd name="connsiteX6" fmla="*/ 71258 w 190011"/>
              <a:gd name="connsiteY6" fmla="*/ 1151907 h 4001985"/>
              <a:gd name="connsiteX7" fmla="*/ 83133 w 190011"/>
              <a:gd name="connsiteY7" fmla="*/ 1246910 h 4001985"/>
              <a:gd name="connsiteX8" fmla="*/ 118759 w 190011"/>
              <a:gd name="connsiteY8" fmla="*/ 1294411 h 4001985"/>
              <a:gd name="connsiteX9" fmla="*/ 142510 w 190011"/>
              <a:gd name="connsiteY9" fmla="*/ 1448790 h 4001985"/>
              <a:gd name="connsiteX10" fmla="*/ 130635 w 190011"/>
              <a:gd name="connsiteY10" fmla="*/ 1555668 h 4001985"/>
              <a:gd name="connsiteX11" fmla="*/ 142510 w 190011"/>
              <a:gd name="connsiteY11" fmla="*/ 1816925 h 4001985"/>
              <a:gd name="connsiteX12" fmla="*/ 154385 w 190011"/>
              <a:gd name="connsiteY12" fmla="*/ 1876302 h 4001985"/>
              <a:gd name="connsiteX13" fmla="*/ 178136 w 190011"/>
              <a:gd name="connsiteY13" fmla="*/ 2113808 h 4001985"/>
              <a:gd name="connsiteX14" fmla="*/ 166261 w 190011"/>
              <a:gd name="connsiteY14" fmla="*/ 2339439 h 4001985"/>
              <a:gd name="connsiteX15" fmla="*/ 154385 w 190011"/>
              <a:gd name="connsiteY15" fmla="*/ 2375065 h 4001985"/>
              <a:gd name="connsiteX16" fmla="*/ 142510 w 190011"/>
              <a:gd name="connsiteY16" fmla="*/ 2434442 h 4001985"/>
              <a:gd name="connsiteX17" fmla="*/ 154385 w 190011"/>
              <a:gd name="connsiteY17" fmla="*/ 2731325 h 4001985"/>
              <a:gd name="connsiteX18" fmla="*/ 178136 w 190011"/>
              <a:gd name="connsiteY18" fmla="*/ 2814452 h 4001985"/>
              <a:gd name="connsiteX19" fmla="*/ 190011 w 190011"/>
              <a:gd name="connsiteY19" fmla="*/ 2873829 h 4001985"/>
              <a:gd name="connsiteX20" fmla="*/ 166261 w 190011"/>
              <a:gd name="connsiteY20" fmla="*/ 3063834 h 4001985"/>
              <a:gd name="connsiteX21" fmla="*/ 142510 w 190011"/>
              <a:gd name="connsiteY21" fmla="*/ 3111336 h 4001985"/>
              <a:gd name="connsiteX22" fmla="*/ 118759 w 190011"/>
              <a:gd name="connsiteY22" fmla="*/ 3313216 h 4001985"/>
              <a:gd name="connsiteX23" fmla="*/ 95009 w 190011"/>
              <a:gd name="connsiteY23" fmla="*/ 3384468 h 4001985"/>
              <a:gd name="connsiteX24" fmla="*/ 95009 w 190011"/>
              <a:gd name="connsiteY24" fmla="*/ 3562598 h 4001985"/>
              <a:gd name="connsiteX25" fmla="*/ 118759 w 190011"/>
              <a:gd name="connsiteY25" fmla="*/ 3598224 h 4001985"/>
              <a:gd name="connsiteX26" fmla="*/ 142510 w 190011"/>
              <a:gd name="connsiteY26" fmla="*/ 3883232 h 4001985"/>
              <a:gd name="connsiteX27" fmla="*/ 130635 w 190011"/>
              <a:gd name="connsiteY27" fmla="*/ 4001985 h 4001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90011" h="4001985">
                <a:moveTo>
                  <a:pt x="47508" y="0"/>
                </a:moveTo>
                <a:cubicBezTo>
                  <a:pt x="6657" y="214466"/>
                  <a:pt x="-14998" y="194984"/>
                  <a:pt x="11882" y="356260"/>
                </a:cubicBezTo>
                <a:cubicBezTo>
                  <a:pt x="13940" y="368607"/>
                  <a:pt x="18159" y="380690"/>
                  <a:pt x="23757" y="391886"/>
                </a:cubicBezTo>
                <a:cubicBezTo>
                  <a:pt x="30140" y="404652"/>
                  <a:pt x="39591" y="415637"/>
                  <a:pt x="47508" y="427512"/>
                </a:cubicBezTo>
                <a:lnTo>
                  <a:pt x="71258" y="498764"/>
                </a:lnTo>
                <a:lnTo>
                  <a:pt x="83133" y="534390"/>
                </a:lnTo>
                <a:cubicBezTo>
                  <a:pt x="79175" y="740229"/>
                  <a:pt x="71258" y="946030"/>
                  <a:pt x="71258" y="1151907"/>
                </a:cubicBezTo>
                <a:cubicBezTo>
                  <a:pt x="71258" y="1183821"/>
                  <a:pt x="73041" y="1216634"/>
                  <a:pt x="83133" y="1246910"/>
                </a:cubicBezTo>
                <a:cubicBezTo>
                  <a:pt x="89392" y="1265686"/>
                  <a:pt x="106884" y="1278577"/>
                  <a:pt x="118759" y="1294411"/>
                </a:cubicBezTo>
                <a:cubicBezTo>
                  <a:pt x="139087" y="1355392"/>
                  <a:pt x="142510" y="1356941"/>
                  <a:pt x="142510" y="1448790"/>
                </a:cubicBezTo>
                <a:cubicBezTo>
                  <a:pt x="142510" y="1484635"/>
                  <a:pt x="134593" y="1520042"/>
                  <a:pt x="130635" y="1555668"/>
                </a:cubicBezTo>
                <a:cubicBezTo>
                  <a:pt x="134593" y="1642754"/>
                  <a:pt x="136070" y="1729988"/>
                  <a:pt x="142510" y="1816925"/>
                </a:cubicBezTo>
                <a:cubicBezTo>
                  <a:pt x="144001" y="1837054"/>
                  <a:pt x="152471" y="1856209"/>
                  <a:pt x="154385" y="1876302"/>
                </a:cubicBezTo>
                <a:cubicBezTo>
                  <a:pt x="178188" y="2126234"/>
                  <a:pt x="148065" y="1993520"/>
                  <a:pt x="178136" y="2113808"/>
                </a:cubicBezTo>
                <a:cubicBezTo>
                  <a:pt x="174178" y="2189018"/>
                  <a:pt x="173080" y="2264434"/>
                  <a:pt x="166261" y="2339439"/>
                </a:cubicBezTo>
                <a:cubicBezTo>
                  <a:pt x="165128" y="2351905"/>
                  <a:pt x="157421" y="2362921"/>
                  <a:pt x="154385" y="2375065"/>
                </a:cubicBezTo>
                <a:cubicBezTo>
                  <a:pt x="149490" y="2394647"/>
                  <a:pt x="146468" y="2414650"/>
                  <a:pt x="142510" y="2434442"/>
                </a:cubicBezTo>
                <a:cubicBezTo>
                  <a:pt x="146468" y="2533403"/>
                  <a:pt x="147571" y="2632520"/>
                  <a:pt x="154385" y="2731325"/>
                </a:cubicBezTo>
                <a:cubicBezTo>
                  <a:pt x="156500" y="2761993"/>
                  <a:pt x="170915" y="2785567"/>
                  <a:pt x="178136" y="2814452"/>
                </a:cubicBezTo>
                <a:cubicBezTo>
                  <a:pt x="183031" y="2834034"/>
                  <a:pt x="186053" y="2854037"/>
                  <a:pt x="190011" y="2873829"/>
                </a:cubicBezTo>
                <a:cubicBezTo>
                  <a:pt x="184442" y="2946224"/>
                  <a:pt x="192694" y="3002156"/>
                  <a:pt x="166261" y="3063834"/>
                </a:cubicBezTo>
                <a:cubicBezTo>
                  <a:pt x="159288" y="3080106"/>
                  <a:pt x="150427" y="3095502"/>
                  <a:pt x="142510" y="3111336"/>
                </a:cubicBezTo>
                <a:cubicBezTo>
                  <a:pt x="134701" y="3212852"/>
                  <a:pt x="141472" y="3237507"/>
                  <a:pt x="118759" y="3313216"/>
                </a:cubicBezTo>
                <a:cubicBezTo>
                  <a:pt x="111565" y="3337195"/>
                  <a:pt x="95009" y="3384468"/>
                  <a:pt x="95009" y="3384468"/>
                </a:cubicBezTo>
                <a:cubicBezTo>
                  <a:pt x="89423" y="3451500"/>
                  <a:pt x="66134" y="3504848"/>
                  <a:pt x="95009" y="3562598"/>
                </a:cubicBezTo>
                <a:cubicBezTo>
                  <a:pt x="101392" y="3575363"/>
                  <a:pt x="110842" y="3586349"/>
                  <a:pt x="118759" y="3598224"/>
                </a:cubicBezTo>
                <a:cubicBezTo>
                  <a:pt x="125632" y="3666946"/>
                  <a:pt x="142510" y="3824380"/>
                  <a:pt x="142510" y="3883232"/>
                </a:cubicBezTo>
                <a:cubicBezTo>
                  <a:pt x="142510" y="3923014"/>
                  <a:pt x="130635" y="4001985"/>
                  <a:pt x="130635" y="4001985"/>
                </a:cubicBezTo>
              </a:path>
            </a:pathLst>
          </a:cu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9B88E695-AA2B-784B-B43C-B909A174101B}"/>
              </a:ext>
            </a:extLst>
          </p:cNvPr>
          <p:cNvSpPr/>
          <p:nvPr/>
        </p:nvSpPr>
        <p:spPr>
          <a:xfrm flipH="1" flipV="1">
            <a:off x="5032036" y="5561735"/>
            <a:ext cx="27249" cy="519342"/>
          </a:xfrm>
          <a:custGeom>
            <a:avLst/>
            <a:gdLst>
              <a:gd name="connsiteX0" fmla="*/ 47508 w 190011"/>
              <a:gd name="connsiteY0" fmla="*/ 0 h 4001985"/>
              <a:gd name="connsiteX1" fmla="*/ 11882 w 190011"/>
              <a:gd name="connsiteY1" fmla="*/ 356260 h 4001985"/>
              <a:gd name="connsiteX2" fmla="*/ 23757 w 190011"/>
              <a:gd name="connsiteY2" fmla="*/ 391886 h 4001985"/>
              <a:gd name="connsiteX3" fmla="*/ 47508 w 190011"/>
              <a:gd name="connsiteY3" fmla="*/ 427512 h 4001985"/>
              <a:gd name="connsiteX4" fmla="*/ 71258 w 190011"/>
              <a:gd name="connsiteY4" fmla="*/ 498764 h 4001985"/>
              <a:gd name="connsiteX5" fmla="*/ 83133 w 190011"/>
              <a:gd name="connsiteY5" fmla="*/ 534390 h 4001985"/>
              <a:gd name="connsiteX6" fmla="*/ 71258 w 190011"/>
              <a:gd name="connsiteY6" fmla="*/ 1151907 h 4001985"/>
              <a:gd name="connsiteX7" fmla="*/ 83133 w 190011"/>
              <a:gd name="connsiteY7" fmla="*/ 1246910 h 4001985"/>
              <a:gd name="connsiteX8" fmla="*/ 118759 w 190011"/>
              <a:gd name="connsiteY8" fmla="*/ 1294411 h 4001985"/>
              <a:gd name="connsiteX9" fmla="*/ 142510 w 190011"/>
              <a:gd name="connsiteY9" fmla="*/ 1448790 h 4001985"/>
              <a:gd name="connsiteX10" fmla="*/ 130635 w 190011"/>
              <a:gd name="connsiteY10" fmla="*/ 1555668 h 4001985"/>
              <a:gd name="connsiteX11" fmla="*/ 142510 w 190011"/>
              <a:gd name="connsiteY11" fmla="*/ 1816925 h 4001985"/>
              <a:gd name="connsiteX12" fmla="*/ 154385 w 190011"/>
              <a:gd name="connsiteY12" fmla="*/ 1876302 h 4001985"/>
              <a:gd name="connsiteX13" fmla="*/ 178136 w 190011"/>
              <a:gd name="connsiteY13" fmla="*/ 2113808 h 4001985"/>
              <a:gd name="connsiteX14" fmla="*/ 166261 w 190011"/>
              <a:gd name="connsiteY14" fmla="*/ 2339439 h 4001985"/>
              <a:gd name="connsiteX15" fmla="*/ 154385 w 190011"/>
              <a:gd name="connsiteY15" fmla="*/ 2375065 h 4001985"/>
              <a:gd name="connsiteX16" fmla="*/ 142510 w 190011"/>
              <a:gd name="connsiteY16" fmla="*/ 2434442 h 4001985"/>
              <a:gd name="connsiteX17" fmla="*/ 154385 w 190011"/>
              <a:gd name="connsiteY17" fmla="*/ 2731325 h 4001985"/>
              <a:gd name="connsiteX18" fmla="*/ 178136 w 190011"/>
              <a:gd name="connsiteY18" fmla="*/ 2814452 h 4001985"/>
              <a:gd name="connsiteX19" fmla="*/ 190011 w 190011"/>
              <a:gd name="connsiteY19" fmla="*/ 2873829 h 4001985"/>
              <a:gd name="connsiteX20" fmla="*/ 166261 w 190011"/>
              <a:gd name="connsiteY20" fmla="*/ 3063834 h 4001985"/>
              <a:gd name="connsiteX21" fmla="*/ 142510 w 190011"/>
              <a:gd name="connsiteY21" fmla="*/ 3111336 h 4001985"/>
              <a:gd name="connsiteX22" fmla="*/ 118759 w 190011"/>
              <a:gd name="connsiteY22" fmla="*/ 3313216 h 4001985"/>
              <a:gd name="connsiteX23" fmla="*/ 95009 w 190011"/>
              <a:gd name="connsiteY23" fmla="*/ 3384468 h 4001985"/>
              <a:gd name="connsiteX24" fmla="*/ 95009 w 190011"/>
              <a:gd name="connsiteY24" fmla="*/ 3562598 h 4001985"/>
              <a:gd name="connsiteX25" fmla="*/ 118759 w 190011"/>
              <a:gd name="connsiteY25" fmla="*/ 3598224 h 4001985"/>
              <a:gd name="connsiteX26" fmla="*/ 142510 w 190011"/>
              <a:gd name="connsiteY26" fmla="*/ 3883232 h 4001985"/>
              <a:gd name="connsiteX27" fmla="*/ 130635 w 190011"/>
              <a:gd name="connsiteY27" fmla="*/ 4001985 h 4001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90011" h="4001985">
                <a:moveTo>
                  <a:pt x="47508" y="0"/>
                </a:moveTo>
                <a:cubicBezTo>
                  <a:pt x="6657" y="214466"/>
                  <a:pt x="-14998" y="194984"/>
                  <a:pt x="11882" y="356260"/>
                </a:cubicBezTo>
                <a:cubicBezTo>
                  <a:pt x="13940" y="368607"/>
                  <a:pt x="18159" y="380690"/>
                  <a:pt x="23757" y="391886"/>
                </a:cubicBezTo>
                <a:cubicBezTo>
                  <a:pt x="30140" y="404652"/>
                  <a:pt x="39591" y="415637"/>
                  <a:pt x="47508" y="427512"/>
                </a:cubicBezTo>
                <a:lnTo>
                  <a:pt x="71258" y="498764"/>
                </a:lnTo>
                <a:lnTo>
                  <a:pt x="83133" y="534390"/>
                </a:lnTo>
                <a:cubicBezTo>
                  <a:pt x="79175" y="740229"/>
                  <a:pt x="71258" y="946030"/>
                  <a:pt x="71258" y="1151907"/>
                </a:cubicBezTo>
                <a:cubicBezTo>
                  <a:pt x="71258" y="1183821"/>
                  <a:pt x="73041" y="1216634"/>
                  <a:pt x="83133" y="1246910"/>
                </a:cubicBezTo>
                <a:cubicBezTo>
                  <a:pt x="89392" y="1265686"/>
                  <a:pt x="106884" y="1278577"/>
                  <a:pt x="118759" y="1294411"/>
                </a:cubicBezTo>
                <a:cubicBezTo>
                  <a:pt x="139087" y="1355392"/>
                  <a:pt x="142510" y="1356941"/>
                  <a:pt x="142510" y="1448790"/>
                </a:cubicBezTo>
                <a:cubicBezTo>
                  <a:pt x="142510" y="1484635"/>
                  <a:pt x="134593" y="1520042"/>
                  <a:pt x="130635" y="1555668"/>
                </a:cubicBezTo>
                <a:cubicBezTo>
                  <a:pt x="134593" y="1642754"/>
                  <a:pt x="136070" y="1729988"/>
                  <a:pt x="142510" y="1816925"/>
                </a:cubicBezTo>
                <a:cubicBezTo>
                  <a:pt x="144001" y="1837054"/>
                  <a:pt x="152471" y="1856209"/>
                  <a:pt x="154385" y="1876302"/>
                </a:cubicBezTo>
                <a:cubicBezTo>
                  <a:pt x="178188" y="2126234"/>
                  <a:pt x="148065" y="1993520"/>
                  <a:pt x="178136" y="2113808"/>
                </a:cubicBezTo>
                <a:cubicBezTo>
                  <a:pt x="174178" y="2189018"/>
                  <a:pt x="173080" y="2264434"/>
                  <a:pt x="166261" y="2339439"/>
                </a:cubicBezTo>
                <a:cubicBezTo>
                  <a:pt x="165128" y="2351905"/>
                  <a:pt x="157421" y="2362921"/>
                  <a:pt x="154385" y="2375065"/>
                </a:cubicBezTo>
                <a:cubicBezTo>
                  <a:pt x="149490" y="2394647"/>
                  <a:pt x="146468" y="2414650"/>
                  <a:pt x="142510" y="2434442"/>
                </a:cubicBezTo>
                <a:cubicBezTo>
                  <a:pt x="146468" y="2533403"/>
                  <a:pt x="147571" y="2632520"/>
                  <a:pt x="154385" y="2731325"/>
                </a:cubicBezTo>
                <a:cubicBezTo>
                  <a:pt x="156500" y="2761993"/>
                  <a:pt x="170915" y="2785567"/>
                  <a:pt x="178136" y="2814452"/>
                </a:cubicBezTo>
                <a:cubicBezTo>
                  <a:pt x="183031" y="2834034"/>
                  <a:pt x="186053" y="2854037"/>
                  <a:pt x="190011" y="2873829"/>
                </a:cubicBezTo>
                <a:cubicBezTo>
                  <a:pt x="184442" y="2946224"/>
                  <a:pt x="192694" y="3002156"/>
                  <a:pt x="166261" y="3063834"/>
                </a:cubicBezTo>
                <a:cubicBezTo>
                  <a:pt x="159288" y="3080106"/>
                  <a:pt x="150427" y="3095502"/>
                  <a:pt x="142510" y="3111336"/>
                </a:cubicBezTo>
                <a:cubicBezTo>
                  <a:pt x="134701" y="3212852"/>
                  <a:pt x="141472" y="3237507"/>
                  <a:pt x="118759" y="3313216"/>
                </a:cubicBezTo>
                <a:cubicBezTo>
                  <a:pt x="111565" y="3337195"/>
                  <a:pt x="95009" y="3384468"/>
                  <a:pt x="95009" y="3384468"/>
                </a:cubicBezTo>
                <a:cubicBezTo>
                  <a:pt x="89423" y="3451500"/>
                  <a:pt x="66134" y="3504848"/>
                  <a:pt x="95009" y="3562598"/>
                </a:cubicBezTo>
                <a:cubicBezTo>
                  <a:pt x="101392" y="3575363"/>
                  <a:pt x="110842" y="3586349"/>
                  <a:pt x="118759" y="3598224"/>
                </a:cubicBezTo>
                <a:cubicBezTo>
                  <a:pt x="125632" y="3666946"/>
                  <a:pt x="142510" y="3824380"/>
                  <a:pt x="142510" y="3883232"/>
                </a:cubicBezTo>
                <a:cubicBezTo>
                  <a:pt x="142510" y="3923014"/>
                  <a:pt x="130635" y="4001985"/>
                  <a:pt x="130635" y="4001985"/>
                </a:cubicBezTo>
              </a:path>
            </a:pathLst>
          </a:cu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5B8FACD-32FA-B14C-AEB3-51E25045A421}"/>
              </a:ext>
            </a:extLst>
          </p:cNvPr>
          <p:cNvGrpSpPr/>
          <p:nvPr/>
        </p:nvGrpSpPr>
        <p:grpSpPr>
          <a:xfrm>
            <a:off x="4542562" y="4418113"/>
            <a:ext cx="1888929" cy="1576630"/>
            <a:chOff x="2707835" y="4236867"/>
            <a:chExt cx="1888929" cy="1426355"/>
          </a:xfrm>
        </p:grpSpPr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D9BBE3DF-3C54-544C-973D-E07749C2A2B9}"/>
                </a:ext>
              </a:extLst>
            </p:cNvPr>
            <p:cNvSpPr/>
            <p:nvPr/>
          </p:nvSpPr>
          <p:spPr>
            <a:xfrm flipH="1">
              <a:off x="2820039" y="5547171"/>
              <a:ext cx="42913" cy="27472"/>
            </a:xfrm>
            <a:prstGeom prst="ellipse">
              <a:avLst/>
            </a:prstGeom>
            <a:solidFill>
              <a:srgbClr val="FF0000"/>
            </a:solidFill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227FC000-3561-3C47-B5D9-56A357EF1C9E}"/>
                </a:ext>
              </a:extLst>
            </p:cNvPr>
            <p:cNvSpPr/>
            <p:nvPr/>
          </p:nvSpPr>
          <p:spPr>
            <a:xfrm flipH="1">
              <a:off x="2707835" y="5635750"/>
              <a:ext cx="42913" cy="27472"/>
            </a:xfrm>
            <a:prstGeom prst="ellipse">
              <a:avLst/>
            </a:prstGeom>
            <a:solidFill>
              <a:srgbClr val="FF0000"/>
            </a:solidFill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B3DB19D2-F612-334C-B186-A9BEF3CE59BE}"/>
                </a:ext>
              </a:extLst>
            </p:cNvPr>
            <p:cNvSpPr/>
            <p:nvPr/>
          </p:nvSpPr>
          <p:spPr>
            <a:xfrm flipH="1">
              <a:off x="4553851" y="4236867"/>
              <a:ext cx="42913" cy="27472"/>
            </a:xfrm>
            <a:prstGeom prst="ellipse">
              <a:avLst/>
            </a:prstGeom>
            <a:solidFill>
              <a:srgbClr val="FF0000"/>
            </a:solidFill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2C8F9220-F652-1A4B-B578-74FC624A1CD1}"/>
                </a:ext>
              </a:extLst>
            </p:cNvPr>
            <p:cNvSpPr/>
            <p:nvPr/>
          </p:nvSpPr>
          <p:spPr>
            <a:xfrm flipH="1">
              <a:off x="4275186" y="4382301"/>
              <a:ext cx="42913" cy="27472"/>
            </a:xfrm>
            <a:prstGeom prst="ellipse">
              <a:avLst/>
            </a:prstGeom>
            <a:solidFill>
              <a:srgbClr val="FF0000"/>
            </a:solidFill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F7505EA8-6AA0-EF49-92BD-659F1B0F45CD}"/>
                </a:ext>
              </a:extLst>
            </p:cNvPr>
            <p:cNvSpPr/>
            <p:nvPr/>
          </p:nvSpPr>
          <p:spPr>
            <a:xfrm flipH="1">
              <a:off x="4116902" y="4537480"/>
              <a:ext cx="42913" cy="27472"/>
            </a:xfrm>
            <a:prstGeom prst="ellipse">
              <a:avLst/>
            </a:prstGeom>
            <a:solidFill>
              <a:srgbClr val="FF0000"/>
            </a:solidFill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C3FED91A-2508-0945-AE58-F86AE19DD9ED}"/>
                </a:ext>
              </a:extLst>
            </p:cNvPr>
            <p:cNvSpPr/>
            <p:nvPr/>
          </p:nvSpPr>
          <p:spPr>
            <a:xfrm flipH="1">
              <a:off x="3953105" y="4672607"/>
              <a:ext cx="42913" cy="27472"/>
            </a:xfrm>
            <a:prstGeom prst="ellipse">
              <a:avLst/>
            </a:prstGeom>
            <a:solidFill>
              <a:srgbClr val="FF0000"/>
            </a:solidFill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F63E10FC-AAE5-364C-9A46-86675ACD0602}"/>
                </a:ext>
              </a:extLst>
            </p:cNvPr>
            <p:cNvSpPr/>
            <p:nvPr/>
          </p:nvSpPr>
          <p:spPr>
            <a:xfrm flipH="1">
              <a:off x="3711099" y="4847117"/>
              <a:ext cx="42913" cy="27472"/>
            </a:xfrm>
            <a:prstGeom prst="ellipse">
              <a:avLst/>
            </a:prstGeom>
            <a:solidFill>
              <a:srgbClr val="FF0000"/>
            </a:solidFill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B5C39C7D-E976-CB40-92EE-3CD4F758600A}"/>
                </a:ext>
              </a:extLst>
            </p:cNvPr>
            <p:cNvSpPr/>
            <p:nvPr/>
          </p:nvSpPr>
          <p:spPr>
            <a:xfrm flipH="1">
              <a:off x="3521258" y="4978364"/>
              <a:ext cx="42913" cy="27472"/>
            </a:xfrm>
            <a:prstGeom prst="ellipse">
              <a:avLst/>
            </a:prstGeom>
            <a:solidFill>
              <a:srgbClr val="FF0000"/>
            </a:solidFill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40A8C324-07A2-4049-8CD0-977BF4965563}"/>
                </a:ext>
              </a:extLst>
            </p:cNvPr>
            <p:cNvSpPr/>
            <p:nvPr/>
          </p:nvSpPr>
          <p:spPr>
            <a:xfrm flipH="1">
              <a:off x="3374516" y="5119028"/>
              <a:ext cx="42913" cy="27472"/>
            </a:xfrm>
            <a:prstGeom prst="ellipse">
              <a:avLst/>
            </a:prstGeom>
            <a:solidFill>
              <a:srgbClr val="FF0000"/>
            </a:solidFill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4CE7722A-54A7-7340-BEB0-9C0FE295B708}"/>
                </a:ext>
              </a:extLst>
            </p:cNvPr>
            <p:cNvSpPr/>
            <p:nvPr/>
          </p:nvSpPr>
          <p:spPr>
            <a:xfrm flipH="1">
              <a:off x="3150551" y="5266765"/>
              <a:ext cx="42913" cy="27472"/>
            </a:xfrm>
            <a:prstGeom prst="ellipse">
              <a:avLst/>
            </a:prstGeom>
            <a:solidFill>
              <a:srgbClr val="FF0000"/>
            </a:solidFill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E7813D4F-4EFD-914E-A45B-F3B9BD9E7F1B}"/>
                </a:ext>
              </a:extLst>
            </p:cNvPr>
            <p:cNvSpPr/>
            <p:nvPr/>
          </p:nvSpPr>
          <p:spPr>
            <a:xfrm flipH="1">
              <a:off x="2952256" y="5420486"/>
              <a:ext cx="42913" cy="27472"/>
            </a:xfrm>
            <a:prstGeom prst="ellipse">
              <a:avLst/>
            </a:prstGeom>
            <a:solidFill>
              <a:srgbClr val="FF0000"/>
            </a:solidFill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713A4ACF-23E1-0146-AAE9-B405C37B5475}"/>
              </a:ext>
            </a:extLst>
          </p:cNvPr>
          <p:cNvSpPr txBox="1"/>
          <p:nvPr/>
        </p:nvSpPr>
        <p:spPr>
          <a:xfrm>
            <a:off x="5676917" y="605253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e</a:t>
            </a:r>
            <a:r>
              <a:rPr lang="en-US" b="1" baseline="30000"/>
              <a:t>-</a:t>
            </a:r>
            <a:endParaRPr b="1" baseline="30000"/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010748D7-40D9-3944-AF6A-F47424B6F259}"/>
              </a:ext>
            </a:extLst>
          </p:cNvPr>
          <p:cNvSpPr txBox="1"/>
          <p:nvPr/>
        </p:nvSpPr>
        <p:spPr>
          <a:xfrm>
            <a:off x="3987444" y="6339324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e</a:t>
            </a:r>
            <a:r>
              <a:rPr lang="en-US" b="1" baseline="30000"/>
              <a:t>+</a:t>
            </a:r>
            <a:endParaRPr b="1" baseline="30000"/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C0A06D66-1B31-704F-92BD-08A911CC26E0}"/>
              </a:ext>
            </a:extLst>
          </p:cNvPr>
          <p:cNvSpPr txBox="1"/>
          <p:nvPr/>
        </p:nvSpPr>
        <p:spPr>
          <a:xfrm>
            <a:off x="179512" y="764704"/>
            <a:ext cx="300708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>
                <a:latin typeface="Calibri" panose="020F0502020204030204" pitchFamily="34" charset="0"/>
                <a:cs typeface="Calibri" panose="020F0502020204030204" pitchFamily="34" charset="0"/>
              </a:rPr>
              <a:t>with Ar/CO</a:t>
            </a:r>
            <a:r>
              <a:rPr lang="en-US" sz="1400" b="1" i="1" baseline="-2500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1400" b="1" i="1">
                <a:latin typeface="Calibri" panose="020F0502020204030204" pitchFamily="34" charset="0"/>
                <a:cs typeface="Calibri" panose="020F0502020204030204" pitchFamily="34" charset="0"/>
              </a:rPr>
              <a:t>=/CF4=60/20/20</a:t>
            </a:r>
          </a:p>
          <a:p>
            <a:r>
              <a:rPr lang="en-US" sz="1400" b="1" i="1">
                <a:latin typeface="Calibri" panose="020F0502020204030204" pitchFamily="34" charset="0"/>
                <a:cs typeface="Calibri" panose="020F0502020204030204" pitchFamily="34" charset="0"/>
              </a:rPr>
              <a:t>1/W</a:t>
            </a:r>
            <a:r>
              <a:rPr lang="en-US" sz="1400" b="1" i="1" baseline="-25000">
                <a:latin typeface="Calibri" panose="020F0502020204030204" pitchFamily="34" charset="0"/>
                <a:cs typeface="Calibri" panose="020F0502020204030204" pitchFamily="34" charset="0"/>
              </a:rPr>
              <a:t>drift</a:t>
            </a:r>
            <a:r>
              <a:rPr lang="en-US" sz="1400" b="1" i="1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b="1"/>
              <a:t>~ 10 ns/mm</a:t>
            </a:r>
          </a:p>
          <a:p>
            <a:r>
              <a:rPr lang="en-US" sz="1400" b="1">
                <a:sym typeface="Wingdings" pitchFamily="2" charset="2"/>
              </a:rPr>
              <a:t>300 ns signals (crossing e+e- pairs) </a:t>
            </a:r>
            <a:endParaRPr lang="en-US" sz="1400" b="1"/>
          </a:p>
        </p:txBody>
      </p:sp>
      <p:sp>
        <p:nvSpPr>
          <p:cNvPr id="40" name="5-Point Star 39">
            <a:extLst>
              <a:ext uri="{FF2B5EF4-FFF2-40B4-BE49-F238E27FC236}">
                <a16:creationId xmlns:a16="http://schemas.microsoft.com/office/drawing/2014/main" id="{D0B236A9-9EC2-0641-9C5A-D009B5DF7B8F}"/>
              </a:ext>
            </a:extLst>
          </p:cNvPr>
          <p:cNvSpPr/>
          <p:nvPr/>
        </p:nvSpPr>
        <p:spPr>
          <a:xfrm>
            <a:off x="7096528" y="3565100"/>
            <a:ext cx="202670" cy="268892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C0AF68D-3924-954C-8FD0-6D8FA7AAE61B}"/>
              </a:ext>
            </a:extLst>
          </p:cNvPr>
          <p:cNvGrpSpPr/>
          <p:nvPr/>
        </p:nvGrpSpPr>
        <p:grpSpPr>
          <a:xfrm flipH="1">
            <a:off x="3932751" y="6237312"/>
            <a:ext cx="5019043" cy="45719"/>
            <a:chOff x="1328056" y="3636716"/>
            <a:chExt cx="5642763" cy="45719"/>
          </a:xfrm>
          <a:solidFill>
            <a:srgbClr val="00B050"/>
          </a:solidFill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DD4037C-E8CD-3648-8669-9DE2DE9CD53B}"/>
                </a:ext>
              </a:extLst>
            </p:cNvPr>
            <p:cNvSpPr/>
            <p:nvPr/>
          </p:nvSpPr>
          <p:spPr>
            <a:xfrm>
              <a:off x="1328056" y="3636716"/>
              <a:ext cx="512619" cy="45719"/>
            </a:xfrm>
            <a:prstGeom prst="rect">
              <a:avLst/>
            </a:prstGeom>
            <a:grpFill/>
            <a:ln>
              <a:solidFill>
                <a:schemeClr val="tx1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70AB675-D5F1-6A47-B2CA-3C86B4987568}"/>
                </a:ext>
              </a:extLst>
            </p:cNvPr>
            <p:cNvSpPr/>
            <p:nvPr/>
          </p:nvSpPr>
          <p:spPr>
            <a:xfrm>
              <a:off x="1969324" y="3636716"/>
              <a:ext cx="512619" cy="45719"/>
            </a:xfrm>
            <a:prstGeom prst="rect">
              <a:avLst/>
            </a:prstGeom>
            <a:grpFill/>
            <a:ln>
              <a:solidFill>
                <a:schemeClr val="tx1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99CBDE6-815E-6A47-8A5E-223ABBD8302D}"/>
                </a:ext>
              </a:extLst>
            </p:cNvPr>
            <p:cNvSpPr/>
            <p:nvPr/>
          </p:nvSpPr>
          <p:spPr>
            <a:xfrm>
              <a:off x="2610592" y="3636716"/>
              <a:ext cx="512619" cy="45719"/>
            </a:xfrm>
            <a:prstGeom prst="rect">
              <a:avLst/>
            </a:prstGeom>
            <a:grpFill/>
            <a:ln>
              <a:solidFill>
                <a:schemeClr val="tx1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C392489C-3D8E-A345-8A63-5B2D1EC259AA}"/>
                </a:ext>
              </a:extLst>
            </p:cNvPr>
            <p:cNvSpPr/>
            <p:nvPr/>
          </p:nvSpPr>
          <p:spPr>
            <a:xfrm>
              <a:off x="3251860" y="3636716"/>
              <a:ext cx="512619" cy="45719"/>
            </a:xfrm>
            <a:prstGeom prst="rect">
              <a:avLst/>
            </a:prstGeom>
            <a:grpFill/>
            <a:ln>
              <a:solidFill>
                <a:schemeClr val="tx1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076DA41-B69A-1F4A-940C-EEAC53E0D221}"/>
                </a:ext>
              </a:extLst>
            </p:cNvPr>
            <p:cNvSpPr/>
            <p:nvPr/>
          </p:nvSpPr>
          <p:spPr>
            <a:xfrm>
              <a:off x="3893128" y="3636716"/>
              <a:ext cx="512619" cy="45719"/>
            </a:xfrm>
            <a:prstGeom prst="rect">
              <a:avLst/>
            </a:prstGeom>
            <a:grpFill/>
            <a:ln>
              <a:solidFill>
                <a:schemeClr val="tx1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9C5746DF-CAEA-7E41-A9CD-BF1D397C5151}"/>
                </a:ext>
              </a:extLst>
            </p:cNvPr>
            <p:cNvSpPr/>
            <p:nvPr/>
          </p:nvSpPr>
          <p:spPr>
            <a:xfrm>
              <a:off x="4534396" y="3636716"/>
              <a:ext cx="512619" cy="45719"/>
            </a:xfrm>
            <a:prstGeom prst="rect">
              <a:avLst/>
            </a:prstGeom>
            <a:grpFill/>
            <a:ln>
              <a:solidFill>
                <a:schemeClr val="tx1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5969ED0-C109-CD4B-AB10-7519D10555CE}"/>
                </a:ext>
              </a:extLst>
            </p:cNvPr>
            <p:cNvSpPr/>
            <p:nvPr/>
          </p:nvSpPr>
          <p:spPr>
            <a:xfrm>
              <a:off x="5175664" y="3636716"/>
              <a:ext cx="512619" cy="45719"/>
            </a:xfrm>
            <a:prstGeom prst="rect">
              <a:avLst/>
            </a:prstGeom>
            <a:grpFill/>
            <a:ln>
              <a:solidFill>
                <a:schemeClr val="tx1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1101064E-FFD6-7340-B025-458B704A4717}"/>
                </a:ext>
              </a:extLst>
            </p:cNvPr>
            <p:cNvSpPr/>
            <p:nvPr/>
          </p:nvSpPr>
          <p:spPr>
            <a:xfrm>
              <a:off x="5816932" y="3636716"/>
              <a:ext cx="512619" cy="45719"/>
            </a:xfrm>
            <a:prstGeom prst="rect">
              <a:avLst/>
            </a:prstGeom>
            <a:grpFill/>
            <a:ln>
              <a:solidFill>
                <a:schemeClr val="tx1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2F80F67F-9B12-8E43-A878-6A5041689974}"/>
                </a:ext>
              </a:extLst>
            </p:cNvPr>
            <p:cNvSpPr/>
            <p:nvPr/>
          </p:nvSpPr>
          <p:spPr>
            <a:xfrm>
              <a:off x="6458200" y="3636716"/>
              <a:ext cx="512619" cy="45719"/>
            </a:xfrm>
            <a:prstGeom prst="rect">
              <a:avLst/>
            </a:prstGeom>
            <a:grpFill/>
            <a:ln>
              <a:solidFill>
                <a:schemeClr val="tx1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50" name="CasellaDiTesto 3">
            <a:extLst>
              <a:ext uri="{FF2B5EF4-FFF2-40B4-BE49-F238E27FC236}">
                <a16:creationId xmlns:a16="http://schemas.microsoft.com/office/drawing/2014/main" id="{7AAA5F1A-AF79-F54C-9A48-4C7D331D83E9}"/>
              </a:ext>
            </a:extLst>
          </p:cNvPr>
          <p:cNvSpPr txBox="1"/>
          <p:nvPr/>
        </p:nvSpPr>
        <p:spPr>
          <a:xfrm>
            <a:off x="467544" y="46365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ea typeface="Adobe Ming Std L" pitchFamily="18" charset="-128"/>
                <a:cs typeface="Arial" pitchFamily="34" charset="0"/>
              </a:rPr>
              <a:t>TPC: Test at EAR2</a:t>
            </a:r>
            <a:endParaRPr lang="en-US" sz="3600" dirty="0">
              <a:cs typeface="Arial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38C7A56-D169-1944-863C-A120B5796271}"/>
              </a:ext>
            </a:extLst>
          </p:cNvPr>
          <p:cNvSpPr txBox="1"/>
          <p:nvPr/>
        </p:nvSpPr>
        <p:spPr>
          <a:xfrm>
            <a:off x="0" y="4437112"/>
            <a:ext cx="5010462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/>
              <a:t>Goal of the test: Background evauation</a:t>
            </a:r>
          </a:p>
          <a:p>
            <a:r>
              <a:rPr lang="en-US" sz="2000" baseline="30000"/>
              <a:t>3</a:t>
            </a:r>
            <a:r>
              <a:rPr lang="en-US" sz="2000"/>
              <a:t>He(n,</a:t>
            </a:r>
            <a:r>
              <a:rPr lang="en-US" sz="2000">
                <a:solidFill>
                  <a:srgbClr val="FF0000"/>
                </a:solidFill>
              </a:rPr>
              <a:t>p</a:t>
            </a:r>
            <a:r>
              <a:rPr lang="en-US" sz="2000"/>
              <a:t>)</a:t>
            </a:r>
            <a:r>
              <a:rPr lang="en-US" sz="2000" baseline="30000"/>
              <a:t>4</a:t>
            </a:r>
            <a:r>
              <a:rPr lang="en-US" sz="2000"/>
              <a:t>He and E</a:t>
            </a:r>
            <a:r>
              <a:rPr lang="en-US" sz="2000" baseline="-25000"/>
              <a:t>n</a:t>
            </a:r>
            <a:r>
              <a:rPr lang="en-US" sz="2000"/>
              <a:t>&gt;10 MeV) </a:t>
            </a:r>
          </a:p>
          <a:p>
            <a:r>
              <a:rPr lang="en-US" sz="2000"/>
              <a:t>Gamma Flash</a:t>
            </a:r>
          </a:p>
          <a:p>
            <a:r>
              <a:rPr lang="en-US" sz="2000" baseline="30000"/>
              <a:t>3</a:t>
            </a:r>
            <a:r>
              <a:rPr lang="en-US" sz="2000"/>
              <a:t>He(n,</a:t>
            </a:r>
            <a:r>
              <a:rPr lang="en-US" sz="2000">
                <a:solidFill>
                  <a:srgbClr val="FF0000"/>
                </a:solidFill>
                <a:latin typeface="Symbol" pitchFamily="2" charset="2"/>
              </a:rPr>
              <a:t>g</a:t>
            </a:r>
            <a:r>
              <a:rPr lang="en-US" sz="2000"/>
              <a:t>)</a:t>
            </a:r>
            <a:r>
              <a:rPr lang="en-US" sz="2000" baseline="30000"/>
              <a:t>4</a:t>
            </a:r>
            <a:r>
              <a:rPr lang="en-US" sz="2000"/>
              <a:t>He </a:t>
            </a:r>
          </a:p>
          <a:p>
            <a:r>
              <a:rPr lang="en-US" sz="2000" baseline="30000"/>
              <a:t>3</a:t>
            </a:r>
            <a:r>
              <a:rPr lang="en-US" sz="2000"/>
              <a:t>He(n,</a:t>
            </a:r>
            <a:r>
              <a:rPr lang="en-US" sz="2000">
                <a:solidFill>
                  <a:srgbClr val="FF0000"/>
                </a:solidFill>
                <a:sym typeface="Wingdings" pitchFamily="2" charset="2"/>
              </a:rPr>
              <a:t>e+e-</a:t>
            </a:r>
            <a:r>
              <a:rPr lang="en-US" sz="2000"/>
              <a:t>)</a:t>
            </a:r>
            <a:r>
              <a:rPr lang="en-US" sz="2000" baseline="30000"/>
              <a:t>4</a:t>
            </a:r>
            <a:r>
              <a:rPr lang="en-US" sz="2000"/>
              <a:t>He </a:t>
            </a:r>
          </a:p>
          <a:p>
            <a:r>
              <a:rPr lang="en-US" sz="2000"/>
              <a:t>interactions with materials </a:t>
            </a:r>
          </a:p>
          <a:p>
            <a:r>
              <a:rPr lang="en-US" sz="2000"/>
              <a:t>Trigger/timing with pulsed beam</a:t>
            </a:r>
          </a:p>
          <a:p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42944611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77" name="Straight Arrow Connector 576">
            <a:extLst>
              <a:ext uri="{FF2B5EF4-FFF2-40B4-BE49-F238E27FC236}">
                <a16:creationId xmlns:a16="http://schemas.microsoft.com/office/drawing/2014/main" id="{588E012B-A6F0-1841-8B5B-622D3B33F96C}"/>
              </a:ext>
            </a:extLst>
          </p:cNvPr>
          <p:cNvCxnSpPr>
            <a:cxnSpLocks/>
          </p:cNvCxnSpPr>
          <p:nvPr/>
        </p:nvCxnSpPr>
        <p:spPr>
          <a:xfrm flipH="1">
            <a:off x="540352" y="3338025"/>
            <a:ext cx="7200000" cy="0"/>
          </a:xfrm>
          <a:prstGeom prst="straightConnector1">
            <a:avLst/>
          </a:prstGeom>
          <a:ln w="38100">
            <a:solidFill>
              <a:schemeClr val="bg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9" name="Group 488">
            <a:extLst>
              <a:ext uri="{FF2B5EF4-FFF2-40B4-BE49-F238E27FC236}">
                <a16:creationId xmlns:a16="http://schemas.microsoft.com/office/drawing/2014/main" id="{33A4E3F1-7F6B-9243-AAE8-545F6BAA9BD2}"/>
              </a:ext>
            </a:extLst>
          </p:cNvPr>
          <p:cNvGrpSpPr/>
          <p:nvPr/>
        </p:nvGrpSpPr>
        <p:grpSpPr>
          <a:xfrm flipV="1">
            <a:off x="537155" y="5115459"/>
            <a:ext cx="7200000" cy="1625909"/>
            <a:chOff x="539552" y="1412776"/>
            <a:chExt cx="7200000" cy="1625909"/>
          </a:xfrm>
        </p:grpSpPr>
        <p:sp>
          <p:nvSpPr>
            <p:cNvPr id="490" name="Rectangle 489">
              <a:extLst>
                <a:ext uri="{FF2B5EF4-FFF2-40B4-BE49-F238E27FC236}">
                  <a16:creationId xmlns:a16="http://schemas.microsoft.com/office/drawing/2014/main" id="{A8DD7862-A638-254D-8930-163DC61A1A26}"/>
                </a:ext>
              </a:extLst>
            </p:cNvPr>
            <p:cNvSpPr/>
            <p:nvPr/>
          </p:nvSpPr>
          <p:spPr>
            <a:xfrm>
              <a:off x="539552" y="2857685"/>
              <a:ext cx="720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491" name="Rectangle 490">
              <a:extLst>
                <a:ext uri="{FF2B5EF4-FFF2-40B4-BE49-F238E27FC236}">
                  <a16:creationId xmlns:a16="http://schemas.microsoft.com/office/drawing/2014/main" id="{18712CD8-79C1-7E46-954D-82AA72E6A268}"/>
                </a:ext>
              </a:extLst>
            </p:cNvPr>
            <p:cNvSpPr/>
            <p:nvPr/>
          </p:nvSpPr>
          <p:spPr>
            <a:xfrm>
              <a:off x="539552" y="2948185"/>
              <a:ext cx="720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492" name="Rectangle 491">
              <a:extLst>
                <a:ext uri="{FF2B5EF4-FFF2-40B4-BE49-F238E27FC236}">
                  <a16:creationId xmlns:a16="http://schemas.microsoft.com/office/drawing/2014/main" id="{E587D6FC-8556-1A47-9F43-55A1EB7EAE66}"/>
                </a:ext>
              </a:extLst>
            </p:cNvPr>
            <p:cNvSpPr/>
            <p:nvPr/>
          </p:nvSpPr>
          <p:spPr>
            <a:xfrm>
              <a:off x="62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493" name="Rectangle 492">
              <a:extLst>
                <a:ext uri="{FF2B5EF4-FFF2-40B4-BE49-F238E27FC236}">
                  <a16:creationId xmlns:a16="http://schemas.microsoft.com/office/drawing/2014/main" id="{4644D274-6849-184D-A25B-7748D3646918}"/>
                </a:ext>
              </a:extLst>
            </p:cNvPr>
            <p:cNvSpPr/>
            <p:nvPr/>
          </p:nvSpPr>
          <p:spPr>
            <a:xfrm>
              <a:off x="71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494" name="Rectangle 493">
              <a:extLst>
                <a:ext uri="{FF2B5EF4-FFF2-40B4-BE49-F238E27FC236}">
                  <a16:creationId xmlns:a16="http://schemas.microsoft.com/office/drawing/2014/main" id="{DA6C6019-B4F5-B545-86A8-F109AB50D543}"/>
                </a:ext>
              </a:extLst>
            </p:cNvPr>
            <p:cNvSpPr/>
            <p:nvPr/>
          </p:nvSpPr>
          <p:spPr>
            <a:xfrm>
              <a:off x="80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495" name="Rectangle 494">
              <a:extLst>
                <a:ext uri="{FF2B5EF4-FFF2-40B4-BE49-F238E27FC236}">
                  <a16:creationId xmlns:a16="http://schemas.microsoft.com/office/drawing/2014/main" id="{5BDE6731-1B0C-3043-9691-BF7F56E8CD31}"/>
                </a:ext>
              </a:extLst>
            </p:cNvPr>
            <p:cNvSpPr/>
            <p:nvPr/>
          </p:nvSpPr>
          <p:spPr>
            <a:xfrm>
              <a:off x="89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496" name="Rectangle 495">
              <a:extLst>
                <a:ext uri="{FF2B5EF4-FFF2-40B4-BE49-F238E27FC236}">
                  <a16:creationId xmlns:a16="http://schemas.microsoft.com/office/drawing/2014/main" id="{86F0D5AC-FB6F-D747-A7FB-D2144C858353}"/>
                </a:ext>
              </a:extLst>
            </p:cNvPr>
            <p:cNvSpPr/>
            <p:nvPr/>
          </p:nvSpPr>
          <p:spPr>
            <a:xfrm>
              <a:off x="98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497" name="Rectangle 496">
              <a:extLst>
                <a:ext uri="{FF2B5EF4-FFF2-40B4-BE49-F238E27FC236}">
                  <a16:creationId xmlns:a16="http://schemas.microsoft.com/office/drawing/2014/main" id="{C3DF0E73-888E-8042-A555-E5F48CA3FAB4}"/>
                </a:ext>
              </a:extLst>
            </p:cNvPr>
            <p:cNvSpPr/>
            <p:nvPr/>
          </p:nvSpPr>
          <p:spPr>
            <a:xfrm>
              <a:off x="107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498" name="Rectangle 497">
              <a:extLst>
                <a:ext uri="{FF2B5EF4-FFF2-40B4-BE49-F238E27FC236}">
                  <a16:creationId xmlns:a16="http://schemas.microsoft.com/office/drawing/2014/main" id="{727CB5CF-860B-D344-9D71-8F781AE5E237}"/>
                </a:ext>
              </a:extLst>
            </p:cNvPr>
            <p:cNvSpPr/>
            <p:nvPr/>
          </p:nvSpPr>
          <p:spPr>
            <a:xfrm>
              <a:off x="116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499" name="Rectangle 498">
              <a:extLst>
                <a:ext uri="{FF2B5EF4-FFF2-40B4-BE49-F238E27FC236}">
                  <a16:creationId xmlns:a16="http://schemas.microsoft.com/office/drawing/2014/main" id="{AB073610-B22E-B444-AFE4-93542C6E5852}"/>
                </a:ext>
              </a:extLst>
            </p:cNvPr>
            <p:cNvSpPr/>
            <p:nvPr/>
          </p:nvSpPr>
          <p:spPr>
            <a:xfrm>
              <a:off x="125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500" name="Rectangle 499">
              <a:extLst>
                <a:ext uri="{FF2B5EF4-FFF2-40B4-BE49-F238E27FC236}">
                  <a16:creationId xmlns:a16="http://schemas.microsoft.com/office/drawing/2014/main" id="{C8F47CC7-5CC1-DA44-AC0F-6F2771B60CBF}"/>
                </a:ext>
              </a:extLst>
            </p:cNvPr>
            <p:cNvSpPr/>
            <p:nvPr/>
          </p:nvSpPr>
          <p:spPr>
            <a:xfrm>
              <a:off x="134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501" name="Rectangle 500">
              <a:extLst>
                <a:ext uri="{FF2B5EF4-FFF2-40B4-BE49-F238E27FC236}">
                  <a16:creationId xmlns:a16="http://schemas.microsoft.com/office/drawing/2014/main" id="{8A459B44-A180-804F-B362-73B2D7E47551}"/>
                </a:ext>
              </a:extLst>
            </p:cNvPr>
            <p:cNvSpPr/>
            <p:nvPr/>
          </p:nvSpPr>
          <p:spPr>
            <a:xfrm>
              <a:off x="143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502" name="Rectangle 501">
              <a:extLst>
                <a:ext uri="{FF2B5EF4-FFF2-40B4-BE49-F238E27FC236}">
                  <a16:creationId xmlns:a16="http://schemas.microsoft.com/office/drawing/2014/main" id="{AE02B2EB-2AD8-8045-AB5E-F4DB22F9F2B9}"/>
                </a:ext>
              </a:extLst>
            </p:cNvPr>
            <p:cNvSpPr/>
            <p:nvPr/>
          </p:nvSpPr>
          <p:spPr>
            <a:xfrm>
              <a:off x="152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503" name="Rectangle 502">
              <a:extLst>
                <a:ext uri="{FF2B5EF4-FFF2-40B4-BE49-F238E27FC236}">
                  <a16:creationId xmlns:a16="http://schemas.microsoft.com/office/drawing/2014/main" id="{E1C73FC1-5202-C94C-A856-96FE80F32777}"/>
                </a:ext>
              </a:extLst>
            </p:cNvPr>
            <p:cNvSpPr/>
            <p:nvPr/>
          </p:nvSpPr>
          <p:spPr>
            <a:xfrm>
              <a:off x="161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504" name="Rectangle 503">
              <a:extLst>
                <a:ext uri="{FF2B5EF4-FFF2-40B4-BE49-F238E27FC236}">
                  <a16:creationId xmlns:a16="http://schemas.microsoft.com/office/drawing/2014/main" id="{7C369BD8-9A4E-134C-9850-F0669B23529F}"/>
                </a:ext>
              </a:extLst>
            </p:cNvPr>
            <p:cNvSpPr/>
            <p:nvPr/>
          </p:nvSpPr>
          <p:spPr>
            <a:xfrm>
              <a:off x="170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505" name="Rectangle 504">
              <a:extLst>
                <a:ext uri="{FF2B5EF4-FFF2-40B4-BE49-F238E27FC236}">
                  <a16:creationId xmlns:a16="http://schemas.microsoft.com/office/drawing/2014/main" id="{0391873A-7B33-F84F-84E2-9D22B69D63DC}"/>
                </a:ext>
              </a:extLst>
            </p:cNvPr>
            <p:cNvSpPr/>
            <p:nvPr/>
          </p:nvSpPr>
          <p:spPr>
            <a:xfrm>
              <a:off x="179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506" name="Rectangle 505">
              <a:extLst>
                <a:ext uri="{FF2B5EF4-FFF2-40B4-BE49-F238E27FC236}">
                  <a16:creationId xmlns:a16="http://schemas.microsoft.com/office/drawing/2014/main" id="{0AE04AE2-0AC9-3B41-A677-13BF97C52C68}"/>
                </a:ext>
              </a:extLst>
            </p:cNvPr>
            <p:cNvSpPr/>
            <p:nvPr/>
          </p:nvSpPr>
          <p:spPr>
            <a:xfrm>
              <a:off x="188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507" name="Rectangle 506">
              <a:extLst>
                <a:ext uri="{FF2B5EF4-FFF2-40B4-BE49-F238E27FC236}">
                  <a16:creationId xmlns:a16="http://schemas.microsoft.com/office/drawing/2014/main" id="{1C8B5F17-CC08-264F-ADCE-19F489512E6C}"/>
                </a:ext>
              </a:extLst>
            </p:cNvPr>
            <p:cNvSpPr/>
            <p:nvPr/>
          </p:nvSpPr>
          <p:spPr>
            <a:xfrm>
              <a:off x="197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508" name="Rectangle 507">
              <a:extLst>
                <a:ext uri="{FF2B5EF4-FFF2-40B4-BE49-F238E27FC236}">
                  <a16:creationId xmlns:a16="http://schemas.microsoft.com/office/drawing/2014/main" id="{73C34DAA-6228-1145-9954-4738C2B89BCA}"/>
                </a:ext>
              </a:extLst>
            </p:cNvPr>
            <p:cNvSpPr/>
            <p:nvPr/>
          </p:nvSpPr>
          <p:spPr>
            <a:xfrm>
              <a:off x="206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509" name="Rectangle 508">
              <a:extLst>
                <a:ext uri="{FF2B5EF4-FFF2-40B4-BE49-F238E27FC236}">
                  <a16:creationId xmlns:a16="http://schemas.microsoft.com/office/drawing/2014/main" id="{1651873D-32E8-9240-8B35-688B41D4ADA0}"/>
                </a:ext>
              </a:extLst>
            </p:cNvPr>
            <p:cNvSpPr/>
            <p:nvPr/>
          </p:nvSpPr>
          <p:spPr>
            <a:xfrm>
              <a:off x="215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510" name="Rectangle 509">
              <a:extLst>
                <a:ext uri="{FF2B5EF4-FFF2-40B4-BE49-F238E27FC236}">
                  <a16:creationId xmlns:a16="http://schemas.microsoft.com/office/drawing/2014/main" id="{DDAA255D-2E4A-1E4B-B801-BB15409FAE62}"/>
                </a:ext>
              </a:extLst>
            </p:cNvPr>
            <p:cNvSpPr/>
            <p:nvPr/>
          </p:nvSpPr>
          <p:spPr>
            <a:xfrm>
              <a:off x="224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511" name="Rectangle 510">
              <a:extLst>
                <a:ext uri="{FF2B5EF4-FFF2-40B4-BE49-F238E27FC236}">
                  <a16:creationId xmlns:a16="http://schemas.microsoft.com/office/drawing/2014/main" id="{F5B450C6-D914-3043-A2D0-E70AFE3121A1}"/>
                </a:ext>
              </a:extLst>
            </p:cNvPr>
            <p:cNvSpPr/>
            <p:nvPr/>
          </p:nvSpPr>
          <p:spPr>
            <a:xfrm>
              <a:off x="233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512" name="Rectangle 511">
              <a:extLst>
                <a:ext uri="{FF2B5EF4-FFF2-40B4-BE49-F238E27FC236}">
                  <a16:creationId xmlns:a16="http://schemas.microsoft.com/office/drawing/2014/main" id="{60314318-51E3-2B4E-861A-AB3BF70CED2A}"/>
                </a:ext>
              </a:extLst>
            </p:cNvPr>
            <p:cNvSpPr/>
            <p:nvPr/>
          </p:nvSpPr>
          <p:spPr>
            <a:xfrm>
              <a:off x="242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513" name="Rectangle 512">
              <a:extLst>
                <a:ext uri="{FF2B5EF4-FFF2-40B4-BE49-F238E27FC236}">
                  <a16:creationId xmlns:a16="http://schemas.microsoft.com/office/drawing/2014/main" id="{4254BF91-CE9F-DE4E-AB93-1EF6C783AD7B}"/>
                </a:ext>
              </a:extLst>
            </p:cNvPr>
            <p:cNvSpPr/>
            <p:nvPr/>
          </p:nvSpPr>
          <p:spPr>
            <a:xfrm>
              <a:off x="251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514" name="Rectangle 513">
              <a:extLst>
                <a:ext uri="{FF2B5EF4-FFF2-40B4-BE49-F238E27FC236}">
                  <a16:creationId xmlns:a16="http://schemas.microsoft.com/office/drawing/2014/main" id="{C9726778-869C-E242-A21C-0D7A5D426F0E}"/>
                </a:ext>
              </a:extLst>
            </p:cNvPr>
            <p:cNvSpPr/>
            <p:nvPr/>
          </p:nvSpPr>
          <p:spPr>
            <a:xfrm>
              <a:off x="260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515" name="Rectangle 514">
              <a:extLst>
                <a:ext uri="{FF2B5EF4-FFF2-40B4-BE49-F238E27FC236}">
                  <a16:creationId xmlns:a16="http://schemas.microsoft.com/office/drawing/2014/main" id="{34D12737-E361-0A4C-A2D0-84D9346276F7}"/>
                </a:ext>
              </a:extLst>
            </p:cNvPr>
            <p:cNvSpPr/>
            <p:nvPr/>
          </p:nvSpPr>
          <p:spPr>
            <a:xfrm>
              <a:off x="269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516" name="Rectangle 515">
              <a:extLst>
                <a:ext uri="{FF2B5EF4-FFF2-40B4-BE49-F238E27FC236}">
                  <a16:creationId xmlns:a16="http://schemas.microsoft.com/office/drawing/2014/main" id="{91252819-3133-CE43-A2CB-D5AABE1B8328}"/>
                </a:ext>
              </a:extLst>
            </p:cNvPr>
            <p:cNvSpPr/>
            <p:nvPr/>
          </p:nvSpPr>
          <p:spPr>
            <a:xfrm>
              <a:off x="278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517" name="Rectangle 516">
              <a:extLst>
                <a:ext uri="{FF2B5EF4-FFF2-40B4-BE49-F238E27FC236}">
                  <a16:creationId xmlns:a16="http://schemas.microsoft.com/office/drawing/2014/main" id="{D08078C9-E14D-1C44-968E-EC52D7C52525}"/>
                </a:ext>
              </a:extLst>
            </p:cNvPr>
            <p:cNvSpPr/>
            <p:nvPr/>
          </p:nvSpPr>
          <p:spPr>
            <a:xfrm>
              <a:off x="287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518" name="Rectangle 517">
              <a:extLst>
                <a:ext uri="{FF2B5EF4-FFF2-40B4-BE49-F238E27FC236}">
                  <a16:creationId xmlns:a16="http://schemas.microsoft.com/office/drawing/2014/main" id="{774BF4E3-E9B3-F444-9B2B-D93B9A8692D1}"/>
                </a:ext>
              </a:extLst>
            </p:cNvPr>
            <p:cNvSpPr/>
            <p:nvPr/>
          </p:nvSpPr>
          <p:spPr>
            <a:xfrm>
              <a:off x="296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519" name="Rectangle 518">
              <a:extLst>
                <a:ext uri="{FF2B5EF4-FFF2-40B4-BE49-F238E27FC236}">
                  <a16:creationId xmlns:a16="http://schemas.microsoft.com/office/drawing/2014/main" id="{68ADA451-3054-6C4A-9250-59706BD1609E}"/>
                </a:ext>
              </a:extLst>
            </p:cNvPr>
            <p:cNvSpPr/>
            <p:nvPr/>
          </p:nvSpPr>
          <p:spPr>
            <a:xfrm>
              <a:off x="305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520" name="Rectangle 519">
              <a:extLst>
                <a:ext uri="{FF2B5EF4-FFF2-40B4-BE49-F238E27FC236}">
                  <a16:creationId xmlns:a16="http://schemas.microsoft.com/office/drawing/2014/main" id="{98B46ECB-8129-614B-BC83-9C02E65895AC}"/>
                </a:ext>
              </a:extLst>
            </p:cNvPr>
            <p:cNvSpPr/>
            <p:nvPr/>
          </p:nvSpPr>
          <p:spPr>
            <a:xfrm>
              <a:off x="314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521" name="Rectangle 520">
              <a:extLst>
                <a:ext uri="{FF2B5EF4-FFF2-40B4-BE49-F238E27FC236}">
                  <a16:creationId xmlns:a16="http://schemas.microsoft.com/office/drawing/2014/main" id="{17DA7238-111B-274F-BB73-DBA1236E44A8}"/>
                </a:ext>
              </a:extLst>
            </p:cNvPr>
            <p:cNvSpPr/>
            <p:nvPr/>
          </p:nvSpPr>
          <p:spPr>
            <a:xfrm>
              <a:off x="323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522" name="Rectangle 521">
              <a:extLst>
                <a:ext uri="{FF2B5EF4-FFF2-40B4-BE49-F238E27FC236}">
                  <a16:creationId xmlns:a16="http://schemas.microsoft.com/office/drawing/2014/main" id="{7DC86B73-ED39-5847-B67C-7C7249A5DDD5}"/>
                </a:ext>
              </a:extLst>
            </p:cNvPr>
            <p:cNvSpPr/>
            <p:nvPr/>
          </p:nvSpPr>
          <p:spPr>
            <a:xfrm>
              <a:off x="332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523" name="Rectangle 522">
              <a:extLst>
                <a:ext uri="{FF2B5EF4-FFF2-40B4-BE49-F238E27FC236}">
                  <a16:creationId xmlns:a16="http://schemas.microsoft.com/office/drawing/2014/main" id="{96007EA1-A7AE-D54E-950E-31111FC0B70A}"/>
                </a:ext>
              </a:extLst>
            </p:cNvPr>
            <p:cNvSpPr/>
            <p:nvPr/>
          </p:nvSpPr>
          <p:spPr>
            <a:xfrm>
              <a:off x="539552" y="1412776"/>
              <a:ext cx="7200000" cy="144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524" name="Group 523">
              <a:extLst>
                <a:ext uri="{FF2B5EF4-FFF2-40B4-BE49-F238E27FC236}">
                  <a16:creationId xmlns:a16="http://schemas.microsoft.com/office/drawing/2014/main" id="{D5C5A8BF-4E23-524A-A83C-9646F4D9379D}"/>
                </a:ext>
              </a:extLst>
            </p:cNvPr>
            <p:cNvGrpSpPr/>
            <p:nvPr/>
          </p:nvGrpSpPr>
          <p:grpSpPr>
            <a:xfrm>
              <a:off x="3419552" y="2947685"/>
              <a:ext cx="2520000" cy="91000"/>
              <a:chOff x="3419552" y="2947685"/>
              <a:chExt cx="2520000" cy="91000"/>
            </a:xfrm>
          </p:grpSpPr>
          <p:sp>
            <p:nvSpPr>
              <p:cNvPr id="545" name="Rectangle 544">
                <a:extLst>
                  <a:ext uri="{FF2B5EF4-FFF2-40B4-BE49-F238E27FC236}">
                    <a16:creationId xmlns:a16="http://schemas.microsoft.com/office/drawing/2014/main" id="{17A22E42-076A-EB41-AC34-C1E06F6194FD}"/>
                  </a:ext>
                </a:extLst>
              </p:cNvPr>
              <p:cNvSpPr/>
              <p:nvPr/>
            </p:nvSpPr>
            <p:spPr>
              <a:xfrm>
                <a:off x="3419552" y="2947685"/>
                <a:ext cx="90000" cy="90000"/>
              </a:xfrm>
              <a:prstGeom prst="rect">
                <a:avLst/>
              </a:prstGeom>
              <a:solidFill>
                <a:srgbClr val="92D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546" name="Rectangle 545">
                <a:extLst>
                  <a:ext uri="{FF2B5EF4-FFF2-40B4-BE49-F238E27FC236}">
                    <a16:creationId xmlns:a16="http://schemas.microsoft.com/office/drawing/2014/main" id="{C35C5F2E-3A3D-404C-8526-D8F0A28AFE95}"/>
                  </a:ext>
                </a:extLst>
              </p:cNvPr>
              <p:cNvSpPr/>
              <p:nvPr/>
            </p:nvSpPr>
            <p:spPr>
              <a:xfrm>
                <a:off x="3509552" y="2947685"/>
                <a:ext cx="90000" cy="90000"/>
              </a:xfrm>
              <a:prstGeom prst="rect">
                <a:avLst/>
              </a:prstGeom>
              <a:solidFill>
                <a:srgbClr val="92D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547" name="Rectangle 546">
                <a:extLst>
                  <a:ext uri="{FF2B5EF4-FFF2-40B4-BE49-F238E27FC236}">
                    <a16:creationId xmlns:a16="http://schemas.microsoft.com/office/drawing/2014/main" id="{B8FE3DEA-5C32-654D-ADC0-DF6C621CE23D}"/>
                  </a:ext>
                </a:extLst>
              </p:cNvPr>
              <p:cNvSpPr/>
              <p:nvPr/>
            </p:nvSpPr>
            <p:spPr>
              <a:xfrm>
                <a:off x="3599552" y="2947685"/>
                <a:ext cx="90000" cy="90000"/>
              </a:xfrm>
              <a:prstGeom prst="rect">
                <a:avLst/>
              </a:prstGeom>
              <a:solidFill>
                <a:srgbClr val="92D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548" name="Rectangle 547">
                <a:extLst>
                  <a:ext uri="{FF2B5EF4-FFF2-40B4-BE49-F238E27FC236}">
                    <a16:creationId xmlns:a16="http://schemas.microsoft.com/office/drawing/2014/main" id="{1DD6F8E1-541A-5E45-89DA-D9A543DE94B7}"/>
                  </a:ext>
                </a:extLst>
              </p:cNvPr>
              <p:cNvSpPr/>
              <p:nvPr/>
            </p:nvSpPr>
            <p:spPr>
              <a:xfrm>
                <a:off x="3689552" y="2947685"/>
                <a:ext cx="90000" cy="90000"/>
              </a:xfrm>
              <a:prstGeom prst="rect">
                <a:avLst/>
              </a:prstGeom>
              <a:solidFill>
                <a:srgbClr val="92D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549" name="Rectangle 548">
                <a:extLst>
                  <a:ext uri="{FF2B5EF4-FFF2-40B4-BE49-F238E27FC236}">
                    <a16:creationId xmlns:a16="http://schemas.microsoft.com/office/drawing/2014/main" id="{11EB6CF3-A60B-4048-A029-5EE8A29BA790}"/>
                  </a:ext>
                </a:extLst>
              </p:cNvPr>
              <p:cNvSpPr/>
              <p:nvPr/>
            </p:nvSpPr>
            <p:spPr>
              <a:xfrm>
                <a:off x="3779552" y="2947685"/>
                <a:ext cx="90000" cy="90000"/>
              </a:xfrm>
              <a:prstGeom prst="rect">
                <a:avLst/>
              </a:prstGeom>
              <a:solidFill>
                <a:srgbClr val="92D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550" name="Rectangle 549">
                <a:extLst>
                  <a:ext uri="{FF2B5EF4-FFF2-40B4-BE49-F238E27FC236}">
                    <a16:creationId xmlns:a16="http://schemas.microsoft.com/office/drawing/2014/main" id="{A92D76FC-AA56-C644-A73B-B0F0D70906D8}"/>
                  </a:ext>
                </a:extLst>
              </p:cNvPr>
              <p:cNvSpPr/>
              <p:nvPr/>
            </p:nvSpPr>
            <p:spPr>
              <a:xfrm>
                <a:off x="3869552" y="2947685"/>
                <a:ext cx="90000" cy="90000"/>
              </a:xfrm>
              <a:prstGeom prst="rect">
                <a:avLst/>
              </a:prstGeom>
              <a:solidFill>
                <a:srgbClr val="92D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551" name="Rectangle 550">
                <a:extLst>
                  <a:ext uri="{FF2B5EF4-FFF2-40B4-BE49-F238E27FC236}">
                    <a16:creationId xmlns:a16="http://schemas.microsoft.com/office/drawing/2014/main" id="{8045DAD1-3D4E-204B-BBCC-1409FED290A4}"/>
                  </a:ext>
                </a:extLst>
              </p:cNvPr>
              <p:cNvSpPr/>
              <p:nvPr/>
            </p:nvSpPr>
            <p:spPr>
              <a:xfrm>
                <a:off x="3959552" y="2947685"/>
                <a:ext cx="90000" cy="90000"/>
              </a:xfrm>
              <a:prstGeom prst="rect">
                <a:avLst/>
              </a:prstGeom>
              <a:solidFill>
                <a:srgbClr val="92D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552" name="Rectangle 551">
                <a:extLst>
                  <a:ext uri="{FF2B5EF4-FFF2-40B4-BE49-F238E27FC236}">
                    <a16:creationId xmlns:a16="http://schemas.microsoft.com/office/drawing/2014/main" id="{A3A95C9A-D362-844F-8E13-4A3E63A8BE71}"/>
                  </a:ext>
                </a:extLst>
              </p:cNvPr>
              <p:cNvSpPr/>
              <p:nvPr/>
            </p:nvSpPr>
            <p:spPr>
              <a:xfrm>
                <a:off x="4049552" y="2947685"/>
                <a:ext cx="90000" cy="90000"/>
              </a:xfrm>
              <a:prstGeom prst="rect">
                <a:avLst/>
              </a:prstGeom>
              <a:solidFill>
                <a:srgbClr val="92D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553" name="Rectangle 552">
                <a:extLst>
                  <a:ext uri="{FF2B5EF4-FFF2-40B4-BE49-F238E27FC236}">
                    <a16:creationId xmlns:a16="http://schemas.microsoft.com/office/drawing/2014/main" id="{8F80E16A-C9F7-CB44-A2ED-4DA208871220}"/>
                  </a:ext>
                </a:extLst>
              </p:cNvPr>
              <p:cNvSpPr/>
              <p:nvPr/>
            </p:nvSpPr>
            <p:spPr>
              <a:xfrm>
                <a:off x="4139552" y="2947685"/>
                <a:ext cx="90000" cy="90000"/>
              </a:xfrm>
              <a:prstGeom prst="rect">
                <a:avLst/>
              </a:prstGeom>
              <a:solidFill>
                <a:srgbClr val="92D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grpSp>
            <p:nvGrpSpPr>
              <p:cNvPr id="554" name="Group 553">
                <a:extLst>
                  <a:ext uri="{FF2B5EF4-FFF2-40B4-BE49-F238E27FC236}">
                    <a16:creationId xmlns:a16="http://schemas.microsoft.com/office/drawing/2014/main" id="{CE8875A7-2077-F049-80E6-09004440E628}"/>
                  </a:ext>
                </a:extLst>
              </p:cNvPr>
              <p:cNvGrpSpPr/>
              <p:nvPr/>
            </p:nvGrpSpPr>
            <p:grpSpPr>
              <a:xfrm>
                <a:off x="4229552" y="2947685"/>
                <a:ext cx="1710000" cy="91000"/>
                <a:chOff x="4229552" y="2947685"/>
                <a:chExt cx="1710000" cy="91000"/>
              </a:xfrm>
            </p:grpSpPr>
            <p:sp>
              <p:nvSpPr>
                <p:cNvPr id="555" name="Rectangle 554">
                  <a:extLst>
                    <a:ext uri="{FF2B5EF4-FFF2-40B4-BE49-F238E27FC236}">
                      <a16:creationId xmlns:a16="http://schemas.microsoft.com/office/drawing/2014/main" id="{00142C6E-2373-E947-BCF8-DD9348E2E5F3}"/>
                    </a:ext>
                  </a:extLst>
                </p:cNvPr>
                <p:cNvSpPr/>
                <p:nvPr/>
              </p:nvSpPr>
              <p:spPr>
                <a:xfrm>
                  <a:off x="4229552" y="2947685"/>
                  <a:ext cx="90000" cy="90000"/>
                </a:xfrm>
                <a:prstGeom prst="rect">
                  <a:avLst/>
                </a:prstGeom>
                <a:solidFill>
                  <a:srgbClr val="92D05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56" name="Rectangle 555">
                  <a:extLst>
                    <a:ext uri="{FF2B5EF4-FFF2-40B4-BE49-F238E27FC236}">
                      <a16:creationId xmlns:a16="http://schemas.microsoft.com/office/drawing/2014/main" id="{E8DBF31C-0624-D24A-BAA4-2AAB20659D0A}"/>
                    </a:ext>
                  </a:extLst>
                </p:cNvPr>
                <p:cNvSpPr/>
                <p:nvPr/>
              </p:nvSpPr>
              <p:spPr>
                <a:xfrm>
                  <a:off x="4319552" y="2947685"/>
                  <a:ext cx="90000" cy="90000"/>
                </a:xfrm>
                <a:prstGeom prst="rect">
                  <a:avLst/>
                </a:prstGeom>
                <a:solidFill>
                  <a:srgbClr val="92D05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57" name="Rectangle 556">
                  <a:extLst>
                    <a:ext uri="{FF2B5EF4-FFF2-40B4-BE49-F238E27FC236}">
                      <a16:creationId xmlns:a16="http://schemas.microsoft.com/office/drawing/2014/main" id="{0924B6B0-B8C3-444D-829F-C72FB16695B8}"/>
                    </a:ext>
                  </a:extLst>
                </p:cNvPr>
                <p:cNvSpPr/>
                <p:nvPr/>
              </p:nvSpPr>
              <p:spPr>
                <a:xfrm>
                  <a:off x="4409552" y="2947685"/>
                  <a:ext cx="90000" cy="90000"/>
                </a:xfrm>
                <a:prstGeom prst="rect">
                  <a:avLst/>
                </a:prstGeom>
                <a:solidFill>
                  <a:srgbClr val="92D05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grpSp>
              <p:nvGrpSpPr>
                <p:cNvPr id="558" name="Group 557">
                  <a:extLst>
                    <a:ext uri="{FF2B5EF4-FFF2-40B4-BE49-F238E27FC236}">
                      <a16:creationId xmlns:a16="http://schemas.microsoft.com/office/drawing/2014/main" id="{1A80910F-D05F-7F46-93A5-6D2C88B36229}"/>
                    </a:ext>
                  </a:extLst>
                </p:cNvPr>
                <p:cNvGrpSpPr/>
                <p:nvPr/>
              </p:nvGrpSpPr>
              <p:grpSpPr>
                <a:xfrm>
                  <a:off x="4499552" y="2947685"/>
                  <a:ext cx="1440000" cy="91000"/>
                  <a:chOff x="4499552" y="2947685"/>
                  <a:chExt cx="1440000" cy="91000"/>
                </a:xfrm>
              </p:grpSpPr>
              <p:sp>
                <p:nvSpPr>
                  <p:cNvPr id="559" name="Rectangle 558">
                    <a:extLst>
                      <a:ext uri="{FF2B5EF4-FFF2-40B4-BE49-F238E27FC236}">
                        <a16:creationId xmlns:a16="http://schemas.microsoft.com/office/drawing/2014/main" id="{C1F6F429-35C8-3749-ADA8-49645ADE5276}"/>
                      </a:ext>
                    </a:extLst>
                  </p:cNvPr>
                  <p:cNvSpPr/>
                  <p:nvPr/>
                </p:nvSpPr>
                <p:spPr>
                  <a:xfrm>
                    <a:off x="4499552" y="2947685"/>
                    <a:ext cx="90000" cy="90000"/>
                  </a:xfrm>
                  <a:prstGeom prst="rect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60" name="Rectangle 559">
                    <a:extLst>
                      <a:ext uri="{FF2B5EF4-FFF2-40B4-BE49-F238E27FC236}">
                        <a16:creationId xmlns:a16="http://schemas.microsoft.com/office/drawing/2014/main" id="{411D7A08-F623-CC4A-A000-6E4A5838F47B}"/>
                      </a:ext>
                    </a:extLst>
                  </p:cNvPr>
                  <p:cNvSpPr/>
                  <p:nvPr/>
                </p:nvSpPr>
                <p:spPr>
                  <a:xfrm>
                    <a:off x="4589552" y="2947685"/>
                    <a:ext cx="90000" cy="90000"/>
                  </a:xfrm>
                  <a:prstGeom prst="rect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61" name="Rectangle 560">
                    <a:extLst>
                      <a:ext uri="{FF2B5EF4-FFF2-40B4-BE49-F238E27FC236}">
                        <a16:creationId xmlns:a16="http://schemas.microsoft.com/office/drawing/2014/main" id="{165C2A2A-5AFA-9841-989C-46AFDD8C7034}"/>
                      </a:ext>
                    </a:extLst>
                  </p:cNvPr>
                  <p:cNvSpPr/>
                  <p:nvPr/>
                </p:nvSpPr>
                <p:spPr>
                  <a:xfrm>
                    <a:off x="4679552" y="2947685"/>
                    <a:ext cx="90000" cy="90000"/>
                  </a:xfrm>
                  <a:prstGeom prst="rect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62" name="Rectangle 561">
                    <a:extLst>
                      <a:ext uri="{FF2B5EF4-FFF2-40B4-BE49-F238E27FC236}">
                        <a16:creationId xmlns:a16="http://schemas.microsoft.com/office/drawing/2014/main" id="{4B55A801-E6E8-6045-A3C6-16C65173CF08}"/>
                      </a:ext>
                    </a:extLst>
                  </p:cNvPr>
                  <p:cNvSpPr/>
                  <p:nvPr/>
                </p:nvSpPr>
                <p:spPr>
                  <a:xfrm>
                    <a:off x="4769552" y="2947685"/>
                    <a:ext cx="90000" cy="90000"/>
                  </a:xfrm>
                  <a:prstGeom prst="rect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63" name="Rectangle 562">
                    <a:extLst>
                      <a:ext uri="{FF2B5EF4-FFF2-40B4-BE49-F238E27FC236}">
                        <a16:creationId xmlns:a16="http://schemas.microsoft.com/office/drawing/2014/main" id="{3382E646-7558-864A-889D-A2E7372B8DF4}"/>
                      </a:ext>
                    </a:extLst>
                  </p:cNvPr>
                  <p:cNvSpPr/>
                  <p:nvPr/>
                </p:nvSpPr>
                <p:spPr>
                  <a:xfrm>
                    <a:off x="4859552" y="2947685"/>
                    <a:ext cx="90000" cy="90000"/>
                  </a:xfrm>
                  <a:prstGeom prst="rect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64" name="Rectangle 563">
                    <a:extLst>
                      <a:ext uri="{FF2B5EF4-FFF2-40B4-BE49-F238E27FC236}">
                        <a16:creationId xmlns:a16="http://schemas.microsoft.com/office/drawing/2014/main" id="{10493740-5E06-5746-8102-5470670C8F32}"/>
                      </a:ext>
                    </a:extLst>
                  </p:cNvPr>
                  <p:cNvSpPr/>
                  <p:nvPr/>
                </p:nvSpPr>
                <p:spPr>
                  <a:xfrm>
                    <a:off x="4949552" y="2947685"/>
                    <a:ext cx="90000" cy="90000"/>
                  </a:xfrm>
                  <a:prstGeom prst="rect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65" name="Rectangle 564">
                    <a:extLst>
                      <a:ext uri="{FF2B5EF4-FFF2-40B4-BE49-F238E27FC236}">
                        <a16:creationId xmlns:a16="http://schemas.microsoft.com/office/drawing/2014/main" id="{14C2E44D-AB7A-5746-9583-81748F0BA6DA}"/>
                      </a:ext>
                    </a:extLst>
                  </p:cNvPr>
                  <p:cNvSpPr/>
                  <p:nvPr/>
                </p:nvSpPr>
                <p:spPr>
                  <a:xfrm>
                    <a:off x="5039552" y="2947685"/>
                    <a:ext cx="90000" cy="90000"/>
                  </a:xfrm>
                  <a:prstGeom prst="rect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66" name="Rectangle 565">
                    <a:extLst>
                      <a:ext uri="{FF2B5EF4-FFF2-40B4-BE49-F238E27FC236}">
                        <a16:creationId xmlns:a16="http://schemas.microsoft.com/office/drawing/2014/main" id="{02C54CA0-9F26-A34C-871F-B0EADE40296D}"/>
                      </a:ext>
                    </a:extLst>
                  </p:cNvPr>
                  <p:cNvSpPr/>
                  <p:nvPr/>
                </p:nvSpPr>
                <p:spPr>
                  <a:xfrm>
                    <a:off x="5129552" y="2947685"/>
                    <a:ext cx="90000" cy="90000"/>
                  </a:xfrm>
                  <a:prstGeom prst="rect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67" name="Rectangle 566">
                    <a:extLst>
                      <a:ext uri="{FF2B5EF4-FFF2-40B4-BE49-F238E27FC236}">
                        <a16:creationId xmlns:a16="http://schemas.microsoft.com/office/drawing/2014/main" id="{8A21A3D5-3B19-8146-A1F1-3D088987E68C}"/>
                      </a:ext>
                    </a:extLst>
                  </p:cNvPr>
                  <p:cNvSpPr/>
                  <p:nvPr/>
                </p:nvSpPr>
                <p:spPr>
                  <a:xfrm>
                    <a:off x="5219552" y="2947685"/>
                    <a:ext cx="90000" cy="90000"/>
                  </a:xfrm>
                  <a:prstGeom prst="rect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68" name="Rectangle 567">
                    <a:extLst>
                      <a:ext uri="{FF2B5EF4-FFF2-40B4-BE49-F238E27FC236}">
                        <a16:creationId xmlns:a16="http://schemas.microsoft.com/office/drawing/2014/main" id="{46F4731C-51C4-D348-BADE-4860DDBAB750}"/>
                      </a:ext>
                    </a:extLst>
                  </p:cNvPr>
                  <p:cNvSpPr/>
                  <p:nvPr/>
                </p:nvSpPr>
                <p:spPr>
                  <a:xfrm>
                    <a:off x="5309552" y="2947685"/>
                    <a:ext cx="90000" cy="90000"/>
                  </a:xfrm>
                  <a:prstGeom prst="rect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69" name="Rectangle 568">
                    <a:extLst>
                      <a:ext uri="{FF2B5EF4-FFF2-40B4-BE49-F238E27FC236}">
                        <a16:creationId xmlns:a16="http://schemas.microsoft.com/office/drawing/2014/main" id="{8D6AE7FE-AF11-E941-BA19-FE576D9C2898}"/>
                      </a:ext>
                    </a:extLst>
                  </p:cNvPr>
                  <p:cNvSpPr/>
                  <p:nvPr/>
                </p:nvSpPr>
                <p:spPr>
                  <a:xfrm>
                    <a:off x="5399552" y="2947685"/>
                    <a:ext cx="90000" cy="90000"/>
                  </a:xfrm>
                  <a:prstGeom prst="rect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70" name="Rectangle 569">
                    <a:extLst>
                      <a:ext uri="{FF2B5EF4-FFF2-40B4-BE49-F238E27FC236}">
                        <a16:creationId xmlns:a16="http://schemas.microsoft.com/office/drawing/2014/main" id="{22C2E0E1-5682-8941-855B-C6BE8D43691E}"/>
                      </a:ext>
                    </a:extLst>
                  </p:cNvPr>
                  <p:cNvSpPr/>
                  <p:nvPr/>
                </p:nvSpPr>
                <p:spPr>
                  <a:xfrm>
                    <a:off x="5489552" y="2947685"/>
                    <a:ext cx="90000" cy="90000"/>
                  </a:xfrm>
                  <a:prstGeom prst="rect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71" name="Rectangle 570">
                    <a:extLst>
                      <a:ext uri="{FF2B5EF4-FFF2-40B4-BE49-F238E27FC236}">
                        <a16:creationId xmlns:a16="http://schemas.microsoft.com/office/drawing/2014/main" id="{3CCFC3E8-434D-C349-85C2-0AE75F0AA47C}"/>
                      </a:ext>
                    </a:extLst>
                  </p:cNvPr>
                  <p:cNvSpPr/>
                  <p:nvPr/>
                </p:nvSpPr>
                <p:spPr>
                  <a:xfrm>
                    <a:off x="5579552" y="2947685"/>
                    <a:ext cx="90000" cy="90000"/>
                  </a:xfrm>
                  <a:prstGeom prst="rect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72" name="Rectangle 571">
                    <a:extLst>
                      <a:ext uri="{FF2B5EF4-FFF2-40B4-BE49-F238E27FC236}">
                        <a16:creationId xmlns:a16="http://schemas.microsoft.com/office/drawing/2014/main" id="{8FCDABAD-E58E-7248-A147-DFA0EB1BAB60}"/>
                      </a:ext>
                    </a:extLst>
                  </p:cNvPr>
                  <p:cNvSpPr/>
                  <p:nvPr/>
                </p:nvSpPr>
                <p:spPr>
                  <a:xfrm>
                    <a:off x="5669552" y="2947685"/>
                    <a:ext cx="90000" cy="90000"/>
                  </a:xfrm>
                  <a:prstGeom prst="rect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73" name="Rectangle 572">
                    <a:extLst>
                      <a:ext uri="{FF2B5EF4-FFF2-40B4-BE49-F238E27FC236}">
                        <a16:creationId xmlns:a16="http://schemas.microsoft.com/office/drawing/2014/main" id="{A634D303-8EE0-F746-AF1F-6AA6ACADAAF5}"/>
                      </a:ext>
                    </a:extLst>
                  </p:cNvPr>
                  <p:cNvSpPr/>
                  <p:nvPr/>
                </p:nvSpPr>
                <p:spPr>
                  <a:xfrm>
                    <a:off x="5759552" y="2947685"/>
                    <a:ext cx="90000" cy="90000"/>
                  </a:xfrm>
                  <a:prstGeom prst="rect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74" name="Rectangle 573">
                    <a:extLst>
                      <a:ext uri="{FF2B5EF4-FFF2-40B4-BE49-F238E27FC236}">
                        <a16:creationId xmlns:a16="http://schemas.microsoft.com/office/drawing/2014/main" id="{8E99C232-34FF-034E-9B31-86B17A03BE49}"/>
                      </a:ext>
                    </a:extLst>
                  </p:cNvPr>
                  <p:cNvSpPr/>
                  <p:nvPr/>
                </p:nvSpPr>
                <p:spPr>
                  <a:xfrm>
                    <a:off x="5849552" y="2948685"/>
                    <a:ext cx="90000" cy="90000"/>
                  </a:xfrm>
                  <a:prstGeom prst="rect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/>
                  </a:p>
                </p:txBody>
              </p:sp>
            </p:grpSp>
          </p:grpSp>
        </p:grpSp>
        <p:sp>
          <p:nvSpPr>
            <p:cNvPr id="525" name="Rectangle 524">
              <a:extLst>
                <a:ext uri="{FF2B5EF4-FFF2-40B4-BE49-F238E27FC236}">
                  <a16:creationId xmlns:a16="http://schemas.microsoft.com/office/drawing/2014/main" id="{80E15775-ABDE-D944-81AB-C5D778F64658}"/>
                </a:ext>
              </a:extLst>
            </p:cNvPr>
            <p:cNvSpPr/>
            <p:nvPr/>
          </p:nvSpPr>
          <p:spPr>
            <a:xfrm>
              <a:off x="593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526" name="Rectangle 525">
              <a:extLst>
                <a:ext uri="{FF2B5EF4-FFF2-40B4-BE49-F238E27FC236}">
                  <a16:creationId xmlns:a16="http://schemas.microsoft.com/office/drawing/2014/main" id="{D921DB8E-CBFD-CD49-AD5E-69580E3D78AB}"/>
                </a:ext>
              </a:extLst>
            </p:cNvPr>
            <p:cNvSpPr/>
            <p:nvPr/>
          </p:nvSpPr>
          <p:spPr>
            <a:xfrm>
              <a:off x="602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527" name="Rectangle 526">
              <a:extLst>
                <a:ext uri="{FF2B5EF4-FFF2-40B4-BE49-F238E27FC236}">
                  <a16:creationId xmlns:a16="http://schemas.microsoft.com/office/drawing/2014/main" id="{A3052803-7768-0040-8275-1DC391608BD0}"/>
                </a:ext>
              </a:extLst>
            </p:cNvPr>
            <p:cNvSpPr/>
            <p:nvPr/>
          </p:nvSpPr>
          <p:spPr>
            <a:xfrm>
              <a:off x="611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528" name="Rectangle 527">
              <a:extLst>
                <a:ext uri="{FF2B5EF4-FFF2-40B4-BE49-F238E27FC236}">
                  <a16:creationId xmlns:a16="http://schemas.microsoft.com/office/drawing/2014/main" id="{BAE66726-B24C-C542-99AE-045141330F5D}"/>
                </a:ext>
              </a:extLst>
            </p:cNvPr>
            <p:cNvSpPr/>
            <p:nvPr/>
          </p:nvSpPr>
          <p:spPr>
            <a:xfrm>
              <a:off x="620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529" name="Rectangle 528">
              <a:extLst>
                <a:ext uri="{FF2B5EF4-FFF2-40B4-BE49-F238E27FC236}">
                  <a16:creationId xmlns:a16="http://schemas.microsoft.com/office/drawing/2014/main" id="{F4EDA939-4ECB-4244-93FB-7DC942E67082}"/>
                </a:ext>
              </a:extLst>
            </p:cNvPr>
            <p:cNvSpPr/>
            <p:nvPr/>
          </p:nvSpPr>
          <p:spPr>
            <a:xfrm>
              <a:off x="629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530" name="Rectangle 529">
              <a:extLst>
                <a:ext uri="{FF2B5EF4-FFF2-40B4-BE49-F238E27FC236}">
                  <a16:creationId xmlns:a16="http://schemas.microsoft.com/office/drawing/2014/main" id="{874D9F42-19A6-9C48-81F5-4186997363A8}"/>
                </a:ext>
              </a:extLst>
            </p:cNvPr>
            <p:cNvSpPr/>
            <p:nvPr/>
          </p:nvSpPr>
          <p:spPr>
            <a:xfrm>
              <a:off x="638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531" name="Rectangle 530">
              <a:extLst>
                <a:ext uri="{FF2B5EF4-FFF2-40B4-BE49-F238E27FC236}">
                  <a16:creationId xmlns:a16="http://schemas.microsoft.com/office/drawing/2014/main" id="{911DAB4A-234A-F641-85F5-FC0B77DC9E4A}"/>
                </a:ext>
              </a:extLst>
            </p:cNvPr>
            <p:cNvSpPr/>
            <p:nvPr/>
          </p:nvSpPr>
          <p:spPr>
            <a:xfrm>
              <a:off x="647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532" name="Rectangle 531">
              <a:extLst>
                <a:ext uri="{FF2B5EF4-FFF2-40B4-BE49-F238E27FC236}">
                  <a16:creationId xmlns:a16="http://schemas.microsoft.com/office/drawing/2014/main" id="{6BAD68F8-2816-6042-9092-D20269DE41CC}"/>
                </a:ext>
              </a:extLst>
            </p:cNvPr>
            <p:cNvSpPr/>
            <p:nvPr/>
          </p:nvSpPr>
          <p:spPr>
            <a:xfrm>
              <a:off x="656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533" name="Rectangle 532">
              <a:extLst>
                <a:ext uri="{FF2B5EF4-FFF2-40B4-BE49-F238E27FC236}">
                  <a16:creationId xmlns:a16="http://schemas.microsoft.com/office/drawing/2014/main" id="{043F7357-D32E-734F-B8EF-B0A0C47D7651}"/>
                </a:ext>
              </a:extLst>
            </p:cNvPr>
            <p:cNvSpPr/>
            <p:nvPr/>
          </p:nvSpPr>
          <p:spPr>
            <a:xfrm>
              <a:off x="665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534" name="Rectangle 533">
              <a:extLst>
                <a:ext uri="{FF2B5EF4-FFF2-40B4-BE49-F238E27FC236}">
                  <a16:creationId xmlns:a16="http://schemas.microsoft.com/office/drawing/2014/main" id="{E7BA97C4-4CE1-2145-A788-D406058E430A}"/>
                </a:ext>
              </a:extLst>
            </p:cNvPr>
            <p:cNvSpPr/>
            <p:nvPr/>
          </p:nvSpPr>
          <p:spPr>
            <a:xfrm>
              <a:off x="674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535" name="Rectangle 534">
              <a:extLst>
                <a:ext uri="{FF2B5EF4-FFF2-40B4-BE49-F238E27FC236}">
                  <a16:creationId xmlns:a16="http://schemas.microsoft.com/office/drawing/2014/main" id="{936294EA-A8BB-A141-A4B3-880BFA9C28F7}"/>
                </a:ext>
              </a:extLst>
            </p:cNvPr>
            <p:cNvSpPr/>
            <p:nvPr/>
          </p:nvSpPr>
          <p:spPr>
            <a:xfrm>
              <a:off x="683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536" name="Rectangle 535">
              <a:extLst>
                <a:ext uri="{FF2B5EF4-FFF2-40B4-BE49-F238E27FC236}">
                  <a16:creationId xmlns:a16="http://schemas.microsoft.com/office/drawing/2014/main" id="{E2E701EE-E367-474D-B302-35D6260AE657}"/>
                </a:ext>
              </a:extLst>
            </p:cNvPr>
            <p:cNvSpPr/>
            <p:nvPr/>
          </p:nvSpPr>
          <p:spPr>
            <a:xfrm>
              <a:off x="692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537" name="Rectangle 536">
              <a:extLst>
                <a:ext uri="{FF2B5EF4-FFF2-40B4-BE49-F238E27FC236}">
                  <a16:creationId xmlns:a16="http://schemas.microsoft.com/office/drawing/2014/main" id="{22CFB90C-E7D4-914A-982B-0442DE18305E}"/>
                </a:ext>
              </a:extLst>
            </p:cNvPr>
            <p:cNvSpPr/>
            <p:nvPr/>
          </p:nvSpPr>
          <p:spPr>
            <a:xfrm>
              <a:off x="701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538" name="Rectangle 537">
              <a:extLst>
                <a:ext uri="{FF2B5EF4-FFF2-40B4-BE49-F238E27FC236}">
                  <a16:creationId xmlns:a16="http://schemas.microsoft.com/office/drawing/2014/main" id="{C91F76C3-751D-E841-9D96-4776DC8325EA}"/>
                </a:ext>
              </a:extLst>
            </p:cNvPr>
            <p:cNvSpPr/>
            <p:nvPr/>
          </p:nvSpPr>
          <p:spPr>
            <a:xfrm>
              <a:off x="710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539" name="Rectangle 538">
              <a:extLst>
                <a:ext uri="{FF2B5EF4-FFF2-40B4-BE49-F238E27FC236}">
                  <a16:creationId xmlns:a16="http://schemas.microsoft.com/office/drawing/2014/main" id="{77F44B95-48A5-7E43-915F-223EDD9E6216}"/>
                </a:ext>
              </a:extLst>
            </p:cNvPr>
            <p:cNvSpPr/>
            <p:nvPr/>
          </p:nvSpPr>
          <p:spPr>
            <a:xfrm>
              <a:off x="719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540" name="Rectangle 539">
              <a:extLst>
                <a:ext uri="{FF2B5EF4-FFF2-40B4-BE49-F238E27FC236}">
                  <a16:creationId xmlns:a16="http://schemas.microsoft.com/office/drawing/2014/main" id="{41ED54ED-A325-F047-A998-DAD7116D3B2E}"/>
                </a:ext>
              </a:extLst>
            </p:cNvPr>
            <p:cNvSpPr/>
            <p:nvPr/>
          </p:nvSpPr>
          <p:spPr>
            <a:xfrm>
              <a:off x="728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541" name="Rectangle 540">
              <a:extLst>
                <a:ext uri="{FF2B5EF4-FFF2-40B4-BE49-F238E27FC236}">
                  <a16:creationId xmlns:a16="http://schemas.microsoft.com/office/drawing/2014/main" id="{2325F8C1-C8EF-864B-B892-B6984E5B19A1}"/>
                </a:ext>
              </a:extLst>
            </p:cNvPr>
            <p:cNvSpPr/>
            <p:nvPr/>
          </p:nvSpPr>
          <p:spPr>
            <a:xfrm>
              <a:off x="737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542" name="Rectangle 541">
              <a:extLst>
                <a:ext uri="{FF2B5EF4-FFF2-40B4-BE49-F238E27FC236}">
                  <a16:creationId xmlns:a16="http://schemas.microsoft.com/office/drawing/2014/main" id="{E1FC5A3F-5517-0247-9FFA-78EA6A9ABD56}"/>
                </a:ext>
              </a:extLst>
            </p:cNvPr>
            <p:cNvSpPr/>
            <p:nvPr/>
          </p:nvSpPr>
          <p:spPr>
            <a:xfrm>
              <a:off x="746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543" name="Rectangle 542">
              <a:extLst>
                <a:ext uri="{FF2B5EF4-FFF2-40B4-BE49-F238E27FC236}">
                  <a16:creationId xmlns:a16="http://schemas.microsoft.com/office/drawing/2014/main" id="{738A7435-3276-0E46-9D72-4B23330B77C9}"/>
                </a:ext>
              </a:extLst>
            </p:cNvPr>
            <p:cNvSpPr/>
            <p:nvPr/>
          </p:nvSpPr>
          <p:spPr>
            <a:xfrm>
              <a:off x="755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544" name="Rectangle 543">
              <a:extLst>
                <a:ext uri="{FF2B5EF4-FFF2-40B4-BE49-F238E27FC236}">
                  <a16:creationId xmlns:a16="http://schemas.microsoft.com/office/drawing/2014/main" id="{AA7178D1-14AB-1347-81EB-79674728587D}"/>
                </a:ext>
              </a:extLst>
            </p:cNvPr>
            <p:cNvSpPr/>
            <p:nvPr/>
          </p:nvSpPr>
          <p:spPr>
            <a:xfrm>
              <a:off x="764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cxnSp>
        <p:nvCxnSpPr>
          <p:cNvPr id="394" name="Straight Arrow Connector 393">
            <a:extLst>
              <a:ext uri="{FF2B5EF4-FFF2-40B4-BE49-F238E27FC236}">
                <a16:creationId xmlns:a16="http://schemas.microsoft.com/office/drawing/2014/main" id="{4E52E5B1-EE34-3443-84F5-8FB0E7DE0AC9}"/>
              </a:ext>
            </a:extLst>
          </p:cNvPr>
          <p:cNvCxnSpPr>
            <a:cxnSpLocks/>
          </p:cNvCxnSpPr>
          <p:nvPr/>
        </p:nvCxnSpPr>
        <p:spPr>
          <a:xfrm flipH="1">
            <a:off x="524606" y="3572963"/>
            <a:ext cx="720000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CFAFF044-C762-3848-BF62-D45DED4117E2}"/>
              </a:ext>
            </a:extLst>
          </p:cNvPr>
          <p:cNvSpPr txBox="1"/>
          <p:nvPr/>
        </p:nvSpPr>
        <p:spPr>
          <a:xfrm>
            <a:off x="0" y="15007"/>
            <a:ext cx="91440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/>
              <a:t>E.M CALORIMETER</a:t>
            </a:r>
          </a:p>
          <a:p>
            <a:pPr algn="just"/>
            <a:r>
              <a:rPr lang="it-IT" sz="2000"/>
              <a:t>Very preliminary design (simulation is in progress):</a:t>
            </a:r>
          </a:p>
          <a:p>
            <a:pPr algn="just"/>
            <a:r>
              <a:rPr lang="it-IT" sz="2000"/>
              <a:t>5 mm thick segmented composed by EJ-200 bars (X-view)</a:t>
            </a:r>
          </a:p>
          <a:p>
            <a:pPr algn="just"/>
            <a:r>
              <a:rPr lang="it-IT" sz="2000"/>
              <a:t>5 mm thick segmented composed by EJ-200 bars (Y-view) </a:t>
            </a:r>
          </a:p>
          <a:p>
            <a:pPr algn="just"/>
            <a:r>
              <a:rPr lang="it-IT" sz="2000"/>
              <a:t>8 cm thick Ej200 absorber (coarse segmentation)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A26A2422-6148-6F48-9DE6-180EAA47991C}"/>
              </a:ext>
            </a:extLst>
          </p:cNvPr>
          <p:cNvSpPr/>
          <p:nvPr/>
        </p:nvSpPr>
        <p:spPr>
          <a:xfrm>
            <a:off x="3801111" y="3949593"/>
            <a:ext cx="675000" cy="504056"/>
          </a:xfrm>
          <a:prstGeom prst="roundRect">
            <a:avLst>
              <a:gd name="adj" fmla="val 5000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2008B9B-BB8D-8643-88E6-F7F20F3DA4FE}"/>
              </a:ext>
            </a:extLst>
          </p:cNvPr>
          <p:cNvSpPr txBox="1"/>
          <p:nvPr/>
        </p:nvSpPr>
        <p:spPr>
          <a:xfrm>
            <a:off x="3614687" y="3400741"/>
            <a:ext cx="95731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/>
              <a:t>400 mm</a:t>
            </a:r>
            <a:endParaRPr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C306DA0-F9CE-904A-9B42-B0A6ED01F94E}"/>
              </a:ext>
            </a:extLst>
          </p:cNvPr>
          <p:cNvCxnSpPr/>
          <p:nvPr/>
        </p:nvCxnSpPr>
        <p:spPr>
          <a:xfrm>
            <a:off x="8080327" y="1681841"/>
            <a:ext cx="0" cy="14400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5C33DD-118E-A642-9525-E165B0566955}"/>
              </a:ext>
            </a:extLst>
          </p:cNvPr>
          <p:cNvSpPr txBox="1"/>
          <p:nvPr/>
        </p:nvSpPr>
        <p:spPr>
          <a:xfrm>
            <a:off x="7823719" y="2234919"/>
            <a:ext cx="63671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/>
              <a:t>8 cm</a:t>
            </a:r>
            <a:endParaRPr/>
          </a:p>
        </p:txBody>
      </p:sp>
      <p:cxnSp>
        <p:nvCxnSpPr>
          <p:cNvPr id="395" name="Straight Arrow Connector 394">
            <a:extLst>
              <a:ext uri="{FF2B5EF4-FFF2-40B4-BE49-F238E27FC236}">
                <a16:creationId xmlns:a16="http://schemas.microsoft.com/office/drawing/2014/main" id="{F04D4F32-ED93-5E4B-A891-416990794B6D}"/>
              </a:ext>
            </a:extLst>
          </p:cNvPr>
          <p:cNvCxnSpPr/>
          <p:nvPr/>
        </p:nvCxnSpPr>
        <p:spPr>
          <a:xfrm>
            <a:off x="8074704" y="3303511"/>
            <a:ext cx="0" cy="18000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6" name="TextBox 395">
            <a:extLst>
              <a:ext uri="{FF2B5EF4-FFF2-40B4-BE49-F238E27FC236}">
                <a16:creationId xmlns:a16="http://schemas.microsoft.com/office/drawing/2014/main" id="{7472D750-0939-4748-A1E1-248EE422413A}"/>
              </a:ext>
            </a:extLst>
          </p:cNvPr>
          <p:cNvSpPr txBox="1"/>
          <p:nvPr/>
        </p:nvSpPr>
        <p:spPr>
          <a:xfrm>
            <a:off x="7668344" y="4084317"/>
            <a:ext cx="95731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/>
              <a:t>100 mm</a:t>
            </a:r>
            <a:endParaRPr/>
          </a:p>
        </p:txBody>
      </p:sp>
      <p:cxnSp>
        <p:nvCxnSpPr>
          <p:cNvPr id="397" name="Straight Arrow Connector 396">
            <a:extLst>
              <a:ext uri="{FF2B5EF4-FFF2-40B4-BE49-F238E27FC236}">
                <a16:creationId xmlns:a16="http://schemas.microsoft.com/office/drawing/2014/main" id="{C98632DF-7317-9345-AA18-9125E8D0AAE8}"/>
              </a:ext>
            </a:extLst>
          </p:cNvPr>
          <p:cNvCxnSpPr/>
          <p:nvPr/>
        </p:nvCxnSpPr>
        <p:spPr>
          <a:xfrm>
            <a:off x="4838167" y="3949593"/>
            <a:ext cx="0" cy="5400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8" name="TextBox 397">
            <a:extLst>
              <a:ext uri="{FF2B5EF4-FFF2-40B4-BE49-F238E27FC236}">
                <a16:creationId xmlns:a16="http://schemas.microsoft.com/office/drawing/2014/main" id="{395ECBD1-15FF-CD4E-9976-5A0717EB1EBA}"/>
              </a:ext>
            </a:extLst>
          </p:cNvPr>
          <p:cNvSpPr txBox="1"/>
          <p:nvPr/>
        </p:nvSpPr>
        <p:spPr>
          <a:xfrm>
            <a:off x="4854311" y="4034927"/>
            <a:ext cx="84029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/>
              <a:t>30 mm</a:t>
            </a:r>
            <a:endParaRPr/>
          </a:p>
        </p:txBody>
      </p:sp>
      <p:sp>
        <p:nvSpPr>
          <p:cNvPr id="401" name="Rectangle 400">
            <a:extLst>
              <a:ext uri="{FF2B5EF4-FFF2-40B4-BE49-F238E27FC236}">
                <a16:creationId xmlns:a16="http://schemas.microsoft.com/office/drawing/2014/main" id="{7C31FA23-0F89-D245-BCE0-BFE159A8D451}"/>
              </a:ext>
            </a:extLst>
          </p:cNvPr>
          <p:cNvSpPr/>
          <p:nvPr/>
        </p:nvSpPr>
        <p:spPr>
          <a:xfrm flipV="1">
            <a:off x="494552" y="4083133"/>
            <a:ext cx="433820" cy="43382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02" name="Rectangle 401">
            <a:extLst>
              <a:ext uri="{FF2B5EF4-FFF2-40B4-BE49-F238E27FC236}">
                <a16:creationId xmlns:a16="http://schemas.microsoft.com/office/drawing/2014/main" id="{CE33D228-B3AB-3940-85E7-59C7955480B8}"/>
              </a:ext>
            </a:extLst>
          </p:cNvPr>
          <p:cNvSpPr/>
          <p:nvPr/>
        </p:nvSpPr>
        <p:spPr>
          <a:xfrm flipV="1">
            <a:off x="928372" y="4083133"/>
            <a:ext cx="433820" cy="43382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03" name="Rectangle 402">
            <a:extLst>
              <a:ext uri="{FF2B5EF4-FFF2-40B4-BE49-F238E27FC236}">
                <a16:creationId xmlns:a16="http://schemas.microsoft.com/office/drawing/2014/main" id="{C1B61893-4DD6-CB44-9500-3349FA1C119C}"/>
              </a:ext>
            </a:extLst>
          </p:cNvPr>
          <p:cNvSpPr/>
          <p:nvPr/>
        </p:nvSpPr>
        <p:spPr>
          <a:xfrm flipV="1">
            <a:off x="1362192" y="4083133"/>
            <a:ext cx="433820" cy="43382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06" name="TextBox 405">
            <a:extLst>
              <a:ext uri="{FF2B5EF4-FFF2-40B4-BE49-F238E27FC236}">
                <a16:creationId xmlns:a16="http://schemas.microsoft.com/office/drawing/2014/main" id="{9BC22C20-9502-0B4C-8151-08412890C8A6}"/>
              </a:ext>
            </a:extLst>
          </p:cNvPr>
          <p:cNvSpPr txBox="1"/>
          <p:nvPr/>
        </p:nvSpPr>
        <p:spPr>
          <a:xfrm>
            <a:off x="1259552" y="4552869"/>
            <a:ext cx="72327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/>
              <a:t>5 mm</a:t>
            </a:r>
            <a:endParaRPr/>
          </a:p>
        </p:txBody>
      </p:sp>
      <p:cxnSp>
        <p:nvCxnSpPr>
          <p:cNvPr id="407" name="Straight Arrow Connector 406">
            <a:extLst>
              <a:ext uri="{FF2B5EF4-FFF2-40B4-BE49-F238E27FC236}">
                <a16:creationId xmlns:a16="http://schemas.microsoft.com/office/drawing/2014/main" id="{8E07F9B9-3BA8-C945-A0AF-C734D43DBAEE}"/>
              </a:ext>
            </a:extLst>
          </p:cNvPr>
          <p:cNvCxnSpPr>
            <a:cxnSpLocks/>
          </p:cNvCxnSpPr>
          <p:nvPr/>
        </p:nvCxnSpPr>
        <p:spPr>
          <a:xfrm flipH="1">
            <a:off x="1362192" y="4872966"/>
            <a:ext cx="45178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E877F54-1CFB-1544-8C8A-BDE146CE610D}"/>
              </a:ext>
            </a:extLst>
          </p:cNvPr>
          <p:cNvCxnSpPr>
            <a:cxnSpLocks/>
            <a:stCxn id="33" idx="0"/>
            <a:endCxn id="408" idx="4"/>
          </p:cNvCxnSpPr>
          <p:nvPr/>
        </p:nvCxnSpPr>
        <p:spPr>
          <a:xfrm flipV="1">
            <a:off x="674552" y="4642171"/>
            <a:ext cx="479048" cy="41046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>
            <a:extLst>
              <a:ext uri="{FF2B5EF4-FFF2-40B4-BE49-F238E27FC236}">
                <a16:creationId xmlns:a16="http://schemas.microsoft.com/office/drawing/2014/main" id="{82A3D87E-C664-C140-B5CF-92B02ECDD880}"/>
              </a:ext>
            </a:extLst>
          </p:cNvPr>
          <p:cNvGrpSpPr/>
          <p:nvPr/>
        </p:nvGrpSpPr>
        <p:grpSpPr>
          <a:xfrm>
            <a:off x="539552" y="1681841"/>
            <a:ext cx="7200000" cy="1625909"/>
            <a:chOff x="539552" y="1412776"/>
            <a:chExt cx="7200000" cy="1625909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314754EA-02BD-CA4F-9054-A0E115726E18}"/>
                </a:ext>
              </a:extLst>
            </p:cNvPr>
            <p:cNvSpPr/>
            <p:nvPr/>
          </p:nvSpPr>
          <p:spPr>
            <a:xfrm>
              <a:off x="539552" y="2857685"/>
              <a:ext cx="720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51" name="Rectangle 150">
              <a:extLst>
                <a:ext uri="{FF2B5EF4-FFF2-40B4-BE49-F238E27FC236}">
                  <a16:creationId xmlns:a16="http://schemas.microsoft.com/office/drawing/2014/main" id="{1FFDEBAA-0B59-4446-81FC-384AC92B5772}"/>
                </a:ext>
              </a:extLst>
            </p:cNvPr>
            <p:cNvSpPr/>
            <p:nvPr/>
          </p:nvSpPr>
          <p:spPr>
            <a:xfrm>
              <a:off x="539552" y="2948185"/>
              <a:ext cx="720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27" name="Rectangle 226">
              <a:extLst>
                <a:ext uri="{FF2B5EF4-FFF2-40B4-BE49-F238E27FC236}">
                  <a16:creationId xmlns:a16="http://schemas.microsoft.com/office/drawing/2014/main" id="{F290C081-2E8A-8343-A624-D61951FFEA6B}"/>
                </a:ext>
              </a:extLst>
            </p:cNvPr>
            <p:cNvSpPr/>
            <p:nvPr/>
          </p:nvSpPr>
          <p:spPr>
            <a:xfrm>
              <a:off x="62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28" name="Rectangle 227">
              <a:extLst>
                <a:ext uri="{FF2B5EF4-FFF2-40B4-BE49-F238E27FC236}">
                  <a16:creationId xmlns:a16="http://schemas.microsoft.com/office/drawing/2014/main" id="{9DCBDADB-C4EE-324D-8800-1C7458AF897C}"/>
                </a:ext>
              </a:extLst>
            </p:cNvPr>
            <p:cNvSpPr/>
            <p:nvPr/>
          </p:nvSpPr>
          <p:spPr>
            <a:xfrm>
              <a:off x="71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29" name="Rectangle 228">
              <a:extLst>
                <a:ext uri="{FF2B5EF4-FFF2-40B4-BE49-F238E27FC236}">
                  <a16:creationId xmlns:a16="http://schemas.microsoft.com/office/drawing/2014/main" id="{60D078AB-FAB1-C64C-885D-41D541BECF85}"/>
                </a:ext>
              </a:extLst>
            </p:cNvPr>
            <p:cNvSpPr/>
            <p:nvPr/>
          </p:nvSpPr>
          <p:spPr>
            <a:xfrm>
              <a:off x="80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30" name="Rectangle 229">
              <a:extLst>
                <a:ext uri="{FF2B5EF4-FFF2-40B4-BE49-F238E27FC236}">
                  <a16:creationId xmlns:a16="http://schemas.microsoft.com/office/drawing/2014/main" id="{50FD2A81-7849-B643-B825-7A7F3327FB57}"/>
                </a:ext>
              </a:extLst>
            </p:cNvPr>
            <p:cNvSpPr/>
            <p:nvPr/>
          </p:nvSpPr>
          <p:spPr>
            <a:xfrm>
              <a:off x="89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31" name="Rectangle 230">
              <a:extLst>
                <a:ext uri="{FF2B5EF4-FFF2-40B4-BE49-F238E27FC236}">
                  <a16:creationId xmlns:a16="http://schemas.microsoft.com/office/drawing/2014/main" id="{707DE49E-BC4D-7845-A30D-42A09D339C38}"/>
                </a:ext>
              </a:extLst>
            </p:cNvPr>
            <p:cNvSpPr/>
            <p:nvPr/>
          </p:nvSpPr>
          <p:spPr>
            <a:xfrm>
              <a:off x="98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32" name="Rectangle 231">
              <a:extLst>
                <a:ext uri="{FF2B5EF4-FFF2-40B4-BE49-F238E27FC236}">
                  <a16:creationId xmlns:a16="http://schemas.microsoft.com/office/drawing/2014/main" id="{78F0D8C3-4281-6744-8697-5E46F860FCAA}"/>
                </a:ext>
              </a:extLst>
            </p:cNvPr>
            <p:cNvSpPr/>
            <p:nvPr/>
          </p:nvSpPr>
          <p:spPr>
            <a:xfrm>
              <a:off x="107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33" name="Rectangle 232">
              <a:extLst>
                <a:ext uri="{FF2B5EF4-FFF2-40B4-BE49-F238E27FC236}">
                  <a16:creationId xmlns:a16="http://schemas.microsoft.com/office/drawing/2014/main" id="{7F7D2897-951A-B74C-A65F-60356E9E9F61}"/>
                </a:ext>
              </a:extLst>
            </p:cNvPr>
            <p:cNvSpPr/>
            <p:nvPr/>
          </p:nvSpPr>
          <p:spPr>
            <a:xfrm>
              <a:off x="116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34" name="Rectangle 233">
              <a:extLst>
                <a:ext uri="{FF2B5EF4-FFF2-40B4-BE49-F238E27FC236}">
                  <a16:creationId xmlns:a16="http://schemas.microsoft.com/office/drawing/2014/main" id="{69F5246E-2CB8-4C40-8851-811ECB971B07}"/>
                </a:ext>
              </a:extLst>
            </p:cNvPr>
            <p:cNvSpPr/>
            <p:nvPr/>
          </p:nvSpPr>
          <p:spPr>
            <a:xfrm>
              <a:off x="125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35" name="Rectangle 234">
              <a:extLst>
                <a:ext uri="{FF2B5EF4-FFF2-40B4-BE49-F238E27FC236}">
                  <a16:creationId xmlns:a16="http://schemas.microsoft.com/office/drawing/2014/main" id="{E3A83093-931C-A84F-9DC2-62CD30287640}"/>
                </a:ext>
              </a:extLst>
            </p:cNvPr>
            <p:cNvSpPr/>
            <p:nvPr/>
          </p:nvSpPr>
          <p:spPr>
            <a:xfrm>
              <a:off x="134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36" name="Rectangle 235">
              <a:extLst>
                <a:ext uri="{FF2B5EF4-FFF2-40B4-BE49-F238E27FC236}">
                  <a16:creationId xmlns:a16="http://schemas.microsoft.com/office/drawing/2014/main" id="{9A5DDD82-6D06-5F4F-9E2B-ED77A7EF40A1}"/>
                </a:ext>
              </a:extLst>
            </p:cNvPr>
            <p:cNvSpPr/>
            <p:nvPr/>
          </p:nvSpPr>
          <p:spPr>
            <a:xfrm>
              <a:off x="143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37" name="Rectangle 236">
              <a:extLst>
                <a:ext uri="{FF2B5EF4-FFF2-40B4-BE49-F238E27FC236}">
                  <a16:creationId xmlns:a16="http://schemas.microsoft.com/office/drawing/2014/main" id="{F382A5E9-375B-3044-9F22-1A8F7CBE66C9}"/>
                </a:ext>
              </a:extLst>
            </p:cNvPr>
            <p:cNvSpPr/>
            <p:nvPr/>
          </p:nvSpPr>
          <p:spPr>
            <a:xfrm>
              <a:off x="152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38" name="Rectangle 237">
              <a:extLst>
                <a:ext uri="{FF2B5EF4-FFF2-40B4-BE49-F238E27FC236}">
                  <a16:creationId xmlns:a16="http://schemas.microsoft.com/office/drawing/2014/main" id="{C0CC9EE6-5B30-DC4F-B74F-DE0CAA991F87}"/>
                </a:ext>
              </a:extLst>
            </p:cNvPr>
            <p:cNvSpPr/>
            <p:nvPr/>
          </p:nvSpPr>
          <p:spPr>
            <a:xfrm>
              <a:off x="161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39" name="Rectangle 238">
              <a:extLst>
                <a:ext uri="{FF2B5EF4-FFF2-40B4-BE49-F238E27FC236}">
                  <a16:creationId xmlns:a16="http://schemas.microsoft.com/office/drawing/2014/main" id="{6586A477-D424-D148-AF67-15534663E67B}"/>
                </a:ext>
              </a:extLst>
            </p:cNvPr>
            <p:cNvSpPr/>
            <p:nvPr/>
          </p:nvSpPr>
          <p:spPr>
            <a:xfrm>
              <a:off x="170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40" name="Rectangle 239">
              <a:extLst>
                <a:ext uri="{FF2B5EF4-FFF2-40B4-BE49-F238E27FC236}">
                  <a16:creationId xmlns:a16="http://schemas.microsoft.com/office/drawing/2014/main" id="{8C84BB58-DB1A-CB42-86A3-0586DADFF243}"/>
                </a:ext>
              </a:extLst>
            </p:cNvPr>
            <p:cNvSpPr/>
            <p:nvPr/>
          </p:nvSpPr>
          <p:spPr>
            <a:xfrm>
              <a:off x="179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41" name="Rectangle 240">
              <a:extLst>
                <a:ext uri="{FF2B5EF4-FFF2-40B4-BE49-F238E27FC236}">
                  <a16:creationId xmlns:a16="http://schemas.microsoft.com/office/drawing/2014/main" id="{1032BB8C-7630-7E45-B86E-A2988D01BCEB}"/>
                </a:ext>
              </a:extLst>
            </p:cNvPr>
            <p:cNvSpPr/>
            <p:nvPr/>
          </p:nvSpPr>
          <p:spPr>
            <a:xfrm>
              <a:off x="188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42" name="Rectangle 241">
              <a:extLst>
                <a:ext uri="{FF2B5EF4-FFF2-40B4-BE49-F238E27FC236}">
                  <a16:creationId xmlns:a16="http://schemas.microsoft.com/office/drawing/2014/main" id="{BAFDED19-D854-AF4F-A4CC-C087E35EA18B}"/>
                </a:ext>
              </a:extLst>
            </p:cNvPr>
            <p:cNvSpPr/>
            <p:nvPr/>
          </p:nvSpPr>
          <p:spPr>
            <a:xfrm>
              <a:off x="197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43" name="Rectangle 242">
              <a:extLst>
                <a:ext uri="{FF2B5EF4-FFF2-40B4-BE49-F238E27FC236}">
                  <a16:creationId xmlns:a16="http://schemas.microsoft.com/office/drawing/2014/main" id="{4BAEBFEE-DAAC-D740-922D-72FB04739E1D}"/>
                </a:ext>
              </a:extLst>
            </p:cNvPr>
            <p:cNvSpPr/>
            <p:nvPr/>
          </p:nvSpPr>
          <p:spPr>
            <a:xfrm>
              <a:off x="206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44" name="Rectangle 243">
              <a:extLst>
                <a:ext uri="{FF2B5EF4-FFF2-40B4-BE49-F238E27FC236}">
                  <a16:creationId xmlns:a16="http://schemas.microsoft.com/office/drawing/2014/main" id="{51E016C5-E193-B742-905C-64758FA6C880}"/>
                </a:ext>
              </a:extLst>
            </p:cNvPr>
            <p:cNvSpPr/>
            <p:nvPr/>
          </p:nvSpPr>
          <p:spPr>
            <a:xfrm>
              <a:off x="215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45" name="Rectangle 244">
              <a:extLst>
                <a:ext uri="{FF2B5EF4-FFF2-40B4-BE49-F238E27FC236}">
                  <a16:creationId xmlns:a16="http://schemas.microsoft.com/office/drawing/2014/main" id="{B5C45531-DCE7-E344-8E76-74838CA9B22A}"/>
                </a:ext>
              </a:extLst>
            </p:cNvPr>
            <p:cNvSpPr/>
            <p:nvPr/>
          </p:nvSpPr>
          <p:spPr>
            <a:xfrm>
              <a:off x="224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46" name="Rectangle 245">
              <a:extLst>
                <a:ext uri="{FF2B5EF4-FFF2-40B4-BE49-F238E27FC236}">
                  <a16:creationId xmlns:a16="http://schemas.microsoft.com/office/drawing/2014/main" id="{2832D8E0-F73C-9A41-B5C2-B1F8745B5B00}"/>
                </a:ext>
              </a:extLst>
            </p:cNvPr>
            <p:cNvSpPr/>
            <p:nvPr/>
          </p:nvSpPr>
          <p:spPr>
            <a:xfrm>
              <a:off x="233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47" name="Rectangle 246">
              <a:extLst>
                <a:ext uri="{FF2B5EF4-FFF2-40B4-BE49-F238E27FC236}">
                  <a16:creationId xmlns:a16="http://schemas.microsoft.com/office/drawing/2014/main" id="{AF45958C-6292-F74D-B2D7-E75D0F31A9FD}"/>
                </a:ext>
              </a:extLst>
            </p:cNvPr>
            <p:cNvSpPr/>
            <p:nvPr/>
          </p:nvSpPr>
          <p:spPr>
            <a:xfrm>
              <a:off x="242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48" name="Rectangle 247">
              <a:extLst>
                <a:ext uri="{FF2B5EF4-FFF2-40B4-BE49-F238E27FC236}">
                  <a16:creationId xmlns:a16="http://schemas.microsoft.com/office/drawing/2014/main" id="{37B687DE-D787-2148-8C0D-442236533878}"/>
                </a:ext>
              </a:extLst>
            </p:cNvPr>
            <p:cNvSpPr/>
            <p:nvPr/>
          </p:nvSpPr>
          <p:spPr>
            <a:xfrm>
              <a:off x="251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49" name="Rectangle 248">
              <a:extLst>
                <a:ext uri="{FF2B5EF4-FFF2-40B4-BE49-F238E27FC236}">
                  <a16:creationId xmlns:a16="http://schemas.microsoft.com/office/drawing/2014/main" id="{8C4FBAB7-FBEE-3F43-948C-1989F282F0A2}"/>
                </a:ext>
              </a:extLst>
            </p:cNvPr>
            <p:cNvSpPr/>
            <p:nvPr/>
          </p:nvSpPr>
          <p:spPr>
            <a:xfrm>
              <a:off x="260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50" name="Rectangle 249">
              <a:extLst>
                <a:ext uri="{FF2B5EF4-FFF2-40B4-BE49-F238E27FC236}">
                  <a16:creationId xmlns:a16="http://schemas.microsoft.com/office/drawing/2014/main" id="{7BB87239-CED1-EB44-9C04-4369B6EFFA22}"/>
                </a:ext>
              </a:extLst>
            </p:cNvPr>
            <p:cNvSpPr/>
            <p:nvPr/>
          </p:nvSpPr>
          <p:spPr>
            <a:xfrm>
              <a:off x="269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51" name="Rectangle 250">
              <a:extLst>
                <a:ext uri="{FF2B5EF4-FFF2-40B4-BE49-F238E27FC236}">
                  <a16:creationId xmlns:a16="http://schemas.microsoft.com/office/drawing/2014/main" id="{5631E4A8-5019-8241-B386-19B0693F702F}"/>
                </a:ext>
              </a:extLst>
            </p:cNvPr>
            <p:cNvSpPr/>
            <p:nvPr/>
          </p:nvSpPr>
          <p:spPr>
            <a:xfrm>
              <a:off x="278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52" name="Rectangle 251">
              <a:extLst>
                <a:ext uri="{FF2B5EF4-FFF2-40B4-BE49-F238E27FC236}">
                  <a16:creationId xmlns:a16="http://schemas.microsoft.com/office/drawing/2014/main" id="{0164B8BE-B773-0747-AA39-B04752996CAC}"/>
                </a:ext>
              </a:extLst>
            </p:cNvPr>
            <p:cNvSpPr/>
            <p:nvPr/>
          </p:nvSpPr>
          <p:spPr>
            <a:xfrm>
              <a:off x="287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53" name="Rectangle 252">
              <a:extLst>
                <a:ext uri="{FF2B5EF4-FFF2-40B4-BE49-F238E27FC236}">
                  <a16:creationId xmlns:a16="http://schemas.microsoft.com/office/drawing/2014/main" id="{087352FC-3200-B94D-BF9D-7E8D2A72CFC3}"/>
                </a:ext>
              </a:extLst>
            </p:cNvPr>
            <p:cNvSpPr/>
            <p:nvPr/>
          </p:nvSpPr>
          <p:spPr>
            <a:xfrm>
              <a:off x="296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54" name="Rectangle 253">
              <a:extLst>
                <a:ext uri="{FF2B5EF4-FFF2-40B4-BE49-F238E27FC236}">
                  <a16:creationId xmlns:a16="http://schemas.microsoft.com/office/drawing/2014/main" id="{FBCFC72E-E816-7746-B616-FCF1FA32CB29}"/>
                </a:ext>
              </a:extLst>
            </p:cNvPr>
            <p:cNvSpPr/>
            <p:nvPr/>
          </p:nvSpPr>
          <p:spPr>
            <a:xfrm>
              <a:off x="305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55" name="Rectangle 254">
              <a:extLst>
                <a:ext uri="{FF2B5EF4-FFF2-40B4-BE49-F238E27FC236}">
                  <a16:creationId xmlns:a16="http://schemas.microsoft.com/office/drawing/2014/main" id="{EF4A2508-FAC7-CD4D-A8BB-3CA7F368EAF9}"/>
                </a:ext>
              </a:extLst>
            </p:cNvPr>
            <p:cNvSpPr/>
            <p:nvPr/>
          </p:nvSpPr>
          <p:spPr>
            <a:xfrm>
              <a:off x="314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56" name="Rectangle 255">
              <a:extLst>
                <a:ext uri="{FF2B5EF4-FFF2-40B4-BE49-F238E27FC236}">
                  <a16:creationId xmlns:a16="http://schemas.microsoft.com/office/drawing/2014/main" id="{C46E036B-3B7B-1646-ADD7-5F0B04A0D0DF}"/>
                </a:ext>
              </a:extLst>
            </p:cNvPr>
            <p:cNvSpPr/>
            <p:nvPr/>
          </p:nvSpPr>
          <p:spPr>
            <a:xfrm>
              <a:off x="323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57" name="Rectangle 256">
              <a:extLst>
                <a:ext uri="{FF2B5EF4-FFF2-40B4-BE49-F238E27FC236}">
                  <a16:creationId xmlns:a16="http://schemas.microsoft.com/office/drawing/2014/main" id="{41C6A30A-9BE7-D943-8115-C81E4D526267}"/>
                </a:ext>
              </a:extLst>
            </p:cNvPr>
            <p:cNvSpPr/>
            <p:nvPr/>
          </p:nvSpPr>
          <p:spPr>
            <a:xfrm>
              <a:off x="332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99" name="Rectangle 298">
              <a:extLst>
                <a:ext uri="{FF2B5EF4-FFF2-40B4-BE49-F238E27FC236}">
                  <a16:creationId xmlns:a16="http://schemas.microsoft.com/office/drawing/2014/main" id="{B5D36719-CD19-1940-B53A-A0E9C18DCC63}"/>
                </a:ext>
              </a:extLst>
            </p:cNvPr>
            <p:cNvSpPr/>
            <p:nvPr/>
          </p:nvSpPr>
          <p:spPr>
            <a:xfrm>
              <a:off x="539552" y="1412776"/>
              <a:ext cx="7200000" cy="144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2374D934-66C2-974F-9DD7-C6E7B62E80D0}"/>
                </a:ext>
              </a:extLst>
            </p:cNvPr>
            <p:cNvGrpSpPr/>
            <p:nvPr/>
          </p:nvGrpSpPr>
          <p:grpSpPr>
            <a:xfrm>
              <a:off x="3419552" y="2947685"/>
              <a:ext cx="2520000" cy="91000"/>
              <a:chOff x="3419552" y="2947685"/>
              <a:chExt cx="2520000" cy="91000"/>
            </a:xfrm>
          </p:grpSpPr>
          <p:sp>
            <p:nvSpPr>
              <p:cNvPr id="258" name="Rectangle 257">
                <a:extLst>
                  <a:ext uri="{FF2B5EF4-FFF2-40B4-BE49-F238E27FC236}">
                    <a16:creationId xmlns:a16="http://schemas.microsoft.com/office/drawing/2014/main" id="{2159C4DB-C6DC-AB40-B332-BD3FD4CB7568}"/>
                  </a:ext>
                </a:extLst>
              </p:cNvPr>
              <p:cNvSpPr/>
              <p:nvPr/>
            </p:nvSpPr>
            <p:spPr>
              <a:xfrm>
                <a:off x="3419552" y="2947685"/>
                <a:ext cx="90000" cy="90000"/>
              </a:xfrm>
              <a:prstGeom prst="rect">
                <a:avLst/>
              </a:prstGeom>
              <a:solidFill>
                <a:srgbClr val="92D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59" name="Rectangle 258">
                <a:extLst>
                  <a:ext uri="{FF2B5EF4-FFF2-40B4-BE49-F238E27FC236}">
                    <a16:creationId xmlns:a16="http://schemas.microsoft.com/office/drawing/2014/main" id="{4C78A62E-E712-BF44-A034-05D49F0E8400}"/>
                  </a:ext>
                </a:extLst>
              </p:cNvPr>
              <p:cNvSpPr/>
              <p:nvPr/>
            </p:nvSpPr>
            <p:spPr>
              <a:xfrm>
                <a:off x="3509552" y="2947685"/>
                <a:ext cx="90000" cy="90000"/>
              </a:xfrm>
              <a:prstGeom prst="rect">
                <a:avLst/>
              </a:prstGeom>
              <a:solidFill>
                <a:srgbClr val="92D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60" name="Rectangle 259">
                <a:extLst>
                  <a:ext uri="{FF2B5EF4-FFF2-40B4-BE49-F238E27FC236}">
                    <a16:creationId xmlns:a16="http://schemas.microsoft.com/office/drawing/2014/main" id="{955C3FF2-5DE5-B94A-868A-46DCE373D633}"/>
                  </a:ext>
                </a:extLst>
              </p:cNvPr>
              <p:cNvSpPr/>
              <p:nvPr/>
            </p:nvSpPr>
            <p:spPr>
              <a:xfrm>
                <a:off x="3599552" y="2947685"/>
                <a:ext cx="90000" cy="90000"/>
              </a:xfrm>
              <a:prstGeom prst="rect">
                <a:avLst/>
              </a:prstGeom>
              <a:solidFill>
                <a:srgbClr val="92D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61" name="Rectangle 260">
                <a:extLst>
                  <a:ext uri="{FF2B5EF4-FFF2-40B4-BE49-F238E27FC236}">
                    <a16:creationId xmlns:a16="http://schemas.microsoft.com/office/drawing/2014/main" id="{3A5921B5-DBE4-C346-9F84-24795CAA4A2B}"/>
                  </a:ext>
                </a:extLst>
              </p:cNvPr>
              <p:cNvSpPr/>
              <p:nvPr/>
            </p:nvSpPr>
            <p:spPr>
              <a:xfrm>
                <a:off x="3689552" y="2947685"/>
                <a:ext cx="90000" cy="90000"/>
              </a:xfrm>
              <a:prstGeom prst="rect">
                <a:avLst/>
              </a:prstGeom>
              <a:solidFill>
                <a:srgbClr val="92D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62" name="Rectangle 261">
                <a:extLst>
                  <a:ext uri="{FF2B5EF4-FFF2-40B4-BE49-F238E27FC236}">
                    <a16:creationId xmlns:a16="http://schemas.microsoft.com/office/drawing/2014/main" id="{81DC3E7D-D52F-C546-A0F5-6DD555B397F1}"/>
                  </a:ext>
                </a:extLst>
              </p:cNvPr>
              <p:cNvSpPr/>
              <p:nvPr/>
            </p:nvSpPr>
            <p:spPr>
              <a:xfrm>
                <a:off x="3779552" y="2947685"/>
                <a:ext cx="90000" cy="90000"/>
              </a:xfrm>
              <a:prstGeom prst="rect">
                <a:avLst/>
              </a:prstGeom>
              <a:solidFill>
                <a:srgbClr val="92D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63" name="Rectangle 262">
                <a:extLst>
                  <a:ext uri="{FF2B5EF4-FFF2-40B4-BE49-F238E27FC236}">
                    <a16:creationId xmlns:a16="http://schemas.microsoft.com/office/drawing/2014/main" id="{F9B8D362-6E70-344C-9EBD-1E9ADD96EC1F}"/>
                  </a:ext>
                </a:extLst>
              </p:cNvPr>
              <p:cNvSpPr/>
              <p:nvPr/>
            </p:nvSpPr>
            <p:spPr>
              <a:xfrm>
                <a:off x="3869552" y="2947685"/>
                <a:ext cx="90000" cy="90000"/>
              </a:xfrm>
              <a:prstGeom prst="rect">
                <a:avLst/>
              </a:prstGeom>
              <a:solidFill>
                <a:srgbClr val="92D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64" name="Rectangle 263">
                <a:extLst>
                  <a:ext uri="{FF2B5EF4-FFF2-40B4-BE49-F238E27FC236}">
                    <a16:creationId xmlns:a16="http://schemas.microsoft.com/office/drawing/2014/main" id="{BCA16CA4-B81B-D54A-B246-20BD77972F42}"/>
                  </a:ext>
                </a:extLst>
              </p:cNvPr>
              <p:cNvSpPr/>
              <p:nvPr/>
            </p:nvSpPr>
            <p:spPr>
              <a:xfrm>
                <a:off x="3959552" y="2947685"/>
                <a:ext cx="90000" cy="90000"/>
              </a:xfrm>
              <a:prstGeom prst="rect">
                <a:avLst/>
              </a:prstGeom>
              <a:solidFill>
                <a:srgbClr val="92D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65" name="Rectangle 264">
                <a:extLst>
                  <a:ext uri="{FF2B5EF4-FFF2-40B4-BE49-F238E27FC236}">
                    <a16:creationId xmlns:a16="http://schemas.microsoft.com/office/drawing/2014/main" id="{7A010156-4D56-6F4B-9239-4E2896C52328}"/>
                  </a:ext>
                </a:extLst>
              </p:cNvPr>
              <p:cNvSpPr/>
              <p:nvPr/>
            </p:nvSpPr>
            <p:spPr>
              <a:xfrm>
                <a:off x="4049552" y="2947685"/>
                <a:ext cx="90000" cy="90000"/>
              </a:xfrm>
              <a:prstGeom prst="rect">
                <a:avLst/>
              </a:prstGeom>
              <a:solidFill>
                <a:srgbClr val="92D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66" name="Rectangle 265">
                <a:extLst>
                  <a:ext uri="{FF2B5EF4-FFF2-40B4-BE49-F238E27FC236}">
                    <a16:creationId xmlns:a16="http://schemas.microsoft.com/office/drawing/2014/main" id="{1868F4BD-8F15-E542-BBFB-3908F8A2D601}"/>
                  </a:ext>
                </a:extLst>
              </p:cNvPr>
              <p:cNvSpPr/>
              <p:nvPr/>
            </p:nvSpPr>
            <p:spPr>
              <a:xfrm>
                <a:off x="4139552" y="2947685"/>
                <a:ext cx="90000" cy="90000"/>
              </a:xfrm>
              <a:prstGeom prst="rect">
                <a:avLst/>
              </a:prstGeom>
              <a:solidFill>
                <a:srgbClr val="92D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67848425-AD12-2A4C-AE00-95FAB081196D}"/>
                  </a:ext>
                </a:extLst>
              </p:cNvPr>
              <p:cNvGrpSpPr/>
              <p:nvPr/>
            </p:nvGrpSpPr>
            <p:grpSpPr>
              <a:xfrm>
                <a:off x="4229552" y="2947685"/>
                <a:ext cx="1710000" cy="91000"/>
                <a:chOff x="4229552" y="2947685"/>
                <a:chExt cx="1710000" cy="91000"/>
              </a:xfrm>
            </p:grpSpPr>
            <p:sp>
              <p:nvSpPr>
                <p:cNvPr id="267" name="Rectangle 266">
                  <a:extLst>
                    <a:ext uri="{FF2B5EF4-FFF2-40B4-BE49-F238E27FC236}">
                      <a16:creationId xmlns:a16="http://schemas.microsoft.com/office/drawing/2014/main" id="{B652066C-5C53-E649-A955-5E995533D31F}"/>
                    </a:ext>
                  </a:extLst>
                </p:cNvPr>
                <p:cNvSpPr/>
                <p:nvPr/>
              </p:nvSpPr>
              <p:spPr>
                <a:xfrm>
                  <a:off x="4229552" y="2947685"/>
                  <a:ext cx="90000" cy="90000"/>
                </a:xfrm>
                <a:prstGeom prst="rect">
                  <a:avLst/>
                </a:prstGeom>
                <a:solidFill>
                  <a:srgbClr val="92D05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68" name="Rectangle 267">
                  <a:extLst>
                    <a:ext uri="{FF2B5EF4-FFF2-40B4-BE49-F238E27FC236}">
                      <a16:creationId xmlns:a16="http://schemas.microsoft.com/office/drawing/2014/main" id="{E6D9F826-4F4C-6D46-B7CB-94FE02127A93}"/>
                    </a:ext>
                  </a:extLst>
                </p:cNvPr>
                <p:cNvSpPr/>
                <p:nvPr/>
              </p:nvSpPr>
              <p:spPr>
                <a:xfrm>
                  <a:off x="4319552" y="2947685"/>
                  <a:ext cx="90000" cy="90000"/>
                </a:xfrm>
                <a:prstGeom prst="rect">
                  <a:avLst/>
                </a:prstGeom>
                <a:solidFill>
                  <a:srgbClr val="92D05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69" name="Rectangle 268">
                  <a:extLst>
                    <a:ext uri="{FF2B5EF4-FFF2-40B4-BE49-F238E27FC236}">
                      <a16:creationId xmlns:a16="http://schemas.microsoft.com/office/drawing/2014/main" id="{FA2C7398-F22B-DD43-A5E9-2E2B6311ADF2}"/>
                    </a:ext>
                  </a:extLst>
                </p:cNvPr>
                <p:cNvSpPr/>
                <p:nvPr/>
              </p:nvSpPr>
              <p:spPr>
                <a:xfrm>
                  <a:off x="4409552" y="2947685"/>
                  <a:ext cx="90000" cy="90000"/>
                </a:xfrm>
                <a:prstGeom prst="rect">
                  <a:avLst/>
                </a:prstGeom>
                <a:solidFill>
                  <a:srgbClr val="92D05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grpSp>
              <p:nvGrpSpPr>
                <p:cNvPr id="40" name="Group 39">
                  <a:extLst>
                    <a:ext uri="{FF2B5EF4-FFF2-40B4-BE49-F238E27FC236}">
                      <a16:creationId xmlns:a16="http://schemas.microsoft.com/office/drawing/2014/main" id="{81FB9343-A130-0646-9514-C4B076634275}"/>
                    </a:ext>
                  </a:extLst>
                </p:cNvPr>
                <p:cNvGrpSpPr/>
                <p:nvPr/>
              </p:nvGrpSpPr>
              <p:grpSpPr>
                <a:xfrm>
                  <a:off x="4499552" y="2947685"/>
                  <a:ext cx="1440000" cy="91000"/>
                  <a:chOff x="4499552" y="2947685"/>
                  <a:chExt cx="1440000" cy="91000"/>
                </a:xfrm>
              </p:grpSpPr>
              <p:sp>
                <p:nvSpPr>
                  <p:cNvPr id="270" name="Rectangle 269">
                    <a:extLst>
                      <a:ext uri="{FF2B5EF4-FFF2-40B4-BE49-F238E27FC236}">
                        <a16:creationId xmlns:a16="http://schemas.microsoft.com/office/drawing/2014/main" id="{B4CE2E0E-0606-5D44-8899-688518EBEE21}"/>
                      </a:ext>
                    </a:extLst>
                  </p:cNvPr>
                  <p:cNvSpPr/>
                  <p:nvPr/>
                </p:nvSpPr>
                <p:spPr>
                  <a:xfrm>
                    <a:off x="4499552" y="2947685"/>
                    <a:ext cx="90000" cy="90000"/>
                  </a:xfrm>
                  <a:prstGeom prst="rect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71" name="Rectangle 270">
                    <a:extLst>
                      <a:ext uri="{FF2B5EF4-FFF2-40B4-BE49-F238E27FC236}">
                        <a16:creationId xmlns:a16="http://schemas.microsoft.com/office/drawing/2014/main" id="{EA512009-08FB-B246-8842-A7634DC40AD7}"/>
                      </a:ext>
                    </a:extLst>
                  </p:cNvPr>
                  <p:cNvSpPr/>
                  <p:nvPr/>
                </p:nvSpPr>
                <p:spPr>
                  <a:xfrm>
                    <a:off x="4589552" y="2947685"/>
                    <a:ext cx="90000" cy="90000"/>
                  </a:xfrm>
                  <a:prstGeom prst="rect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72" name="Rectangle 271">
                    <a:extLst>
                      <a:ext uri="{FF2B5EF4-FFF2-40B4-BE49-F238E27FC236}">
                        <a16:creationId xmlns:a16="http://schemas.microsoft.com/office/drawing/2014/main" id="{CFFBD839-E6EE-9F43-84AB-A6788116A0F9}"/>
                      </a:ext>
                    </a:extLst>
                  </p:cNvPr>
                  <p:cNvSpPr/>
                  <p:nvPr/>
                </p:nvSpPr>
                <p:spPr>
                  <a:xfrm>
                    <a:off x="4679552" y="2947685"/>
                    <a:ext cx="90000" cy="90000"/>
                  </a:xfrm>
                  <a:prstGeom prst="rect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73" name="Rectangle 272">
                    <a:extLst>
                      <a:ext uri="{FF2B5EF4-FFF2-40B4-BE49-F238E27FC236}">
                        <a16:creationId xmlns:a16="http://schemas.microsoft.com/office/drawing/2014/main" id="{1A671B64-935E-BD43-8C76-4152C06C09FB}"/>
                      </a:ext>
                    </a:extLst>
                  </p:cNvPr>
                  <p:cNvSpPr/>
                  <p:nvPr/>
                </p:nvSpPr>
                <p:spPr>
                  <a:xfrm>
                    <a:off x="4769552" y="2947685"/>
                    <a:ext cx="90000" cy="90000"/>
                  </a:xfrm>
                  <a:prstGeom prst="rect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74" name="Rectangle 273">
                    <a:extLst>
                      <a:ext uri="{FF2B5EF4-FFF2-40B4-BE49-F238E27FC236}">
                        <a16:creationId xmlns:a16="http://schemas.microsoft.com/office/drawing/2014/main" id="{C501387B-C576-BD49-B1F2-0E0F4C7AB610}"/>
                      </a:ext>
                    </a:extLst>
                  </p:cNvPr>
                  <p:cNvSpPr/>
                  <p:nvPr/>
                </p:nvSpPr>
                <p:spPr>
                  <a:xfrm>
                    <a:off x="4859552" y="2947685"/>
                    <a:ext cx="90000" cy="90000"/>
                  </a:xfrm>
                  <a:prstGeom prst="rect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88" name="Rectangle 287">
                    <a:extLst>
                      <a:ext uri="{FF2B5EF4-FFF2-40B4-BE49-F238E27FC236}">
                        <a16:creationId xmlns:a16="http://schemas.microsoft.com/office/drawing/2014/main" id="{606FFA69-319C-C14A-9194-C60BB5DD5397}"/>
                      </a:ext>
                    </a:extLst>
                  </p:cNvPr>
                  <p:cNvSpPr/>
                  <p:nvPr/>
                </p:nvSpPr>
                <p:spPr>
                  <a:xfrm>
                    <a:off x="4949552" y="2947685"/>
                    <a:ext cx="90000" cy="90000"/>
                  </a:xfrm>
                  <a:prstGeom prst="rect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89" name="Rectangle 288">
                    <a:extLst>
                      <a:ext uri="{FF2B5EF4-FFF2-40B4-BE49-F238E27FC236}">
                        <a16:creationId xmlns:a16="http://schemas.microsoft.com/office/drawing/2014/main" id="{A16C63BE-583B-074D-87F9-304429A48928}"/>
                      </a:ext>
                    </a:extLst>
                  </p:cNvPr>
                  <p:cNvSpPr/>
                  <p:nvPr/>
                </p:nvSpPr>
                <p:spPr>
                  <a:xfrm>
                    <a:off x="5039552" y="2947685"/>
                    <a:ext cx="90000" cy="90000"/>
                  </a:xfrm>
                  <a:prstGeom prst="rect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90" name="Rectangle 289">
                    <a:extLst>
                      <a:ext uri="{FF2B5EF4-FFF2-40B4-BE49-F238E27FC236}">
                        <a16:creationId xmlns:a16="http://schemas.microsoft.com/office/drawing/2014/main" id="{94968D39-9B7A-7B44-98A0-A4D06F0EEF2E}"/>
                      </a:ext>
                    </a:extLst>
                  </p:cNvPr>
                  <p:cNvSpPr/>
                  <p:nvPr/>
                </p:nvSpPr>
                <p:spPr>
                  <a:xfrm>
                    <a:off x="5129552" y="2947685"/>
                    <a:ext cx="90000" cy="90000"/>
                  </a:xfrm>
                  <a:prstGeom prst="rect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91" name="Rectangle 290">
                    <a:extLst>
                      <a:ext uri="{FF2B5EF4-FFF2-40B4-BE49-F238E27FC236}">
                        <a16:creationId xmlns:a16="http://schemas.microsoft.com/office/drawing/2014/main" id="{9AF1DE63-C407-CE48-814E-DD5DD87E34B9}"/>
                      </a:ext>
                    </a:extLst>
                  </p:cNvPr>
                  <p:cNvSpPr/>
                  <p:nvPr/>
                </p:nvSpPr>
                <p:spPr>
                  <a:xfrm>
                    <a:off x="5219552" y="2947685"/>
                    <a:ext cx="90000" cy="90000"/>
                  </a:xfrm>
                  <a:prstGeom prst="rect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92" name="Rectangle 291">
                    <a:extLst>
                      <a:ext uri="{FF2B5EF4-FFF2-40B4-BE49-F238E27FC236}">
                        <a16:creationId xmlns:a16="http://schemas.microsoft.com/office/drawing/2014/main" id="{376B60A3-A9B5-FA4F-BC5B-7C956FE8C05F}"/>
                      </a:ext>
                    </a:extLst>
                  </p:cNvPr>
                  <p:cNvSpPr/>
                  <p:nvPr/>
                </p:nvSpPr>
                <p:spPr>
                  <a:xfrm>
                    <a:off x="5309552" y="2947685"/>
                    <a:ext cx="90000" cy="90000"/>
                  </a:xfrm>
                  <a:prstGeom prst="rect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93" name="Rectangle 292">
                    <a:extLst>
                      <a:ext uri="{FF2B5EF4-FFF2-40B4-BE49-F238E27FC236}">
                        <a16:creationId xmlns:a16="http://schemas.microsoft.com/office/drawing/2014/main" id="{48CB990D-B9AF-BA42-8BB1-B6F7B86E7FF5}"/>
                      </a:ext>
                    </a:extLst>
                  </p:cNvPr>
                  <p:cNvSpPr/>
                  <p:nvPr/>
                </p:nvSpPr>
                <p:spPr>
                  <a:xfrm>
                    <a:off x="5399552" y="2947685"/>
                    <a:ext cx="90000" cy="90000"/>
                  </a:xfrm>
                  <a:prstGeom prst="rect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94" name="Rectangle 293">
                    <a:extLst>
                      <a:ext uri="{FF2B5EF4-FFF2-40B4-BE49-F238E27FC236}">
                        <a16:creationId xmlns:a16="http://schemas.microsoft.com/office/drawing/2014/main" id="{1499A78F-2D1D-7245-9E2F-CA308EEE1126}"/>
                      </a:ext>
                    </a:extLst>
                  </p:cNvPr>
                  <p:cNvSpPr/>
                  <p:nvPr/>
                </p:nvSpPr>
                <p:spPr>
                  <a:xfrm>
                    <a:off x="5489552" y="2947685"/>
                    <a:ext cx="90000" cy="90000"/>
                  </a:xfrm>
                  <a:prstGeom prst="rect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95" name="Rectangle 294">
                    <a:extLst>
                      <a:ext uri="{FF2B5EF4-FFF2-40B4-BE49-F238E27FC236}">
                        <a16:creationId xmlns:a16="http://schemas.microsoft.com/office/drawing/2014/main" id="{DD14F53C-2840-904F-8830-29CC3DEDBDD7}"/>
                      </a:ext>
                    </a:extLst>
                  </p:cNvPr>
                  <p:cNvSpPr/>
                  <p:nvPr/>
                </p:nvSpPr>
                <p:spPr>
                  <a:xfrm>
                    <a:off x="5579552" y="2947685"/>
                    <a:ext cx="90000" cy="90000"/>
                  </a:xfrm>
                  <a:prstGeom prst="rect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96" name="Rectangle 295">
                    <a:extLst>
                      <a:ext uri="{FF2B5EF4-FFF2-40B4-BE49-F238E27FC236}">
                        <a16:creationId xmlns:a16="http://schemas.microsoft.com/office/drawing/2014/main" id="{EC78A44B-0F36-2C49-863B-6358109409E4}"/>
                      </a:ext>
                    </a:extLst>
                  </p:cNvPr>
                  <p:cNvSpPr/>
                  <p:nvPr/>
                </p:nvSpPr>
                <p:spPr>
                  <a:xfrm>
                    <a:off x="5669552" y="2947685"/>
                    <a:ext cx="90000" cy="90000"/>
                  </a:xfrm>
                  <a:prstGeom prst="rect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97" name="Rectangle 296">
                    <a:extLst>
                      <a:ext uri="{FF2B5EF4-FFF2-40B4-BE49-F238E27FC236}">
                        <a16:creationId xmlns:a16="http://schemas.microsoft.com/office/drawing/2014/main" id="{F18BF70D-36FE-7B4C-8AF3-19C85FAD65B3}"/>
                      </a:ext>
                    </a:extLst>
                  </p:cNvPr>
                  <p:cNvSpPr/>
                  <p:nvPr/>
                </p:nvSpPr>
                <p:spPr>
                  <a:xfrm>
                    <a:off x="5759552" y="2947685"/>
                    <a:ext cx="90000" cy="90000"/>
                  </a:xfrm>
                  <a:prstGeom prst="rect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10" name="Rectangle 409">
                    <a:extLst>
                      <a:ext uri="{FF2B5EF4-FFF2-40B4-BE49-F238E27FC236}">
                        <a16:creationId xmlns:a16="http://schemas.microsoft.com/office/drawing/2014/main" id="{CA1DCF0D-85C2-5349-ADAA-07AA26C4F110}"/>
                      </a:ext>
                    </a:extLst>
                  </p:cNvPr>
                  <p:cNvSpPr/>
                  <p:nvPr/>
                </p:nvSpPr>
                <p:spPr>
                  <a:xfrm>
                    <a:off x="5849552" y="2948685"/>
                    <a:ext cx="90000" cy="90000"/>
                  </a:xfrm>
                  <a:prstGeom prst="rect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/>
                  </a:p>
                </p:txBody>
              </p:sp>
            </p:grpSp>
          </p:grpSp>
        </p:grpSp>
        <p:sp>
          <p:nvSpPr>
            <p:cNvPr id="459" name="Rectangle 458">
              <a:extLst>
                <a:ext uri="{FF2B5EF4-FFF2-40B4-BE49-F238E27FC236}">
                  <a16:creationId xmlns:a16="http://schemas.microsoft.com/office/drawing/2014/main" id="{F3AF2FA7-027F-454E-869D-44F104B67936}"/>
                </a:ext>
              </a:extLst>
            </p:cNvPr>
            <p:cNvSpPr/>
            <p:nvPr/>
          </p:nvSpPr>
          <p:spPr>
            <a:xfrm>
              <a:off x="593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460" name="Rectangle 459">
              <a:extLst>
                <a:ext uri="{FF2B5EF4-FFF2-40B4-BE49-F238E27FC236}">
                  <a16:creationId xmlns:a16="http://schemas.microsoft.com/office/drawing/2014/main" id="{45317911-E731-854A-889F-0F37C6063090}"/>
                </a:ext>
              </a:extLst>
            </p:cNvPr>
            <p:cNvSpPr/>
            <p:nvPr/>
          </p:nvSpPr>
          <p:spPr>
            <a:xfrm>
              <a:off x="602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461" name="Rectangle 460">
              <a:extLst>
                <a:ext uri="{FF2B5EF4-FFF2-40B4-BE49-F238E27FC236}">
                  <a16:creationId xmlns:a16="http://schemas.microsoft.com/office/drawing/2014/main" id="{C3052135-0E27-B749-BF0B-BDB632B17A5F}"/>
                </a:ext>
              </a:extLst>
            </p:cNvPr>
            <p:cNvSpPr/>
            <p:nvPr/>
          </p:nvSpPr>
          <p:spPr>
            <a:xfrm>
              <a:off x="611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462" name="Rectangle 461">
              <a:extLst>
                <a:ext uri="{FF2B5EF4-FFF2-40B4-BE49-F238E27FC236}">
                  <a16:creationId xmlns:a16="http://schemas.microsoft.com/office/drawing/2014/main" id="{76856D13-5372-CA4F-A011-7DD9DB40D2BD}"/>
                </a:ext>
              </a:extLst>
            </p:cNvPr>
            <p:cNvSpPr/>
            <p:nvPr/>
          </p:nvSpPr>
          <p:spPr>
            <a:xfrm>
              <a:off x="620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463" name="Rectangle 462">
              <a:extLst>
                <a:ext uri="{FF2B5EF4-FFF2-40B4-BE49-F238E27FC236}">
                  <a16:creationId xmlns:a16="http://schemas.microsoft.com/office/drawing/2014/main" id="{C258B4A6-CE18-5140-8553-6CA89F9C904F}"/>
                </a:ext>
              </a:extLst>
            </p:cNvPr>
            <p:cNvSpPr/>
            <p:nvPr/>
          </p:nvSpPr>
          <p:spPr>
            <a:xfrm>
              <a:off x="629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464" name="Rectangle 463">
              <a:extLst>
                <a:ext uri="{FF2B5EF4-FFF2-40B4-BE49-F238E27FC236}">
                  <a16:creationId xmlns:a16="http://schemas.microsoft.com/office/drawing/2014/main" id="{B4579264-7E56-0849-95FB-75E224520FD1}"/>
                </a:ext>
              </a:extLst>
            </p:cNvPr>
            <p:cNvSpPr/>
            <p:nvPr/>
          </p:nvSpPr>
          <p:spPr>
            <a:xfrm>
              <a:off x="638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465" name="Rectangle 464">
              <a:extLst>
                <a:ext uri="{FF2B5EF4-FFF2-40B4-BE49-F238E27FC236}">
                  <a16:creationId xmlns:a16="http://schemas.microsoft.com/office/drawing/2014/main" id="{59225064-BFA9-A242-8D51-6EF3171C925D}"/>
                </a:ext>
              </a:extLst>
            </p:cNvPr>
            <p:cNvSpPr/>
            <p:nvPr/>
          </p:nvSpPr>
          <p:spPr>
            <a:xfrm>
              <a:off x="647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466" name="Rectangle 465">
              <a:extLst>
                <a:ext uri="{FF2B5EF4-FFF2-40B4-BE49-F238E27FC236}">
                  <a16:creationId xmlns:a16="http://schemas.microsoft.com/office/drawing/2014/main" id="{0AA3E4C7-1D74-A542-A0FA-1535E7866229}"/>
                </a:ext>
              </a:extLst>
            </p:cNvPr>
            <p:cNvSpPr/>
            <p:nvPr/>
          </p:nvSpPr>
          <p:spPr>
            <a:xfrm>
              <a:off x="656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467" name="Rectangle 466">
              <a:extLst>
                <a:ext uri="{FF2B5EF4-FFF2-40B4-BE49-F238E27FC236}">
                  <a16:creationId xmlns:a16="http://schemas.microsoft.com/office/drawing/2014/main" id="{9B2E8858-9CC5-9E4F-B366-1A6B24FE95BB}"/>
                </a:ext>
              </a:extLst>
            </p:cNvPr>
            <p:cNvSpPr/>
            <p:nvPr/>
          </p:nvSpPr>
          <p:spPr>
            <a:xfrm>
              <a:off x="665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469" name="Rectangle 468">
              <a:extLst>
                <a:ext uri="{FF2B5EF4-FFF2-40B4-BE49-F238E27FC236}">
                  <a16:creationId xmlns:a16="http://schemas.microsoft.com/office/drawing/2014/main" id="{BCE490BA-BE30-5F4C-9257-165BF7522785}"/>
                </a:ext>
              </a:extLst>
            </p:cNvPr>
            <p:cNvSpPr/>
            <p:nvPr/>
          </p:nvSpPr>
          <p:spPr>
            <a:xfrm>
              <a:off x="674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470" name="Rectangle 469">
              <a:extLst>
                <a:ext uri="{FF2B5EF4-FFF2-40B4-BE49-F238E27FC236}">
                  <a16:creationId xmlns:a16="http://schemas.microsoft.com/office/drawing/2014/main" id="{A38E2384-7422-364D-A1C8-4F40363B81BB}"/>
                </a:ext>
              </a:extLst>
            </p:cNvPr>
            <p:cNvSpPr/>
            <p:nvPr/>
          </p:nvSpPr>
          <p:spPr>
            <a:xfrm>
              <a:off x="683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471" name="Rectangle 470">
              <a:extLst>
                <a:ext uri="{FF2B5EF4-FFF2-40B4-BE49-F238E27FC236}">
                  <a16:creationId xmlns:a16="http://schemas.microsoft.com/office/drawing/2014/main" id="{1B7B4E79-38F6-B143-8BBD-0ED103A79C44}"/>
                </a:ext>
              </a:extLst>
            </p:cNvPr>
            <p:cNvSpPr/>
            <p:nvPr/>
          </p:nvSpPr>
          <p:spPr>
            <a:xfrm>
              <a:off x="692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473" name="Rectangle 472">
              <a:extLst>
                <a:ext uri="{FF2B5EF4-FFF2-40B4-BE49-F238E27FC236}">
                  <a16:creationId xmlns:a16="http://schemas.microsoft.com/office/drawing/2014/main" id="{5D3347F3-3965-434C-9114-5BD50F01772F}"/>
                </a:ext>
              </a:extLst>
            </p:cNvPr>
            <p:cNvSpPr/>
            <p:nvPr/>
          </p:nvSpPr>
          <p:spPr>
            <a:xfrm>
              <a:off x="701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474" name="Rectangle 473">
              <a:extLst>
                <a:ext uri="{FF2B5EF4-FFF2-40B4-BE49-F238E27FC236}">
                  <a16:creationId xmlns:a16="http://schemas.microsoft.com/office/drawing/2014/main" id="{E4A765B9-758F-124E-92A2-8A8A1B85E4E1}"/>
                </a:ext>
              </a:extLst>
            </p:cNvPr>
            <p:cNvSpPr/>
            <p:nvPr/>
          </p:nvSpPr>
          <p:spPr>
            <a:xfrm>
              <a:off x="710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475" name="Rectangle 474">
              <a:extLst>
                <a:ext uri="{FF2B5EF4-FFF2-40B4-BE49-F238E27FC236}">
                  <a16:creationId xmlns:a16="http://schemas.microsoft.com/office/drawing/2014/main" id="{ECCFD39E-6736-4346-891B-EBFC8A2CAE5D}"/>
                </a:ext>
              </a:extLst>
            </p:cNvPr>
            <p:cNvSpPr/>
            <p:nvPr/>
          </p:nvSpPr>
          <p:spPr>
            <a:xfrm>
              <a:off x="719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476" name="Rectangle 475">
              <a:extLst>
                <a:ext uri="{FF2B5EF4-FFF2-40B4-BE49-F238E27FC236}">
                  <a16:creationId xmlns:a16="http://schemas.microsoft.com/office/drawing/2014/main" id="{B9E964E2-2D72-564E-80A8-2E72E8D3E4B0}"/>
                </a:ext>
              </a:extLst>
            </p:cNvPr>
            <p:cNvSpPr/>
            <p:nvPr/>
          </p:nvSpPr>
          <p:spPr>
            <a:xfrm>
              <a:off x="728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477" name="Rectangle 476">
              <a:extLst>
                <a:ext uri="{FF2B5EF4-FFF2-40B4-BE49-F238E27FC236}">
                  <a16:creationId xmlns:a16="http://schemas.microsoft.com/office/drawing/2014/main" id="{EF0134A0-7D92-C549-AF38-39518F1A7884}"/>
                </a:ext>
              </a:extLst>
            </p:cNvPr>
            <p:cNvSpPr/>
            <p:nvPr/>
          </p:nvSpPr>
          <p:spPr>
            <a:xfrm>
              <a:off x="737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478" name="Rectangle 477">
              <a:extLst>
                <a:ext uri="{FF2B5EF4-FFF2-40B4-BE49-F238E27FC236}">
                  <a16:creationId xmlns:a16="http://schemas.microsoft.com/office/drawing/2014/main" id="{622A406B-439E-0846-9508-020FDAFD0688}"/>
                </a:ext>
              </a:extLst>
            </p:cNvPr>
            <p:cNvSpPr/>
            <p:nvPr/>
          </p:nvSpPr>
          <p:spPr>
            <a:xfrm>
              <a:off x="746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479" name="Rectangle 478">
              <a:extLst>
                <a:ext uri="{FF2B5EF4-FFF2-40B4-BE49-F238E27FC236}">
                  <a16:creationId xmlns:a16="http://schemas.microsoft.com/office/drawing/2014/main" id="{EBECB193-DFEA-3144-874D-4EE7C03904F8}"/>
                </a:ext>
              </a:extLst>
            </p:cNvPr>
            <p:cNvSpPr/>
            <p:nvPr/>
          </p:nvSpPr>
          <p:spPr>
            <a:xfrm>
              <a:off x="755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480" name="Rectangle 479">
              <a:extLst>
                <a:ext uri="{FF2B5EF4-FFF2-40B4-BE49-F238E27FC236}">
                  <a16:creationId xmlns:a16="http://schemas.microsoft.com/office/drawing/2014/main" id="{7A90010C-B315-5E41-A916-D10BF019F1F6}"/>
                </a:ext>
              </a:extLst>
            </p:cNvPr>
            <p:cNvSpPr/>
            <p:nvPr/>
          </p:nvSpPr>
          <p:spPr>
            <a:xfrm>
              <a:off x="7649552" y="2947685"/>
              <a:ext cx="90000" cy="900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cxnSp>
        <p:nvCxnSpPr>
          <p:cNvPr id="575" name="Straight Arrow Connector 574">
            <a:extLst>
              <a:ext uri="{FF2B5EF4-FFF2-40B4-BE49-F238E27FC236}">
                <a16:creationId xmlns:a16="http://schemas.microsoft.com/office/drawing/2014/main" id="{42F1C39C-B32D-1549-A6BD-7798480DB049}"/>
              </a:ext>
            </a:extLst>
          </p:cNvPr>
          <p:cNvCxnSpPr>
            <a:cxnSpLocks/>
          </p:cNvCxnSpPr>
          <p:nvPr/>
        </p:nvCxnSpPr>
        <p:spPr>
          <a:xfrm flipH="1">
            <a:off x="3756111" y="4642171"/>
            <a:ext cx="72000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6" name="TextBox 575">
            <a:extLst>
              <a:ext uri="{FF2B5EF4-FFF2-40B4-BE49-F238E27FC236}">
                <a16:creationId xmlns:a16="http://schemas.microsoft.com/office/drawing/2014/main" id="{E4F24257-7720-0B4B-828E-736A5A04C3EB}"/>
              </a:ext>
            </a:extLst>
          </p:cNvPr>
          <p:cNvSpPr txBox="1"/>
          <p:nvPr/>
        </p:nvSpPr>
        <p:spPr>
          <a:xfrm>
            <a:off x="3707904" y="4695929"/>
            <a:ext cx="84029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/>
              <a:t>40 mm</a:t>
            </a:r>
            <a:endParaRPr/>
          </a:p>
        </p:txBody>
      </p:sp>
      <p:cxnSp>
        <p:nvCxnSpPr>
          <p:cNvPr id="578" name="Straight Arrow Connector 577">
            <a:extLst>
              <a:ext uri="{FF2B5EF4-FFF2-40B4-BE49-F238E27FC236}">
                <a16:creationId xmlns:a16="http://schemas.microsoft.com/office/drawing/2014/main" id="{A55ABEC8-78EA-864F-81E1-82C89D502D36}"/>
              </a:ext>
            </a:extLst>
          </p:cNvPr>
          <p:cNvCxnSpPr>
            <a:cxnSpLocks/>
          </p:cNvCxnSpPr>
          <p:nvPr/>
        </p:nvCxnSpPr>
        <p:spPr>
          <a:xfrm flipH="1">
            <a:off x="540352" y="5091410"/>
            <a:ext cx="7200000" cy="0"/>
          </a:xfrm>
          <a:prstGeom prst="straightConnector1">
            <a:avLst/>
          </a:prstGeom>
          <a:ln w="38100">
            <a:solidFill>
              <a:schemeClr val="bg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9" name="Straight Arrow Connector 578">
            <a:extLst>
              <a:ext uri="{FF2B5EF4-FFF2-40B4-BE49-F238E27FC236}">
                <a16:creationId xmlns:a16="http://schemas.microsoft.com/office/drawing/2014/main" id="{A38DB22C-F6E5-C240-871D-5743D80CFDCB}"/>
              </a:ext>
            </a:extLst>
          </p:cNvPr>
          <p:cNvCxnSpPr>
            <a:cxnSpLocks/>
          </p:cNvCxnSpPr>
          <p:nvPr/>
        </p:nvCxnSpPr>
        <p:spPr>
          <a:xfrm flipH="1">
            <a:off x="504726" y="4042218"/>
            <a:ext cx="1296000" cy="0"/>
          </a:xfrm>
          <a:prstGeom prst="straightConnector1">
            <a:avLst/>
          </a:prstGeom>
          <a:ln w="76200">
            <a:solidFill>
              <a:schemeClr val="bg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8" name="Oval 407">
            <a:extLst>
              <a:ext uri="{FF2B5EF4-FFF2-40B4-BE49-F238E27FC236}">
                <a16:creationId xmlns:a16="http://schemas.microsoft.com/office/drawing/2014/main" id="{B92C22A9-754E-4C48-9D85-2310EF5EF531}"/>
              </a:ext>
            </a:extLst>
          </p:cNvPr>
          <p:cNvSpPr/>
          <p:nvPr/>
        </p:nvSpPr>
        <p:spPr>
          <a:xfrm>
            <a:off x="228647" y="3949593"/>
            <a:ext cx="1849906" cy="69257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6A35A70-2E53-A346-89F6-C095FE7D5081}"/>
              </a:ext>
            </a:extLst>
          </p:cNvPr>
          <p:cNvSpPr/>
          <p:nvPr/>
        </p:nvSpPr>
        <p:spPr>
          <a:xfrm>
            <a:off x="494552" y="5052637"/>
            <a:ext cx="360000" cy="17985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25877596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9" name="Straight Arrow Connector 218">
            <a:extLst>
              <a:ext uri="{FF2B5EF4-FFF2-40B4-BE49-F238E27FC236}">
                <a16:creationId xmlns:a16="http://schemas.microsoft.com/office/drawing/2014/main" id="{0C7394F4-442C-1944-A095-87311C41D00A}"/>
              </a:ext>
            </a:extLst>
          </p:cNvPr>
          <p:cNvCxnSpPr>
            <a:cxnSpLocks/>
          </p:cNvCxnSpPr>
          <p:nvPr/>
        </p:nvCxnSpPr>
        <p:spPr>
          <a:xfrm flipH="1">
            <a:off x="376232" y="4173141"/>
            <a:ext cx="4267776" cy="0"/>
          </a:xfrm>
          <a:prstGeom prst="straightConnector1">
            <a:avLst/>
          </a:prstGeom>
          <a:ln w="76200">
            <a:solidFill>
              <a:schemeClr val="accent6">
                <a:lumMod val="75000"/>
              </a:schemeClr>
            </a:solidFill>
            <a:prstDash val="solid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7" name="Straight Arrow Connector 576">
            <a:extLst>
              <a:ext uri="{FF2B5EF4-FFF2-40B4-BE49-F238E27FC236}">
                <a16:creationId xmlns:a16="http://schemas.microsoft.com/office/drawing/2014/main" id="{588E012B-A6F0-1841-8B5B-622D3B33F96C}"/>
              </a:ext>
            </a:extLst>
          </p:cNvPr>
          <p:cNvCxnSpPr>
            <a:cxnSpLocks/>
          </p:cNvCxnSpPr>
          <p:nvPr/>
        </p:nvCxnSpPr>
        <p:spPr>
          <a:xfrm flipH="1">
            <a:off x="1259632" y="3291573"/>
            <a:ext cx="2160000" cy="0"/>
          </a:xfrm>
          <a:prstGeom prst="straightConnector1">
            <a:avLst/>
          </a:prstGeom>
          <a:ln w="38100">
            <a:solidFill>
              <a:schemeClr val="bg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4" name="Straight Arrow Connector 393">
            <a:extLst>
              <a:ext uri="{FF2B5EF4-FFF2-40B4-BE49-F238E27FC236}">
                <a16:creationId xmlns:a16="http://schemas.microsoft.com/office/drawing/2014/main" id="{4E52E5B1-EE34-3443-84F5-8FB0E7DE0AC9}"/>
              </a:ext>
            </a:extLst>
          </p:cNvPr>
          <p:cNvCxnSpPr>
            <a:cxnSpLocks/>
          </p:cNvCxnSpPr>
          <p:nvPr/>
        </p:nvCxnSpPr>
        <p:spPr>
          <a:xfrm flipH="1">
            <a:off x="1259632" y="3526511"/>
            <a:ext cx="216000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CFAFF044-C762-3848-BF62-D45DED4117E2}"/>
              </a:ext>
            </a:extLst>
          </p:cNvPr>
          <p:cNvSpPr txBox="1"/>
          <p:nvPr/>
        </p:nvSpPr>
        <p:spPr>
          <a:xfrm>
            <a:off x="0" y="15007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/>
              <a:t>Prototype for EAR2 TEST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2008B9B-BB8D-8643-88E6-F7F20F3DA4FE}"/>
              </a:ext>
            </a:extLst>
          </p:cNvPr>
          <p:cNvSpPr txBox="1"/>
          <p:nvPr/>
        </p:nvSpPr>
        <p:spPr>
          <a:xfrm>
            <a:off x="1814487" y="3354289"/>
            <a:ext cx="95731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/>
              <a:t>120 mm</a:t>
            </a:r>
            <a:endParaRPr/>
          </a:p>
        </p:txBody>
      </p:sp>
      <p:cxnSp>
        <p:nvCxnSpPr>
          <p:cNvPr id="395" name="Straight Arrow Connector 394">
            <a:extLst>
              <a:ext uri="{FF2B5EF4-FFF2-40B4-BE49-F238E27FC236}">
                <a16:creationId xmlns:a16="http://schemas.microsoft.com/office/drawing/2014/main" id="{F04D4F32-ED93-5E4B-A891-416990794B6D}"/>
              </a:ext>
            </a:extLst>
          </p:cNvPr>
          <p:cNvCxnSpPr>
            <a:cxnSpLocks/>
          </p:cNvCxnSpPr>
          <p:nvPr/>
        </p:nvCxnSpPr>
        <p:spPr>
          <a:xfrm>
            <a:off x="657880" y="3257059"/>
            <a:ext cx="0" cy="9000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6" name="TextBox 395">
            <a:extLst>
              <a:ext uri="{FF2B5EF4-FFF2-40B4-BE49-F238E27FC236}">
                <a16:creationId xmlns:a16="http://schemas.microsoft.com/office/drawing/2014/main" id="{7472D750-0939-4748-A1E1-248EE422413A}"/>
              </a:ext>
            </a:extLst>
          </p:cNvPr>
          <p:cNvSpPr txBox="1"/>
          <p:nvPr/>
        </p:nvSpPr>
        <p:spPr>
          <a:xfrm>
            <a:off x="251520" y="3517272"/>
            <a:ext cx="84029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/>
              <a:t>50 mm</a:t>
            </a:r>
            <a:endParaRPr/>
          </a:p>
        </p:txBody>
      </p:sp>
      <p:sp>
        <p:nvSpPr>
          <p:cNvPr id="398" name="TextBox 397">
            <a:extLst>
              <a:ext uri="{FF2B5EF4-FFF2-40B4-BE49-F238E27FC236}">
                <a16:creationId xmlns:a16="http://schemas.microsoft.com/office/drawing/2014/main" id="{395ECBD1-15FF-CD4E-9976-5A0717EB1EBA}"/>
              </a:ext>
            </a:extLst>
          </p:cNvPr>
          <p:cNvSpPr txBox="1"/>
          <p:nvPr/>
        </p:nvSpPr>
        <p:spPr>
          <a:xfrm>
            <a:off x="2819927" y="4005064"/>
            <a:ext cx="88797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/>
              <a:t>30 mm</a:t>
            </a:r>
            <a:endParaRPr/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8C4FBAB7-FBEE-3F43-948C-1989F282F0A2}"/>
              </a:ext>
            </a:extLst>
          </p:cNvPr>
          <p:cNvSpPr/>
          <p:nvPr/>
        </p:nvSpPr>
        <p:spPr>
          <a:xfrm>
            <a:off x="1259632" y="3083336"/>
            <a:ext cx="180000" cy="18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05" name="Rectangle 204">
            <a:extLst>
              <a:ext uri="{FF2B5EF4-FFF2-40B4-BE49-F238E27FC236}">
                <a16:creationId xmlns:a16="http://schemas.microsoft.com/office/drawing/2014/main" id="{E70FA3D4-E82B-B14D-9D25-EE4BF758EC05}"/>
              </a:ext>
            </a:extLst>
          </p:cNvPr>
          <p:cNvSpPr/>
          <p:nvPr/>
        </p:nvSpPr>
        <p:spPr>
          <a:xfrm>
            <a:off x="1439632" y="3083336"/>
            <a:ext cx="180000" cy="18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06" name="Rectangle 205">
            <a:extLst>
              <a:ext uri="{FF2B5EF4-FFF2-40B4-BE49-F238E27FC236}">
                <a16:creationId xmlns:a16="http://schemas.microsoft.com/office/drawing/2014/main" id="{64FE176A-D5E2-BB4E-BF36-111B41435B8A}"/>
              </a:ext>
            </a:extLst>
          </p:cNvPr>
          <p:cNvSpPr/>
          <p:nvPr/>
        </p:nvSpPr>
        <p:spPr>
          <a:xfrm>
            <a:off x="1619632" y="3083336"/>
            <a:ext cx="180000" cy="18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07" name="Rectangle 206">
            <a:extLst>
              <a:ext uri="{FF2B5EF4-FFF2-40B4-BE49-F238E27FC236}">
                <a16:creationId xmlns:a16="http://schemas.microsoft.com/office/drawing/2014/main" id="{74795973-803E-A54A-ABEF-FA063A687301}"/>
              </a:ext>
            </a:extLst>
          </p:cNvPr>
          <p:cNvSpPr/>
          <p:nvPr/>
        </p:nvSpPr>
        <p:spPr>
          <a:xfrm>
            <a:off x="1799632" y="3083336"/>
            <a:ext cx="180000" cy="18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08" name="Rectangle 207">
            <a:extLst>
              <a:ext uri="{FF2B5EF4-FFF2-40B4-BE49-F238E27FC236}">
                <a16:creationId xmlns:a16="http://schemas.microsoft.com/office/drawing/2014/main" id="{CEEC97EA-4097-F04F-9E4B-C303706B0A06}"/>
              </a:ext>
            </a:extLst>
          </p:cNvPr>
          <p:cNvSpPr/>
          <p:nvPr/>
        </p:nvSpPr>
        <p:spPr>
          <a:xfrm>
            <a:off x="1979632" y="3083336"/>
            <a:ext cx="180000" cy="18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09" name="Rectangle 208">
            <a:extLst>
              <a:ext uri="{FF2B5EF4-FFF2-40B4-BE49-F238E27FC236}">
                <a16:creationId xmlns:a16="http://schemas.microsoft.com/office/drawing/2014/main" id="{3DC9410B-3EB6-3A45-9264-CCA363809F41}"/>
              </a:ext>
            </a:extLst>
          </p:cNvPr>
          <p:cNvSpPr/>
          <p:nvPr/>
        </p:nvSpPr>
        <p:spPr>
          <a:xfrm>
            <a:off x="2159632" y="3083336"/>
            <a:ext cx="180000" cy="18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10" name="Rectangle 209">
            <a:extLst>
              <a:ext uri="{FF2B5EF4-FFF2-40B4-BE49-F238E27FC236}">
                <a16:creationId xmlns:a16="http://schemas.microsoft.com/office/drawing/2014/main" id="{82E24E28-0016-2B4A-9C53-1DE8D63B2A66}"/>
              </a:ext>
            </a:extLst>
          </p:cNvPr>
          <p:cNvSpPr/>
          <p:nvPr/>
        </p:nvSpPr>
        <p:spPr>
          <a:xfrm>
            <a:off x="2339632" y="3083336"/>
            <a:ext cx="180000" cy="18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11" name="Rectangle 210">
            <a:extLst>
              <a:ext uri="{FF2B5EF4-FFF2-40B4-BE49-F238E27FC236}">
                <a16:creationId xmlns:a16="http://schemas.microsoft.com/office/drawing/2014/main" id="{315D9BA6-B906-D449-806E-F291F804CE93}"/>
              </a:ext>
            </a:extLst>
          </p:cNvPr>
          <p:cNvSpPr/>
          <p:nvPr/>
        </p:nvSpPr>
        <p:spPr>
          <a:xfrm>
            <a:off x="2519632" y="3083336"/>
            <a:ext cx="180000" cy="18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12" name="Rectangle 211">
            <a:extLst>
              <a:ext uri="{FF2B5EF4-FFF2-40B4-BE49-F238E27FC236}">
                <a16:creationId xmlns:a16="http://schemas.microsoft.com/office/drawing/2014/main" id="{60070E38-50E5-E442-AEEE-1166EAB917EA}"/>
              </a:ext>
            </a:extLst>
          </p:cNvPr>
          <p:cNvSpPr/>
          <p:nvPr/>
        </p:nvSpPr>
        <p:spPr>
          <a:xfrm>
            <a:off x="2699632" y="3083336"/>
            <a:ext cx="180000" cy="18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13" name="Rectangle 212">
            <a:extLst>
              <a:ext uri="{FF2B5EF4-FFF2-40B4-BE49-F238E27FC236}">
                <a16:creationId xmlns:a16="http://schemas.microsoft.com/office/drawing/2014/main" id="{410F9B2C-04A4-9A49-81DB-7FE9B82756A4}"/>
              </a:ext>
            </a:extLst>
          </p:cNvPr>
          <p:cNvSpPr/>
          <p:nvPr/>
        </p:nvSpPr>
        <p:spPr>
          <a:xfrm>
            <a:off x="2879632" y="3083336"/>
            <a:ext cx="180000" cy="18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14" name="Rectangle 213">
            <a:extLst>
              <a:ext uri="{FF2B5EF4-FFF2-40B4-BE49-F238E27FC236}">
                <a16:creationId xmlns:a16="http://schemas.microsoft.com/office/drawing/2014/main" id="{F3A6FE83-8423-0745-BA20-2E763FE76BD4}"/>
              </a:ext>
            </a:extLst>
          </p:cNvPr>
          <p:cNvSpPr/>
          <p:nvPr/>
        </p:nvSpPr>
        <p:spPr>
          <a:xfrm>
            <a:off x="3059632" y="3083336"/>
            <a:ext cx="180000" cy="18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15" name="Rectangle 214">
            <a:extLst>
              <a:ext uri="{FF2B5EF4-FFF2-40B4-BE49-F238E27FC236}">
                <a16:creationId xmlns:a16="http://schemas.microsoft.com/office/drawing/2014/main" id="{F4E1679B-0D66-D846-A1AC-6C7B6C0917A9}"/>
              </a:ext>
            </a:extLst>
          </p:cNvPr>
          <p:cNvSpPr/>
          <p:nvPr/>
        </p:nvSpPr>
        <p:spPr>
          <a:xfrm>
            <a:off x="3239632" y="3083336"/>
            <a:ext cx="180000" cy="18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397" name="Straight Arrow Connector 396">
            <a:extLst>
              <a:ext uri="{FF2B5EF4-FFF2-40B4-BE49-F238E27FC236}">
                <a16:creationId xmlns:a16="http://schemas.microsoft.com/office/drawing/2014/main" id="{C98632DF-7317-9345-AA18-9125E8D0AAE8}"/>
              </a:ext>
            </a:extLst>
          </p:cNvPr>
          <p:cNvCxnSpPr/>
          <p:nvPr/>
        </p:nvCxnSpPr>
        <p:spPr>
          <a:xfrm>
            <a:off x="2843808" y="3903141"/>
            <a:ext cx="0" cy="5400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A26A2422-6148-6F48-9DE6-180EAA47991C}"/>
              </a:ext>
            </a:extLst>
          </p:cNvPr>
          <p:cNvSpPr/>
          <p:nvPr/>
        </p:nvSpPr>
        <p:spPr>
          <a:xfrm>
            <a:off x="2000911" y="3903141"/>
            <a:ext cx="675000" cy="504056"/>
          </a:xfrm>
          <a:prstGeom prst="roundRect">
            <a:avLst>
              <a:gd name="adj" fmla="val 5000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3D0F5A3-7071-884C-8B4E-08D69013294B}"/>
              </a:ext>
            </a:extLst>
          </p:cNvPr>
          <p:cNvSpPr txBox="1"/>
          <p:nvPr/>
        </p:nvSpPr>
        <p:spPr>
          <a:xfrm>
            <a:off x="327877" y="4142114"/>
            <a:ext cx="15819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neutron Beam </a:t>
            </a:r>
            <a:endParaRPr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831005B-0E91-ED41-91C9-46825035A2F1}"/>
              </a:ext>
            </a:extLst>
          </p:cNvPr>
          <p:cNvSpPr txBox="1"/>
          <p:nvPr/>
        </p:nvSpPr>
        <p:spPr>
          <a:xfrm>
            <a:off x="1862960" y="4499828"/>
            <a:ext cx="1135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target </a:t>
            </a:r>
            <a:r>
              <a:rPr lang="en-US" baseline="30000"/>
              <a:t>3</a:t>
            </a:r>
            <a:r>
              <a:rPr lang="en-US"/>
              <a:t>He</a:t>
            </a:r>
            <a:endParaRPr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57FE068-4D4C-0E4B-B642-227E5BD16BDF}"/>
              </a:ext>
            </a:extLst>
          </p:cNvPr>
          <p:cNvSpPr txBox="1"/>
          <p:nvPr/>
        </p:nvSpPr>
        <p:spPr>
          <a:xfrm>
            <a:off x="-31624" y="1124744"/>
            <a:ext cx="37070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Ej-200 bars 120 mm lonf and 10x10 mm</a:t>
            </a:r>
            <a:r>
              <a:rPr lang="en-US" baseline="30000"/>
              <a:t>2</a:t>
            </a:r>
            <a:r>
              <a:rPr lang="en-US"/>
              <a:t> section</a:t>
            </a:r>
            <a:endParaRPr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E03612D7-AD27-BF4D-9037-9DA05C82FD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2009" y="692696"/>
            <a:ext cx="3988463" cy="5317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8785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TextBox 198">
            <a:extLst>
              <a:ext uri="{FF2B5EF4-FFF2-40B4-BE49-F238E27FC236}">
                <a16:creationId xmlns:a16="http://schemas.microsoft.com/office/drawing/2014/main" id="{4CA31BEE-7D5A-F749-BC05-F678C3DECE61}"/>
              </a:ext>
            </a:extLst>
          </p:cNvPr>
          <p:cNvSpPr txBox="1"/>
          <p:nvPr/>
        </p:nvSpPr>
        <p:spPr>
          <a:xfrm>
            <a:off x="6846346" y="6381908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courtesy M.C. Petrone</a:t>
            </a:r>
            <a:endParaRPr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CDAB83E-0737-0C44-A35F-122425E9094F}"/>
              </a:ext>
            </a:extLst>
          </p:cNvPr>
          <p:cNvSpPr txBox="1">
            <a:spLocks/>
          </p:cNvSpPr>
          <p:nvPr/>
        </p:nvSpPr>
        <p:spPr>
          <a:xfrm>
            <a:off x="1" y="-194714"/>
            <a:ext cx="9144000" cy="12849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latin typeface="+mn-lt"/>
                <a:cs typeface="Times New Roman" panose="02020603050405020304" pitchFamily="18" charset="0"/>
              </a:rPr>
              <a:t>EJ200 neutron beam induced background</a:t>
            </a:r>
          </a:p>
        </p:txBody>
      </p:sp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4BCEFAFE-DBF5-ED46-9172-FB2F3B35AB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87" y="3068773"/>
            <a:ext cx="4748982" cy="349780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3E68584-D415-1049-AA2F-3BD4D409156A}"/>
              </a:ext>
            </a:extLst>
          </p:cNvPr>
          <p:cNvSpPr txBox="1"/>
          <p:nvPr/>
        </p:nvSpPr>
        <p:spPr>
          <a:xfrm>
            <a:off x="76386" y="831829"/>
            <a:ext cx="495636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GB" dirty="0">
                <a:cs typeface="Times New Roman" panose="02020603050405020304" pitchFamily="18" charset="0"/>
              </a:rPr>
              <a:t>EAR2 neutron flux with the second-generation lead target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GB" dirty="0">
                <a:cs typeface="Times New Roman" panose="02020603050405020304" pitchFamily="18" charset="0"/>
              </a:rPr>
              <a:t>Shielding physics list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GB" dirty="0">
                <a:cs typeface="Times New Roman" panose="02020603050405020304" pitchFamily="18" charset="0"/>
              </a:rPr>
              <a:t>Two EJ-200 detectors 40x40x8 cm</a:t>
            </a:r>
            <a:r>
              <a:rPr lang="en-GB" baseline="30000" dirty="0">
                <a:cs typeface="Times New Roman" panose="02020603050405020304" pitchFamily="18" charset="0"/>
              </a:rPr>
              <a:t>3</a:t>
            </a:r>
            <a:r>
              <a:rPr lang="en-GB" dirty="0">
                <a:cs typeface="Times New Roman" panose="02020603050405020304" pitchFamily="18" charset="0"/>
              </a:rPr>
              <a:t> faced to the target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GB" dirty="0">
                <a:cs typeface="Times New Roman" panose="02020603050405020304" pitchFamily="18" charset="0"/>
              </a:rPr>
              <a:t>4x3x3 cm</a:t>
            </a:r>
            <a:r>
              <a:rPr lang="en-GB" baseline="30000" dirty="0">
                <a:cs typeface="Times New Roman" panose="02020603050405020304" pitchFamily="18" charset="0"/>
              </a:rPr>
              <a:t>3</a:t>
            </a:r>
            <a:r>
              <a:rPr lang="en-GB" dirty="0">
                <a:cs typeface="Times New Roman" panose="02020603050405020304" pitchFamily="18" charset="0"/>
              </a:rPr>
              <a:t> </a:t>
            </a:r>
            <a:r>
              <a:rPr lang="en-GB" baseline="30000" dirty="0">
                <a:cs typeface="Times New Roman" panose="02020603050405020304" pitchFamily="18" charset="0"/>
              </a:rPr>
              <a:t>3</a:t>
            </a:r>
            <a:r>
              <a:rPr lang="en-GB" dirty="0">
                <a:cs typeface="Times New Roman" panose="02020603050405020304" pitchFamily="18" charset="0"/>
              </a:rPr>
              <a:t>He target at T=300 k, P=200 bar and with a 0.8 mm Carbon Fibre envelope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747677E-C63B-2645-A14E-07C46D9426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0072" y="1149637"/>
            <a:ext cx="3822406" cy="25455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384D489-3995-7D4D-AE92-758DFA0CD43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691031"/>
            <a:ext cx="4219391" cy="269087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0505B15-3EAD-CF4E-A2C5-0E00E667804F}"/>
              </a:ext>
            </a:extLst>
          </p:cNvPr>
          <p:cNvSpPr txBox="1"/>
          <p:nvPr/>
        </p:nvSpPr>
        <p:spPr>
          <a:xfrm>
            <a:off x="5585713" y="4046362"/>
            <a:ext cx="40167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cs typeface="Times New Roman" panose="02020603050405020304" pitchFamily="18" charset="0"/>
              </a:rPr>
              <a:t>Preliminary energy deposition as function of </a:t>
            </a:r>
            <a:r>
              <a:rPr lang="en-GB" dirty="0" err="1">
                <a:cs typeface="Times New Roman" panose="02020603050405020304" pitchFamily="18" charset="0"/>
              </a:rPr>
              <a:t>En</a:t>
            </a:r>
            <a:endParaRPr lang="en-GB" dirty="0">
              <a:cs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2453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2942246C-327D-BD4D-A79F-75C7F87F1AC0}"/>
              </a:ext>
            </a:extLst>
          </p:cNvPr>
          <p:cNvGrpSpPr/>
          <p:nvPr/>
        </p:nvGrpSpPr>
        <p:grpSpPr>
          <a:xfrm>
            <a:off x="5868144" y="44624"/>
            <a:ext cx="3192404" cy="6336704"/>
            <a:chOff x="5652120" y="432566"/>
            <a:chExt cx="3192404" cy="6336704"/>
          </a:xfrm>
        </p:grpSpPr>
        <p:pic>
          <p:nvPicPr>
            <p:cNvPr id="8" name="Immagine 1">
              <a:extLst>
                <a:ext uri="{FF2B5EF4-FFF2-40B4-BE49-F238E27FC236}">
                  <a16:creationId xmlns:a16="http://schemas.microsoft.com/office/drawing/2014/main" id="{45C9AC61-7263-CE43-BB30-BFD871D9AC9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52120" y="432566"/>
              <a:ext cx="3192404" cy="2274587"/>
            </a:xfrm>
            <a:prstGeom prst="rect">
              <a:avLst/>
            </a:prstGeom>
          </p:spPr>
        </p:pic>
        <p:pic>
          <p:nvPicPr>
            <p:cNvPr id="9" name="Immagine 2">
              <a:extLst>
                <a:ext uri="{FF2B5EF4-FFF2-40B4-BE49-F238E27FC236}">
                  <a16:creationId xmlns:a16="http://schemas.microsoft.com/office/drawing/2014/main" id="{953C5E96-D8CB-4E48-967A-893860FB101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14415" y="2524450"/>
              <a:ext cx="3106057" cy="2228595"/>
            </a:xfrm>
            <a:prstGeom prst="rect">
              <a:avLst/>
            </a:prstGeom>
          </p:spPr>
        </p:pic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BEC21C12-42C1-534F-B0EE-D2C07D7BD0C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38642" y="4596173"/>
              <a:ext cx="3034921" cy="2173097"/>
            </a:xfrm>
            <a:prstGeom prst="rect">
              <a:avLst/>
            </a:prstGeom>
          </p:spPr>
        </p:pic>
      </p:grpSp>
      <p:sp>
        <p:nvSpPr>
          <p:cNvPr id="199" name="TextBox 198">
            <a:extLst>
              <a:ext uri="{FF2B5EF4-FFF2-40B4-BE49-F238E27FC236}">
                <a16:creationId xmlns:a16="http://schemas.microsoft.com/office/drawing/2014/main" id="{4CA31BEE-7D5A-F749-BC05-F678C3DECE61}"/>
              </a:ext>
            </a:extLst>
          </p:cNvPr>
          <p:cNvSpPr txBox="1"/>
          <p:nvPr/>
        </p:nvSpPr>
        <p:spPr>
          <a:xfrm>
            <a:off x="6846346" y="6381908"/>
            <a:ext cx="2126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courtesy A. Mazzone</a:t>
            </a:r>
            <a:endParaRPr/>
          </a:p>
        </p:txBody>
      </p:sp>
      <p:pic>
        <p:nvPicPr>
          <p:cNvPr id="7" name="Immagine 2">
            <a:extLst>
              <a:ext uri="{FF2B5EF4-FFF2-40B4-BE49-F238E27FC236}">
                <a16:creationId xmlns:a16="http://schemas.microsoft.com/office/drawing/2014/main" id="{FB657693-6511-A94F-97B6-EEDB09B071B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9512" y="1832551"/>
            <a:ext cx="4896544" cy="490881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4E199AB-5E7C-CD44-8C25-F00135274C34}"/>
              </a:ext>
            </a:extLst>
          </p:cNvPr>
          <p:cNvSpPr txBox="1"/>
          <p:nvPr/>
        </p:nvSpPr>
        <p:spPr>
          <a:xfrm>
            <a:off x="7308304" y="160738"/>
            <a:ext cx="16081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Ideal tracking</a:t>
            </a:r>
          </a:p>
          <a:p>
            <a:r>
              <a:rPr lang="en-US" sz="1600"/>
              <a:t>L=12 cm, H=5 cm</a:t>
            </a:r>
            <a:endParaRPr sz="1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6EF0178-4BB0-1749-AEB6-678F56E45EB7}"/>
              </a:ext>
            </a:extLst>
          </p:cNvPr>
          <p:cNvSpPr txBox="1"/>
          <p:nvPr/>
        </p:nvSpPr>
        <p:spPr>
          <a:xfrm>
            <a:off x="7308304" y="2248970"/>
            <a:ext cx="16081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No tracking</a:t>
            </a:r>
          </a:p>
          <a:p>
            <a:r>
              <a:rPr lang="en-US" sz="1600"/>
              <a:t>L=12 cm, H=5 cm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DE8F04D-68E5-A845-B789-D1FF57081CB5}"/>
              </a:ext>
            </a:extLst>
          </p:cNvPr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/>
              <a:t>X17 Invariant mass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9380F85-6177-6E44-8511-FFC8461A5137}"/>
              </a:ext>
            </a:extLst>
          </p:cNvPr>
          <p:cNvSpPr txBox="1"/>
          <p:nvPr/>
        </p:nvSpPr>
        <p:spPr>
          <a:xfrm>
            <a:off x="107504" y="548680"/>
            <a:ext cx="44999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target: </a:t>
            </a:r>
            <a:r>
              <a:rPr lang="en-US" baseline="30000"/>
              <a:t>3</a:t>
            </a:r>
            <a:r>
              <a:rPr lang="en-US"/>
              <a:t>He at P=30 bar, T= 300 k</a:t>
            </a:r>
          </a:p>
          <a:p>
            <a:r>
              <a:rPr lang="en-US"/>
              <a:t>thickness of Carbon fibre= 1 mm</a:t>
            </a:r>
          </a:p>
          <a:p>
            <a:r>
              <a:rPr lang="en-US"/>
              <a:t>Multiple scattering included</a:t>
            </a:r>
          </a:p>
          <a:p>
            <a:r>
              <a:rPr lang="en-US"/>
              <a:t>IPC/EPC background included</a:t>
            </a:r>
            <a:endParaRPr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F96484B-55D5-4A4A-9B61-FFA20E725B23}"/>
              </a:ext>
            </a:extLst>
          </p:cNvPr>
          <p:cNvCxnSpPr>
            <a:cxnSpLocks/>
          </p:cNvCxnSpPr>
          <p:nvPr/>
        </p:nvCxnSpPr>
        <p:spPr>
          <a:xfrm>
            <a:off x="3203848" y="3140968"/>
            <a:ext cx="0" cy="1161404"/>
          </a:xfrm>
          <a:prstGeom prst="straightConnector1">
            <a:avLst/>
          </a:prstGeom>
          <a:ln w="3810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73F5A37-137E-8646-A010-A191DB55FB6E}"/>
              </a:ext>
            </a:extLst>
          </p:cNvPr>
          <p:cNvCxnSpPr>
            <a:cxnSpLocks/>
          </p:cNvCxnSpPr>
          <p:nvPr/>
        </p:nvCxnSpPr>
        <p:spPr>
          <a:xfrm flipH="1">
            <a:off x="1124000" y="2477380"/>
            <a:ext cx="2943944" cy="0"/>
          </a:xfrm>
          <a:prstGeom prst="straightConnector1">
            <a:avLst/>
          </a:prstGeom>
          <a:ln w="3810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8F9404C-82DA-3A41-8D9A-798C72FDDBDF}"/>
              </a:ext>
            </a:extLst>
          </p:cNvPr>
          <p:cNvSpPr txBox="1"/>
          <p:nvPr/>
        </p:nvSpPr>
        <p:spPr>
          <a:xfrm>
            <a:off x="3266144" y="3419708"/>
            <a:ext cx="328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chemeClr val="bg1"/>
                </a:solidFill>
              </a:rPr>
              <a:t>H</a:t>
            </a:r>
            <a:endParaRPr b="1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A86CA10-DAFE-6643-A23A-D889E9B65345}"/>
              </a:ext>
            </a:extLst>
          </p:cNvPr>
          <p:cNvSpPr txBox="1"/>
          <p:nvPr/>
        </p:nvSpPr>
        <p:spPr>
          <a:xfrm>
            <a:off x="2486559" y="2060848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chemeClr val="bg1"/>
                </a:solidFill>
              </a:rPr>
              <a:t>L</a:t>
            </a:r>
            <a:endParaRPr b="1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3550C62-AFA2-A843-AF88-61F4425AFF1F}"/>
              </a:ext>
            </a:extLst>
          </p:cNvPr>
          <p:cNvSpPr txBox="1"/>
          <p:nvPr/>
        </p:nvSpPr>
        <p:spPr>
          <a:xfrm>
            <a:off x="7236296" y="4302372"/>
            <a:ext cx="17123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No tracking</a:t>
            </a:r>
          </a:p>
          <a:p>
            <a:r>
              <a:rPr lang="en-US" sz="1600"/>
              <a:t>L=40 cm, H=10 cm</a:t>
            </a:r>
          </a:p>
        </p:txBody>
      </p:sp>
    </p:spTree>
    <p:extLst>
      <p:ext uri="{BB962C8B-B14F-4D97-AF65-F5344CB8AC3E}">
        <p14:creationId xmlns:p14="http://schemas.microsoft.com/office/powerpoint/2010/main" val="3336179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9DE8F04D-68E5-A845-B789-D1FF57081CB5}"/>
              </a:ext>
            </a:extLst>
          </p:cNvPr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/>
              <a:t>X17 SIGNAL AND (irreducible) BACKGROUND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9380F85-6177-6E44-8511-FFC8461A5137}"/>
              </a:ext>
            </a:extLst>
          </p:cNvPr>
          <p:cNvSpPr txBox="1"/>
          <p:nvPr/>
        </p:nvSpPr>
        <p:spPr>
          <a:xfrm>
            <a:off x="35496" y="367496"/>
            <a:ext cx="82089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target: </a:t>
            </a:r>
            <a:r>
              <a:rPr lang="en-US" baseline="30000"/>
              <a:t>3</a:t>
            </a:r>
            <a:r>
              <a:rPr lang="en-US"/>
              <a:t>He at P=30 bar, T= 300 k</a:t>
            </a:r>
          </a:p>
          <a:p>
            <a:r>
              <a:rPr lang="en-US"/>
              <a:t>thickness of Carbon fibre= 1 mm</a:t>
            </a:r>
          </a:p>
          <a:p>
            <a:r>
              <a:rPr lang="en-US"/>
              <a:t>Multiple scattering included</a:t>
            </a:r>
          </a:p>
          <a:p>
            <a:r>
              <a:rPr lang="en-US"/>
              <a:t>IPC background included</a:t>
            </a:r>
          </a:p>
          <a:p>
            <a:r>
              <a:rPr lang="en-US"/>
              <a:t>DATA From M. Viviani ab-initio calculations, normailzed to the  ATOMKY results 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F96484B-55D5-4A4A-9B61-FFA20E725B23}"/>
              </a:ext>
            </a:extLst>
          </p:cNvPr>
          <p:cNvCxnSpPr/>
          <p:nvPr/>
        </p:nvCxnSpPr>
        <p:spPr>
          <a:xfrm>
            <a:off x="3203848" y="2845051"/>
            <a:ext cx="0" cy="1210368"/>
          </a:xfrm>
          <a:prstGeom prst="straightConnector1">
            <a:avLst/>
          </a:prstGeom>
          <a:ln w="3810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73F5A37-137E-8646-A010-A191DB55FB6E}"/>
              </a:ext>
            </a:extLst>
          </p:cNvPr>
          <p:cNvCxnSpPr>
            <a:cxnSpLocks/>
          </p:cNvCxnSpPr>
          <p:nvPr/>
        </p:nvCxnSpPr>
        <p:spPr>
          <a:xfrm flipH="1">
            <a:off x="1124000" y="2477380"/>
            <a:ext cx="2943944" cy="0"/>
          </a:xfrm>
          <a:prstGeom prst="straightConnector1">
            <a:avLst/>
          </a:prstGeom>
          <a:ln w="3810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8F9404C-82DA-3A41-8D9A-798C72FDDBDF}"/>
              </a:ext>
            </a:extLst>
          </p:cNvPr>
          <p:cNvSpPr txBox="1"/>
          <p:nvPr/>
        </p:nvSpPr>
        <p:spPr>
          <a:xfrm>
            <a:off x="3266144" y="3265569"/>
            <a:ext cx="328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chemeClr val="bg1"/>
                </a:solidFill>
              </a:rPr>
              <a:t>H</a:t>
            </a:r>
            <a:endParaRPr b="1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A86CA10-DAFE-6643-A23A-D889E9B65345}"/>
              </a:ext>
            </a:extLst>
          </p:cNvPr>
          <p:cNvSpPr txBox="1"/>
          <p:nvPr/>
        </p:nvSpPr>
        <p:spPr>
          <a:xfrm>
            <a:off x="2486559" y="2060848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chemeClr val="bg1"/>
                </a:solidFill>
              </a:rPr>
              <a:t>L</a:t>
            </a:r>
            <a:endParaRPr b="1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BFA7AB-4D60-9F43-946E-B5A3E54DED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6267" y="1812528"/>
            <a:ext cx="5822237" cy="428076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0B47FE1-2B95-1A4E-96E7-850E5557572E}"/>
              </a:ext>
            </a:extLst>
          </p:cNvPr>
          <p:cNvSpPr txBox="1"/>
          <p:nvPr/>
        </p:nvSpPr>
        <p:spPr>
          <a:xfrm>
            <a:off x="35496" y="2075543"/>
            <a:ext cx="32666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Y=(E</a:t>
            </a:r>
            <a:r>
              <a:rPr lang="en-US" b="1" baseline="-25000"/>
              <a:t>e-</a:t>
            </a:r>
            <a:r>
              <a:rPr lang="en-US" b="1"/>
              <a:t>—E</a:t>
            </a:r>
            <a:r>
              <a:rPr lang="en-US" b="1" baseline="-25000"/>
              <a:t>e+</a:t>
            </a:r>
            <a:r>
              <a:rPr lang="en-US" b="1"/>
              <a:t>)/(E</a:t>
            </a:r>
            <a:r>
              <a:rPr lang="en-US" b="1" baseline="-25000"/>
              <a:t>e-</a:t>
            </a:r>
            <a:r>
              <a:rPr lang="en-US" b="1"/>
              <a:t>+ E</a:t>
            </a:r>
            <a:r>
              <a:rPr lang="en-US" b="1" baseline="-25000"/>
              <a:t>e+</a:t>
            </a:r>
            <a:r>
              <a:rPr lang="en-US" b="1"/>
              <a:t>)</a:t>
            </a:r>
          </a:p>
          <a:p>
            <a:r>
              <a:rPr lang="en-US" b="1">
                <a:latin typeface="Symbol" pitchFamily="2" charset="2"/>
              </a:rPr>
              <a:t>q</a:t>
            </a:r>
            <a:r>
              <a:rPr lang="en-US" b="1" baseline="-25000"/>
              <a:t>ee</a:t>
            </a:r>
            <a:r>
              <a:rPr lang="en-US" b="1"/>
              <a:t>= aperture angle of e+e- pairs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071F6D7-7783-B84B-8C84-FA8FB0837A47}"/>
              </a:ext>
            </a:extLst>
          </p:cNvPr>
          <p:cNvSpPr txBox="1"/>
          <p:nvPr/>
        </p:nvSpPr>
        <p:spPr>
          <a:xfrm>
            <a:off x="2265774" y="3105379"/>
            <a:ext cx="1218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X17 Signal </a:t>
            </a:r>
            <a:endParaRPr b="1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7D0B715-0DD0-6646-ADE3-1E346B89AE99}"/>
              </a:ext>
            </a:extLst>
          </p:cNvPr>
          <p:cNvSpPr txBox="1"/>
          <p:nvPr/>
        </p:nvSpPr>
        <p:spPr>
          <a:xfrm>
            <a:off x="1436914" y="3875314"/>
            <a:ext cx="1669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IPC background</a:t>
            </a:r>
            <a:endParaRPr b="1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739F428-B32C-2147-84FA-5465FA4030C9}"/>
              </a:ext>
            </a:extLst>
          </p:cNvPr>
          <p:cNvCxnSpPr>
            <a:cxnSpLocks/>
          </p:cNvCxnSpPr>
          <p:nvPr/>
        </p:nvCxnSpPr>
        <p:spPr>
          <a:xfrm flipV="1">
            <a:off x="3401002" y="3033702"/>
            <a:ext cx="1675054" cy="231868"/>
          </a:xfrm>
          <a:prstGeom prst="straightConnector1">
            <a:avLst/>
          </a:prstGeom>
          <a:ln w="381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91A7120-8109-8C41-9F92-8ADBD9C85C7F}"/>
              </a:ext>
            </a:extLst>
          </p:cNvPr>
          <p:cNvCxnSpPr>
            <a:cxnSpLocks/>
          </p:cNvCxnSpPr>
          <p:nvPr/>
        </p:nvCxnSpPr>
        <p:spPr>
          <a:xfrm>
            <a:off x="3509098" y="4027099"/>
            <a:ext cx="2935110" cy="351734"/>
          </a:xfrm>
          <a:prstGeom prst="straightConnector1">
            <a:avLst/>
          </a:prstGeom>
          <a:ln w="381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4D679DB7-A594-9B4F-927E-700F0FC1DBE5}"/>
              </a:ext>
            </a:extLst>
          </p:cNvPr>
          <p:cNvSpPr txBox="1"/>
          <p:nvPr/>
        </p:nvSpPr>
        <p:spPr>
          <a:xfrm>
            <a:off x="6846346" y="6381908"/>
            <a:ext cx="2126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courtesy A. Mazzone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9799150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3351C83-A663-B144-9988-CE7A56C7D1CD}"/>
              </a:ext>
            </a:extLst>
          </p:cNvPr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600" b="1" dirty="0" err="1"/>
              <a:t>Conclusion</a:t>
            </a:r>
            <a:endParaRPr lang="it-IT" sz="36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6600E18-9B70-2441-A30E-34A8F284B4F1}"/>
              </a:ext>
            </a:extLst>
          </p:cNvPr>
          <p:cNvSpPr txBox="1"/>
          <p:nvPr/>
        </p:nvSpPr>
        <p:spPr>
          <a:xfrm>
            <a:off x="0" y="548680"/>
            <a:ext cx="914202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en-US" sz="1600" b="1" dirty="0">
                <a:solidFill>
                  <a:srgbClr val="0070C0"/>
                </a:solidFill>
              </a:rPr>
              <a:t>The ATOMKY anomaly has been interpreted as the signature of a particle (X17 boson) not foreseen in the standard model of particle physics. 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en-US" sz="1600" b="1" dirty="0"/>
              <a:t>A new measurement to confirm (or reject) the existence of X17 particle is mandatory. 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en-US" sz="1600" b="1" dirty="0">
                <a:solidFill>
                  <a:srgbClr val="0070C0"/>
                </a:solidFill>
              </a:rPr>
              <a:t>With n_ToF it is possible to exploits the new reaction </a:t>
            </a:r>
            <a:r>
              <a:rPr lang="en-US" sz="1600" b="1" baseline="30000" dirty="0">
                <a:solidFill>
                  <a:srgbClr val="0070C0"/>
                </a:solidFill>
              </a:rPr>
              <a:t>3</a:t>
            </a:r>
            <a:r>
              <a:rPr lang="en-US" sz="1600" b="1" dirty="0">
                <a:solidFill>
                  <a:srgbClr val="0070C0"/>
                </a:solidFill>
              </a:rPr>
              <a:t>He(</a:t>
            </a:r>
            <a:r>
              <a:rPr lang="en-US" sz="1600" b="1" dirty="0" err="1">
                <a:solidFill>
                  <a:srgbClr val="0070C0"/>
                </a:solidFill>
              </a:rPr>
              <a:t>n,e+e</a:t>
            </a:r>
            <a:r>
              <a:rPr lang="en-US" sz="1600" b="1" dirty="0">
                <a:solidFill>
                  <a:srgbClr val="0070C0"/>
                </a:solidFill>
              </a:rPr>
              <a:t>-)</a:t>
            </a:r>
            <a:r>
              <a:rPr lang="en-US" sz="1600" b="1" baseline="30000" dirty="0">
                <a:solidFill>
                  <a:srgbClr val="0070C0"/>
                </a:solidFill>
              </a:rPr>
              <a:t>4</a:t>
            </a:r>
            <a:r>
              <a:rPr lang="en-US" sz="1600" b="1" dirty="0">
                <a:solidFill>
                  <a:srgbClr val="0070C0"/>
                </a:solidFill>
              </a:rPr>
              <a:t>He in a wide energy range and using a dedicated setup, to probe the purpoted protophobic nature of fifth force and to measure </a:t>
            </a:r>
            <a:r>
              <a:rPr lang="en-US" sz="1600" b="1" dirty="0">
                <a:solidFill>
                  <a:srgbClr val="0070C0"/>
                </a:solidFill>
                <a:sym typeface="Wingdings" pitchFamily="2" charset="2"/>
              </a:rPr>
              <a:t>X17 properties.</a:t>
            </a:r>
            <a:endParaRPr lang="en-US" sz="1600" b="1" dirty="0">
              <a:solidFill>
                <a:srgbClr val="0070C0"/>
              </a:solidFill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en-US" sz="1600" b="1" dirty="0"/>
              <a:t>Standard </a:t>
            </a:r>
            <a:r>
              <a:rPr lang="en-US" sz="1600" b="1" baseline="30000" dirty="0"/>
              <a:t>3</a:t>
            </a:r>
            <a:r>
              <a:rPr lang="en-US" sz="1600" b="1" dirty="0"/>
              <a:t>He(</a:t>
            </a:r>
            <a:r>
              <a:rPr lang="en-US" sz="1600" b="1" dirty="0" err="1"/>
              <a:t>n,e+e</a:t>
            </a:r>
            <a:r>
              <a:rPr lang="en-US" sz="1600" b="1" dirty="0"/>
              <a:t>-)</a:t>
            </a:r>
            <a:r>
              <a:rPr lang="en-US" sz="1600" b="1" baseline="30000" dirty="0"/>
              <a:t>4</a:t>
            </a:r>
            <a:r>
              <a:rPr lang="en-US" sz="1600" b="1" dirty="0"/>
              <a:t>He and </a:t>
            </a:r>
            <a:r>
              <a:rPr lang="en-US" sz="1600" b="1" baseline="30000" dirty="0"/>
              <a:t>3</a:t>
            </a:r>
            <a:r>
              <a:rPr lang="en-US" sz="1600" b="1" dirty="0"/>
              <a:t>H(p</a:t>
            </a:r>
            <a:r>
              <a:rPr lang="en-US" sz="1600" b="1" dirty="0" err="1"/>
              <a:t>,</a:t>
            </a:r>
            <a:r>
              <a:rPr lang="en-US" sz="1600" b="1" dirty="0" err="1">
                <a:latin typeface="Symbol" pitchFamily="2" charset="2"/>
              </a:rPr>
              <a:t>g</a:t>
            </a:r>
            <a:r>
              <a:rPr lang="en-US" sz="1600" b="1" dirty="0"/>
              <a:t>)</a:t>
            </a:r>
            <a:r>
              <a:rPr lang="en-US" sz="1600" b="1" baseline="30000" dirty="0"/>
              <a:t>4</a:t>
            </a:r>
            <a:r>
              <a:rPr lang="en-US" sz="1600" b="1" dirty="0"/>
              <a:t>He reactions are also of great interest in nuclear physics, providing an important experimental footing for "ab initio" calculations.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1600" b="1" dirty="0">
                <a:solidFill>
                  <a:srgbClr val="0070C0"/>
                </a:solidFill>
              </a:rPr>
              <a:t>R&amp;D, simulations and theoretical calculations are in progress. Feasibility tests are approved and funded by INFN.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A4D305C-4C13-2B45-9213-E189F2B289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2649" y="3194920"/>
            <a:ext cx="6933727" cy="261034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5C590CF-F59C-CE4D-8F3C-40374B43952B}"/>
              </a:ext>
            </a:extLst>
          </p:cNvPr>
          <p:cNvSpPr txBox="1"/>
          <p:nvPr/>
        </p:nvSpPr>
        <p:spPr>
          <a:xfrm>
            <a:off x="2987824" y="5712293"/>
            <a:ext cx="2539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Timeline of X17 @n_TOF</a:t>
            </a:r>
            <a:endParaRPr b="1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2C8C56-E22B-264E-B4F0-82CC1028D06D}"/>
              </a:ext>
            </a:extLst>
          </p:cNvPr>
          <p:cNvSpPr txBox="1"/>
          <p:nvPr/>
        </p:nvSpPr>
        <p:spPr>
          <a:xfrm>
            <a:off x="1" y="6093296"/>
            <a:ext cx="91420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/>
              <a:t>THANKS FOR THE ATTENTION</a:t>
            </a:r>
            <a:endParaRPr sz="3600" b="1"/>
          </a:p>
        </p:txBody>
      </p:sp>
    </p:spTree>
    <p:extLst>
      <p:ext uri="{BB962C8B-B14F-4D97-AF65-F5344CB8AC3E}">
        <p14:creationId xmlns:p14="http://schemas.microsoft.com/office/powerpoint/2010/main" val="1399122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32A3AEE-800D-2C41-8CEF-60340F9EBE13}"/>
              </a:ext>
            </a:extLst>
          </p:cNvPr>
          <p:cNvSpPr txBox="1"/>
          <p:nvPr/>
        </p:nvSpPr>
        <p:spPr>
          <a:xfrm>
            <a:off x="3203848" y="2924944"/>
            <a:ext cx="246561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/>
              <a:t>SPARES</a:t>
            </a:r>
            <a:endParaRPr sz="6000"/>
          </a:p>
        </p:txBody>
      </p:sp>
    </p:spTree>
    <p:extLst>
      <p:ext uri="{BB962C8B-B14F-4D97-AF65-F5344CB8AC3E}">
        <p14:creationId xmlns:p14="http://schemas.microsoft.com/office/powerpoint/2010/main" val="38332794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E098463-0696-AB49-95F2-937DFFCDAC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672" y="188640"/>
            <a:ext cx="7715744" cy="6108297"/>
          </a:xfrm>
          <a:prstGeom prst="rect">
            <a:avLst/>
          </a:prstGeom>
        </p:spPr>
      </p:pic>
      <p:sp>
        <p:nvSpPr>
          <p:cNvPr id="199" name="TextBox 198">
            <a:extLst>
              <a:ext uri="{FF2B5EF4-FFF2-40B4-BE49-F238E27FC236}">
                <a16:creationId xmlns:a16="http://schemas.microsoft.com/office/drawing/2014/main" id="{4CA31BEE-7D5A-F749-BC05-F678C3DECE61}"/>
              </a:ext>
            </a:extLst>
          </p:cNvPr>
          <p:cNvSpPr txBox="1"/>
          <p:nvPr/>
        </p:nvSpPr>
        <p:spPr>
          <a:xfrm>
            <a:off x="6846346" y="6381908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courtesy M.C. Petrone</a:t>
            </a:r>
            <a:endParaRPr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32A3AEE-800D-2C41-8CEF-60340F9EBE13}"/>
              </a:ext>
            </a:extLst>
          </p:cNvPr>
          <p:cNvSpPr txBox="1"/>
          <p:nvPr/>
        </p:nvSpPr>
        <p:spPr>
          <a:xfrm>
            <a:off x="3805192" y="2708920"/>
            <a:ext cx="3041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80 mm thick EJ-200 scintillator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0324462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AE2FB4D-8CA8-BE47-AC6D-C125EB325E53}"/>
              </a:ext>
            </a:extLst>
          </p:cNvPr>
          <p:cNvSpPr txBox="1"/>
          <p:nvPr/>
        </p:nvSpPr>
        <p:spPr>
          <a:xfrm>
            <a:off x="0" y="692696"/>
            <a:ext cx="946854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Wingdings" pitchFamily="2" charset="2"/>
              <a:buChar char="v"/>
            </a:pPr>
            <a:r>
              <a:rPr lang="en-US" sz="2000" baseline="30000" dirty="0"/>
              <a:t>3</a:t>
            </a:r>
            <a:r>
              <a:rPr lang="en-US" sz="2000" dirty="0"/>
              <a:t>H adsorbed on  </a:t>
            </a:r>
            <a:r>
              <a:rPr lang="en-US" sz="2000" dirty="0" err="1"/>
              <a:t>Ti</a:t>
            </a:r>
            <a:r>
              <a:rPr lang="en-US" sz="2000" dirty="0"/>
              <a:t> layer</a:t>
            </a:r>
          </a:p>
          <a:p>
            <a:pPr marL="214313" indent="-214313">
              <a:buFont typeface="Wingdings" pitchFamily="2" charset="2"/>
              <a:buChar char="v"/>
            </a:pPr>
            <a:r>
              <a:rPr lang="en-US" sz="2000" dirty="0"/>
              <a:t>6 plastic scintillator </a:t>
            </a:r>
            <a:r>
              <a:rPr lang="it-IT" sz="2000" dirty="0"/>
              <a:t> 82x86x80 mm</a:t>
            </a:r>
            <a:r>
              <a:rPr lang="it-IT" sz="2000" baseline="30000" dirty="0"/>
              <a:t>3</a:t>
            </a:r>
            <a:endParaRPr lang="en-US" sz="2000" dirty="0"/>
          </a:p>
          <a:p>
            <a:pPr marL="214313" indent="-214313">
              <a:buFont typeface="Wingdings" pitchFamily="2" charset="2"/>
              <a:buChar char="v"/>
            </a:pPr>
            <a:r>
              <a:rPr lang="en-US" sz="2000" dirty="0"/>
              <a:t>6 </a:t>
            </a:r>
            <a:r>
              <a:rPr lang="it-IT" sz="2000" dirty="0"/>
              <a:t>double-</a:t>
            </a:r>
            <a:r>
              <a:rPr lang="it-IT" sz="2000" dirty="0" err="1"/>
              <a:t>sided</a:t>
            </a:r>
            <a:r>
              <a:rPr lang="it-IT" sz="2000" dirty="0"/>
              <a:t> </a:t>
            </a:r>
            <a:r>
              <a:rPr lang="it-IT" sz="2000" dirty="0" err="1"/>
              <a:t>silicon</a:t>
            </a:r>
            <a:r>
              <a:rPr lang="it-IT" sz="2000" dirty="0"/>
              <a:t> strip detector  (3 mm wide </a:t>
            </a:r>
            <a:r>
              <a:rPr lang="it-IT" sz="2000" dirty="0" err="1"/>
              <a:t>strips</a:t>
            </a:r>
            <a:r>
              <a:rPr lang="it-IT" sz="2000" dirty="0"/>
              <a:t>, 0.5 mm </a:t>
            </a:r>
            <a:r>
              <a:rPr lang="it-IT" sz="2000" dirty="0" err="1"/>
              <a:t>thick</a:t>
            </a:r>
            <a:r>
              <a:rPr lang="it-IT" sz="2000" dirty="0"/>
              <a:t>)</a:t>
            </a:r>
          </a:p>
          <a:p>
            <a:pPr marL="214313" indent="-214313">
              <a:buFont typeface="Wingdings" pitchFamily="2" charset="2"/>
              <a:buChar char="v"/>
            </a:pPr>
            <a:r>
              <a:rPr lang="it-IT" sz="2000" dirty="0"/>
              <a:t>1 mm </a:t>
            </a:r>
            <a:r>
              <a:rPr lang="it-IT" sz="2000" dirty="0" err="1"/>
              <a:t>thick</a:t>
            </a:r>
            <a:r>
              <a:rPr lang="it-IT" sz="2000" dirty="0"/>
              <a:t> carbon </a:t>
            </a:r>
            <a:r>
              <a:rPr lang="it-IT" sz="2000" dirty="0" err="1"/>
              <a:t>fiber</a:t>
            </a:r>
            <a:r>
              <a:rPr lang="it-IT" sz="2000" dirty="0"/>
              <a:t> tube</a:t>
            </a:r>
            <a:endParaRPr lang="it-IT" sz="2000" dirty="0" err="1"/>
          </a:p>
          <a:p>
            <a:pPr marL="214313" indent="-214313">
              <a:buFont typeface="Wingdings" pitchFamily="2" charset="2"/>
              <a:buChar char="v"/>
            </a:pPr>
            <a:r>
              <a:rPr lang="it-IT" sz="2000" dirty="0" err="1"/>
              <a:t>Detector acceptance only around 90° with respect to the beam axis</a:t>
            </a:r>
          </a:p>
          <a:p>
            <a:pPr marL="214313" indent="-214313">
              <a:buFont typeface="Wingdings" pitchFamily="2" charset="2"/>
              <a:buChar char="v"/>
            </a:pPr>
            <a:r>
              <a:rPr lang="it-IT" sz="2000" dirty="0" err="1"/>
              <a:t>no tracking</a:t>
            </a:r>
            <a:endParaRPr lang="it-IT" sz="200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EEF8711-B835-A048-93EC-3C3C25C1F58F}"/>
              </a:ext>
            </a:extLst>
          </p:cNvPr>
          <p:cNvGrpSpPr/>
          <p:nvPr/>
        </p:nvGrpSpPr>
        <p:grpSpPr>
          <a:xfrm>
            <a:off x="251520" y="2977198"/>
            <a:ext cx="3820119" cy="3548146"/>
            <a:chOff x="7539312" y="1127691"/>
            <a:chExt cx="4225547" cy="3885412"/>
          </a:xfrm>
        </p:grpSpPr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9E996743-5185-2C45-BA1F-EA0AF2EF7945}"/>
                </a:ext>
              </a:extLst>
            </p:cNvPr>
            <p:cNvGrpSpPr/>
            <p:nvPr/>
          </p:nvGrpSpPr>
          <p:grpSpPr>
            <a:xfrm>
              <a:off x="7539312" y="1127691"/>
              <a:ext cx="4225547" cy="3885412"/>
              <a:chOff x="4343400" y="1885505"/>
              <a:chExt cx="4225547" cy="3885412"/>
            </a:xfrm>
          </p:grpSpPr>
          <p:sp>
            <p:nvSpPr>
              <p:cNvPr id="6" name="Snip Same Side Corner Rectangle 5">
                <a:extLst>
                  <a:ext uri="{FF2B5EF4-FFF2-40B4-BE49-F238E27FC236}">
                    <a16:creationId xmlns:a16="http://schemas.microsoft.com/office/drawing/2014/main" id="{9F15B7BC-C1C7-314B-81FD-34A4BCBE5CCF}"/>
                  </a:ext>
                </a:extLst>
              </p:cNvPr>
              <p:cNvSpPr/>
              <p:nvPr/>
            </p:nvSpPr>
            <p:spPr>
              <a:xfrm rot="10800000">
                <a:off x="6111945" y="1885505"/>
                <a:ext cx="900226" cy="1049079"/>
              </a:xfrm>
              <a:prstGeom prst="snip2SameRect">
                <a:avLst>
                  <a:gd name="adj1" fmla="val 14305"/>
                  <a:gd name="adj2" fmla="val 0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sz="1350" dirty="0"/>
              </a:p>
            </p:txBody>
          </p:sp>
          <p:sp>
            <p:nvSpPr>
              <p:cNvPr id="43" name="Snip Same Side Corner Rectangle 42">
                <a:extLst>
                  <a:ext uri="{FF2B5EF4-FFF2-40B4-BE49-F238E27FC236}">
                    <a16:creationId xmlns:a16="http://schemas.microsoft.com/office/drawing/2014/main" id="{92892F9A-B8D6-5E4F-913E-21DB927C839A}"/>
                  </a:ext>
                </a:extLst>
              </p:cNvPr>
              <p:cNvSpPr/>
              <p:nvPr/>
            </p:nvSpPr>
            <p:spPr>
              <a:xfrm rot="7217916">
                <a:off x="4867431" y="2588389"/>
                <a:ext cx="900226" cy="1049079"/>
              </a:xfrm>
              <a:prstGeom prst="snip2SameRect">
                <a:avLst>
                  <a:gd name="adj1" fmla="val 14305"/>
                  <a:gd name="adj2" fmla="val 0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sz="1350" dirty="0"/>
              </a:p>
            </p:txBody>
          </p:sp>
          <p:sp>
            <p:nvSpPr>
              <p:cNvPr id="45" name="Snip Same Side Corner Rectangle 44">
                <a:extLst>
                  <a:ext uri="{FF2B5EF4-FFF2-40B4-BE49-F238E27FC236}">
                    <a16:creationId xmlns:a16="http://schemas.microsoft.com/office/drawing/2014/main" id="{9DA319D7-4BBC-1149-8359-3BF426570AD3}"/>
                  </a:ext>
                </a:extLst>
              </p:cNvPr>
              <p:cNvSpPr/>
              <p:nvPr/>
            </p:nvSpPr>
            <p:spPr>
              <a:xfrm rot="3619716">
                <a:off x="4860716" y="4001781"/>
                <a:ext cx="900226" cy="1049079"/>
              </a:xfrm>
              <a:prstGeom prst="snip2SameRect">
                <a:avLst>
                  <a:gd name="adj1" fmla="val 14305"/>
                  <a:gd name="adj2" fmla="val 0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sz="1350" dirty="0"/>
              </a:p>
            </p:txBody>
          </p:sp>
          <p:sp>
            <p:nvSpPr>
              <p:cNvPr id="47" name="Snip Same Side Corner Rectangle 46">
                <a:extLst>
                  <a:ext uri="{FF2B5EF4-FFF2-40B4-BE49-F238E27FC236}">
                    <a16:creationId xmlns:a16="http://schemas.microsoft.com/office/drawing/2014/main" id="{0E388A86-7816-3F47-9CE5-149315E85DD7}"/>
                  </a:ext>
                </a:extLst>
              </p:cNvPr>
              <p:cNvSpPr/>
              <p:nvPr/>
            </p:nvSpPr>
            <p:spPr>
              <a:xfrm rot="3619716" flipH="1" flipV="1">
                <a:off x="7334735" y="2587306"/>
                <a:ext cx="900226" cy="1049079"/>
              </a:xfrm>
              <a:prstGeom prst="snip2SameRect">
                <a:avLst>
                  <a:gd name="adj1" fmla="val 14305"/>
                  <a:gd name="adj2" fmla="val 0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sz="1350" dirty="0"/>
              </a:p>
            </p:txBody>
          </p:sp>
          <p:sp>
            <p:nvSpPr>
              <p:cNvPr id="48" name="Snip Same Side Corner Rectangle 47">
                <a:extLst>
                  <a:ext uri="{FF2B5EF4-FFF2-40B4-BE49-F238E27FC236}">
                    <a16:creationId xmlns:a16="http://schemas.microsoft.com/office/drawing/2014/main" id="{2C262F75-169C-FC40-BDE6-CCE1FBD4610C}"/>
                  </a:ext>
                </a:extLst>
              </p:cNvPr>
              <p:cNvSpPr/>
              <p:nvPr/>
            </p:nvSpPr>
            <p:spPr>
              <a:xfrm rot="7217916" flipH="1" flipV="1">
                <a:off x="7322763" y="4019256"/>
                <a:ext cx="900226" cy="1049079"/>
              </a:xfrm>
              <a:prstGeom prst="snip2SameRect">
                <a:avLst>
                  <a:gd name="adj1" fmla="val 14305"/>
                  <a:gd name="adj2" fmla="val 0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sz="1350" dirty="0"/>
              </a:p>
            </p:txBody>
          </p:sp>
          <p:sp>
            <p:nvSpPr>
              <p:cNvPr id="49" name="Snip Same Side Corner Rectangle 48">
                <a:extLst>
                  <a:ext uri="{FF2B5EF4-FFF2-40B4-BE49-F238E27FC236}">
                    <a16:creationId xmlns:a16="http://schemas.microsoft.com/office/drawing/2014/main" id="{4F288F56-A1B0-EA4B-BA9D-0D5A499EEF99}"/>
                  </a:ext>
                </a:extLst>
              </p:cNvPr>
              <p:cNvSpPr/>
              <p:nvPr/>
            </p:nvSpPr>
            <p:spPr>
              <a:xfrm rot="10800000" flipV="1">
                <a:off x="6103478" y="4721838"/>
                <a:ext cx="900226" cy="1049079"/>
              </a:xfrm>
              <a:prstGeom prst="snip2SameRect">
                <a:avLst>
                  <a:gd name="adj1" fmla="val 14305"/>
                  <a:gd name="adj2" fmla="val 0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sz="1350" dirty="0"/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D27177BD-4E5C-474A-B1E5-3ECFA6EE3B81}"/>
                  </a:ext>
                </a:extLst>
              </p:cNvPr>
              <p:cNvSpPr/>
              <p:nvPr/>
            </p:nvSpPr>
            <p:spPr>
              <a:xfrm>
                <a:off x="6036359" y="3317965"/>
                <a:ext cx="1043710" cy="1038497"/>
              </a:xfrm>
              <a:prstGeom prst="ellipse">
                <a:avLst/>
              </a:prstGeom>
              <a:no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sz="1350" dirty="0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76DB222F-6DB6-2647-A98A-4F1A32E61EA8}"/>
                  </a:ext>
                </a:extLst>
              </p:cNvPr>
              <p:cNvSpPr/>
              <p:nvPr/>
            </p:nvSpPr>
            <p:spPr>
              <a:xfrm>
                <a:off x="6478767" y="3762208"/>
                <a:ext cx="158893" cy="156292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sz="1350"/>
              </a:p>
            </p:txBody>
          </p: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B14F25CC-DE2F-C84B-AF47-71B929F009A3}"/>
                  </a:ext>
                </a:extLst>
              </p:cNvPr>
              <p:cNvCxnSpPr/>
              <p:nvPr/>
            </p:nvCxnSpPr>
            <p:spPr>
              <a:xfrm>
                <a:off x="6248400" y="2971800"/>
                <a:ext cx="609600" cy="0"/>
              </a:xfrm>
              <a:prstGeom prst="line">
                <a:avLst/>
              </a:prstGeom>
              <a:ln w="57150">
                <a:solidFill>
                  <a:srgbClr val="A144E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A7B3904A-6C22-594A-81D4-7CC421963277}"/>
                  </a:ext>
                </a:extLst>
              </p:cNvPr>
              <p:cNvCxnSpPr/>
              <p:nvPr/>
            </p:nvCxnSpPr>
            <p:spPr>
              <a:xfrm>
                <a:off x="6234112" y="4653492"/>
                <a:ext cx="609600" cy="0"/>
              </a:xfrm>
              <a:prstGeom prst="line">
                <a:avLst/>
              </a:prstGeom>
              <a:ln w="57150">
                <a:solidFill>
                  <a:srgbClr val="A144E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F20E9604-4623-A54F-94C1-E002D38E9C64}"/>
                  </a:ext>
                </a:extLst>
              </p:cNvPr>
              <p:cNvCxnSpPr>
                <a:cxnSpLocks/>
              </p:cNvCxnSpPr>
              <p:nvPr/>
            </p:nvCxnSpPr>
            <p:spPr>
              <a:xfrm rot="18000000">
                <a:off x="6974620" y="4279830"/>
                <a:ext cx="609600" cy="0"/>
              </a:xfrm>
              <a:prstGeom prst="line">
                <a:avLst/>
              </a:prstGeom>
              <a:ln w="57150">
                <a:solidFill>
                  <a:srgbClr val="A144E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8573A999-4C0D-074C-BDF2-BC0998125CDD}"/>
                  </a:ext>
                </a:extLst>
              </p:cNvPr>
              <p:cNvCxnSpPr>
                <a:cxnSpLocks/>
              </p:cNvCxnSpPr>
              <p:nvPr/>
            </p:nvCxnSpPr>
            <p:spPr>
              <a:xfrm rot="18000000">
                <a:off x="5507973" y="3394994"/>
                <a:ext cx="609600" cy="0"/>
              </a:xfrm>
              <a:prstGeom prst="line">
                <a:avLst/>
              </a:prstGeom>
              <a:ln w="57150">
                <a:solidFill>
                  <a:srgbClr val="A144E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6BD05E53-2B37-B74A-A110-CD866F1DD433}"/>
                  </a:ext>
                </a:extLst>
              </p:cNvPr>
              <p:cNvCxnSpPr>
                <a:cxnSpLocks/>
              </p:cNvCxnSpPr>
              <p:nvPr/>
            </p:nvCxnSpPr>
            <p:spPr>
              <a:xfrm rot="3600000">
                <a:off x="6982338" y="3388175"/>
                <a:ext cx="609600" cy="0"/>
              </a:xfrm>
              <a:prstGeom prst="line">
                <a:avLst/>
              </a:prstGeom>
              <a:ln w="57150">
                <a:solidFill>
                  <a:srgbClr val="A144E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84E962F3-AF81-E047-9595-B0DBB81D0D4C}"/>
                  </a:ext>
                </a:extLst>
              </p:cNvPr>
              <p:cNvCxnSpPr>
                <a:cxnSpLocks/>
              </p:cNvCxnSpPr>
              <p:nvPr/>
            </p:nvCxnSpPr>
            <p:spPr>
              <a:xfrm rot="3600000">
                <a:off x="5500671" y="4226376"/>
                <a:ext cx="609600" cy="0"/>
              </a:xfrm>
              <a:prstGeom prst="line">
                <a:avLst/>
              </a:prstGeom>
              <a:ln w="57150">
                <a:solidFill>
                  <a:srgbClr val="A144E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1B4A604-94E4-224A-9511-B4994978ED6A}"/>
                  </a:ext>
                </a:extLst>
              </p:cNvPr>
              <p:cNvSpPr txBox="1"/>
              <p:nvPr/>
            </p:nvSpPr>
            <p:spPr>
              <a:xfrm>
                <a:off x="6142439" y="3501136"/>
                <a:ext cx="724985" cy="3385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/>
                  <a:t>Target</a:t>
                </a:r>
                <a:endParaRPr sz="1050" b="1" dirty="0"/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5E264BEB-04FD-684B-8075-E88425BBA763}"/>
                  </a:ext>
                </a:extLst>
              </p:cNvPr>
              <p:cNvSpPr txBox="1"/>
              <p:nvPr/>
            </p:nvSpPr>
            <p:spPr>
              <a:xfrm>
                <a:off x="7010400" y="1935461"/>
                <a:ext cx="1558547" cy="3385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/>
                  <a:t>Carbon fiber tube</a:t>
                </a:r>
                <a:endParaRPr sz="1050" b="1" dirty="0"/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C91DD4A2-D624-DD45-89C4-F0389677AED7}"/>
                  </a:ext>
                </a:extLst>
              </p:cNvPr>
              <p:cNvSpPr txBox="1"/>
              <p:nvPr/>
            </p:nvSpPr>
            <p:spPr>
              <a:xfrm>
                <a:off x="4421656" y="2002773"/>
                <a:ext cx="1564959" cy="3385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/>
                  <a:t>Plastic scintillator</a:t>
                </a:r>
                <a:endParaRPr sz="1050" b="1" dirty="0"/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FD2B6F54-E2CB-D84F-87FC-CAACDDFD401A}"/>
                  </a:ext>
                </a:extLst>
              </p:cNvPr>
              <p:cNvSpPr txBox="1"/>
              <p:nvPr/>
            </p:nvSpPr>
            <p:spPr>
              <a:xfrm>
                <a:off x="4343400" y="3658960"/>
                <a:ext cx="1186649" cy="3385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/>
                  <a:t>Silicon strips</a:t>
                </a:r>
                <a:endParaRPr sz="1050" b="1" dirty="0"/>
              </a:p>
            </p:txBody>
          </p:sp>
          <p:cxnSp>
            <p:nvCxnSpPr>
              <p:cNvPr id="61" name="Straight Arrow Connector 60">
                <a:extLst>
                  <a:ext uri="{FF2B5EF4-FFF2-40B4-BE49-F238E27FC236}">
                    <a16:creationId xmlns:a16="http://schemas.microsoft.com/office/drawing/2014/main" id="{DAEF4401-0C2E-0141-A918-2C50739D119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858000" y="2218525"/>
                <a:ext cx="613524" cy="1154726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Arrow Connector 65">
                <a:extLst>
                  <a:ext uri="{FF2B5EF4-FFF2-40B4-BE49-F238E27FC236}">
                    <a16:creationId xmlns:a16="http://schemas.microsoft.com/office/drawing/2014/main" id="{CF07487E-F923-AF4A-9535-C4F5940C230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98605" y="2182062"/>
                <a:ext cx="497999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Arrow Connector 68">
                <a:extLst>
                  <a:ext uri="{FF2B5EF4-FFF2-40B4-BE49-F238E27FC236}">
                    <a16:creationId xmlns:a16="http://schemas.microsoft.com/office/drawing/2014/main" id="{04CE2D5B-31D3-FF46-BA37-E939C704584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427133" y="3690818"/>
                <a:ext cx="220553" cy="136115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F7C3629A-872D-AC44-B08E-61629B3B8F96}"/>
                </a:ext>
              </a:extLst>
            </p:cNvPr>
            <p:cNvCxnSpPr>
              <a:cxnSpLocks/>
              <a:endCxn id="78" idx="4"/>
            </p:cNvCxnSpPr>
            <p:nvPr/>
          </p:nvCxnSpPr>
          <p:spPr>
            <a:xfrm flipV="1">
              <a:off x="9751478" y="2516092"/>
              <a:ext cx="1042204" cy="58676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5772182B-F9C8-8542-88FC-FF7789148D59}"/>
                </a:ext>
              </a:extLst>
            </p:cNvPr>
            <p:cNvSpPr/>
            <p:nvPr/>
          </p:nvSpPr>
          <p:spPr>
            <a:xfrm rot="13282562">
              <a:off x="10893367" y="2229073"/>
              <a:ext cx="222061" cy="421365"/>
            </a:xfrm>
            <a:custGeom>
              <a:avLst/>
              <a:gdLst>
                <a:gd name="connsiteX0" fmla="*/ 245239 w 329760"/>
                <a:gd name="connsiteY0" fmla="*/ 278983 h 1207131"/>
                <a:gd name="connsiteX1" fmla="*/ 6700 w 329760"/>
                <a:gd name="connsiteY1" fmla="*/ 928340 h 1207131"/>
                <a:gd name="connsiteX2" fmla="*/ 86213 w 329760"/>
                <a:gd name="connsiteY2" fmla="*/ 1193383 h 1207131"/>
                <a:gd name="connsiteX3" fmla="*/ 298247 w 329760"/>
                <a:gd name="connsiteY3" fmla="*/ 1047609 h 1207131"/>
                <a:gd name="connsiteX4" fmla="*/ 324752 w 329760"/>
                <a:gd name="connsiteY4" fmla="*/ 40444 h 1207131"/>
                <a:gd name="connsiteX5" fmla="*/ 245239 w 329760"/>
                <a:gd name="connsiteY5" fmla="*/ 278983 h 1207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9760" h="1207131">
                  <a:moveTo>
                    <a:pt x="245239" y="278983"/>
                  </a:moveTo>
                  <a:cubicBezTo>
                    <a:pt x="192230" y="426966"/>
                    <a:pt x="33204" y="775940"/>
                    <a:pt x="6700" y="928340"/>
                  </a:cubicBezTo>
                  <a:cubicBezTo>
                    <a:pt x="-19804" y="1080740"/>
                    <a:pt x="37622" y="1173505"/>
                    <a:pt x="86213" y="1193383"/>
                  </a:cubicBezTo>
                  <a:cubicBezTo>
                    <a:pt x="134804" y="1213261"/>
                    <a:pt x="258491" y="1239766"/>
                    <a:pt x="298247" y="1047609"/>
                  </a:cubicBezTo>
                  <a:cubicBezTo>
                    <a:pt x="338004" y="855453"/>
                    <a:pt x="331378" y="172966"/>
                    <a:pt x="324752" y="40444"/>
                  </a:cubicBezTo>
                  <a:cubicBezTo>
                    <a:pt x="318126" y="-92078"/>
                    <a:pt x="298248" y="131000"/>
                    <a:pt x="245239" y="278983"/>
                  </a:cubicBez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50"/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F270FA24-C9BC-F848-992D-E55D6E9F06FC}"/>
                </a:ext>
              </a:extLst>
            </p:cNvPr>
            <p:cNvSpPr txBox="1"/>
            <p:nvPr/>
          </p:nvSpPr>
          <p:spPr>
            <a:xfrm>
              <a:off x="9951594" y="2817688"/>
              <a:ext cx="418525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350" b="1" dirty="0"/>
                <a:t>e</a:t>
              </a:r>
              <a:r>
                <a:rPr lang="it-IT" sz="1350" b="1" baseline="30000" dirty="0"/>
                <a:t>-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D58CF3FB-577D-0849-AFC3-036AF3075A04}"/>
                </a:ext>
              </a:extLst>
            </p:cNvPr>
            <p:cNvSpPr txBox="1"/>
            <p:nvPr/>
          </p:nvSpPr>
          <p:spPr>
            <a:xfrm>
              <a:off x="9664552" y="3205050"/>
              <a:ext cx="411896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350" b="1" dirty="0"/>
                <a:t>e</a:t>
              </a:r>
              <a:r>
                <a:rPr lang="it-IT" sz="1350" b="1" baseline="30000" dirty="0"/>
                <a:t>+</a:t>
              </a:r>
            </a:p>
          </p:txBody>
        </p: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68C7AD87-3FC9-8343-BC9A-348E37C6F2B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671634" y="3083868"/>
              <a:ext cx="82494" cy="110184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1BEEE245-1EDD-8346-A461-20D85DD1174F}"/>
                </a:ext>
              </a:extLst>
            </p:cNvPr>
            <p:cNvGrpSpPr/>
            <p:nvPr/>
          </p:nvGrpSpPr>
          <p:grpSpPr>
            <a:xfrm rot="1798320">
              <a:off x="9668749" y="4280519"/>
              <a:ext cx="502023" cy="123444"/>
              <a:chOff x="434708" y="411298"/>
              <a:chExt cx="1467224" cy="316524"/>
            </a:xfrm>
          </p:grpSpPr>
          <p:sp>
            <p:nvSpPr>
              <p:cNvPr id="99" name="Freeform 98">
                <a:extLst>
                  <a:ext uri="{FF2B5EF4-FFF2-40B4-BE49-F238E27FC236}">
                    <a16:creationId xmlns:a16="http://schemas.microsoft.com/office/drawing/2014/main" id="{BDA254CC-6D4E-4442-A388-8FA11B2778B9}"/>
                  </a:ext>
                </a:extLst>
              </p:cNvPr>
              <p:cNvSpPr/>
              <p:nvPr/>
            </p:nvSpPr>
            <p:spPr>
              <a:xfrm>
                <a:off x="652608" y="411298"/>
                <a:ext cx="350875" cy="291715"/>
              </a:xfrm>
              <a:custGeom>
                <a:avLst/>
                <a:gdLst>
                  <a:gd name="connsiteX0" fmla="*/ 0 w 350875"/>
                  <a:gd name="connsiteY0" fmla="*/ 108895 h 291715"/>
                  <a:gd name="connsiteX1" fmla="*/ 116959 w 350875"/>
                  <a:gd name="connsiteY1" fmla="*/ 289648 h 291715"/>
                  <a:gd name="connsiteX2" fmla="*/ 244549 w 350875"/>
                  <a:gd name="connsiteY2" fmla="*/ 2569 h 291715"/>
                  <a:gd name="connsiteX3" fmla="*/ 350875 w 350875"/>
                  <a:gd name="connsiteY3" fmla="*/ 140792 h 291715"/>
                  <a:gd name="connsiteX4" fmla="*/ 350875 w 350875"/>
                  <a:gd name="connsiteY4" fmla="*/ 140792 h 2917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0875" h="291715">
                    <a:moveTo>
                      <a:pt x="0" y="108895"/>
                    </a:moveTo>
                    <a:cubicBezTo>
                      <a:pt x="38100" y="208132"/>
                      <a:pt x="76201" y="307369"/>
                      <a:pt x="116959" y="289648"/>
                    </a:cubicBezTo>
                    <a:cubicBezTo>
                      <a:pt x="157717" y="271927"/>
                      <a:pt x="205563" y="27378"/>
                      <a:pt x="244549" y="2569"/>
                    </a:cubicBezTo>
                    <a:cubicBezTo>
                      <a:pt x="283535" y="-22240"/>
                      <a:pt x="350875" y="140792"/>
                      <a:pt x="350875" y="140792"/>
                    </a:cubicBezTo>
                    <a:lnTo>
                      <a:pt x="350875" y="140792"/>
                    </a:lnTo>
                  </a:path>
                </a:pathLst>
              </a:cu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sz="1350"/>
              </a:p>
            </p:txBody>
          </p:sp>
          <p:sp>
            <p:nvSpPr>
              <p:cNvPr id="100" name="Freeform 99">
                <a:extLst>
                  <a:ext uri="{FF2B5EF4-FFF2-40B4-BE49-F238E27FC236}">
                    <a16:creationId xmlns:a16="http://schemas.microsoft.com/office/drawing/2014/main" id="{0E5890F7-3A76-9248-B376-D0E6CD8EF5D1}"/>
                  </a:ext>
                </a:extLst>
              </p:cNvPr>
              <p:cNvSpPr/>
              <p:nvPr/>
            </p:nvSpPr>
            <p:spPr>
              <a:xfrm>
                <a:off x="998654" y="426846"/>
                <a:ext cx="350875" cy="291715"/>
              </a:xfrm>
              <a:custGeom>
                <a:avLst/>
                <a:gdLst>
                  <a:gd name="connsiteX0" fmla="*/ 0 w 350875"/>
                  <a:gd name="connsiteY0" fmla="*/ 108895 h 291715"/>
                  <a:gd name="connsiteX1" fmla="*/ 116959 w 350875"/>
                  <a:gd name="connsiteY1" fmla="*/ 289648 h 291715"/>
                  <a:gd name="connsiteX2" fmla="*/ 244549 w 350875"/>
                  <a:gd name="connsiteY2" fmla="*/ 2569 h 291715"/>
                  <a:gd name="connsiteX3" fmla="*/ 350875 w 350875"/>
                  <a:gd name="connsiteY3" fmla="*/ 140792 h 291715"/>
                  <a:gd name="connsiteX4" fmla="*/ 350875 w 350875"/>
                  <a:gd name="connsiteY4" fmla="*/ 140792 h 2917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0875" h="291715">
                    <a:moveTo>
                      <a:pt x="0" y="108895"/>
                    </a:moveTo>
                    <a:cubicBezTo>
                      <a:pt x="38100" y="208132"/>
                      <a:pt x="76201" y="307369"/>
                      <a:pt x="116959" y="289648"/>
                    </a:cubicBezTo>
                    <a:cubicBezTo>
                      <a:pt x="157717" y="271927"/>
                      <a:pt x="205563" y="27378"/>
                      <a:pt x="244549" y="2569"/>
                    </a:cubicBezTo>
                    <a:cubicBezTo>
                      <a:pt x="283535" y="-22240"/>
                      <a:pt x="350875" y="140792"/>
                      <a:pt x="350875" y="140792"/>
                    </a:cubicBezTo>
                    <a:lnTo>
                      <a:pt x="350875" y="140792"/>
                    </a:lnTo>
                  </a:path>
                </a:pathLst>
              </a:cu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sz="1350"/>
              </a:p>
            </p:txBody>
          </p:sp>
          <p:sp>
            <p:nvSpPr>
              <p:cNvPr id="101" name="Freeform 100">
                <a:extLst>
                  <a:ext uri="{FF2B5EF4-FFF2-40B4-BE49-F238E27FC236}">
                    <a16:creationId xmlns:a16="http://schemas.microsoft.com/office/drawing/2014/main" id="{C0A3B354-2788-9047-87C3-7524EF824325}"/>
                  </a:ext>
                </a:extLst>
              </p:cNvPr>
              <p:cNvSpPr/>
              <p:nvPr/>
            </p:nvSpPr>
            <p:spPr>
              <a:xfrm>
                <a:off x="1338406" y="436107"/>
                <a:ext cx="350875" cy="291715"/>
              </a:xfrm>
              <a:custGeom>
                <a:avLst/>
                <a:gdLst>
                  <a:gd name="connsiteX0" fmla="*/ 0 w 350875"/>
                  <a:gd name="connsiteY0" fmla="*/ 108895 h 291715"/>
                  <a:gd name="connsiteX1" fmla="*/ 116959 w 350875"/>
                  <a:gd name="connsiteY1" fmla="*/ 289648 h 291715"/>
                  <a:gd name="connsiteX2" fmla="*/ 244549 w 350875"/>
                  <a:gd name="connsiteY2" fmla="*/ 2569 h 291715"/>
                  <a:gd name="connsiteX3" fmla="*/ 350875 w 350875"/>
                  <a:gd name="connsiteY3" fmla="*/ 140792 h 291715"/>
                  <a:gd name="connsiteX4" fmla="*/ 350875 w 350875"/>
                  <a:gd name="connsiteY4" fmla="*/ 140792 h 2917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0875" h="291715">
                    <a:moveTo>
                      <a:pt x="0" y="108895"/>
                    </a:moveTo>
                    <a:cubicBezTo>
                      <a:pt x="38100" y="208132"/>
                      <a:pt x="76201" y="307369"/>
                      <a:pt x="116959" y="289648"/>
                    </a:cubicBezTo>
                    <a:cubicBezTo>
                      <a:pt x="157717" y="271927"/>
                      <a:pt x="205563" y="27378"/>
                      <a:pt x="244549" y="2569"/>
                    </a:cubicBezTo>
                    <a:cubicBezTo>
                      <a:pt x="283535" y="-22240"/>
                      <a:pt x="350875" y="140792"/>
                      <a:pt x="350875" y="140792"/>
                    </a:cubicBezTo>
                    <a:lnTo>
                      <a:pt x="350875" y="140792"/>
                    </a:lnTo>
                  </a:path>
                </a:pathLst>
              </a:cu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sz="1350"/>
              </a:p>
            </p:txBody>
          </p:sp>
          <p:sp>
            <p:nvSpPr>
              <p:cNvPr id="102" name="Freeform 101">
                <a:extLst>
                  <a:ext uri="{FF2B5EF4-FFF2-40B4-BE49-F238E27FC236}">
                    <a16:creationId xmlns:a16="http://schemas.microsoft.com/office/drawing/2014/main" id="{58378D25-6474-4047-85AB-E409A34C374A}"/>
                  </a:ext>
                </a:extLst>
              </p:cNvPr>
              <p:cNvSpPr/>
              <p:nvPr/>
            </p:nvSpPr>
            <p:spPr>
              <a:xfrm>
                <a:off x="1689281" y="574092"/>
                <a:ext cx="212651" cy="98974"/>
              </a:xfrm>
              <a:custGeom>
                <a:avLst/>
                <a:gdLst>
                  <a:gd name="connsiteX0" fmla="*/ 0 w 212651"/>
                  <a:gd name="connsiteY0" fmla="*/ 0 h 98974"/>
                  <a:gd name="connsiteX1" fmla="*/ 56706 w 212651"/>
                  <a:gd name="connsiteY1" fmla="*/ 92149 h 98974"/>
                  <a:gd name="connsiteX2" fmla="*/ 212651 w 212651"/>
                  <a:gd name="connsiteY2" fmla="*/ 92149 h 98974"/>
                  <a:gd name="connsiteX3" fmla="*/ 205562 w 212651"/>
                  <a:gd name="connsiteY3" fmla="*/ 92149 h 98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2651" h="98974">
                    <a:moveTo>
                      <a:pt x="0" y="0"/>
                    </a:moveTo>
                    <a:cubicBezTo>
                      <a:pt x="10632" y="38395"/>
                      <a:pt x="21264" y="76791"/>
                      <a:pt x="56706" y="92149"/>
                    </a:cubicBezTo>
                    <a:cubicBezTo>
                      <a:pt x="92148" y="107507"/>
                      <a:pt x="212651" y="92149"/>
                      <a:pt x="212651" y="92149"/>
                    </a:cubicBezTo>
                    <a:lnTo>
                      <a:pt x="205562" y="92149"/>
                    </a:lnTo>
                  </a:path>
                </a:pathLst>
              </a:custGeom>
              <a:noFill/>
              <a:ln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sz="1350"/>
              </a:p>
            </p:txBody>
          </p:sp>
          <p:sp>
            <p:nvSpPr>
              <p:cNvPr id="103" name="Freeform 102">
                <a:extLst>
                  <a:ext uri="{FF2B5EF4-FFF2-40B4-BE49-F238E27FC236}">
                    <a16:creationId xmlns:a16="http://schemas.microsoft.com/office/drawing/2014/main" id="{AFDCC719-E37F-844D-8A14-543E75BB1CA9}"/>
                  </a:ext>
                </a:extLst>
              </p:cNvPr>
              <p:cNvSpPr/>
              <p:nvPr/>
            </p:nvSpPr>
            <p:spPr>
              <a:xfrm flipH="1" flipV="1">
                <a:off x="434708" y="511436"/>
                <a:ext cx="236981" cy="45719"/>
              </a:xfrm>
              <a:custGeom>
                <a:avLst/>
                <a:gdLst>
                  <a:gd name="connsiteX0" fmla="*/ 0 w 212651"/>
                  <a:gd name="connsiteY0" fmla="*/ 0 h 98974"/>
                  <a:gd name="connsiteX1" fmla="*/ 56706 w 212651"/>
                  <a:gd name="connsiteY1" fmla="*/ 92149 h 98974"/>
                  <a:gd name="connsiteX2" fmla="*/ 212651 w 212651"/>
                  <a:gd name="connsiteY2" fmla="*/ 92149 h 98974"/>
                  <a:gd name="connsiteX3" fmla="*/ 205562 w 212651"/>
                  <a:gd name="connsiteY3" fmla="*/ 92149 h 98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2651" h="98974">
                    <a:moveTo>
                      <a:pt x="0" y="0"/>
                    </a:moveTo>
                    <a:cubicBezTo>
                      <a:pt x="10632" y="38395"/>
                      <a:pt x="21264" y="76791"/>
                      <a:pt x="56706" y="92149"/>
                    </a:cubicBezTo>
                    <a:cubicBezTo>
                      <a:pt x="92148" y="107507"/>
                      <a:pt x="212651" y="92149"/>
                      <a:pt x="212651" y="92149"/>
                    </a:cubicBezTo>
                    <a:lnTo>
                      <a:pt x="205562" y="92149"/>
                    </a:lnTo>
                  </a:path>
                </a:pathLst>
              </a:custGeom>
              <a:noFill/>
              <a:ln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sz="1350"/>
              </a:p>
            </p:txBody>
          </p:sp>
        </p:grp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2109AF76-3009-2C42-93B3-733F73D7CF0A}"/>
                </a:ext>
              </a:extLst>
            </p:cNvPr>
            <p:cNvGrpSpPr/>
            <p:nvPr/>
          </p:nvGrpSpPr>
          <p:grpSpPr>
            <a:xfrm rot="12139047">
              <a:off x="9179993" y="4006368"/>
              <a:ext cx="502023" cy="123444"/>
              <a:chOff x="434708" y="411298"/>
              <a:chExt cx="1467224" cy="316524"/>
            </a:xfrm>
          </p:grpSpPr>
          <p:sp>
            <p:nvSpPr>
              <p:cNvPr id="105" name="Freeform 104">
                <a:extLst>
                  <a:ext uri="{FF2B5EF4-FFF2-40B4-BE49-F238E27FC236}">
                    <a16:creationId xmlns:a16="http://schemas.microsoft.com/office/drawing/2014/main" id="{C7F4F94D-22F1-1047-BFF2-178F3AB3ECC0}"/>
                  </a:ext>
                </a:extLst>
              </p:cNvPr>
              <p:cNvSpPr/>
              <p:nvPr/>
            </p:nvSpPr>
            <p:spPr>
              <a:xfrm>
                <a:off x="652608" y="411298"/>
                <a:ext cx="350875" cy="291715"/>
              </a:xfrm>
              <a:custGeom>
                <a:avLst/>
                <a:gdLst>
                  <a:gd name="connsiteX0" fmla="*/ 0 w 350875"/>
                  <a:gd name="connsiteY0" fmla="*/ 108895 h 291715"/>
                  <a:gd name="connsiteX1" fmla="*/ 116959 w 350875"/>
                  <a:gd name="connsiteY1" fmla="*/ 289648 h 291715"/>
                  <a:gd name="connsiteX2" fmla="*/ 244549 w 350875"/>
                  <a:gd name="connsiteY2" fmla="*/ 2569 h 291715"/>
                  <a:gd name="connsiteX3" fmla="*/ 350875 w 350875"/>
                  <a:gd name="connsiteY3" fmla="*/ 140792 h 291715"/>
                  <a:gd name="connsiteX4" fmla="*/ 350875 w 350875"/>
                  <a:gd name="connsiteY4" fmla="*/ 140792 h 2917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0875" h="291715">
                    <a:moveTo>
                      <a:pt x="0" y="108895"/>
                    </a:moveTo>
                    <a:cubicBezTo>
                      <a:pt x="38100" y="208132"/>
                      <a:pt x="76201" y="307369"/>
                      <a:pt x="116959" y="289648"/>
                    </a:cubicBezTo>
                    <a:cubicBezTo>
                      <a:pt x="157717" y="271927"/>
                      <a:pt x="205563" y="27378"/>
                      <a:pt x="244549" y="2569"/>
                    </a:cubicBezTo>
                    <a:cubicBezTo>
                      <a:pt x="283535" y="-22240"/>
                      <a:pt x="350875" y="140792"/>
                      <a:pt x="350875" y="140792"/>
                    </a:cubicBezTo>
                    <a:lnTo>
                      <a:pt x="350875" y="140792"/>
                    </a:lnTo>
                  </a:path>
                </a:pathLst>
              </a:cu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sz="1350"/>
              </a:p>
            </p:txBody>
          </p:sp>
          <p:sp>
            <p:nvSpPr>
              <p:cNvPr id="106" name="Freeform 105">
                <a:extLst>
                  <a:ext uri="{FF2B5EF4-FFF2-40B4-BE49-F238E27FC236}">
                    <a16:creationId xmlns:a16="http://schemas.microsoft.com/office/drawing/2014/main" id="{C32E3700-9C90-4B4D-A0DB-DE272CA8D1A0}"/>
                  </a:ext>
                </a:extLst>
              </p:cNvPr>
              <p:cNvSpPr/>
              <p:nvPr/>
            </p:nvSpPr>
            <p:spPr>
              <a:xfrm>
                <a:off x="998654" y="426846"/>
                <a:ext cx="350875" cy="291715"/>
              </a:xfrm>
              <a:custGeom>
                <a:avLst/>
                <a:gdLst>
                  <a:gd name="connsiteX0" fmla="*/ 0 w 350875"/>
                  <a:gd name="connsiteY0" fmla="*/ 108895 h 291715"/>
                  <a:gd name="connsiteX1" fmla="*/ 116959 w 350875"/>
                  <a:gd name="connsiteY1" fmla="*/ 289648 h 291715"/>
                  <a:gd name="connsiteX2" fmla="*/ 244549 w 350875"/>
                  <a:gd name="connsiteY2" fmla="*/ 2569 h 291715"/>
                  <a:gd name="connsiteX3" fmla="*/ 350875 w 350875"/>
                  <a:gd name="connsiteY3" fmla="*/ 140792 h 291715"/>
                  <a:gd name="connsiteX4" fmla="*/ 350875 w 350875"/>
                  <a:gd name="connsiteY4" fmla="*/ 140792 h 2917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0875" h="291715">
                    <a:moveTo>
                      <a:pt x="0" y="108895"/>
                    </a:moveTo>
                    <a:cubicBezTo>
                      <a:pt x="38100" y="208132"/>
                      <a:pt x="76201" y="307369"/>
                      <a:pt x="116959" y="289648"/>
                    </a:cubicBezTo>
                    <a:cubicBezTo>
                      <a:pt x="157717" y="271927"/>
                      <a:pt x="205563" y="27378"/>
                      <a:pt x="244549" y="2569"/>
                    </a:cubicBezTo>
                    <a:cubicBezTo>
                      <a:pt x="283535" y="-22240"/>
                      <a:pt x="350875" y="140792"/>
                      <a:pt x="350875" y="140792"/>
                    </a:cubicBezTo>
                    <a:lnTo>
                      <a:pt x="350875" y="140792"/>
                    </a:lnTo>
                  </a:path>
                </a:pathLst>
              </a:cu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sz="1350"/>
              </a:p>
            </p:txBody>
          </p:sp>
          <p:sp>
            <p:nvSpPr>
              <p:cNvPr id="107" name="Freeform 106">
                <a:extLst>
                  <a:ext uri="{FF2B5EF4-FFF2-40B4-BE49-F238E27FC236}">
                    <a16:creationId xmlns:a16="http://schemas.microsoft.com/office/drawing/2014/main" id="{E2D0BF51-3398-DB4B-929D-EA7A29418120}"/>
                  </a:ext>
                </a:extLst>
              </p:cNvPr>
              <p:cNvSpPr/>
              <p:nvPr/>
            </p:nvSpPr>
            <p:spPr>
              <a:xfrm>
                <a:off x="1338406" y="436107"/>
                <a:ext cx="350875" cy="291715"/>
              </a:xfrm>
              <a:custGeom>
                <a:avLst/>
                <a:gdLst>
                  <a:gd name="connsiteX0" fmla="*/ 0 w 350875"/>
                  <a:gd name="connsiteY0" fmla="*/ 108895 h 291715"/>
                  <a:gd name="connsiteX1" fmla="*/ 116959 w 350875"/>
                  <a:gd name="connsiteY1" fmla="*/ 289648 h 291715"/>
                  <a:gd name="connsiteX2" fmla="*/ 244549 w 350875"/>
                  <a:gd name="connsiteY2" fmla="*/ 2569 h 291715"/>
                  <a:gd name="connsiteX3" fmla="*/ 350875 w 350875"/>
                  <a:gd name="connsiteY3" fmla="*/ 140792 h 291715"/>
                  <a:gd name="connsiteX4" fmla="*/ 350875 w 350875"/>
                  <a:gd name="connsiteY4" fmla="*/ 140792 h 2917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0875" h="291715">
                    <a:moveTo>
                      <a:pt x="0" y="108895"/>
                    </a:moveTo>
                    <a:cubicBezTo>
                      <a:pt x="38100" y="208132"/>
                      <a:pt x="76201" y="307369"/>
                      <a:pt x="116959" y="289648"/>
                    </a:cubicBezTo>
                    <a:cubicBezTo>
                      <a:pt x="157717" y="271927"/>
                      <a:pt x="205563" y="27378"/>
                      <a:pt x="244549" y="2569"/>
                    </a:cubicBezTo>
                    <a:cubicBezTo>
                      <a:pt x="283535" y="-22240"/>
                      <a:pt x="350875" y="140792"/>
                      <a:pt x="350875" y="140792"/>
                    </a:cubicBezTo>
                    <a:lnTo>
                      <a:pt x="350875" y="140792"/>
                    </a:lnTo>
                  </a:path>
                </a:pathLst>
              </a:cu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sz="1350"/>
              </a:p>
            </p:txBody>
          </p:sp>
          <p:sp>
            <p:nvSpPr>
              <p:cNvPr id="108" name="Freeform 107">
                <a:extLst>
                  <a:ext uri="{FF2B5EF4-FFF2-40B4-BE49-F238E27FC236}">
                    <a16:creationId xmlns:a16="http://schemas.microsoft.com/office/drawing/2014/main" id="{1D030EE9-B5F3-2940-A490-79C1D1B7C0EA}"/>
                  </a:ext>
                </a:extLst>
              </p:cNvPr>
              <p:cNvSpPr/>
              <p:nvPr/>
            </p:nvSpPr>
            <p:spPr>
              <a:xfrm>
                <a:off x="1689281" y="574092"/>
                <a:ext cx="212651" cy="98974"/>
              </a:xfrm>
              <a:custGeom>
                <a:avLst/>
                <a:gdLst>
                  <a:gd name="connsiteX0" fmla="*/ 0 w 212651"/>
                  <a:gd name="connsiteY0" fmla="*/ 0 h 98974"/>
                  <a:gd name="connsiteX1" fmla="*/ 56706 w 212651"/>
                  <a:gd name="connsiteY1" fmla="*/ 92149 h 98974"/>
                  <a:gd name="connsiteX2" fmla="*/ 212651 w 212651"/>
                  <a:gd name="connsiteY2" fmla="*/ 92149 h 98974"/>
                  <a:gd name="connsiteX3" fmla="*/ 205562 w 212651"/>
                  <a:gd name="connsiteY3" fmla="*/ 92149 h 98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2651" h="98974">
                    <a:moveTo>
                      <a:pt x="0" y="0"/>
                    </a:moveTo>
                    <a:cubicBezTo>
                      <a:pt x="10632" y="38395"/>
                      <a:pt x="21264" y="76791"/>
                      <a:pt x="56706" y="92149"/>
                    </a:cubicBezTo>
                    <a:cubicBezTo>
                      <a:pt x="92148" y="107507"/>
                      <a:pt x="212651" y="92149"/>
                      <a:pt x="212651" y="92149"/>
                    </a:cubicBezTo>
                    <a:lnTo>
                      <a:pt x="205562" y="92149"/>
                    </a:lnTo>
                  </a:path>
                </a:pathLst>
              </a:custGeom>
              <a:noFill/>
              <a:ln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sz="1350"/>
              </a:p>
            </p:txBody>
          </p:sp>
          <p:sp>
            <p:nvSpPr>
              <p:cNvPr id="109" name="Freeform 108">
                <a:extLst>
                  <a:ext uri="{FF2B5EF4-FFF2-40B4-BE49-F238E27FC236}">
                    <a16:creationId xmlns:a16="http://schemas.microsoft.com/office/drawing/2014/main" id="{BFBD625C-523A-3A4D-A4B1-2E4AF43F7C21}"/>
                  </a:ext>
                </a:extLst>
              </p:cNvPr>
              <p:cNvSpPr/>
              <p:nvPr/>
            </p:nvSpPr>
            <p:spPr>
              <a:xfrm flipH="1" flipV="1">
                <a:off x="434708" y="511436"/>
                <a:ext cx="236981" cy="45719"/>
              </a:xfrm>
              <a:custGeom>
                <a:avLst/>
                <a:gdLst>
                  <a:gd name="connsiteX0" fmla="*/ 0 w 212651"/>
                  <a:gd name="connsiteY0" fmla="*/ 0 h 98974"/>
                  <a:gd name="connsiteX1" fmla="*/ 56706 w 212651"/>
                  <a:gd name="connsiteY1" fmla="*/ 92149 h 98974"/>
                  <a:gd name="connsiteX2" fmla="*/ 212651 w 212651"/>
                  <a:gd name="connsiteY2" fmla="*/ 92149 h 98974"/>
                  <a:gd name="connsiteX3" fmla="*/ 205562 w 212651"/>
                  <a:gd name="connsiteY3" fmla="*/ 92149 h 98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2651" h="98974">
                    <a:moveTo>
                      <a:pt x="0" y="0"/>
                    </a:moveTo>
                    <a:cubicBezTo>
                      <a:pt x="10632" y="38395"/>
                      <a:pt x="21264" y="76791"/>
                      <a:pt x="56706" y="92149"/>
                    </a:cubicBezTo>
                    <a:cubicBezTo>
                      <a:pt x="92148" y="107507"/>
                      <a:pt x="212651" y="92149"/>
                      <a:pt x="212651" y="92149"/>
                    </a:cubicBezTo>
                    <a:lnTo>
                      <a:pt x="205562" y="92149"/>
                    </a:lnTo>
                  </a:path>
                </a:pathLst>
              </a:custGeom>
              <a:noFill/>
              <a:ln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sz="1350"/>
              </a:p>
            </p:txBody>
          </p:sp>
        </p:grp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C43142B0-4F82-144B-B04F-80A6B974991C}"/>
              </a:ext>
            </a:extLst>
          </p:cNvPr>
          <p:cNvSpPr txBox="1"/>
          <p:nvPr/>
        </p:nvSpPr>
        <p:spPr>
          <a:xfrm>
            <a:off x="1" y="50111"/>
            <a:ext cx="915736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100" b="1" baseline="30000" dirty="0"/>
              <a:t>3</a:t>
            </a:r>
            <a:r>
              <a:rPr lang="it-IT" sz="2100" b="1" dirty="0"/>
              <a:t>H(</a:t>
            </a:r>
            <a:r>
              <a:rPr lang="it-IT" sz="2100" b="1" dirty="0" err="1"/>
              <a:t>p,e</a:t>
            </a:r>
            <a:r>
              <a:rPr lang="it-IT" sz="2100" b="1" baseline="30000" dirty="0" err="1"/>
              <a:t>+</a:t>
            </a:r>
            <a:r>
              <a:rPr lang="it-IT" sz="2100" b="1" dirty="0" err="1"/>
              <a:t>e</a:t>
            </a:r>
            <a:r>
              <a:rPr lang="it-IT" sz="2100" b="1" baseline="30000" dirty="0"/>
              <a:t>-</a:t>
            </a:r>
            <a:r>
              <a:rPr lang="it-IT" sz="2100" b="1" dirty="0"/>
              <a:t>)</a:t>
            </a:r>
            <a:r>
              <a:rPr lang="it-IT" sz="2100" b="1" baseline="30000" dirty="0"/>
              <a:t>4</a:t>
            </a:r>
            <a:r>
              <a:rPr lang="it-IT" sz="2100" b="1" dirty="0"/>
              <a:t>He setup @ ATOMKI</a:t>
            </a: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CB390C23-420F-1B47-A259-A045AECC81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7984" y="2955970"/>
            <a:ext cx="4651968" cy="3497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82493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F41DB72-D90C-DD43-B29D-57AC0684CD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381" y="2780928"/>
            <a:ext cx="8364099" cy="3816424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6A05AC57-D118-4445-AC40-83CBBD7AABCF}"/>
              </a:ext>
            </a:extLst>
          </p:cNvPr>
          <p:cNvSpPr txBox="1"/>
          <p:nvPr/>
        </p:nvSpPr>
        <p:spPr>
          <a:xfrm>
            <a:off x="7083659" y="6381908"/>
            <a:ext cx="2024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courtesy M. Viviani</a:t>
            </a:r>
            <a:endParaRPr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D760AB7-E28C-364B-92D6-6C6CD8990EB5}"/>
              </a:ext>
            </a:extLst>
          </p:cNvPr>
          <p:cNvSpPr txBox="1"/>
          <p:nvPr/>
        </p:nvSpPr>
        <p:spPr>
          <a:xfrm>
            <a:off x="2051720" y="3284984"/>
            <a:ext cx="1870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Pseudoscalar X17</a:t>
            </a:r>
            <a:endParaRPr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51817BC-D998-104C-8091-E5EAABF10C95}"/>
              </a:ext>
            </a:extLst>
          </p:cNvPr>
          <p:cNvSpPr txBox="1"/>
          <p:nvPr/>
        </p:nvSpPr>
        <p:spPr>
          <a:xfrm>
            <a:off x="6894151" y="3284984"/>
            <a:ext cx="1201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Vector X17</a:t>
            </a:r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54243CB-9672-B247-B16A-558A09150B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8713" y="476672"/>
            <a:ext cx="3603487" cy="238137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B155A11-09D6-DB4F-B9A0-4EAAF7A4CE5B}"/>
              </a:ext>
            </a:extLst>
          </p:cNvPr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600" b="1" dirty="0"/>
              <a:t>X17 @ </a:t>
            </a:r>
            <a:r>
              <a:rPr lang="it-IT" sz="3600" b="1" dirty="0" err="1"/>
              <a:t>nToF</a:t>
            </a:r>
            <a:endParaRPr lang="it-IT" sz="3600" b="1" dirty="0"/>
          </a:p>
        </p:txBody>
      </p:sp>
    </p:spTree>
    <p:extLst>
      <p:ext uri="{BB962C8B-B14F-4D97-AF65-F5344CB8AC3E}">
        <p14:creationId xmlns:p14="http://schemas.microsoft.com/office/powerpoint/2010/main" val="225988154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extBox 129">
            <a:extLst>
              <a:ext uri="{FF2B5EF4-FFF2-40B4-BE49-F238E27FC236}">
                <a16:creationId xmlns:a16="http://schemas.microsoft.com/office/drawing/2014/main" id="{9000D12F-0CB4-EC47-BB09-17D4D3BE88AB}"/>
              </a:ext>
            </a:extLst>
          </p:cNvPr>
          <p:cNvSpPr txBox="1"/>
          <p:nvPr/>
        </p:nvSpPr>
        <p:spPr>
          <a:xfrm>
            <a:off x="-5965" y="-15190"/>
            <a:ext cx="9143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/>
              <a:t>TPC Prototype Electronics</a:t>
            </a:r>
          </a:p>
        </p:txBody>
      </p: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1707BE6E-4EE5-5D47-9630-1EA5B1C737F6}"/>
              </a:ext>
            </a:extLst>
          </p:cNvPr>
          <p:cNvGrpSpPr/>
          <p:nvPr/>
        </p:nvGrpSpPr>
        <p:grpSpPr>
          <a:xfrm>
            <a:off x="395536" y="1882410"/>
            <a:ext cx="8353596" cy="3346790"/>
            <a:chOff x="395536" y="3322570"/>
            <a:chExt cx="8353596" cy="3346790"/>
          </a:xfrm>
        </p:grpSpPr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D70BA627-067B-1E45-91CA-755CF5BD73F0}"/>
                </a:ext>
              </a:extLst>
            </p:cNvPr>
            <p:cNvCxnSpPr>
              <a:cxnSpLocks/>
            </p:cNvCxnSpPr>
            <p:nvPr/>
          </p:nvCxnSpPr>
          <p:spPr>
            <a:xfrm>
              <a:off x="5652120" y="3898634"/>
              <a:ext cx="50271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62A3DD72-DBAF-3A4A-BE17-7D464226AA5A}"/>
                </a:ext>
              </a:extLst>
            </p:cNvPr>
            <p:cNvCxnSpPr>
              <a:cxnSpLocks/>
            </p:cNvCxnSpPr>
            <p:nvPr/>
          </p:nvCxnSpPr>
          <p:spPr>
            <a:xfrm>
              <a:off x="6661569" y="3826626"/>
              <a:ext cx="50271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EBDAB5FE-8BB2-8548-9AEF-2B3701F6B4EF}"/>
                </a:ext>
              </a:extLst>
            </p:cNvPr>
            <p:cNvCxnSpPr>
              <a:cxnSpLocks/>
            </p:cNvCxnSpPr>
            <p:nvPr/>
          </p:nvCxnSpPr>
          <p:spPr>
            <a:xfrm>
              <a:off x="6661569" y="3682610"/>
              <a:ext cx="50271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0A833858-07DA-6541-93A4-050C2719B834}"/>
                </a:ext>
              </a:extLst>
            </p:cNvPr>
            <p:cNvCxnSpPr>
              <a:cxnSpLocks/>
            </p:cNvCxnSpPr>
            <p:nvPr/>
          </p:nvCxnSpPr>
          <p:spPr>
            <a:xfrm>
              <a:off x="6661569" y="3538594"/>
              <a:ext cx="50271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276FA1FD-AD62-7444-9F53-691505E7EA3B}"/>
                </a:ext>
              </a:extLst>
            </p:cNvPr>
            <p:cNvCxnSpPr>
              <a:cxnSpLocks/>
            </p:cNvCxnSpPr>
            <p:nvPr/>
          </p:nvCxnSpPr>
          <p:spPr>
            <a:xfrm>
              <a:off x="6661569" y="3394578"/>
              <a:ext cx="50271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23E856B9-2E51-8842-84EA-57B77F8EF492}"/>
                </a:ext>
              </a:extLst>
            </p:cNvPr>
            <p:cNvCxnSpPr>
              <a:cxnSpLocks/>
            </p:cNvCxnSpPr>
            <p:nvPr/>
          </p:nvCxnSpPr>
          <p:spPr>
            <a:xfrm>
              <a:off x="6154839" y="3682610"/>
              <a:ext cx="502719" cy="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1392C761-2DAF-9342-9F4E-CED8D9638A8F}"/>
                </a:ext>
              </a:extLst>
            </p:cNvPr>
            <p:cNvCxnSpPr>
              <a:cxnSpLocks/>
            </p:cNvCxnSpPr>
            <p:nvPr/>
          </p:nvCxnSpPr>
          <p:spPr>
            <a:xfrm>
              <a:off x="6154839" y="3538594"/>
              <a:ext cx="502719" cy="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>
              <a:extLst>
                <a:ext uri="{FF2B5EF4-FFF2-40B4-BE49-F238E27FC236}">
                  <a16:creationId xmlns:a16="http://schemas.microsoft.com/office/drawing/2014/main" id="{2F805838-E1DD-5440-890E-CCFAED628875}"/>
                </a:ext>
              </a:extLst>
            </p:cNvPr>
            <p:cNvCxnSpPr>
              <a:cxnSpLocks/>
            </p:cNvCxnSpPr>
            <p:nvPr/>
          </p:nvCxnSpPr>
          <p:spPr>
            <a:xfrm>
              <a:off x="6154839" y="3394578"/>
              <a:ext cx="502719" cy="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Elbow Connector 151">
              <a:extLst>
                <a:ext uri="{FF2B5EF4-FFF2-40B4-BE49-F238E27FC236}">
                  <a16:creationId xmlns:a16="http://schemas.microsoft.com/office/drawing/2014/main" id="{E6B8FDEA-4AE4-9542-923D-3B25CB308CD5}"/>
                </a:ext>
              </a:extLst>
            </p:cNvPr>
            <p:cNvCxnSpPr>
              <a:cxnSpLocks/>
              <a:stCxn id="201" idx="2"/>
              <a:endCxn id="202" idx="1"/>
            </p:cNvCxnSpPr>
            <p:nvPr/>
          </p:nvCxnSpPr>
          <p:spPr>
            <a:xfrm rot="16200000" flipH="1">
              <a:off x="7483226" y="3829719"/>
              <a:ext cx="547582" cy="685412"/>
            </a:xfrm>
            <a:prstGeom prst="bentConnector2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4" name="TextBox 173">
              <a:extLst>
                <a:ext uri="{FF2B5EF4-FFF2-40B4-BE49-F238E27FC236}">
                  <a16:creationId xmlns:a16="http://schemas.microsoft.com/office/drawing/2014/main" id="{E0E4F290-5B20-224A-BB75-E72384D3DE69}"/>
                </a:ext>
              </a:extLst>
            </p:cNvPr>
            <p:cNvSpPr txBox="1"/>
            <p:nvPr/>
          </p:nvSpPr>
          <p:spPr>
            <a:xfrm>
              <a:off x="4214527" y="3491716"/>
              <a:ext cx="726481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/>
                <a:t>HDMI</a:t>
              </a:r>
              <a:endParaRPr/>
            </a:p>
          </p:txBody>
        </p:sp>
        <p:sp>
          <p:nvSpPr>
            <p:cNvPr id="177" name="Rectangle 176">
              <a:extLst>
                <a:ext uri="{FF2B5EF4-FFF2-40B4-BE49-F238E27FC236}">
                  <a16:creationId xmlns:a16="http://schemas.microsoft.com/office/drawing/2014/main" id="{E19F0C1F-FB7F-1A43-9CD8-A8F41EC96D29}"/>
                </a:ext>
              </a:extLst>
            </p:cNvPr>
            <p:cNvSpPr/>
            <p:nvPr/>
          </p:nvSpPr>
          <p:spPr>
            <a:xfrm>
              <a:off x="395536" y="3754618"/>
              <a:ext cx="2880000" cy="288032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181" name="Group 180">
              <a:extLst>
                <a:ext uri="{FF2B5EF4-FFF2-40B4-BE49-F238E27FC236}">
                  <a16:creationId xmlns:a16="http://schemas.microsoft.com/office/drawing/2014/main" id="{B03BCA2B-D0AD-3B41-BC27-7C75C6626028}"/>
                </a:ext>
              </a:extLst>
            </p:cNvPr>
            <p:cNvGrpSpPr/>
            <p:nvPr/>
          </p:nvGrpSpPr>
          <p:grpSpPr>
            <a:xfrm>
              <a:off x="3275856" y="3898634"/>
              <a:ext cx="288032" cy="2736304"/>
              <a:chOff x="3275856" y="3789040"/>
              <a:chExt cx="288032" cy="2736304"/>
            </a:xfrm>
            <a:solidFill>
              <a:schemeClr val="bg1"/>
            </a:solidFill>
          </p:grpSpPr>
          <p:cxnSp>
            <p:nvCxnSpPr>
              <p:cNvPr id="235" name="Straight Connector 234">
                <a:extLst>
                  <a:ext uri="{FF2B5EF4-FFF2-40B4-BE49-F238E27FC236}">
                    <a16:creationId xmlns:a16="http://schemas.microsoft.com/office/drawing/2014/main" id="{1131840C-EDA3-1C45-97CD-2F0A053C818C}"/>
                  </a:ext>
                </a:extLst>
              </p:cNvPr>
              <p:cNvCxnSpPr/>
              <p:nvPr/>
            </p:nvCxnSpPr>
            <p:spPr>
              <a:xfrm>
                <a:off x="3275856" y="3789040"/>
                <a:ext cx="288032" cy="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6" name="Straight Connector 235">
                <a:extLst>
                  <a:ext uri="{FF2B5EF4-FFF2-40B4-BE49-F238E27FC236}">
                    <a16:creationId xmlns:a16="http://schemas.microsoft.com/office/drawing/2014/main" id="{BBB39481-38A8-B543-A972-71DDD7EFF73D}"/>
                  </a:ext>
                </a:extLst>
              </p:cNvPr>
              <p:cNvCxnSpPr/>
              <p:nvPr/>
            </p:nvCxnSpPr>
            <p:spPr>
              <a:xfrm>
                <a:off x="3275856" y="3933056"/>
                <a:ext cx="288032" cy="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7" name="Straight Connector 236">
                <a:extLst>
                  <a:ext uri="{FF2B5EF4-FFF2-40B4-BE49-F238E27FC236}">
                    <a16:creationId xmlns:a16="http://schemas.microsoft.com/office/drawing/2014/main" id="{3EF25984-4A84-4344-AD09-972A6C4B8E70}"/>
                  </a:ext>
                </a:extLst>
              </p:cNvPr>
              <p:cNvCxnSpPr/>
              <p:nvPr/>
            </p:nvCxnSpPr>
            <p:spPr>
              <a:xfrm>
                <a:off x="3275856" y="4077072"/>
                <a:ext cx="288032" cy="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8" name="Straight Connector 237">
                <a:extLst>
                  <a:ext uri="{FF2B5EF4-FFF2-40B4-BE49-F238E27FC236}">
                    <a16:creationId xmlns:a16="http://schemas.microsoft.com/office/drawing/2014/main" id="{FBECEF36-8B60-5149-8D36-9CD8913B77FC}"/>
                  </a:ext>
                </a:extLst>
              </p:cNvPr>
              <p:cNvCxnSpPr/>
              <p:nvPr/>
            </p:nvCxnSpPr>
            <p:spPr>
              <a:xfrm>
                <a:off x="3275856" y="4221088"/>
                <a:ext cx="288032" cy="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9" name="Straight Connector 238">
                <a:extLst>
                  <a:ext uri="{FF2B5EF4-FFF2-40B4-BE49-F238E27FC236}">
                    <a16:creationId xmlns:a16="http://schemas.microsoft.com/office/drawing/2014/main" id="{432AF515-A372-564E-956D-D201B8D879FE}"/>
                  </a:ext>
                </a:extLst>
              </p:cNvPr>
              <p:cNvCxnSpPr/>
              <p:nvPr/>
            </p:nvCxnSpPr>
            <p:spPr>
              <a:xfrm>
                <a:off x="3275856" y="4365104"/>
                <a:ext cx="288032" cy="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0" name="Straight Connector 239">
                <a:extLst>
                  <a:ext uri="{FF2B5EF4-FFF2-40B4-BE49-F238E27FC236}">
                    <a16:creationId xmlns:a16="http://schemas.microsoft.com/office/drawing/2014/main" id="{426CE5DC-A6FA-AF44-B658-2FDD2D08310E}"/>
                  </a:ext>
                </a:extLst>
              </p:cNvPr>
              <p:cNvCxnSpPr/>
              <p:nvPr/>
            </p:nvCxnSpPr>
            <p:spPr>
              <a:xfrm>
                <a:off x="3275856" y="4509120"/>
                <a:ext cx="288032" cy="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1" name="Straight Connector 240">
                <a:extLst>
                  <a:ext uri="{FF2B5EF4-FFF2-40B4-BE49-F238E27FC236}">
                    <a16:creationId xmlns:a16="http://schemas.microsoft.com/office/drawing/2014/main" id="{8A556F45-C2A3-BA4E-BC7D-D4A2A04253A5}"/>
                  </a:ext>
                </a:extLst>
              </p:cNvPr>
              <p:cNvCxnSpPr/>
              <p:nvPr/>
            </p:nvCxnSpPr>
            <p:spPr>
              <a:xfrm>
                <a:off x="3275856" y="4653136"/>
                <a:ext cx="288032" cy="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2" name="Straight Connector 241">
                <a:extLst>
                  <a:ext uri="{FF2B5EF4-FFF2-40B4-BE49-F238E27FC236}">
                    <a16:creationId xmlns:a16="http://schemas.microsoft.com/office/drawing/2014/main" id="{6A3AA00E-A835-7B4B-9E42-CB1777734367}"/>
                  </a:ext>
                </a:extLst>
              </p:cNvPr>
              <p:cNvCxnSpPr/>
              <p:nvPr/>
            </p:nvCxnSpPr>
            <p:spPr>
              <a:xfrm>
                <a:off x="3275856" y="4797152"/>
                <a:ext cx="288032" cy="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3" name="Straight Connector 242">
                <a:extLst>
                  <a:ext uri="{FF2B5EF4-FFF2-40B4-BE49-F238E27FC236}">
                    <a16:creationId xmlns:a16="http://schemas.microsoft.com/office/drawing/2014/main" id="{B17AE31D-93A2-CF4F-8418-650B920FBF39}"/>
                  </a:ext>
                </a:extLst>
              </p:cNvPr>
              <p:cNvCxnSpPr/>
              <p:nvPr/>
            </p:nvCxnSpPr>
            <p:spPr>
              <a:xfrm>
                <a:off x="3275856" y="4941168"/>
                <a:ext cx="288032" cy="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4" name="Straight Connector 243">
                <a:extLst>
                  <a:ext uri="{FF2B5EF4-FFF2-40B4-BE49-F238E27FC236}">
                    <a16:creationId xmlns:a16="http://schemas.microsoft.com/office/drawing/2014/main" id="{88CA014C-9514-1D4C-B5DA-B6DEA5682C8C}"/>
                  </a:ext>
                </a:extLst>
              </p:cNvPr>
              <p:cNvCxnSpPr/>
              <p:nvPr/>
            </p:nvCxnSpPr>
            <p:spPr>
              <a:xfrm>
                <a:off x="3275856" y="5085184"/>
                <a:ext cx="288032" cy="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5" name="Straight Connector 244">
                <a:extLst>
                  <a:ext uri="{FF2B5EF4-FFF2-40B4-BE49-F238E27FC236}">
                    <a16:creationId xmlns:a16="http://schemas.microsoft.com/office/drawing/2014/main" id="{3C8D0943-B477-6D42-ACCC-D959440ED30F}"/>
                  </a:ext>
                </a:extLst>
              </p:cNvPr>
              <p:cNvCxnSpPr/>
              <p:nvPr/>
            </p:nvCxnSpPr>
            <p:spPr>
              <a:xfrm>
                <a:off x="3275856" y="5229200"/>
                <a:ext cx="288032" cy="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6" name="Straight Connector 245">
                <a:extLst>
                  <a:ext uri="{FF2B5EF4-FFF2-40B4-BE49-F238E27FC236}">
                    <a16:creationId xmlns:a16="http://schemas.microsoft.com/office/drawing/2014/main" id="{0BC24FA3-5BA6-D94C-B1CE-58721140F199}"/>
                  </a:ext>
                </a:extLst>
              </p:cNvPr>
              <p:cNvCxnSpPr/>
              <p:nvPr/>
            </p:nvCxnSpPr>
            <p:spPr>
              <a:xfrm>
                <a:off x="3275856" y="5373216"/>
                <a:ext cx="288032" cy="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7" name="Straight Connector 246">
                <a:extLst>
                  <a:ext uri="{FF2B5EF4-FFF2-40B4-BE49-F238E27FC236}">
                    <a16:creationId xmlns:a16="http://schemas.microsoft.com/office/drawing/2014/main" id="{BEBDBCF1-242D-7740-876B-B136DBE59F8F}"/>
                  </a:ext>
                </a:extLst>
              </p:cNvPr>
              <p:cNvCxnSpPr/>
              <p:nvPr/>
            </p:nvCxnSpPr>
            <p:spPr>
              <a:xfrm>
                <a:off x="3275856" y="5517232"/>
                <a:ext cx="288032" cy="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8" name="Straight Connector 247">
                <a:extLst>
                  <a:ext uri="{FF2B5EF4-FFF2-40B4-BE49-F238E27FC236}">
                    <a16:creationId xmlns:a16="http://schemas.microsoft.com/office/drawing/2014/main" id="{28D401B1-4F60-FB4E-BB8F-5DB3743F48CF}"/>
                  </a:ext>
                </a:extLst>
              </p:cNvPr>
              <p:cNvCxnSpPr/>
              <p:nvPr/>
            </p:nvCxnSpPr>
            <p:spPr>
              <a:xfrm>
                <a:off x="3275856" y="5661248"/>
                <a:ext cx="288032" cy="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9" name="Straight Connector 248">
                <a:extLst>
                  <a:ext uri="{FF2B5EF4-FFF2-40B4-BE49-F238E27FC236}">
                    <a16:creationId xmlns:a16="http://schemas.microsoft.com/office/drawing/2014/main" id="{482020C2-FEB7-AC45-8473-578DD4B70C81}"/>
                  </a:ext>
                </a:extLst>
              </p:cNvPr>
              <p:cNvCxnSpPr/>
              <p:nvPr/>
            </p:nvCxnSpPr>
            <p:spPr>
              <a:xfrm>
                <a:off x="3275856" y="5805264"/>
                <a:ext cx="288032" cy="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0" name="Straight Connector 249">
                <a:extLst>
                  <a:ext uri="{FF2B5EF4-FFF2-40B4-BE49-F238E27FC236}">
                    <a16:creationId xmlns:a16="http://schemas.microsoft.com/office/drawing/2014/main" id="{211A21B0-3576-3E42-9FB3-5F7848249192}"/>
                  </a:ext>
                </a:extLst>
              </p:cNvPr>
              <p:cNvCxnSpPr/>
              <p:nvPr/>
            </p:nvCxnSpPr>
            <p:spPr>
              <a:xfrm>
                <a:off x="3275856" y="5949280"/>
                <a:ext cx="288032" cy="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1" name="Straight Connector 250">
                <a:extLst>
                  <a:ext uri="{FF2B5EF4-FFF2-40B4-BE49-F238E27FC236}">
                    <a16:creationId xmlns:a16="http://schemas.microsoft.com/office/drawing/2014/main" id="{293C44D5-FA84-3145-92E5-77F9EE68F5B5}"/>
                  </a:ext>
                </a:extLst>
              </p:cNvPr>
              <p:cNvCxnSpPr/>
              <p:nvPr/>
            </p:nvCxnSpPr>
            <p:spPr>
              <a:xfrm>
                <a:off x="3275856" y="6093296"/>
                <a:ext cx="288032" cy="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2" name="Straight Connector 251">
                <a:extLst>
                  <a:ext uri="{FF2B5EF4-FFF2-40B4-BE49-F238E27FC236}">
                    <a16:creationId xmlns:a16="http://schemas.microsoft.com/office/drawing/2014/main" id="{0C3F1A07-E209-2040-96CE-2526BE7C8312}"/>
                  </a:ext>
                </a:extLst>
              </p:cNvPr>
              <p:cNvCxnSpPr/>
              <p:nvPr/>
            </p:nvCxnSpPr>
            <p:spPr>
              <a:xfrm>
                <a:off x="3275856" y="6237312"/>
                <a:ext cx="288032" cy="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3" name="Straight Connector 252">
                <a:extLst>
                  <a:ext uri="{FF2B5EF4-FFF2-40B4-BE49-F238E27FC236}">
                    <a16:creationId xmlns:a16="http://schemas.microsoft.com/office/drawing/2014/main" id="{F176F1B7-3ECD-6A43-AC06-8E2EF44A1E34}"/>
                  </a:ext>
                </a:extLst>
              </p:cNvPr>
              <p:cNvCxnSpPr/>
              <p:nvPr/>
            </p:nvCxnSpPr>
            <p:spPr>
              <a:xfrm>
                <a:off x="3275856" y="6381328"/>
                <a:ext cx="288032" cy="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4" name="Straight Connector 253">
                <a:extLst>
                  <a:ext uri="{FF2B5EF4-FFF2-40B4-BE49-F238E27FC236}">
                    <a16:creationId xmlns:a16="http://schemas.microsoft.com/office/drawing/2014/main" id="{AE1EA7FD-DD3A-A84B-902A-DB7FF65CC603}"/>
                  </a:ext>
                </a:extLst>
              </p:cNvPr>
              <p:cNvCxnSpPr/>
              <p:nvPr/>
            </p:nvCxnSpPr>
            <p:spPr>
              <a:xfrm>
                <a:off x="3275856" y="6525344"/>
                <a:ext cx="288032" cy="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4" name="Group 183">
              <a:extLst>
                <a:ext uri="{FF2B5EF4-FFF2-40B4-BE49-F238E27FC236}">
                  <a16:creationId xmlns:a16="http://schemas.microsoft.com/office/drawing/2014/main" id="{9868AD4E-F3B6-E048-8D02-3EFC4CC99950}"/>
                </a:ext>
              </a:extLst>
            </p:cNvPr>
            <p:cNvGrpSpPr/>
            <p:nvPr/>
          </p:nvGrpSpPr>
          <p:grpSpPr>
            <a:xfrm>
              <a:off x="3275856" y="3826626"/>
              <a:ext cx="288032" cy="2736304"/>
              <a:chOff x="3275856" y="3789040"/>
              <a:chExt cx="288032" cy="2736304"/>
            </a:xfrm>
            <a:solidFill>
              <a:schemeClr val="bg1"/>
            </a:solidFill>
          </p:grpSpPr>
          <p:cxnSp>
            <p:nvCxnSpPr>
              <p:cNvPr id="215" name="Straight Connector 214">
                <a:extLst>
                  <a:ext uri="{FF2B5EF4-FFF2-40B4-BE49-F238E27FC236}">
                    <a16:creationId xmlns:a16="http://schemas.microsoft.com/office/drawing/2014/main" id="{A76C20CC-0C97-D84A-8292-012521FA7B4D}"/>
                  </a:ext>
                </a:extLst>
              </p:cNvPr>
              <p:cNvCxnSpPr/>
              <p:nvPr/>
            </p:nvCxnSpPr>
            <p:spPr>
              <a:xfrm>
                <a:off x="3275856" y="3789040"/>
                <a:ext cx="288032" cy="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6" name="Straight Connector 215">
                <a:extLst>
                  <a:ext uri="{FF2B5EF4-FFF2-40B4-BE49-F238E27FC236}">
                    <a16:creationId xmlns:a16="http://schemas.microsoft.com/office/drawing/2014/main" id="{85F991B8-4291-744F-9864-A3441140F7AA}"/>
                  </a:ext>
                </a:extLst>
              </p:cNvPr>
              <p:cNvCxnSpPr/>
              <p:nvPr/>
            </p:nvCxnSpPr>
            <p:spPr>
              <a:xfrm>
                <a:off x="3275856" y="3933056"/>
                <a:ext cx="288032" cy="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7" name="Straight Connector 216">
                <a:extLst>
                  <a:ext uri="{FF2B5EF4-FFF2-40B4-BE49-F238E27FC236}">
                    <a16:creationId xmlns:a16="http://schemas.microsoft.com/office/drawing/2014/main" id="{2257FBCA-E316-DB48-9B92-9E8CA533D46D}"/>
                  </a:ext>
                </a:extLst>
              </p:cNvPr>
              <p:cNvCxnSpPr/>
              <p:nvPr/>
            </p:nvCxnSpPr>
            <p:spPr>
              <a:xfrm>
                <a:off x="3275856" y="4077072"/>
                <a:ext cx="288032" cy="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8" name="Straight Connector 217">
                <a:extLst>
                  <a:ext uri="{FF2B5EF4-FFF2-40B4-BE49-F238E27FC236}">
                    <a16:creationId xmlns:a16="http://schemas.microsoft.com/office/drawing/2014/main" id="{BB58E98B-A67D-F843-A51A-3CE4FE2F5D5C}"/>
                  </a:ext>
                </a:extLst>
              </p:cNvPr>
              <p:cNvCxnSpPr/>
              <p:nvPr/>
            </p:nvCxnSpPr>
            <p:spPr>
              <a:xfrm>
                <a:off x="3275856" y="4221088"/>
                <a:ext cx="288032" cy="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9" name="Straight Connector 218">
                <a:extLst>
                  <a:ext uri="{FF2B5EF4-FFF2-40B4-BE49-F238E27FC236}">
                    <a16:creationId xmlns:a16="http://schemas.microsoft.com/office/drawing/2014/main" id="{20369AAC-6A7D-504C-9C42-E8EF9BFE2317}"/>
                  </a:ext>
                </a:extLst>
              </p:cNvPr>
              <p:cNvCxnSpPr/>
              <p:nvPr/>
            </p:nvCxnSpPr>
            <p:spPr>
              <a:xfrm>
                <a:off x="3275856" y="4365104"/>
                <a:ext cx="288032" cy="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0" name="Straight Connector 219">
                <a:extLst>
                  <a:ext uri="{FF2B5EF4-FFF2-40B4-BE49-F238E27FC236}">
                    <a16:creationId xmlns:a16="http://schemas.microsoft.com/office/drawing/2014/main" id="{17EB97F8-0AB3-A848-B607-319AD93671FC}"/>
                  </a:ext>
                </a:extLst>
              </p:cNvPr>
              <p:cNvCxnSpPr/>
              <p:nvPr/>
            </p:nvCxnSpPr>
            <p:spPr>
              <a:xfrm>
                <a:off x="3275856" y="4509120"/>
                <a:ext cx="288032" cy="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1" name="Straight Connector 220">
                <a:extLst>
                  <a:ext uri="{FF2B5EF4-FFF2-40B4-BE49-F238E27FC236}">
                    <a16:creationId xmlns:a16="http://schemas.microsoft.com/office/drawing/2014/main" id="{AA7C7DC3-5DEA-3E48-8A0B-534895A54967}"/>
                  </a:ext>
                </a:extLst>
              </p:cNvPr>
              <p:cNvCxnSpPr/>
              <p:nvPr/>
            </p:nvCxnSpPr>
            <p:spPr>
              <a:xfrm>
                <a:off x="3275856" y="4653136"/>
                <a:ext cx="288032" cy="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2" name="Straight Connector 221">
                <a:extLst>
                  <a:ext uri="{FF2B5EF4-FFF2-40B4-BE49-F238E27FC236}">
                    <a16:creationId xmlns:a16="http://schemas.microsoft.com/office/drawing/2014/main" id="{D334FB6F-4008-074B-A7FD-BF475B411A55}"/>
                  </a:ext>
                </a:extLst>
              </p:cNvPr>
              <p:cNvCxnSpPr/>
              <p:nvPr/>
            </p:nvCxnSpPr>
            <p:spPr>
              <a:xfrm>
                <a:off x="3275856" y="4797152"/>
                <a:ext cx="288032" cy="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3" name="Straight Connector 222">
                <a:extLst>
                  <a:ext uri="{FF2B5EF4-FFF2-40B4-BE49-F238E27FC236}">
                    <a16:creationId xmlns:a16="http://schemas.microsoft.com/office/drawing/2014/main" id="{D1D59BF2-4DA5-994E-9844-7DFAA72E2059}"/>
                  </a:ext>
                </a:extLst>
              </p:cNvPr>
              <p:cNvCxnSpPr/>
              <p:nvPr/>
            </p:nvCxnSpPr>
            <p:spPr>
              <a:xfrm>
                <a:off x="3275856" y="4941168"/>
                <a:ext cx="288032" cy="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4" name="Straight Connector 223">
                <a:extLst>
                  <a:ext uri="{FF2B5EF4-FFF2-40B4-BE49-F238E27FC236}">
                    <a16:creationId xmlns:a16="http://schemas.microsoft.com/office/drawing/2014/main" id="{3F8CE1C6-186E-6746-8F3E-919AE4588D09}"/>
                  </a:ext>
                </a:extLst>
              </p:cNvPr>
              <p:cNvCxnSpPr/>
              <p:nvPr/>
            </p:nvCxnSpPr>
            <p:spPr>
              <a:xfrm>
                <a:off x="3275856" y="5085184"/>
                <a:ext cx="288032" cy="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5" name="Straight Connector 224">
                <a:extLst>
                  <a:ext uri="{FF2B5EF4-FFF2-40B4-BE49-F238E27FC236}">
                    <a16:creationId xmlns:a16="http://schemas.microsoft.com/office/drawing/2014/main" id="{0DB4702A-5F95-6C40-80DB-6D62D77F85CE}"/>
                  </a:ext>
                </a:extLst>
              </p:cNvPr>
              <p:cNvCxnSpPr/>
              <p:nvPr/>
            </p:nvCxnSpPr>
            <p:spPr>
              <a:xfrm>
                <a:off x="3275856" y="5229200"/>
                <a:ext cx="288032" cy="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6" name="Straight Connector 225">
                <a:extLst>
                  <a:ext uri="{FF2B5EF4-FFF2-40B4-BE49-F238E27FC236}">
                    <a16:creationId xmlns:a16="http://schemas.microsoft.com/office/drawing/2014/main" id="{4C4EEBD0-F116-1244-B8AF-5E51A95E5F6B}"/>
                  </a:ext>
                </a:extLst>
              </p:cNvPr>
              <p:cNvCxnSpPr/>
              <p:nvPr/>
            </p:nvCxnSpPr>
            <p:spPr>
              <a:xfrm>
                <a:off x="3275856" y="5373216"/>
                <a:ext cx="288032" cy="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7" name="Straight Connector 226">
                <a:extLst>
                  <a:ext uri="{FF2B5EF4-FFF2-40B4-BE49-F238E27FC236}">
                    <a16:creationId xmlns:a16="http://schemas.microsoft.com/office/drawing/2014/main" id="{8EE1189C-056C-1F4F-999A-E4991B152B3B}"/>
                  </a:ext>
                </a:extLst>
              </p:cNvPr>
              <p:cNvCxnSpPr/>
              <p:nvPr/>
            </p:nvCxnSpPr>
            <p:spPr>
              <a:xfrm>
                <a:off x="3275856" y="5517232"/>
                <a:ext cx="288032" cy="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8" name="Straight Connector 227">
                <a:extLst>
                  <a:ext uri="{FF2B5EF4-FFF2-40B4-BE49-F238E27FC236}">
                    <a16:creationId xmlns:a16="http://schemas.microsoft.com/office/drawing/2014/main" id="{31D3E88B-AB43-A245-8855-464F8B382E53}"/>
                  </a:ext>
                </a:extLst>
              </p:cNvPr>
              <p:cNvCxnSpPr/>
              <p:nvPr/>
            </p:nvCxnSpPr>
            <p:spPr>
              <a:xfrm>
                <a:off x="3275856" y="5661248"/>
                <a:ext cx="288032" cy="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9" name="Straight Connector 228">
                <a:extLst>
                  <a:ext uri="{FF2B5EF4-FFF2-40B4-BE49-F238E27FC236}">
                    <a16:creationId xmlns:a16="http://schemas.microsoft.com/office/drawing/2014/main" id="{AEAF9862-8F7F-2C41-B302-533178ECA9D8}"/>
                  </a:ext>
                </a:extLst>
              </p:cNvPr>
              <p:cNvCxnSpPr/>
              <p:nvPr/>
            </p:nvCxnSpPr>
            <p:spPr>
              <a:xfrm>
                <a:off x="3275856" y="5805264"/>
                <a:ext cx="288032" cy="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0" name="Straight Connector 229">
                <a:extLst>
                  <a:ext uri="{FF2B5EF4-FFF2-40B4-BE49-F238E27FC236}">
                    <a16:creationId xmlns:a16="http://schemas.microsoft.com/office/drawing/2014/main" id="{D8C48759-4F2C-744A-AEEB-3630D0CB8141}"/>
                  </a:ext>
                </a:extLst>
              </p:cNvPr>
              <p:cNvCxnSpPr/>
              <p:nvPr/>
            </p:nvCxnSpPr>
            <p:spPr>
              <a:xfrm>
                <a:off x="3275856" y="5949280"/>
                <a:ext cx="288032" cy="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1" name="Straight Connector 230">
                <a:extLst>
                  <a:ext uri="{FF2B5EF4-FFF2-40B4-BE49-F238E27FC236}">
                    <a16:creationId xmlns:a16="http://schemas.microsoft.com/office/drawing/2014/main" id="{90B2EF80-B295-814D-9DB7-2FCF0F879641}"/>
                  </a:ext>
                </a:extLst>
              </p:cNvPr>
              <p:cNvCxnSpPr/>
              <p:nvPr/>
            </p:nvCxnSpPr>
            <p:spPr>
              <a:xfrm>
                <a:off x="3275856" y="6093296"/>
                <a:ext cx="288032" cy="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2" name="Straight Connector 231">
                <a:extLst>
                  <a:ext uri="{FF2B5EF4-FFF2-40B4-BE49-F238E27FC236}">
                    <a16:creationId xmlns:a16="http://schemas.microsoft.com/office/drawing/2014/main" id="{6E11E7DA-AAF7-1148-932E-2FAD139837C6}"/>
                  </a:ext>
                </a:extLst>
              </p:cNvPr>
              <p:cNvCxnSpPr/>
              <p:nvPr/>
            </p:nvCxnSpPr>
            <p:spPr>
              <a:xfrm>
                <a:off x="3275856" y="6237312"/>
                <a:ext cx="288032" cy="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3" name="Straight Connector 232">
                <a:extLst>
                  <a:ext uri="{FF2B5EF4-FFF2-40B4-BE49-F238E27FC236}">
                    <a16:creationId xmlns:a16="http://schemas.microsoft.com/office/drawing/2014/main" id="{3C372FBB-7C8F-3944-92D6-F130C03F22D0}"/>
                  </a:ext>
                </a:extLst>
              </p:cNvPr>
              <p:cNvCxnSpPr/>
              <p:nvPr/>
            </p:nvCxnSpPr>
            <p:spPr>
              <a:xfrm>
                <a:off x="3275856" y="6381328"/>
                <a:ext cx="288032" cy="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4" name="Straight Connector 233">
                <a:extLst>
                  <a:ext uri="{FF2B5EF4-FFF2-40B4-BE49-F238E27FC236}">
                    <a16:creationId xmlns:a16="http://schemas.microsoft.com/office/drawing/2014/main" id="{6609685E-005F-1143-AD9E-78BE898F372E}"/>
                  </a:ext>
                </a:extLst>
              </p:cNvPr>
              <p:cNvCxnSpPr/>
              <p:nvPr/>
            </p:nvCxnSpPr>
            <p:spPr>
              <a:xfrm>
                <a:off x="3275856" y="6525344"/>
                <a:ext cx="288032" cy="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5" name="Rectangle 184">
              <a:extLst>
                <a:ext uri="{FF2B5EF4-FFF2-40B4-BE49-F238E27FC236}">
                  <a16:creationId xmlns:a16="http://schemas.microsoft.com/office/drawing/2014/main" id="{C8D14DAF-87D8-954D-85EE-38359999EB17}"/>
                </a:ext>
              </a:extLst>
            </p:cNvPr>
            <p:cNvSpPr/>
            <p:nvPr/>
          </p:nvSpPr>
          <p:spPr>
            <a:xfrm>
              <a:off x="3565097" y="4618714"/>
              <a:ext cx="288000" cy="2880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6" name="Rectangle 185">
              <a:extLst>
                <a:ext uri="{FF2B5EF4-FFF2-40B4-BE49-F238E27FC236}">
                  <a16:creationId xmlns:a16="http://schemas.microsoft.com/office/drawing/2014/main" id="{4D525813-B74D-834C-B536-A082FF4C4A1C}"/>
                </a:ext>
              </a:extLst>
            </p:cNvPr>
            <p:cNvSpPr/>
            <p:nvPr/>
          </p:nvSpPr>
          <p:spPr>
            <a:xfrm>
              <a:off x="3565097" y="5016952"/>
              <a:ext cx="288000" cy="2880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7" name="Rectangle 186">
              <a:extLst>
                <a:ext uri="{FF2B5EF4-FFF2-40B4-BE49-F238E27FC236}">
                  <a16:creationId xmlns:a16="http://schemas.microsoft.com/office/drawing/2014/main" id="{87B1ECA8-1708-E548-A326-F451F83B04AF}"/>
                </a:ext>
              </a:extLst>
            </p:cNvPr>
            <p:cNvSpPr/>
            <p:nvPr/>
          </p:nvSpPr>
          <p:spPr>
            <a:xfrm>
              <a:off x="3565097" y="5415190"/>
              <a:ext cx="288000" cy="2880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8" name="Rectangle 187">
              <a:extLst>
                <a:ext uri="{FF2B5EF4-FFF2-40B4-BE49-F238E27FC236}">
                  <a16:creationId xmlns:a16="http://schemas.microsoft.com/office/drawing/2014/main" id="{FF81D582-89B5-634D-8CA1-9C325D43C16B}"/>
                </a:ext>
              </a:extLst>
            </p:cNvPr>
            <p:cNvSpPr/>
            <p:nvPr/>
          </p:nvSpPr>
          <p:spPr>
            <a:xfrm>
              <a:off x="3565097" y="5813428"/>
              <a:ext cx="288000" cy="2880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9" name="Rectangle 188">
              <a:extLst>
                <a:ext uri="{FF2B5EF4-FFF2-40B4-BE49-F238E27FC236}">
                  <a16:creationId xmlns:a16="http://schemas.microsoft.com/office/drawing/2014/main" id="{E18E4044-9FC7-B14C-BF4B-6DD6180F92D3}"/>
                </a:ext>
              </a:extLst>
            </p:cNvPr>
            <p:cNvSpPr/>
            <p:nvPr/>
          </p:nvSpPr>
          <p:spPr>
            <a:xfrm>
              <a:off x="3565097" y="3822238"/>
              <a:ext cx="288000" cy="2880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0" name="Rectangle 189">
              <a:extLst>
                <a:ext uri="{FF2B5EF4-FFF2-40B4-BE49-F238E27FC236}">
                  <a16:creationId xmlns:a16="http://schemas.microsoft.com/office/drawing/2014/main" id="{D1C7C54D-7303-564F-8314-8C172CEC81BA}"/>
                </a:ext>
              </a:extLst>
            </p:cNvPr>
            <p:cNvSpPr/>
            <p:nvPr/>
          </p:nvSpPr>
          <p:spPr>
            <a:xfrm>
              <a:off x="3565097" y="4220476"/>
              <a:ext cx="288000" cy="2880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191" name="Group 190">
              <a:extLst>
                <a:ext uri="{FF2B5EF4-FFF2-40B4-BE49-F238E27FC236}">
                  <a16:creationId xmlns:a16="http://schemas.microsoft.com/office/drawing/2014/main" id="{8DAD9DB2-A3C4-1B40-965E-2243487937E0}"/>
                </a:ext>
              </a:extLst>
            </p:cNvPr>
            <p:cNvGrpSpPr/>
            <p:nvPr/>
          </p:nvGrpSpPr>
          <p:grpSpPr>
            <a:xfrm>
              <a:off x="3491880" y="3802290"/>
              <a:ext cx="381836" cy="741540"/>
              <a:chOff x="3491880" y="3692696"/>
              <a:chExt cx="381836" cy="741540"/>
            </a:xfrm>
            <a:noFill/>
          </p:grpSpPr>
          <p:sp>
            <p:nvSpPr>
              <p:cNvPr id="213" name="TextBox 212">
                <a:extLst>
                  <a:ext uri="{FF2B5EF4-FFF2-40B4-BE49-F238E27FC236}">
                    <a16:creationId xmlns:a16="http://schemas.microsoft.com/office/drawing/2014/main" id="{FE17E27B-CEED-6147-8BBB-303C8975645D}"/>
                  </a:ext>
                </a:extLst>
              </p:cNvPr>
              <p:cNvSpPr txBox="1"/>
              <p:nvPr/>
            </p:nvSpPr>
            <p:spPr>
              <a:xfrm>
                <a:off x="3491880" y="3692696"/>
                <a:ext cx="381836" cy="369332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/>
                  <a:t>M</a:t>
                </a:r>
                <a:endParaRPr/>
              </a:p>
            </p:txBody>
          </p:sp>
          <p:sp>
            <p:nvSpPr>
              <p:cNvPr id="214" name="TextBox 213">
                <a:extLst>
                  <a:ext uri="{FF2B5EF4-FFF2-40B4-BE49-F238E27FC236}">
                    <a16:creationId xmlns:a16="http://schemas.microsoft.com/office/drawing/2014/main" id="{57D7E8B8-3B3C-484D-B3D3-DFAA67B37635}"/>
                  </a:ext>
                </a:extLst>
              </p:cNvPr>
              <p:cNvSpPr txBox="1"/>
              <p:nvPr/>
            </p:nvSpPr>
            <p:spPr>
              <a:xfrm>
                <a:off x="3535681" y="4064904"/>
                <a:ext cx="290464" cy="369332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/>
                  <a:t>S</a:t>
                </a:r>
                <a:endParaRPr/>
              </a:p>
            </p:txBody>
          </p:sp>
        </p:grpSp>
        <p:grpSp>
          <p:nvGrpSpPr>
            <p:cNvPr id="192" name="Group 191">
              <a:extLst>
                <a:ext uri="{FF2B5EF4-FFF2-40B4-BE49-F238E27FC236}">
                  <a16:creationId xmlns:a16="http://schemas.microsoft.com/office/drawing/2014/main" id="{1FDFA4D1-4881-9B43-A7CE-918373E408A4}"/>
                </a:ext>
              </a:extLst>
            </p:cNvPr>
            <p:cNvGrpSpPr/>
            <p:nvPr/>
          </p:nvGrpSpPr>
          <p:grpSpPr>
            <a:xfrm>
              <a:off x="3493259" y="4603413"/>
              <a:ext cx="381836" cy="741540"/>
              <a:chOff x="3491880" y="3692696"/>
              <a:chExt cx="381836" cy="741540"/>
            </a:xfrm>
            <a:noFill/>
          </p:grpSpPr>
          <p:sp>
            <p:nvSpPr>
              <p:cNvPr id="211" name="TextBox 210">
                <a:extLst>
                  <a:ext uri="{FF2B5EF4-FFF2-40B4-BE49-F238E27FC236}">
                    <a16:creationId xmlns:a16="http://schemas.microsoft.com/office/drawing/2014/main" id="{CC9D6433-AADA-A044-9D22-840018212901}"/>
                  </a:ext>
                </a:extLst>
              </p:cNvPr>
              <p:cNvSpPr txBox="1"/>
              <p:nvPr/>
            </p:nvSpPr>
            <p:spPr>
              <a:xfrm>
                <a:off x="3491880" y="3692696"/>
                <a:ext cx="381836" cy="369332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/>
                  <a:t>M</a:t>
                </a:r>
                <a:endParaRPr/>
              </a:p>
            </p:txBody>
          </p:sp>
          <p:sp>
            <p:nvSpPr>
              <p:cNvPr id="212" name="TextBox 211">
                <a:extLst>
                  <a:ext uri="{FF2B5EF4-FFF2-40B4-BE49-F238E27FC236}">
                    <a16:creationId xmlns:a16="http://schemas.microsoft.com/office/drawing/2014/main" id="{9969B251-0453-C341-86B5-73DBCE04DE74}"/>
                  </a:ext>
                </a:extLst>
              </p:cNvPr>
              <p:cNvSpPr txBox="1"/>
              <p:nvPr/>
            </p:nvSpPr>
            <p:spPr>
              <a:xfrm>
                <a:off x="3535681" y="4064904"/>
                <a:ext cx="290464" cy="369332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/>
                  <a:t>S</a:t>
                </a:r>
                <a:endParaRPr/>
              </a:p>
            </p:txBody>
          </p:sp>
        </p:grpSp>
        <p:grpSp>
          <p:nvGrpSpPr>
            <p:cNvPr id="193" name="Group 192">
              <a:extLst>
                <a:ext uri="{FF2B5EF4-FFF2-40B4-BE49-F238E27FC236}">
                  <a16:creationId xmlns:a16="http://schemas.microsoft.com/office/drawing/2014/main" id="{B49BA046-45DF-474E-88DC-CD002C347942}"/>
                </a:ext>
              </a:extLst>
            </p:cNvPr>
            <p:cNvGrpSpPr/>
            <p:nvPr/>
          </p:nvGrpSpPr>
          <p:grpSpPr>
            <a:xfrm>
              <a:off x="3494638" y="5389342"/>
              <a:ext cx="381836" cy="741540"/>
              <a:chOff x="3491880" y="3692696"/>
              <a:chExt cx="381836" cy="741540"/>
            </a:xfrm>
            <a:noFill/>
          </p:grpSpPr>
          <p:sp>
            <p:nvSpPr>
              <p:cNvPr id="209" name="TextBox 208">
                <a:extLst>
                  <a:ext uri="{FF2B5EF4-FFF2-40B4-BE49-F238E27FC236}">
                    <a16:creationId xmlns:a16="http://schemas.microsoft.com/office/drawing/2014/main" id="{0C064FCE-1067-8244-9F06-A2C6178758AD}"/>
                  </a:ext>
                </a:extLst>
              </p:cNvPr>
              <p:cNvSpPr txBox="1"/>
              <p:nvPr/>
            </p:nvSpPr>
            <p:spPr>
              <a:xfrm>
                <a:off x="3491880" y="3692696"/>
                <a:ext cx="381836" cy="369332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/>
                  <a:t>M</a:t>
                </a:r>
                <a:endParaRPr/>
              </a:p>
            </p:txBody>
          </p:sp>
          <p:sp>
            <p:nvSpPr>
              <p:cNvPr id="210" name="TextBox 209">
                <a:extLst>
                  <a:ext uri="{FF2B5EF4-FFF2-40B4-BE49-F238E27FC236}">
                    <a16:creationId xmlns:a16="http://schemas.microsoft.com/office/drawing/2014/main" id="{5094BCC4-0A96-164B-9EFA-6EEFCB020691}"/>
                  </a:ext>
                </a:extLst>
              </p:cNvPr>
              <p:cNvSpPr txBox="1"/>
              <p:nvPr/>
            </p:nvSpPr>
            <p:spPr>
              <a:xfrm>
                <a:off x="3535681" y="4064904"/>
                <a:ext cx="290464" cy="369332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/>
                  <a:t>S</a:t>
                </a:r>
                <a:endParaRPr/>
              </a:p>
            </p:txBody>
          </p:sp>
        </p:grpSp>
        <p:cxnSp>
          <p:nvCxnSpPr>
            <p:cNvPr id="194" name="Curved Connector 193">
              <a:extLst>
                <a:ext uri="{FF2B5EF4-FFF2-40B4-BE49-F238E27FC236}">
                  <a16:creationId xmlns:a16="http://schemas.microsoft.com/office/drawing/2014/main" id="{0EA6A976-977C-EA4E-843E-A2B11AA5071B}"/>
                </a:ext>
              </a:extLst>
            </p:cNvPr>
            <p:cNvCxnSpPr>
              <a:stCxn id="213" idx="3"/>
              <a:endCxn id="190" idx="3"/>
            </p:cNvCxnSpPr>
            <p:nvPr/>
          </p:nvCxnSpPr>
          <p:spPr>
            <a:xfrm flipH="1">
              <a:off x="3853097" y="3986956"/>
              <a:ext cx="20619" cy="377520"/>
            </a:xfrm>
            <a:prstGeom prst="curvedConnector3">
              <a:avLst>
                <a:gd name="adj1" fmla="val -1108686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urved Connector 194">
              <a:extLst>
                <a:ext uri="{FF2B5EF4-FFF2-40B4-BE49-F238E27FC236}">
                  <a16:creationId xmlns:a16="http://schemas.microsoft.com/office/drawing/2014/main" id="{E13E8BCD-B4EB-9C46-94B9-2C773204CFCC}"/>
                </a:ext>
              </a:extLst>
            </p:cNvPr>
            <p:cNvCxnSpPr/>
            <p:nvPr/>
          </p:nvCxnSpPr>
          <p:spPr>
            <a:xfrm flipH="1">
              <a:off x="3842787" y="4764853"/>
              <a:ext cx="20619" cy="377520"/>
            </a:xfrm>
            <a:prstGeom prst="curvedConnector3">
              <a:avLst>
                <a:gd name="adj1" fmla="val -1108686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urved Connector 195">
              <a:extLst>
                <a:ext uri="{FF2B5EF4-FFF2-40B4-BE49-F238E27FC236}">
                  <a16:creationId xmlns:a16="http://schemas.microsoft.com/office/drawing/2014/main" id="{AD958FD6-C17E-114F-BD5C-08652B7673F4}"/>
                </a:ext>
              </a:extLst>
            </p:cNvPr>
            <p:cNvCxnSpPr/>
            <p:nvPr/>
          </p:nvCxnSpPr>
          <p:spPr>
            <a:xfrm flipH="1">
              <a:off x="3842787" y="5542172"/>
              <a:ext cx="20619" cy="377520"/>
            </a:xfrm>
            <a:prstGeom prst="curvedConnector3">
              <a:avLst>
                <a:gd name="adj1" fmla="val -1108686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Connector 196">
              <a:extLst>
                <a:ext uri="{FF2B5EF4-FFF2-40B4-BE49-F238E27FC236}">
                  <a16:creationId xmlns:a16="http://schemas.microsoft.com/office/drawing/2014/main" id="{5ED9D209-656C-D049-8B99-972020ED2B2E}"/>
                </a:ext>
              </a:extLst>
            </p:cNvPr>
            <p:cNvCxnSpPr>
              <a:cxnSpLocks/>
            </p:cNvCxnSpPr>
            <p:nvPr/>
          </p:nvCxnSpPr>
          <p:spPr>
            <a:xfrm>
              <a:off x="3851920" y="3826626"/>
              <a:ext cx="144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>
              <a:extLst>
                <a:ext uri="{FF2B5EF4-FFF2-40B4-BE49-F238E27FC236}">
                  <a16:creationId xmlns:a16="http://schemas.microsoft.com/office/drawing/2014/main" id="{9AF08410-A0D2-4F4C-BB67-630AEC3DABF9}"/>
                </a:ext>
              </a:extLst>
            </p:cNvPr>
            <p:cNvCxnSpPr>
              <a:cxnSpLocks/>
            </p:cNvCxnSpPr>
            <p:nvPr/>
          </p:nvCxnSpPr>
          <p:spPr>
            <a:xfrm>
              <a:off x="3826145" y="4618714"/>
              <a:ext cx="144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9" name="Rectangle 198">
              <a:extLst>
                <a:ext uri="{FF2B5EF4-FFF2-40B4-BE49-F238E27FC236}">
                  <a16:creationId xmlns:a16="http://schemas.microsoft.com/office/drawing/2014/main" id="{31814268-E413-ED44-88B2-373EA97128DD}"/>
                </a:ext>
              </a:extLst>
            </p:cNvPr>
            <p:cNvSpPr/>
            <p:nvPr/>
          </p:nvSpPr>
          <p:spPr>
            <a:xfrm>
              <a:off x="5220072" y="3787517"/>
              <a:ext cx="649409" cy="288032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0" name="Rectangle 199">
              <a:extLst>
                <a:ext uri="{FF2B5EF4-FFF2-40B4-BE49-F238E27FC236}">
                  <a16:creationId xmlns:a16="http://schemas.microsoft.com/office/drawing/2014/main" id="{BE3183E3-3F12-BF44-A8B8-34AFD5067A9C}"/>
                </a:ext>
              </a:extLst>
            </p:cNvPr>
            <p:cNvSpPr/>
            <p:nvPr/>
          </p:nvSpPr>
          <p:spPr>
            <a:xfrm>
              <a:off x="6154839" y="3789040"/>
              <a:ext cx="649409" cy="288032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1" name="Rectangle 200">
              <a:extLst>
                <a:ext uri="{FF2B5EF4-FFF2-40B4-BE49-F238E27FC236}">
                  <a16:creationId xmlns:a16="http://schemas.microsoft.com/office/drawing/2014/main" id="{5A7FCB9A-F8A8-8244-9B75-216ABA8EA36D}"/>
                </a:ext>
              </a:extLst>
            </p:cNvPr>
            <p:cNvSpPr/>
            <p:nvPr/>
          </p:nvSpPr>
          <p:spPr>
            <a:xfrm>
              <a:off x="7089606" y="3322570"/>
              <a:ext cx="649409" cy="57606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2" name="Rectangle 201">
              <a:extLst>
                <a:ext uri="{FF2B5EF4-FFF2-40B4-BE49-F238E27FC236}">
                  <a16:creationId xmlns:a16="http://schemas.microsoft.com/office/drawing/2014/main" id="{A3F8C6DC-BD4E-CA41-A484-44B66F310158}"/>
                </a:ext>
              </a:extLst>
            </p:cNvPr>
            <p:cNvSpPr/>
            <p:nvPr/>
          </p:nvSpPr>
          <p:spPr>
            <a:xfrm>
              <a:off x="8099723" y="4057694"/>
              <a:ext cx="649409" cy="77704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3" name="TextBox 202">
              <a:extLst>
                <a:ext uri="{FF2B5EF4-FFF2-40B4-BE49-F238E27FC236}">
                  <a16:creationId xmlns:a16="http://schemas.microsoft.com/office/drawing/2014/main" id="{78BCB06F-C0B6-414E-B3B3-09EECBF52E28}"/>
                </a:ext>
              </a:extLst>
            </p:cNvPr>
            <p:cNvSpPr txBox="1"/>
            <p:nvPr/>
          </p:nvSpPr>
          <p:spPr>
            <a:xfrm>
              <a:off x="7120110" y="3444806"/>
              <a:ext cx="562975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/>
                <a:t>SRU</a:t>
              </a:r>
              <a:endParaRPr/>
            </a:p>
          </p:txBody>
        </p:sp>
        <p:sp>
          <p:nvSpPr>
            <p:cNvPr id="204" name="TextBox 203">
              <a:extLst>
                <a:ext uri="{FF2B5EF4-FFF2-40B4-BE49-F238E27FC236}">
                  <a16:creationId xmlns:a16="http://schemas.microsoft.com/office/drawing/2014/main" id="{05FA31F5-8ADA-0B4E-B3B4-031F98B40515}"/>
                </a:ext>
              </a:extLst>
            </p:cNvPr>
            <p:cNvSpPr txBox="1"/>
            <p:nvPr/>
          </p:nvSpPr>
          <p:spPr>
            <a:xfrm>
              <a:off x="8185899" y="4271199"/>
              <a:ext cx="42672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/>
                <a:t>PC</a:t>
              </a:r>
              <a:endParaRPr/>
            </a:p>
          </p:txBody>
        </p:sp>
        <p:sp>
          <p:nvSpPr>
            <p:cNvPr id="205" name="TextBox 204">
              <a:extLst>
                <a:ext uri="{FF2B5EF4-FFF2-40B4-BE49-F238E27FC236}">
                  <a16:creationId xmlns:a16="http://schemas.microsoft.com/office/drawing/2014/main" id="{F72F538B-EBAF-1F45-975F-A1CF62816B0A}"/>
                </a:ext>
              </a:extLst>
            </p:cNvPr>
            <p:cNvSpPr txBox="1"/>
            <p:nvPr/>
          </p:nvSpPr>
          <p:spPr>
            <a:xfrm>
              <a:off x="6217836" y="5020010"/>
              <a:ext cx="52341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/>
                <a:t>FEC</a:t>
              </a:r>
              <a:endParaRPr/>
            </a:p>
          </p:txBody>
        </p:sp>
        <p:sp>
          <p:nvSpPr>
            <p:cNvPr id="206" name="TextBox 205">
              <a:extLst>
                <a:ext uri="{FF2B5EF4-FFF2-40B4-BE49-F238E27FC236}">
                  <a16:creationId xmlns:a16="http://schemas.microsoft.com/office/drawing/2014/main" id="{B73F6DB6-F18D-3346-A45B-A537002662F1}"/>
                </a:ext>
              </a:extLst>
            </p:cNvPr>
            <p:cNvSpPr txBox="1"/>
            <p:nvPr/>
          </p:nvSpPr>
          <p:spPr>
            <a:xfrm>
              <a:off x="5247620" y="5030613"/>
              <a:ext cx="583814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/>
                <a:t>ADC</a:t>
              </a:r>
              <a:endParaRPr/>
            </a:p>
          </p:txBody>
        </p:sp>
        <p:sp>
          <p:nvSpPr>
            <p:cNvPr id="207" name="TextBox 206">
              <a:extLst>
                <a:ext uri="{FF2B5EF4-FFF2-40B4-BE49-F238E27FC236}">
                  <a16:creationId xmlns:a16="http://schemas.microsoft.com/office/drawing/2014/main" id="{53B0BE09-908D-384B-B7E7-5E660A885330}"/>
                </a:ext>
              </a:extLst>
            </p:cNvPr>
            <p:cNvSpPr txBox="1"/>
            <p:nvPr/>
          </p:nvSpPr>
          <p:spPr>
            <a:xfrm>
              <a:off x="1563160" y="5074151"/>
              <a:ext cx="5389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TPC</a:t>
              </a:r>
              <a:endParaRPr/>
            </a:p>
          </p:txBody>
        </p:sp>
        <p:sp>
          <p:nvSpPr>
            <p:cNvPr id="208" name="TextBox 207">
              <a:extLst>
                <a:ext uri="{FF2B5EF4-FFF2-40B4-BE49-F238E27FC236}">
                  <a16:creationId xmlns:a16="http://schemas.microsoft.com/office/drawing/2014/main" id="{D23EE135-08A1-A047-8B4F-F85EB98F8F5A}"/>
                </a:ext>
              </a:extLst>
            </p:cNvPr>
            <p:cNvSpPr txBox="1"/>
            <p:nvPr/>
          </p:nvSpPr>
          <p:spPr>
            <a:xfrm>
              <a:off x="3438926" y="3457294"/>
              <a:ext cx="5666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APV</a:t>
              </a:r>
              <a:endParaRPr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684D7169-43F7-0F47-AB5E-51D303E32EBA}"/>
              </a:ext>
            </a:extLst>
          </p:cNvPr>
          <p:cNvSpPr txBox="1"/>
          <p:nvPr/>
        </p:nvSpPr>
        <p:spPr>
          <a:xfrm>
            <a:off x="3087968" y="5507940"/>
            <a:ext cx="2563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CERN STANDARD  (RD51)</a:t>
            </a:r>
            <a:endParaRPr b="1"/>
          </a:p>
        </p:txBody>
      </p:sp>
    </p:spTree>
    <p:extLst>
      <p:ext uri="{BB962C8B-B14F-4D97-AF65-F5344CB8AC3E}">
        <p14:creationId xmlns:p14="http://schemas.microsoft.com/office/powerpoint/2010/main" val="22327289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99CC8878-7951-B149-826A-C13F0D477F8F}"/>
              </a:ext>
            </a:extLst>
          </p:cNvPr>
          <p:cNvSpPr txBox="1"/>
          <p:nvPr/>
        </p:nvSpPr>
        <p:spPr>
          <a:xfrm>
            <a:off x="525545" y="1696265"/>
            <a:ext cx="2318263" cy="546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954" b="1" baseline="300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it-IT" sz="2954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lang="it-IT" sz="2954" b="1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it-IT" sz="2954" b="1" dirty="0" err="1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it-IT" sz="2954" b="1" dirty="0" err="1">
                <a:latin typeface="Calibri" panose="020F0502020204030204" pitchFamily="34" charset="0"/>
                <a:cs typeface="Calibri" panose="020F0502020204030204" pitchFamily="34" charset="0"/>
              </a:rPr>
              <a:t>,e</a:t>
            </a:r>
            <a:r>
              <a:rPr lang="it-IT" sz="2954" b="1" baseline="30000" dirty="0" err="1"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it-IT" sz="2954" b="1" dirty="0" err="1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it-IT" sz="2954" b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it-IT" sz="2954" b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it-IT" sz="2954" b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it-IT" sz="2954" b="1" dirty="0">
                <a:latin typeface="Calibri" panose="020F0502020204030204" pitchFamily="34" charset="0"/>
                <a:cs typeface="Calibri" panose="020F0502020204030204" pitchFamily="34" charset="0"/>
              </a:rPr>
              <a:t>He</a:t>
            </a:r>
            <a:endParaRPr lang="it-IT" sz="2954" b="1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6A8020D-76F0-E34D-9281-874B04DCF200}"/>
              </a:ext>
            </a:extLst>
          </p:cNvPr>
          <p:cNvSpPr txBox="1"/>
          <p:nvPr/>
        </p:nvSpPr>
        <p:spPr>
          <a:xfrm>
            <a:off x="5821950" y="1729927"/>
            <a:ext cx="2422458" cy="546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954" b="1" baseline="30000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it-IT" sz="2954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</a:t>
            </a:r>
            <a:r>
              <a:rPr lang="it-IT" sz="2954" b="1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it-IT" sz="2954" b="1" dirty="0" err="1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it-IT" sz="2954" b="1" dirty="0" err="1">
                <a:latin typeface="Calibri" panose="020F0502020204030204" pitchFamily="34" charset="0"/>
                <a:cs typeface="Calibri" panose="020F0502020204030204" pitchFamily="34" charset="0"/>
              </a:rPr>
              <a:t>,e</a:t>
            </a:r>
            <a:r>
              <a:rPr lang="it-IT" sz="2954" b="1" baseline="30000" dirty="0" err="1"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it-IT" sz="2954" b="1" dirty="0" err="1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it-IT" sz="2954" b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it-IT" sz="2954" b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it-IT" sz="2954" b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it-IT" sz="2954" b="1" dirty="0">
                <a:latin typeface="Calibri" panose="020F0502020204030204" pitchFamily="34" charset="0"/>
                <a:cs typeface="Calibri" panose="020F0502020204030204" pitchFamily="34" charset="0"/>
              </a:rPr>
              <a:t>He</a:t>
            </a:r>
            <a:endParaRPr lang="it-IT" sz="2954" b="1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60C1818-FACA-1641-8CDC-100351C96855}"/>
              </a:ext>
            </a:extLst>
          </p:cNvPr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600" b="1" dirty="0"/>
              <a:t>X17 @ </a:t>
            </a:r>
            <a:r>
              <a:rPr lang="it-IT" sz="3600" b="1" dirty="0" err="1"/>
              <a:t>nToF</a:t>
            </a:r>
            <a:endParaRPr lang="it-IT" sz="36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08974DA-6F20-9241-88A6-3626BFD6EBCE}"/>
              </a:ext>
            </a:extLst>
          </p:cNvPr>
          <p:cNvSpPr txBox="1"/>
          <p:nvPr/>
        </p:nvSpPr>
        <p:spPr>
          <a:xfrm>
            <a:off x="1" y="764704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/>
              <a:t>Basic idea: new study of excited </a:t>
            </a:r>
            <a:r>
              <a:rPr lang="it-IT" sz="2400" b="1" baseline="30000" dirty="0"/>
              <a:t>4</a:t>
            </a:r>
            <a:r>
              <a:rPr lang="it-IT" sz="2400" b="1" dirty="0"/>
              <a:t>He </a:t>
            </a:r>
          </a:p>
          <a:p>
            <a:pPr algn="ctr"/>
            <a:r>
              <a:rPr lang="it-IT" sz="2400" b="1" dirty="0"/>
              <a:t>exploiting both the conjugated reactions: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ADB5F91-07E9-1641-9AFC-AA9CA6CDC0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2564904"/>
            <a:ext cx="3983876" cy="1584270"/>
          </a:xfrm>
          <a:prstGeom prst="rect">
            <a:avLst/>
          </a:prstGeom>
        </p:spPr>
      </p:pic>
      <p:sp>
        <p:nvSpPr>
          <p:cNvPr id="11" name="Right Arrow 10">
            <a:extLst>
              <a:ext uri="{FF2B5EF4-FFF2-40B4-BE49-F238E27FC236}">
                <a16:creationId xmlns:a16="http://schemas.microsoft.com/office/drawing/2014/main" id="{D8AC252A-4227-514D-96AC-AC2E07C4902C}"/>
              </a:ext>
            </a:extLst>
          </p:cNvPr>
          <p:cNvSpPr/>
          <p:nvPr/>
        </p:nvSpPr>
        <p:spPr>
          <a:xfrm>
            <a:off x="3275856" y="1772816"/>
            <a:ext cx="2304256" cy="3983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F823C66-5563-DC43-85B9-92FB0ABB6C11}"/>
              </a:ext>
            </a:extLst>
          </p:cNvPr>
          <p:cNvGrpSpPr/>
          <p:nvPr/>
        </p:nvGrpSpPr>
        <p:grpSpPr>
          <a:xfrm>
            <a:off x="4807238" y="2636911"/>
            <a:ext cx="4013234" cy="1531327"/>
            <a:chOff x="5210320" y="2750849"/>
            <a:chExt cx="3645718" cy="141845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D3A50C6E-B309-404A-8FCC-3BF62EE39EF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10320" y="2750849"/>
              <a:ext cx="3645718" cy="1418450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66EFEAD-E845-C74D-B8BD-6FED92747EEF}"/>
                </a:ext>
              </a:extLst>
            </p:cNvPr>
            <p:cNvSpPr/>
            <p:nvPr/>
          </p:nvSpPr>
          <p:spPr>
            <a:xfrm>
              <a:off x="5210320" y="2924944"/>
              <a:ext cx="369792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577189E1-27E4-0345-B6FB-1CC624162C33}"/>
              </a:ext>
            </a:extLst>
          </p:cNvPr>
          <p:cNvSpPr txBox="1"/>
          <p:nvPr/>
        </p:nvSpPr>
        <p:spPr>
          <a:xfrm>
            <a:off x="179512" y="4797152"/>
            <a:ext cx="4824536" cy="175945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it-IT" sz="2585" b="1" dirty="0">
                <a:latin typeface="Calibri" panose="020F0502020204030204" pitchFamily="34" charset="0"/>
                <a:cs typeface="Calibri" panose="020F0502020204030204" pitchFamily="34" charset="0"/>
              </a:rPr>
              <a:t>Physics: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62" dirty="0">
                <a:cs typeface="Calibri" panose="020F0502020204030204" pitchFamily="34" charset="0"/>
              </a:rPr>
              <a:t>Probing X17 existence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62" dirty="0">
                <a:cs typeface="Calibri" panose="020F0502020204030204" pitchFamily="34" charset="0"/>
              </a:rPr>
              <a:t>X17 Mass, quantic numbers, </a:t>
            </a:r>
            <a:r>
              <a:rPr lang="it-IT" sz="1662" dirty="0" err="1">
                <a:cs typeface="Calibri" panose="020F0502020204030204" pitchFamily="34" charset="0"/>
              </a:rPr>
              <a:t>coupling</a:t>
            </a:r>
            <a:r>
              <a:rPr lang="it-IT" sz="1662" dirty="0">
                <a:cs typeface="Calibri" panose="020F0502020204030204" pitchFamily="34" charset="0"/>
              </a:rPr>
              <a:t>, life time,..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/>
              <a:t>proto-phobic nature of the fifth force.</a:t>
            </a:r>
            <a:endParaRPr lang="it-IT" sz="1662" dirty="0"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62" dirty="0">
                <a:cs typeface="Calibri" panose="020F0502020204030204" pitchFamily="34" charset="0"/>
              </a:rPr>
              <a:t>First measurement of </a:t>
            </a:r>
            <a:r>
              <a:rPr lang="it-IT" sz="1662" dirty="0" err="1">
                <a:latin typeface="Symbol" pitchFamily="2" charset="2"/>
                <a:cs typeface="Calibri" panose="020F0502020204030204" pitchFamily="34" charset="0"/>
              </a:rPr>
              <a:t>s</a:t>
            </a:r>
            <a:r>
              <a:rPr lang="it-IT" sz="1662" dirty="0">
                <a:cs typeface="Calibri" panose="020F0502020204030204" pitchFamily="34" charset="0"/>
              </a:rPr>
              <a:t>(E) </a:t>
            </a:r>
            <a:r>
              <a:rPr lang="it-IT" sz="1662" baseline="30000" dirty="0">
                <a:cs typeface="Calibri" panose="020F0502020204030204" pitchFamily="34" charset="0"/>
              </a:rPr>
              <a:t>3</a:t>
            </a:r>
            <a:r>
              <a:rPr lang="it-IT" sz="1662" dirty="0">
                <a:cs typeface="Calibri" panose="020F0502020204030204" pitchFamily="34" charset="0"/>
              </a:rPr>
              <a:t>He(</a:t>
            </a:r>
            <a:r>
              <a:rPr lang="it-IT" sz="1662" dirty="0" err="1">
                <a:cs typeface="Calibri" panose="020F0502020204030204" pitchFamily="34" charset="0"/>
              </a:rPr>
              <a:t>n,e</a:t>
            </a:r>
            <a:r>
              <a:rPr lang="it-IT" sz="1662" baseline="30000" dirty="0" err="1">
                <a:cs typeface="Calibri" panose="020F0502020204030204" pitchFamily="34" charset="0"/>
              </a:rPr>
              <a:t>+</a:t>
            </a:r>
            <a:r>
              <a:rPr lang="it-IT" sz="1662" dirty="0" err="1">
                <a:cs typeface="Calibri" panose="020F0502020204030204" pitchFamily="34" charset="0"/>
              </a:rPr>
              <a:t>e</a:t>
            </a:r>
            <a:r>
              <a:rPr lang="it-IT" sz="1662" baseline="30000" dirty="0">
                <a:cs typeface="Calibri" panose="020F0502020204030204" pitchFamily="34" charset="0"/>
              </a:rPr>
              <a:t>-</a:t>
            </a:r>
            <a:r>
              <a:rPr lang="it-IT" sz="1662" dirty="0">
                <a:cs typeface="Calibri" panose="020F0502020204030204" pitchFamily="34" charset="0"/>
              </a:rPr>
              <a:t>)</a:t>
            </a:r>
            <a:r>
              <a:rPr lang="it-IT" sz="1662" baseline="30000" dirty="0">
                <a:cs typeface="Calibri" panose="020F0502020204030204" pitchFamily="34" charset="0"/>
              </a:rPr>
              <a:t>4</a:t>
            </a:r>
            <a:r>
              <a:rPr lang="it-IT" sz="1662" dirty="0">
                <a:cs typeface="Calibri" panose="020F0502020204030204" pitchFamily="34" charset="0"/>
              </a:rPr>
              <a:t>He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62" dirty="0">
                <a:cs typeface="Calibri" panose="020F0502020204030204" pitchFamily="34" charset="0"/>
              </a:rPr>
              <a:t>Data Vs Theoretical nuclear physics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66436EB-C426-9840-A816-A03626E1F351}"/>
              </a:ext>
            </a:extLst>
          </p:cNvPr>
          <p:cNvSpPr txBox="1"/>
          <p:nvPr/>
        </p:nvSpPr>
        <p:spPr>
          <a:xfrm>
            <a:off x="1273705" y="4427820"/>
            <a:ext cx="2052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7030A0"/>
                </a:solidFill>
              </a:rPr>
              <a:t>ATOMKI REACTION</a:t>
            </a:r>
            <a:endParaRPr b="1">
              <a:solidFill>
                <a:srgbClr val="7030A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400ECEA-7EB7-DF4F-AF7D-B8D558CC3692}"/>
              </a:ext>
            </a:extLst>
          </p:cNvPr>
          <p:cNvSpPr txBox="1"/>
          <p:nvPr/>
        </p:nvSpPr>
        <p:spPr>
          <a:xfrm>
            <a:off x="6006968" y="4427820"/>
            <a:ext cx="18267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chemeClr val="accent6">
                    <a:lumMod val="75000"/>
                  </a:schemeClr>
                </a:solidFill>
              </a:rPr>
              <a:t>n_TOF REACTION</a:t>
            </a:r>
            <a:endParaRPr b="1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523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1" grpId="0" animBg="1"/>
      <p:bldP spid="14" grpId="0" animBg="1"/>
      <p:bldP spid="3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>
            <a:extLst>
              <a:ext uri="{FF2B5EF4-FFF2-40B4-BE49-F238E27FC236}">
                <a16:creationId xmlns:a16="http://schemas.microsoft.com/office/drawing/2014/main" id="{B905751B-F5A9-9449-95CB-EE587DA4B7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-387424"/>
            <a:ext cx="2998522" cy="5373216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9CEFC908-4F90-B442-8C65-73D0244884A6}"/>
              </a:ext>
            </a:extLst>
          </p:cNvPr>
          <p:cNvSpPr/>
          <p:nvPr/>
        </p:nvSpPr>
        <p:spPr>
          <a:xfrm>
            <a:off x="777864" y="-196759"/>
            <a:ext cx="2559937" cy="13898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225"/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143E8DB4-5226-6945-9BD2-F1BCB86B02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1102177" y="655156"/>
            <a:ext cx="234136" cy="78367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97EC38F6-24CF-D848-9593-63C20475D1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-592971" y="2555821"/>
            <a:ext cx="2787922" cy="398595"/>
          </a:xfrm>
          <a:prstGeom prst="rect">
            <a:avLst/>
          </a:prstGeom>
        </p:spPr>
      </p:pic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E05A36AB-A4BA-0C49-96DF-DF129D42080D}"/>
              </a:ext>
            </a:extLst>
          </p:cNvPr>
          <p:cNvCxnSpPr>
            <a:cxnSpLocks/>
          </p:cNvCxnSpPr>
          <p:nvPr/>
        </p:nvCxnSpPr>
        <p:spPr>
          <a:xfrm>
            <a:off x="1185252" y="2118286"/>
            <a:ext cx="1142797" cy="10716"/>
          </a:xfrm>
          <a:prstGeom prst="line">
            <a:avLst/>
          </a:prstGeom>
          <a:ln w="38100">
            <a:solidFill>
              <a:srgbClr val="00FF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4E87F3AC-C273-9846-B004-990F08AA1B70}"/>
              </a:ext>
            </a:extLst>
          </p:cNvPr>
          <p:cNvCxnSpPr>
            <a:cxnSpLocks/>
          </p:cNvCxnSpPr>
          <p:nvPr/>
        </p:nvCxnSpPr>
        <p:spPr>
          <a:xfrm>
            <a:off x="1185252" y="2709040"/>
            <a:ext cx="1149595" cy="0"/>
          </a:xfrm>
          <a:prstGeom prst="line">
            <a:avLst/>
          </a:prstGeom>
          <a:ln w="38100">
            <a:solidFill>
              <a:srgbClr val="FF0000">
                <a:alpha val="48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29046BAA-C2DF-044C-A58C-808DE5C845F0}"/>
              </a:ext>
            </a:extLst>
          </p:cNvPr>
          <p:cNvCxnSpPr>
            <a:cxnSpLocks/>
          </p:cNvCxnSpPr>
          <p:nvPr/>
        </p:nvCxnSpPr>
        <p:spPr>
          <a:xfrm flipV="1">
            <a:off x="1185252" y="3267646"/>
            <a:ext cx="1142045" cy="121"/>
          </a:xfrm>
          <a:prstGeom prst="line">
            <a:avLst/>
          </a:prstGeom>
          <a:ln w="38100">
            <a:solidFill>
              <a:srgbClr val="001C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33">
            <a:extLst>
              <a:ext uri="{FF2B5EF4-FFF2-40B4-BE49-F238E27FC236}">
                <a16:creationId xmlns:a16="http://schemas.microsoft.com/office/drawing/2014/main" id="{34C3F493-D2A9-8545-9E90-5519215144C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50916" y="1951472"/>
            <a:ext cx="1168750" cy="1442755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777DEE2D-A59A-E045-B57F-9396459F7BD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07691" y="856716"/>
            <a:ext cx="633258" cy="26718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60C1818-FACA-1641-8CDC-100351C96855}"/>
              </a:ext>
            </a:extLst>
          </p:cNvPr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600" b="1" dirty="0"/>
              <a:t>X17 @ </a:t>
            </a:r>
            <a:r>
              <a:rPr lang="it-IT" sz="3600" b="1" dirty="0" err="1"/>
              <a:t>nToF </a:t>
            </a:r>
            <a:endParaRPr lang="it-IT" sz="3600" b="1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F7995661-2FE3-EA44-8A5D-B08950E8061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79912" y="907405"/>
            <a:ext cx="4594867" cy="4105771"/>
          </a:xfrm>
          <a:prstGeom prst="rect">
            <a:avLst/>
          </a:prstGeom>
        </p:spPr>
      </p:pic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5A494212-89C8-CC47-96DF-0DBFB78BED7A}"/>
              </a:ext>
            </a:extLst>
          </p:cNvPr>
          <p:cNvCxnSpPr>
            <a:cxnSpLocks/>
          </p:cNvCxnSpPr>
          <p:nvPr/>
        </p:nvCxnSpPr>
        <p:spPr>
          <a:xfrm>
            <a:off x="107504" y="3300974"/>
            <a:ext cx="1007862" cy="0"/>
          </a:xfrm>
          <a:prstGeom prst="straightConnector1">
            <a:avLst/>
          </a:prstGeom>
          <a:ln w="38100">
            <a:solidFill>
              <a:srgbClr val="A646F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FC5C2939-2039-614E-9DF3-AF8045865DBA}"/>
              </a:ext>
            </a:extLst>
          </p:cNvPr>
          <p:cNvSpPr/>
          <p:nvPr/>
        </p:nvSpPr>
        <p:spPr>
          <a:xfrm>
            <a:off x="4185575" y="1280692"/>
            <a:ext cx="664721" cy="3441780"/>
          </a:xfrm>
          <a:prstGeom prst="rect">
            <a:avLst/>
          </a:prstGeom>
          <a:solidFill>
            <a:srgbClr val="7030A0">
              <a:alpha val="2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5397678-A67D-BB4D-9481-8B6DDC61A562}"/>
              </a:ext>
            </a:extLst>
          </p:cNvPr>
          <p:cNvCxnSpPr>
            <a:cxnSpLocks/>
          </p:cNvCxnSpPr>
          <p:nvPr/>
        </p:nvCxnSpPr>
        <p:spPr>
          <a:xfrm>
            <a:off x="4189021" y="5219908"/>
            <a:ext cx="1351796" cy="9292"/>
          </a:xfrm>
          <a:prstGeom prst="straightConnector1">
            <a:avLst/>
          </a:prstGeom>
          <a:ln w="38100">
            <a:solidFill>
              <a:srgbClr val="A646F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F29CB7AF-59F3-1E44-9DB9-D0A3176B8F3C}"/>
              </a:ext>
            </a:extLst>
          </p:cNvPr>
          <p:cNvSpPr txBox="1"/>
          <p:nvPr/>
        </p:nvSpPr>
        <p:spPr>
          <a:xfrm>
            <a:off x="4355901" y="5229200"/>
            <a:ext cx="10180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7030A0"/>
                </a:solidFill>
              </a:rPr>
              <a:t>ATOMKY</a:t>
            </a:r>
            <a:endParaRPr b="1">
              <a:solidFill>
                <a:srgbClr val="7030A0"/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D23ADF5-1C38-834B-9E92-3C7C2B37BDE3}"/>
              </a:ext>
            </a:extLst>
          </p:cNvPr>
          <p:cNvCxnSpPr/>
          <p:nvPr/>
        </p:nvCxnSpPr>
        <p:spPr>
          <a:xfrm>
            <a:off x="5540817" y="5229200"/>
            <a:ext cx="2703591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15A9BE1-F6C3-1546-BCF0-A0706A7C8603}"/>
              </a:ext>
            </a:extLst>
          </p:cNvPr>
          <p:cNvSpPr txBox="1"/>
          <p:nvPr/>
        </p:nvSpPr>
        <p:spPr>
          <a:xfrm>
            <a:off x="6493565" y="5219908"/>
            <a:ext cx="785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chemeClr val="accent6">
                    <a:lumMod val="75000"/>
                  </a:schemeClr>
                </a:solidFill>
              </a:rPr>
              <a:t>n_TOF</a:t>
            </a:r>
            <a:endParaRPr b="1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93EFBFF-66C4-2A46-A02B-B18E6C26865A}"/>
              </a:ext>
            </a:extLst>
          </p:cNvPr>
          <p:cNvSpPr txBox="1"/>
          <p:nvPr/>
        </p:nvSpPr>
        <p:spPr>
          <a:xfrm>
            <a:off x="7083659" y="6381908"/>
            <a:ext cx="2024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courtesy M. Viviani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6605503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>
            <a:extLst>
              <a:ext uri="{FF2B5EF4-FFF2-40B4-BE49-F238E27FC236}">
                <a16:creationId xmlns:a16="http://schemas.microsoft.com/office/drawing/2014/main" id="{B905751B-F5A9-9449-95CB-EE587DA4B7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-387424"/>
            <a:ext cx="2998522" cy="5373216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9CEFC908-4F90-B442-8C65-73D0244884A6}"/>
              </a:ext>
            </a:extLst>
          </p:cNvPr>
          <p:cNvSpPr/>
          <p:nvPr/>
        </p:nvSpPr>
        <p:spPr>
          <a:xfrm>
            <a:off x="777864" y="-196759"/>
            <a:ext cx="2559937" cy="13898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225"/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143E8DB4-5226-6945-9BD2-F1BCB86B02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1102177" y="655156"/>
            <a:ext cx="234136" cy="78367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97EC38F6-24CF-D848-9593-63C20475D1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-592971" y="2555821"/>
            <a:ext cx="2787922" cy="398595"/>
          </a:xfrm>
          <a:prstGeom prst="rect">
            <a:avLst/>
          </a:prstGeom>
        </p:spPr>
      </p:pic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E05A36AB-A4BA-0C49-96DF-DF129D42080D}"/>
              </a:ext>
            </a:extLst>
          </p:cNvPr>
          <p:cNvCxnSpPr>
            <a:cxnSpLocks/>
          </p:cNvCxnSpPr>
          <p:nvPr/>
        </p:nvCxnSpPr>
        <p:spPr>
          <a:xfrm>
            <a:off x="1185252" y="2118286"/>
            <a:ext cx="1142797" cy="10716"/>
          </a:xfrm>
          <a:prstGeom prst="line">
            <a:avLst/>
          </a:prstGeom>
          <a:ln w="38100">
            <a:solidFill>
              <a:srgbClr val="00FF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4E87F3AC-C273-9846-B004-990F08AA1B70}"/>
              </a:ext>
            </a:extLst>
          </p:cNvPr>
          <p:cNvCxnSpPr>
            <a:cxnSpLocks/>
          </p:cNvCxnSpPr>
          <p:nvPr/>
        </p:nvCxnSpPr>
        <p:spPr>
          <a:xfrm>
            <a:off x="1185252" y="2709040"/>
            <a:ext cx="1149595" cy="0"/>
          </a:xfrm>
          <a:prstGeom prst="line">
            <a:avLst/>
          </a:prstGeom>
          <a:ln w="38100">
            <a:solidFill>
              <a:srgbClr val="FF0000">
                <a:alpha val="48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29046BAA-C2DF-044C-A58C-808DE5C845F0}"/>
              </a:ext>
            </a:extLst>
          </p:cNvPr>
          <p:cNvCxnSpPr>
            <a:cxnSpLocks/>
          </p:cNvCxnSpPr>
          <p:nvPr/>
        </p:nvCxnSpPr>
        <p:spPr>
          <a:xfrm flipV="1">
            <a:off x="1185252" y="3267646"/>
            <a:ext cx="1142045" cy="121"/>
          </a:xfrm>
          <a:prstGeom prst="line">
            <a:avLst/>
          </a:prstGeom>
          <a:ln w="38100">
            <a:solidFill>
              <a:srgbClr val="001C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33">
            <a:extLst>
              <a:ext uri="{FF2B5EF4-FFF2-40B4-BE49-F238E27FC236}">
                <a16:creationId xmlns:a16="http://schemas.microsoft.com/office/drawing/2014/main" id="{34C3F493-D2A9-8545-9E90-5519215144C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50916" y="1951472"/>
            <a:ext cx="1168750" cy="1442755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777DEE2D-A59A-E045-B57F-9396459F7BD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07691" y="856716"/>
            <a:ext cx="633258" cy="26718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60C1818-FACA-1641-8CDC-100351C96855}"/>
              </a:ext>
            </a:extLst>
          </p:cNvPr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600" b="1" dirty="0"/>
              <a:t>X17 @ </a:t>
            </a:r>
            <a:r>
              <a:rPr lang="it-IT" sz="3600" b="1" dirty="0" err="1"/>
              <a:t>nToF</a:t>
            </a:r>
            <a:endParaRPr lang="it-IT" sz="3600" b="1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F7995661-2FE3-EA44-8A5D-B08950E8061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79912" y="907405"/>
            <a:ext cx="4594867" cy="4105771"/>
          </a:xfrm>
          <a:prstGeom prst="rect">
            <a:avLst/>
          </a:prstGeom>
        </p:spPr>
      </p:pic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E33AD8C3-F9BC-C34E-83F2-2CCF67235DA0}"/>
              </a:ext>
            </a:extLst>
          </p:cNvPr>
          <p:cNvCxnSpPr>
            <a:cxnSpLocks/>
          </p:cNvCxnSpPr>
          <p:nvPr/>
        </p:nvCxnSpPr>
        <p:spPr>
          <a:xfrm flipH="1">
            <a:off x="2411760" y="3068960"/>
            <a:ext cx="1051276" cy="0"/>
          </a:xfrm>
          <a:prstGeom prst="straightConnector1">
            <a:avLst/>
          </a:prstGeom>
          <a:ln w="38100">
            <a:solidFill>
              <a:srgbClr val="A646F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0D077FA5-218C-CC43-9275-D594116FE457}"/>
              </a:ext>
            </a:extLst>
          </p:cNvPr>
          <p:cNvSpPr txBox="1"/>
          <p:nvPr/>
        </p:nvSpPr>
        <p:spPr>
          <a:xfrm>
            <a:off x="2388945" y="2781663"/>
            <a:ext cx="12043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>
                <a:solidFill>
                  <a:srgbClr val="A646F2"/>
                </a:solidFill>
              </a:rPr>
              <a:t>ATOMKY data</a:t>
            </a:r>
            <a:endParaRPr sz="1400" b="1">
              <a:solidFill>
                <a:srgbClr val="A646F2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C5C2939-2039-614E-9DF3-AF8045865DBA}"/>
              </a:ext>
            </a:extLst>
          </p:cNvPr>
          <p:cNvSpPr/>
          <p:nvPr/>
        </p:nvSpPr>
        <p:spPr>
          <a:xfrm>
            <a:off x="4858719" y="1249794"/>
            <a:ext cx="687367" cy="3475350"/>
          </a:xfrm>
          <a:prstGeom prst="rect">
            <a:avLst/>
          </a:prstGeom>
          <a:solidFill>
            <a:srgbClr val="7030A0">
              <a:alpha val="2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D5BFC0B-5C17-EB4C-AEF4-D06D9FD21919}"/>
              </a:ext>
            </a:extLst>
          </p:cNvPr>
          <p:cNvCxnSpPr>
            <a:cxnSpLocks/>
          </p:cNvCxnSpPr>
          <p:nvPr/>
        </p:nvCxnSpPr>
        <p:spPr>
          <a:xfrm>
            <a:off x="4189021" y="5219908"/>
            <a:ext cx="1351796" cy="9292"/>
          </a:xfrm>
          <a:prstGeom prst="straightConnector1">
            <a:avLst/>
          </a:prstGeom>
          <a:ln w="38100">
            <a:solidFill>
              <a:srgbClr val="A646F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7C6D0D17-D25A-4A48-BC7D-7B1A4CAF4A59}"/>
              </a:ext>
            </a:extLst>
          </p:cNvPr>
          <p:cNvSpPr txBox="1"/>
          <p:nvPr/>
        </p:nvSpPr>
        <p:spPr>
          <a:xfrm>
            <a:off x="4355901" y="5229200"/>
            <a:ext cx="10180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7030A0"/>
                </a:solidFill>
              </a:rPr>
              <a:t>ATOMKY</a:t>
            </a:r>
            <a:endParaRPr b="1">
              <a:solidFill>
                <a:srgbClr val="7030A0"/>
              </a:solidFill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DA7E4E1-8F71-FC49-9D24-7B3FCAC30358}"/>
              </a:ext>
            </a:extLst>
          </p:cNvPr>
          <p:cNvCxnSpPr/>
          <p:nvPr/>
        </p:nvCxnSpPr>
        <p:spPr>
          <a:xfrm>
            <a:off x="5540817" y="5229200"/>
            <a:ext cx="2703591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27C9AEFD-3F11-1A40-B265-D0234D117E78}"/>
              </a:ext>
            </a:extLst>
          </p:cNvPr>
          <p:cNvSpPr txBox="1"/>
          <p:nvPr/>
        </p:nvSpPr>
        <p:spPr>
          <a:xfrm>
            <a:off x="6493565" y="5219908"/>
            <a:ext cx="785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chemeClr val="accent6">
                    <a:lumMod val="75000"/>
                  </a:schemeClr>
                </a:solidFill>
              </a:rPr>
              <a:t>n_TOF</a:t>
            </a:r>
            <a:endParaRPr b="1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FA931A1-0C6E-2840-91C1-856E59C753B2}"/>
              </a:ext>
            </a:extLst>
          </p:cNvPr>
          <p:cNvSpPr txBox="1"/>
          <p:nvPr/>
        </p:nvSpPr>
        <p:spPr>
          <a:xfrm>
            <a:off x="7083659" y="6381908"/>
            <a:ext cx="2024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courtesy M. Viviani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17128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>
            <a:extLst>
              <a:ext uri="{FF2B5EF4-FFF2-40B4-BE49-F238E27FC236}">
                <a16:creationId xmlns:a16="http://schemas.microsoft.com/office/drawing/2014/main" id="{B905751B-F5A9-9449-95CB-EE587DA4B7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-387424"/>
            <a:ext cx="2998522" cy="5373216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9CEFC908-4F90-B442-8C65-73D0244884A6}"/>
              </a:ext>
            </a:extLst>
          </p:cNvPr>
          <p:cNvSpPr/>
          <p:nvPr/>
        </p:nvSpPr>
        <p:spPr>
          <a:xfrm>
            <a:off x="777864" y="-196759"/>
            <a:ext cx="2559937" cy="13898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225"/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143E8DB4-5226-6945-9BD2-F1BCB86B02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1102177" y="655156"/>
            <a:ext cx="234136" cy="78367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97EC38F6-24CF-D848-9593-63C20475D1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-592971" y="2555821"/>
            <a:ext cx="2787922" cy="398595"/>
          </a:xfrm>
          <a:prstGeom prst="rect">
            <a:avLst/>
          </a:prstGeom>
        </p:spPr>
      </p:pic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E05A36AB-A4BA-0C49-96DF-DF129D42080D}"/>
              </a:ext>
            </a:extLst>
          </p:cNvPr>
          <p:cNvCxnSpPr>
            <a:cxnSpLocks/>
          </p:cNvCxnSpPr>
          <p:nvPr/>
        </p:nvCxnSpPr>
        <p:spPr>
          <a:xfrm>
            <a:off x="1185252" y="2118286"/>
            <a:ext cx="1142797" cy="10716"/>
          </a:xfrm>
          <a:prstGeom prst="line">
            <a:avLst/>
          </a:prstGeom>
          <a:ln w="38100">
            <a:solidFill>
              <a:srgbClr val="00FF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4E87F3AC-C273-9846-B004-990F08AA1B70}"/>
              </a:ext>
            </a:extLst>
          </p:cNvPr>
          <p:cNvCxnSpPr>
            <a:cxnSpLocks/>
          </p:cNvCxnSpPr>
          <p:nvPr/>
        </p:nvCxnSpPr>
        <p:spPr>
          <a:xfrm>
            <a:off x="1185252" y="2709040"/>
            <a:ext cx="1149595" cy="0"/>
          </a:xfrm>
          <a:prstGeom prst="line">
            <a:avLst/>
          </a:prstGeom>
          <a:ln w="38100">
            <a:solidFill>
              <a:srgbClr val="FF0000">
                <a:alpha val="48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29046BAA-C2DF-044C-A58C-808DE5C845F0}"/>
              </a:ext>
            </a:extLst>
          </p:cNvPr>
          <p:cNvCxnSpPr>
            <a:cxnSpLocks/>
          </p:cNvCxnSpPr>
          <p:nvPr/>
        </p:nvCxnSpPr>
        <p:spPr>
          <a:xfrm flipV="1">
            <a:off x="1185252" y="3267646"/>
            <a:ext cx="1142045" cy="121"/>
          </a:xfrm>
          <a:prstGeom prst="line">
            <a:avLst/>
          </a:prstGeom>
          <a:ln w="38100">
            <a:solidFill>
              <a:srgbClr val="001C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33">
            <a:extLst>
              <a:ext uri="{FF2B5EF4-FFF2-40B4-BE49-F238E27FC236}">
                <a16:creationId xmlns:a16="http://schemas.microsoft.com/office/drawing/2014/main" id="{34C3F493-D2A9-8545-9E90-5519215144C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50916" y="1951472"/>
            <a:ext cx="1168750" cy="1442755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777DEE2D-A59A-E045-B57F-9396459F7BD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07691" y="856716"/>
            <a:ext cx="633258" cy="26718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60C1818-FACA-1641-8CDC-100351C96855}"/>
              </a:ext>
            </a:extLst>
          </p:cNvPr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600" b="1" dirty="0"/>
              <a:t>X17 @ </a:t>
            </a:r>
            <a:r>
              <a:rPr lang="it-IT" sz="3600" b="1" dirty="0" err="1"/>
              <a:t>nToF</a:t>
            </a:r>
            <a:endParaRPr lang="it-IT" sz="3600" b="1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F7995661-2FE3-EA44-8A5D-B08950E8061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79912" y="907405"/>
            <a:ext cx="4594867" cy="4105771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3ABC7370-92A7-084E-8771-482D477A638A}"/>
              </a:ext>
            </a:extLst>
          </p:cNvPr>
          <p:cNvSpPr txBox="1"/>
          <p:nvPr/>
        </p:nvSpPr>
        <p:spPr>
          <a:xfrm>
            <a:off x="3603547" y="-414963"/>
            <a:ext cx="12043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/>
              <a:t>ATOMKY data</a:t>
            </a:r>
            <a:endParaRPr sz="1400" b="1"/>
          </a:p>
        </p:txBody>
      </p: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5A974C54-8055-0142-A2EF-0E6F11CB663B}"/>
              </a:ext>
            </a:extLst>
          </p:cNvPr>
          <p:cNvCxnSpPr>
            <a:cxnSpLocks/>
          </p:cNvCxnSpPr>
          <p:nvPr/>
        </p:nvCxnSpPr>
        <p:spPr>
          <a:xfrm>
            <a:off x="107504" y="2967132"/>
            <a:ext cx="1022101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FC5C2939-2039-614E-9DF3-AF8045865DBA}"/>
              </a:ext>
            </a:extLst>
          </p:cNvPr>
          <p:cNvSpPr/>
          <p:nvPr/>
        </p:nvSpPr>
        <p:spPr>
          <a:xfrm>
            <a:off x="5540817" y="1280692"/>
            <a:ext cx="687367" cy="3441780"/>
          </a:xfrm>
          <a:prstGeom prst="rect">
            <a:avLst/>
          </a:prstGeom>
          <a:solidFill>
            <a:schemeClr val="accent6">
              <a:lumMod val="75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B4731C3D-3888-E345-A1A3-B0CA4B631506}"/>
              </a:ext>
            </a:extLst>
          </p:cNvPr>
          <p:cNvCxnSpPr/>
          <p:nvPr/>
        </p:nvCxnSpPr>
        <p:spPr>
          <a:xfrm>
            <a:off x="5540817" y="5229200"/>
            <a:ext cx="2703591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5ECEB5C4-538A-EC45-854E-AC5A81BFC64E}"/>
              </a:ext>
            </a:extLst>
          </p:cNvPr>
          <p:cNvSpPr txBox="1"/>
          <p:nvPr/>
        </p:nvSpPr>
        <p:spPr>
          <a:xfrm>
            <a:off x="6493565" y="5219908"/>
            <a:ext cx="785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chemeClr val="accent6">
                    <a:lumMod val="75000"/>
                  </a:schemeClr>
                </a:solidFill>
              </a:rPr>
              <a:t>n_TOF</a:t>
            </a:r>
            <a:endParaRPr b="1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7D5C92C-0845-124F-88C0-0B4164428010}"/>
              </a:ext>
            </a:extLst>
          </p:cNvPr>
          <p:cNvCxnSpPr>
            <a:cxnSpLocks/>
          </p:cNvCxnSpPr>
          <p:nvPr/>
        </p:nvCxnSpPr>
        <p:spPr>
          <a:xfrm>
            <a:off x="4189021" y="5219908"/>
            <a:ext cx="1351796" cy="9292"/>
          </a:xfrm>
          <a:prstGeom prst="straightConnector1">
            <a:avLst/>
          </a:prstGeom>
          <a:ln w="38100">
            <a:solidFill>
              <a:srgbClr val="A646F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2C311F6C-11B9-E04C-B803-9A3E1F56D083}"/>
              </a:ext>
            </a:extLst>
          </p:cNvPr>
          <p:cNvSpPr txBox="1"/>
          <p:nvPr/>
        </p:nvSpPr>
        <p:spPr>
          <a:xfrm>
            <a:off x="4355901" y="5229200"/>
            <a:ext cx="10180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7030A0"/>
                </a:solidFill>
              </a:rPr>
              <a:t>ATOMKY</a:t>
            </a:r>
            <a:endParaRPr b="1">
              <a:solidFill>
                <a:srgbClr val="7030A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9818A01-BD72-7847-BA8D-6E316FF78AEF}"/>
              </a:ext>
            </a:extLst>
          </p:cNvPr>
          <p:cNvSpPr txBox="1"/>
          <p:nvPr/>
        </p:nvSpPr>
        <p:spPr>
          <a:xfrm>
            <a:off x="7083659" y="6381908"/>
            <a:ext cx="2024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courtesy M. Viviani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0392074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>
            <a:extLst>
              <a:ext uri="{FF2B5EF4-FFF2-40B4-BE49-F238E27FC236}">
                <a16:creationId xmlns:a16="http://schemas.microsoft.com/office/drawing/2014/main" id="{B905751B-F5A9-9449-95CB-EE587DA4B7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-387424"/>
            <a:ext cx="2998522" cy="5373216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9CEFC908-4F90-B442-8C65-73D0244884A6}"/>
              </a:ext>
            </a:extLst>
          </p:cNvPr>
          <p:cNvSpPr/>
          <p:nvPr/>
        </p:nvSpPr>
        <p:spPr>
          <a:xfrm>
            <a:off x="777864" y="-196759"/>
            <a:ext cx="2559937" cy="13898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225"/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143E8DB4-5226-6945-9BD2-F1BCB86B02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1102177" y="655156"/>
            <a:ext cx="234136" cy="78367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97EC38F6-24CF-D848-9593-63C20475D1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-592971" y="2555821"/>
            <a:ext cx="2787922" cy="398595"/>
          </a:xfrm>
          <a:prstGeom prst="rect">
            <a:avLst/>
          </a:prstGeom>
        </p:spPr>
      </p:pic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E05A36AB-A4BA-0C49-96DF-DF129D42080D}"/>
              </a:ext>
            </a:extLst>
          </p:cNvPr>
          <p:cNvCxnSpPr>
            <a:cxnSpLocks/>
          </p:cNvCxnSpPr>
          <p:nvPr/>
        </p:nvCxnSpPr>
        <p:spPr>
          <a:xfrm>
            <a:off x="1185252" y="2118286"/>
            <a:ext cx="1142797" cy="10716"/>
          </a:xfrm>
          <a:prstGeom prst="line">
            <a:avLst/>
          </a:prstGeom>
          <a:ln w="38100">
            <a:solidFill>
              <a:srgbClr val="00FF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4E87F3AC-C273-9846-B004-990F08AA1B70}"/>
              </a:ext>
            </a:extLst>
          </p:cNvPr>
          <p:cNvCxnSpPr>
            <a:cxnSpLocks/>
          </p:cNvCxnSpPr>
          <p:nvPr/>
        </p:nvCxnSpPr>
        <p:spPr>
          <a:xfrm>
            <a:off x="1185252" y="2709040"/>
            <a:ext cx="1149595" cy="0"/>
          </a:xfrm>
          <a:prstGeom prst="line">
            <a:avLst/>
          </a:prstGeom>
          <a:ln w="38100">
            <a:solidFill>
              <a:srgbClr val="FF0000">
                <a:alpha val="48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29046BAA-C2DF-044C-A58C-808DE5C845F0}"/>
              </a:ext>
            </a:extLst>
          </p:cNvPr>
          <p:cNvCxnSpPr>
            <a:cxnSpLocks/>
          </p:cNvCxnSpPr>
          <p:nvPr/>
        </p:nvCxnSpPr>
        <p:spPr>
          <a:xfrm flipV="1">
            <a:off x="1185252" y="3267646"/>
            <a:ext cx="1142045" cy="121"/>
          </a:xfrm>
          <a:prstGeom prst="line">
            <a:avLst/>
          </a:prstGeom>
          <a:ln w="38100">
            <a:solidFill>
              <a:srgbClr val="001C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33">
            <a:extLst>
              <a:ext uri="{FF2B5EF4-FFF2-40B4-BE49-F238E27FC236}">
                <a16:creationId xmlns:a16="http://schemas.microsoft.com/office/drawing/2014/main" id="{34C3F493-D2A9-8545-9E90-5519215144C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50916" y="1951472"/>
            <a:ext cx="1168750" cy="1442755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777DEE2D-A59A-E045-B57F-9396459F7BD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07691" y="856716"/>
            <a:ext cx="633258" cy="26718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60C1818-FACA-1641-8CDC-100351C96855}"/>
              </a:ext>
            </a:extLst>
          </p:cNvPr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600" b="1" dirty="0"/>
              <a:t>X17 @ </a:t>
            </a:r>
            <a:r>
              <a:rPr lang="it-IT" sz="3600" b="1" dirty="0" err="1"/>
              <a:t>nToF</a:t>
            </a:r>
            <a:endParaRPr lang="it-IT" sz="3600" b="1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F7995661-2FE3-EA44-8A5D-B08950E8061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79912" y="907405"/>
            <a:ext cx="4594867" cy="4105771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3ABC7370-92A7-084E-8771-482D477A638A}"/>
              </a:ext>
            </a:extLst>
          </p:cNvPr>
          <p:cNvSpPr txBox="1"/>
          <p:nvPr/>
        </p:nvSpPr>
        <p:spPr>
          <a:xfrm>
            <a:off x="3603547" y="-414963"/>
            <a:ext cx="12043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/>
              <a:t>ATOMKY data</a:t>
            </a:r>
            <a:endParaRPr sz="1400" b="1"/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AA5DA1BB-59B2-0E42-9AF1-4C8E5EE716DC}"/>
              </a:ext>
            </a:extLst>
          </p:cNvPr>
          <p:cNvCxnSpPr>
            <a:cxnSpLocks/>
          </p:cNvCxnSpPr>
          <p:nvPr/>
        </p:nvCxnSpPr>
        <p:spPr>
          <a:xfrm>
            <a:off x="107504" y="2852936"/>
            <a:ext cx="1022101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A0165ED8-01D3-F64B-886A-16D9229113E2}"/>
              </a:ext>
            </a:extLst>
          </p:cNvPr>
          <p:cNvSpPr/>
          <p:nvPr/>
        </p:nvSpPr>
        <p:spPr>
          <a:xfrm>
            <a:off x="6211145" y="1257543"/>
            <a:ext cx="687367" cy="3441780"/>
          </a:xfrm>
          <a:prstGeom prst="rect">
            <a:avLst/>
          </a:prstGeom>
          <a:solidFill>
            <a:schemeClr val="accent6">
              <a:lumMod val="75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FAAE982-9E1B-9647-9C4E-1755AE2D4636}"/>
              </a:ext>
            </a:extLst>
          </p:cNvPr>
          <p:cNvCxnSpPr/>
          <p:nvPr/>
        </p:nvCxnSpPr>
        <p:spPr>
          <a:xfrm>
            <a:off x="5540817" y="5229200"/>
            <a:ext cx="2703591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61982248-427C-8D49-955C-E9397C645183}"/>
              </a:ext>
            </a:extLst>
          </p:cNvPr>
          <p:cNvSpPr txBox="1"/>
          <p:nvPr/>
        </p:nvSpPr>
        <p:spPr>
          <a:xfrm>
            <a:off x="6493565" y="5219908"/>
            <a:ext cx="785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chemeClr val="accent6">
                    <a:lumMod val="75000"/>
                  </a:schemeClr>
                </a:solidFill>
              </a:rPr>
              <a:t>n_TOF</a:t>
            </a:r>
            <a:endParaRPr b="1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A77B43F-5C8C-0B41-9F7E-0971DF01AAFF}"/>
              </a:ext>
            </a:extLst>
          </p:cNvPr>
          <p:cNvCxnSpPr>
            <a:cxnSpLocks/>
          </p:cNvCxnSpPr>
          <p:nvPr/>
        </p:nvCxnSpPr>
        <p:spPr>
          <a:xfrm>
            <a:off x="4189021" y="5219908"/>
            <a:ext cx="1351796" cy="9292"/>
          </a:xfrm>
          <a:prstGeom prst="straightConnector1">
            <a:avLst/>
          </a:prstGeom>
          <a:ln w="38100">
            <a:solidFill>
              <a:srgbClr val="A646F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088B6811-A043-944E-B572-24B34F8E5878}"/>
              </a:ext>
            </a:extLst>
          </p:cNvPr>
          <p:cNvSpPr txBox="1"/>
          <p:nvPr/>
        </p:nvSpPr>
        <p:spPr>
          <a:xfrm>
            <a:off x="4355901" y="5229200"/>
            <a:ext cx="10180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7030A0"/>
                </a:solidFill>
              </a:rPr>
              <a:t>ATOMKY</a:t>
            </a:r>
            <a:endParaRPr b="1">
              <a:solidFill>
                <a:srgbClr val="7030A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9A1A849-BA68-3C47-8E18-2FA80F3C2B78}"/>
              </a:ext>
            </a:extLst>
          </p:cNvPr>
          <p:cNvSpPr txBox="1"/>
          <p:nvPr/>
        </p:nvSpPr>
        <p:spPr>
          <a:xfrm>
            <a:off x="7083659" y="6381908"/>
            <a:ext cx="2024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courtesy M. Viviani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6820611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>
            <a:extLst>
              <a:ext uri="{FF2B5EF4-FFF2-40B4-BE49-F238E27FC236}">
                <a16:creationId xmlns:a16="http://schemas.microsoft.com/office/drawing/2014/main" id="{B905751B-F5A9-9449-95CB-EE587DA4B7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-387424"/>
            <a:ext cx="2998522" cy="5373216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9CEFC908-4F90-B442-8C65-73D0244884A6}"/>
              </a:ext>
            </a:extLst>
          </p:cNvPr>
          <p:cNvSpPr/>
          <p:nvPr/>
        </p:nvSpPr>
        <p:spPr>
          <a:xfrm>
            <a:off x="777864" y="-196759"/>
            <a:ext cx="2559937" cy="13898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225"/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143E8DB4-5226-6945-9BD2-F1BCB86B02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1102177" y="655156"/>
            <a:ext cx="234136" cy="78367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97EC38F6-24CF-D848-9593-63C20475D1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-592971" y="2555821"/>
            <a:ext cx="2787922" cy="398595"/>
          </a:xfrm>
          <a:prstGeom prst="rect">
            <a:avLst/>
          </a:prstGeom>
        </p:spPr>
      </p:pic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E05A36AB-A4BA-0C49-96DF-DF129D42080D}"/>
              </a:ext>
            </a:extLst>
          </p:cNvPr>
          <p:cNvCxnSpPr>
            <a:cxnSpLocks/>
          </p:cNvCxnSpPr>
          <p:nvPr/>
        </p:nvCxnSpPr>
        <p:spPr>
          <a:xfrm>
            <a:off x="1185252" y="2118286"/>
            <a:ext cx="1142797" cy="10716"/>
          </a:xfrm>
          <a:prstGeom prst="line">
            <a:avLst/>
          </a:prstGeom>
          <a:ln w="38100">
            <a:solidFill>
              <a:srgbClr val="00FF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4E87F3AC-C273-9846-B004-990F08AA1B70}"/>
              </a:ext>
            </a:extLst>
          </p:cNvPr>
          <p:cNvCxnSpPr>
            <a:cxnSpLocks/>
          </p:cNvCxnSpPr>
          <p:nvPr/>
        </p:nvCxnSpPr>
        <p:spPr>
          <a:xfrm>
            <a:off x="1185252" y="2709040"/>
            <a:ext cx="1149595" cy="0"/>
          </a:xfrm>
          <a:prstGeom prst="line">
            <a:avLst/>
          </a:prstGeom>
          <a:ln w="38100">
            <a:solidFill>
              <a:srgbClr val="FF0000">
                <a:alpha val="48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29046BAA-C2DF-044C-A58C-808DE5C845F0}"/>
              </a:ext>
            </a:extLst>
          </p:cNvPr>
          <p:cNvCxnSpPr>
            <a:cxnSpLocks/>
          </p:cNvCxnSpPr>
          <p:nvPr/>
        </p:nvCxnSpPr>
        <p:spPr>
          <a:xfrm flipV="1">
            <a:off x="1185252" y="3267646"/>
            <a:ext cx="1142045" cy="121"/>
          </a:xfrm>
          <a:prstGeom prst="line">
            <a:avLst/>
          </a:prstGeom>
          <a:ln w="38100">
            <a:solidFill>
              <a:srgbClr val="001C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33">
            <a:extLst>
              <a:ext uri="{FF2B5EF4-FFF2-40B4-BE49-F238E27FC236}">
                <a16:creationId xmlns:a16="http://schemas.microsoft.com/office/drawing/2014/main" id="{34C3F493-D2A9-8545-9E90-5519215144C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50916" y="1951472"/>
            <a:ext cx="1168750" cy="1442755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777DEE2D-A59A-E045-B57F-9396459F7BD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07691" y="856716"/>
            <a:ext cx="633258" cy="26718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60C1818-FACA-1641-8CDC-100351C96855}"/>
              </a:ext>
            </a:extLst>
          </p:cNvPr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600" b="1" dirty="0"/>
              <a:t>X17 @ </a:t>
            </a:r>
            <a:r>
              <a:rPr lang="it-IT" sz="3600" b="1" dirty="0" err="1"/>
              <a:t>nToF</a:t>
            </a:r>
            <a:endParaRPr lang="it-IT" sz="3600" b="1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F7995661-2FE3-EA44-8A5D-B08950E8061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79912" y="907405"/>
            <a:ext cx="4594867" cy="4105771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3ABC7370-92A7-084E-8771-482D477A638A}"/>
              </a:ext>
            </a:extLst>
          </p:cNvPr>
          <p:cNvSpPr txBox="1"/>
          <p:nvPr/>
        </p:nvSpPr>
        <p:spPr>
          <a:xfrm>
            <a:off x="3603547" y="-414963"/>
            <a:ext cx="12043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/>
              <a:t>ATOMKY data</a:t>
            </a:r>
            <a:endParaRPr sz="1400" b="1"/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3AACB20A-68C8-DD44-B344-5CC9D3973CA0}"/>
              </a:ext>
            </a:extLst>
          </p:cNvPr>
          <p:cNvCxnSpPr>
            <a:cxnSpLocks/>
          </p:cNvCxnSpPr>
          <p:nvPr/>
        </p:nvCxnSpPr>
        <p:spPr>
          <a:xfrm>
            <a:off x="107504" y="2684317"/>
            <a:ext cx="1018001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FC5C2939-2039-614E-9DF3-AF8045865DBA}"/>
              </a:ext>
            </a:extLst>
          </p:cNvPr>
          <p:cNvSpPr/>
          <p:nvPr/>
        </p:nvSpPr>
        <p:spPr>
          <a:xfrm>
            <a:off x="6876256" y="1280957"/>
            <a:ext cx="687367" cy="3441780"/>
          </a:xfrm>
          <a:prstGeom prst="rect">
            <a:avLst/>
          </a:prstGeom>
          <a:solidFill>
            <a:schemeClr val="accent6">
              <a:lumMod val="75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DD771CE-BD69-0441-8AD7-3EE8619A63F6}"/>
              </a:ext>
            </a:extLst>
          </p:cNvPr>
          <p:cNvCxnSpPr/>
          <p:nvPr/>
        </p:nvCxnSpPr>
        <p:spPr>
          <a:xfrm>
            <a:off x="5540817" y="5229200"/>
            <a:ext cx="2703591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4603BA0-892C-3943-AAB5-5FE210B6C78E}"/>
              </a:ext>
            </a:extLst>
          </p:cNvPr>
          <p:cNvSpPr txBox="1"/>
          <p:nvPr/>
        </p:nvSpPr>
        <p:spPr>
          <a:xfrm>
            <a:off x="6493565" y="5219908"/>
            <a:ext cx="785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chemeClr val="accent6">
                    <a:lumMod val="75000"/>
                  </a:schemeClr>
                </a:solidFill>
              </a:rPr>
              <a:t>n_TOF</a:t>
            </a:r>
            <a:endParaRPr b="1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0FC42A2-4E8F-774C-9239-BADDA478D55D}"/>
              </a:ext>
            </a:extLst>
          </p:cNvPr>
          <p:cNvCxnSpPr>
            <a:cxnSpLocks/>
          </p:cNvCxnSpPr>
          <p:nvPr/>
        </p:nvCxnSpPr>
        <p:spPr>
          <a:xfrm>
            <a:off x="4189021" y="5219908"/>
            <a:ext cx="1351796" cy="9292"/>
          </a:xfrm>
          <a:prstGeom prst="straightConnector1">
            <a:avLst/>
          </a:prstGeom>
          <a:ln w="38100">
            <a:solidFill>
              <a:srgbClr val="A646F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3968229D-ECED-2A4C-BABE-C26D97B31975}"/>
              </a:ext>
            </a:extLst>
          </p:cNvPr>
          <p:cNvSpPr txBox="1"/>
          <p:nvPr/>
        </p:nvSpPr>
        <p:spPr>
          <a:xfrm>
            <a:off x="4355901" y="5229200"/>
            <a:ext cx="10180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7030A0"/>
                </a:solidFill>
              </a:rPr>
              <a:t>ATOMKY</a:t>
            </a:r>
            <a:endParaRPr b="1">
              <a:solidFill>
                <a:srgbClr val="7030A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B5CF1CA-A93F-E446-BC21-744F315F6799}"/>
              </a:ext>
            </a:extLst>
          </p:cNvPr>
          <p:cNvSpPr txBox="1"/>
          <p:nvPr/>
        </p:nvSpPr>
        <p:spPr>
          <a:xfrm>
            <a:off x="7083659" y="6381908"/>
            <a:ext cx="2024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courtesy M. Viviani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91841596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28906</TotalTime>
  <Words>2364</Words>
  <Application>Microsoft Macintosh PowerPoint</Application>
  <PresentationFormat>On-screen Show (4:3)</PresentationFormat>
  <Paragraphs>338</Paragraphs>
  <Slides>31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0" baseType="lpstr">
      <vt:lpstr>Adobe Ming Std L</vt:lpstr>
      <vt:lpstr>Arial</vt:lpstr>
      <vt:lpstr>Calibri</vt:lpstr>
      <vt:lpstr>DejaVu Sans</vt:lpstr>
      <vt:lpstr>Helvetica</vt:lpstr>
      <vt:lpstr>Symbol</vt:lpstr>
      <vt:lpstr>Times New Roman</vt:lpstr>
      <vt:lpstr>Wingdings</vt:lpstr>
      <vt:lpstr>Tema di Office</vt:lpstr>
      <vt:lpstr>Update on the X17 initiative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-RWELL detector</dc:title>
  <dc:creator>gianni</dc:creator>
  <cp:lastModifiedBy>Microsoft Office User</cp:lastModifiedBy>
  <cp:revision>297</cp:revision>
  <cp:lastPrinted>2021-11-26T08:39:49Z</cp:lastPrinted>
  <dcterms:created xsi:type="dcterms:W3CDTF">2021-05-18T15:18:52Z</dcterms:created>
  <dcterms:modified xsi:type="dcterms:W3CDTF">2021-11-26T08:48:05Z</dcterms:modified>
</cp:coreProperties>
</file>