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7" r:id="rId2"/>
    <p:sldId id="445" r:id="rId3"/>
    <p:sldId id="447" r:id="rId4"/>
    <p:sldId id="446" r:id="rId5"/>
    <p:sldId id="448" r:id="rId6"/>
    <p:sldId id="39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eliya" initials="A" lastIdx="1" clrIdx="0">
    <p:extLst>
      <p:ext uri="{19B8F6BF-5375-455C-9EA6-DF929625EA0E}">
        <p15:presenceInfo xmlns:p15="http://schemas.microsoft.com/office/powerpoint/2012/main" userId="Aneliy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A916"/>
    <a:srgbClr val="040F7C"/>
    <a:srgbClr val="9148C8"/>
    <a:srgbClr val="0D8DB2"/>
    <a:srgbClr val="990000"/>
    <a:srgbClr val="3F5465"/>
    <a:srgbClr val="0000E2"/>
    <a:srgbClr val="683C3C"/>
    <a:srgbClr val="8C5151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21" autoAdjust="0"/>
    <p:restoredTop sz="93957" autoAdjust="0"/>
  </p:normalViewPr>
  <p:slideViewPr>
    <p:cSldViewPr snapToGrid="0">
      <p:cViewPr varScale="1">
        <p:scale>
          <a:sx n="91" d="100"/>
          <a:sy n="91" d="100"/>
        </p:scale>
        <p:origin x="120" y="21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6/18/2020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3EE4D9-0C8B-4569-BA14-25AE8547D1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37093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6/18/2020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79D971-1E38-408D-B890-61BF581441E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57091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mtClean="0"/>
              <a:t>Para RD50 final: aumentar el número de</a:t>
            </a:r>
            <a:r>
              <a:rPr lang="es-ES" baseline="0" smtClean="0"/>
              <a:t> autores, poner las diapositivas de puntería con el gadolinio, explicar las visualizaciones MCA y XY en una diapositiva adhoc, comparándolas con visualización de osciloscopio, establecer el valor de la ganancia final del DAQ para la comparativa. Dar una diapositiva de conclusiones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491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75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813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3569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3433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817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37811" y="6356354"/>
            <a:ext cx="4415589" cy="3651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Rogelio Palomo, HVCMOS@RD50 Weekly meeting ,  June 17th  2021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F09632FC-DB43-4A0C-A374-E2F8222399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37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1768" y="6356354"/>
            <a:ext cx="44316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Rogelio Palomo, HVCMOS@RD50 Weekly meeting ,  June 17th 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632FC-DB43-4A0C-A374-E2F82223992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95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event/108455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hyperlink" Target="https://indico.cern.ch/event/1084557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hyperlink" Target="https://indico.cern.ch/event/1084557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hyperlink" Target="https://indico.cern.ch/event/1084557" TargetMode="External"/><Relationship Id="rId10" Type="http://schemas.openxmlformats.org/officeDocument/2006/relationships/image" Target="../media/image14.png"/><Relationship Id="rId4" Type="http://schemas.openxmlformats.org/officeDocument/2006/relationships/image" Target="../media/image2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hyperlink" Target="https://indico.cern.ch/event/1084557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event/108455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2599608"/>
          </a:xfrm>
          <a:prstGeom prst="rect">
            <a:avLst/>
          </a:prstGeom>
          <a:solidFill>
            <a:srgbClr val="0D8DB2"/>
          </a:solidFill>
          <a:ln>
            <a:solidFill>
              <a:srgbClr val="0D8D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2800"/>
          </a:p>
        </p:txBody>
      </p:sp>
      <p:sp>
        <p:nvSpPr>
          <p:cNvPr id="8" name="TextBox 7"/>
          <p:cNvSpPr txBox="1"/>
          <p:nvPr/>
        </p:nvSpPr>
        <p:spPr>
          <a:xfrm>
            <a:off x="1423212" y="3621925"/>
            <a:ext cx="956854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u="sng">
                <a:solidFill>
                  <a:schemeClr val="tx1">
                    <a:lumMod val="75000"/>
                    <a:lumOff val="25000"/>
                  </a:schemeClr>
                </a:solidFill>
              </a:rPr>
              <a:t>Francisco Rogelio </a:t>
            </a:r>
            <a:r>
              <a:rPr lang="en-US" sz="2000" i="1" u="sng" err="1">
                <a:solidFill>
                  <a:schemeClr val="tx1">
                    <a:lumMod val="75000"/>
                    <a:lumOff val="25000"/>
                  </a:schemeClr>
                </a:solidFill>
              </a:rPr>
              <a:t>Palomo</a:t>
            </a:r>
            <a:r>
              <a:rPr lang="en-US" sz="2000" i="1" u="sng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i="1" u="sng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Pinto</a:t>
            </a:r>
            <a:r>
              <a:rPr lang="en-US" sz="2000" i="1" baseline="3000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US" sz="2000" i="1" baseline="30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sz="20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Ricardo Ascazubi</a:t>
            </a:r>
            <a:r>
              <a:rPr lang="en-US" sz="2000" i="1" baseline="3000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US" sz="20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, Jose M.Quesada-Molina</a:t>
            </a:r>
            <a:r>
              <a:rPr lang="en-US" sz="2000" i="1" baseline="30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</a:t>
            </a:r>
            <a:r>
              <a:rPr lang="en-US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fpalomo@us.es, </a:t>
            </a:r>
          </a:p>
          <a:p>
            <a:pPr algn="ctr"/>
            <a:r>
              <a:rPr lang="en-US" sz="1600" i="1" baseline="30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US" sz="16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Electronic </a:t>
            </a:r>
            <a:r>
              <a:rPr lang="en-US" sz="1600" i="1">
                <a:solidFill>
                  <a:schemeClr val="tx1">
                    <a:lumMod val="75000"/>
                    <a:lumOff val="25000"/>
                  </a:schemeClr>
                </a:solidFill>
              </a:rPr>
              <a:t>Engineering </a:t>
            </a:r>
            <a:r>
              <a:rPr lang="en-US" sz="16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Dept. </a:t>
            </a:r>
            <a:r>
              <a:rPr lang="en-US" sz="1600" i="1">
                <a:solidFill>
                  <a:schemeClr val="tx1">
                    <a:lumMod val="75000"/>
                    <a:lumOff val="25000"/>
                  </a:schemeClr>
                </a:solidFill>
              </a:rPr>
              <a:t>of School </a:t>
            </a:r>
            <a:r>
              <a:rPr lang="en-US" sz="16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 Engineering, University </a:t>
            </a:r>
            <a:r>
              <a:rPr lang="en-US" sz="1600" i="1">
                <a:solidFill>
                  <a:schemeClr val="tx1">
                    <a:lumMod val="75000"/>
                    <a:lumOff val="25000"/>
                  </a:schemeClr>
                </a:solidFill>
              </a:rPr>
              <a:t>of Seville, Spain</a:t>
            </a:r>
          </a:p>
          <a:p>
            <a:pPr algn="ctr"/>
            <a:r>
              <a:rPr lang="en-US" sz="1600" i="1" baseline="30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</a:t>
            </a:r>
            <a:r>
              <a:rPr lang="en-US" sz="16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Nuclear Physics Dept. at Physics Faculty,  University of Seville, Spain</a:t>
            </a:r>
          </a:p>
          <a:p>
            <a:pPr algn="ctr"/>
            <a:endParaRPr lang="en-US" sz="1600" i="1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393" y="590177"/>
            <a:ext cx="118871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Neutron and Femtsecond Infrared Laser</a:t>
            </a:r>
          </a:p>
          <a:p>
            <a:pPr algn="ctr"/>
            <a:r>
              <a:rPr lang="es-ES" sz="4400" b="1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cross-calibration of a PIN detector</a:t>
            </a:r>
            <a:endParaRPr lang="en-US" sz="4400" b="1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26" name="Picture 2" descr="File:Emblema Universidad de Sevilla.png - Wikimedia Common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29" y="6060014"/>
            <a:ext cx="830736" cy="73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016416" y="6492875"/>
            <a:ext cx="6175584" cy="365125"/>
          </a:xfrm>
        </p:spPr>
        <p:txBody>
          <a:bodyPr/>
          <a:lstStyle/>
          <a:p>
            <a:pPr lvl="0">
              <a:defRPr/>
            </a:pPr>
            <a:r>
              <a:rPr lang="en-US" smtClean="0">
                <a:solidFill>
                  <a:srgbClr val="ED7D31">
                    <a:lumMod val="75000"/>
                  </a:srgbClr>
                </a:solidFill>
                <a:hlinkClick r:id="rId4"/>
              </a:rPr>
              <a:t>https://indico.cern.ch/event/1084557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</a:rPr>
              <a:t>  nTOF Collaboration Meeting 25-26 Nov 2021 (CERN)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817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/>
          <p:cNvSpPr txBox="1">
            <a:spLocks/>
          </p:cNvSpPr>
          <p:nvPr/>
        </p:nvSpPr>
        <p:spPr>
          <a:xfrm>
            <a:off x="3292489" y="116632"/>
            <a:ext cx="6687699" cy="533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hr-HR" sz="3600" b="1">
              <a:solidFill>
                <a:srgbClr val="3E4666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4" name="Picture 2" descr="File:Emblema Universidad de Sevilla.png - Wikimedia Common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8846" y="6027952"/>
            <a:ext cx="863155" cy="765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upo 9"/>
          <p:cNvGrpSpPr/>
          <p:nvPr/>
        </p:nvGrpSpPr>
        <p:grpSpPr>
          <a:xfrm>
            <a:off x="0" y="3"/>
            <a:ext cx="12192001" cy="650031"/>
            <a:chOff x="0" y="3"/>
            <a:chExt cx="12192001" cy="650031"/>
          </a:xfrm>
        </p:grpSpPr>
        <p:sp>
          <p:nvSpPr>
            <p:cNvPr id="11" name="Rectangle 12"/>
            <p:cNvSpPr/>
            <p:nvPr/>
          </p:nvSpPr>
          <p:spPr>
            <a:xfrm rot="5400000">
              <a:off x="5770985" y="-5770981"/>
              <a:ext cx="650031" cy="12192000"/>
            </a:xfrm>
            <a:prstGeom prst="rect">
              <a:avLst/>
            </a:prstGeom>
            <a:solidFill>
              <a:srgbClr val="0B8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15" name="Title 8"/>
            <p:cNvSpPr txBox="1">
              <a:spLocks/>
            </p:cNvSpPr>
            <p:nvPr/>
          </p:nvSpPr>
          <p:spPr>
            <a:xfrm>
              <a:off x="3292489" y="116632"/>
              <a:ext cx="6687699" cy="5334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defRPr/>
              </a:pPr>
              <a:endParaRPr lang="hr-HR" sz="3600" b="1">
                <a:solidFill>
                  <a:srgbClr val="3E4666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Title 8">
              <a:extLst>
                <a:ext uri="{FF2B5EF4-FFF2-40B4-BE49-F238E27FC236}">
                  <a16:creationId xmlns:a16="http://schemas.microsoft.com/office/drawing/2014/main" id="{462E5FC1-C73A-42E8-9122-A973749503D4}"/>
                </a:ext>
              </a:extLst>
            </p:cNvPr>
            <p:cNvSpPr txBox="1">
              <a:spLocks/>
            </p:cNvSpPr>
            <p:nvPr/>
          </p:nvSpPr>
          <p:spPr>
            <a:xfrm>
              <a:off x="0" y="33737"/>
              <a:ext cx="12192001" cy="61629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b="1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Neutron and Femtsecond Infrared </a:t>
              </a:r>
              <a:r>
                <a:rPr lang="en-US" sz="2400" b="1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Laser </a:t>
              </a:r>
              <a:r>
                <a:rPr lang="es-ES" sz="2400" b="1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cross-calibration </a:t>
              </a:r>
              <a:r>
                <a:rPr lang="es-ES" sz="2400" b="1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of a PIN detector</a:t>
              </a:r>
              <a:endParaRPr lang="en-US" sz="2400" b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  <a:p>
              <a:pPr algn="l"/>
              <a:endParaRPr lang="en-US" sz="3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-168940" y="6586223"/>
            <a:ext cx="6175584" cy="365125"/>
          </a:xfrm>
        </p:spPr>
        <p:txBody>
          <a:bodyPr/>
          <a:lstStyle/>
          <a:p>
            <a:pPr lvl="0">
              <a:defRPr/>
            </a:pPr>
            <a:r>
              <a:rPr lang="en-US" smtClean="0">
                <a:solidFill>
                  <a:srgbClr val="ED7D31">
                    <a:lumMod val="75000"/>
                  </a:srgbClr>
                </a:solidFill>
                <a:hlinkClick r:id="rId4"/>
              </a:rPr>
              <a:t>https://indico.cern.ch/event/1084557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</a:rPr>
              <a:t>  nTOF Collaboration Meeting 25-26 Nov 2021 (CERN)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3411" y="816850"/>
            <a:ext cx="6438900" cy="268605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12116" y="683767"/>
            <a:ext cx="5401543" cy="5663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smtClean="0"/>
              <a:t>The main idea is very simple:</a:t>
            </a:r>
          </a:p>
          <a:p>
            <a:pPr marL="342900" indent="-342900">
              <a:buFont typeface="+mj-lt"/>
              <a:buAutoNum type="arabicPeriod"/>
            </a:pPr>
            <a:r>
              <a:rPr lang="es-ES" smtClean="0"/>
              <a:t>Neutron irradiation of semiconductors generates</a:t>
            </a:r>
          </a:p>
          <a:p>
            <a:r>
              <a:rPr lang="es-ES" smtClean="0"/>
              <a:t>recoil ions in the semiconductor bulk. Those secondary</a:t>
            </a:r>
          </a:p>
          <a:p>
            <a:r>
              <a:rPr lang="es-ES" smtClean="0"/>
              <a:t>ions have a short flight range in the device,</a:t>
            </a:r>
          </a:p>
          <a:p>
            <a:r>
              <a:rPr lang="es-ES" smtClean="0"/>
              <a:t>generating </a:t>
            </a:r>
            <a:r>
              <a:rPr lang="es-ES" b="1" smtClean="0"/>
              <a:t>internal</a:t>
            </a:r>
            <a:r>
              <a:rPr lang="es-ES" smtClean="0"/>
              <a:t> </a:t>
            </a:r>
            <a:r>
              <a:rPr lang="es-ES" b="1" smtClean="0"/>
              <a:t>localized ionization volumes</a:t>
            </a:r>
            <a:r>
              <a:rPr lang="es-ES" smtClean="0"/>
              <a:t>.</a:t>
            </a:r>
          </a:p>
          <a:p>
            <a:pPr marL="342900" indent="-342900">
              <a:buAutoNum type="arabicPeriod" startAt="2"/>
            </a:pPr>
            <a:r>
              <a:rPr lang="es-ES" smtClean="0"/>
              <a:t>Solid State Detectors give a </a:t>
            </a:r>
            <a:r>
              <a:rPr lang="es-ES" b="1" smtClean="0"/>
              <a:t>signal proportional</a:t>
            </a:r>
          </a:p>
          <a:p>
            <a:r>
              <a:rPr lang="es-ES" smtClean="0"/>
              <a:t>to the amount of </a:t>
            </a:r>
            <a:r>
              <a:rPr lang="es-ES" b="1" smtClean="0"/>
              <a:t>electron-holes generated in the</a:t>
            </a:r>
          </a:p>
          <a:p>
            <a:r>
              <a:rPr lang="es-ES" b="1" smtClean="0"/>
              <a:t>ionization volume</a:t>
            </a:r>
            <a:r>
              <a:rPr lang="es-ES" smtClean="0"/>
              <a:t>.</a:t>
            </a:r>
          </a:p>
          <a:p>
            <a:pPr marL="342900" indent="-342900">
              <a:buAutoNum type="arabicPeriod" startAt="3"/>
            </a:pPr>
            <a:r>
              <a:rPr lang="es-ES" smtClean="0"/>
              <a:t>It is posible to generate </a:t>
            </a:r>
            <a:r>
              <a:rPr lang="es-ES" b="1" smtClean="0"/>
              <a:t>photoionization localized</a:t>
            </a:r>
            <a:endParaRPr lang="es-ES" b="1"/>
          </a:p>
          <a:p>
            <a:r>
              <a:rPr lang="es-ES" b="1" smtClean="0"/>
              <a:t>volumes</a:t>
            </a:r>
            <a:r>
              <a:rPr lang="es-ES" smtClean="0"/>
              <a:t> inside a semiconductor detector using </a:t>
            </a:r>
            <a:r>
              <a:rPr lang="es-ES" b="1" smtClean="0"/>
              <a:t>lasers</a:t>
            </a:r>
          </a:p>
          <a:p>
            <a:r>
              <a:rPr lang="es-ES" smtClean="0"/>
              <a:t>with wavelength </a:t>
            </a:r>
            <a:r>
              <a:rPr lang="es-ES" smtClean="0">
                <a:latin typeface="Symbol" panose="05050102010706020507" pitchFamily="18" charset="2"/>
              </a:rPr>
              <a:t>l</a:t>
            </a:r>
            <a:r>
              <a:rPr lang="es-ES" smtClean="0"/>
              <a:t>&gt;1200 nm  (</a:t>
            </a:r>
            <a:r>
              <a:rPr lang="es-ES" b="1" smtClean="0"/>
              <a:t>Two Photon Absorption</a:t>
            </a:r>
            <a:r>
              <a:rPr lang="es-ES" smtClean="0"/>
              <a:t>).</a:t>
            </a:r>
          </a:p>
          <a:p>
            <a:r>
              <a:rPr lang="es-ES" smtClean="0"/>
              <a:t>Ultrashort laser pulses (&lt;&lt;1 ps) mimic the secondary</a:t>
            </a:r>
          </a:p>
          <a:p>
            <a:r>
              <a:rPr lang="es-ES" smtClean="0"/>
              <a:t>ion flight lapse.</a:t>
            </a:r>
          </a:p>
          <a:p>
            <a:endParaRPr lang="es-ES"/>
          </a:p>
          <a:p>
            <a:r>
              <a:rPr lang="es-ES" smtClean="0"/>
              <a:t>We want to record a signal data set from neutrón</a:t>
            </a:r>
          </a:p>
          <a:p>
            <a:r>
              <a:rPr lang="es-ES" smtClean="0"/>
              <a:t>interaction inside a photodiode. We will also generate a</a:t>
            </a:r>
          </a:p>
          <a:p>
            <a:r>
              <a:rPr lang="es-ES" smtClean="0"/>
              <a:t>second signal data set illuminating the photodiode with</a:t>
            </a:r>
          </a:p>
          <a:p>
            <a:r>
              <a:rPr lang="es-ES" smtClean="0"/>
              <a:t>a femtosecond pulsed laser with a wavelength of 1500</a:t>
            </a:r>
          </a:p>
          <a:p>
            <a:r>
              <a:rPr lang="es-ES" smtClean="0"/>
              <a:t>nm (Two Photon Absorption regime). </a:t>
            </a:r>
            <a:r>
              <a:rPr lang="es-ES" b="1" smtClean="0"/>
              <a:t>The purpose is to</a:t>
            </a:r>
          </a:p>
          <a:p>
            <a:r>
              <a:rPr lang="es-ES" b="1" smtClean="0"/>
              <a:t>cross calibrate neutron signals with laser signals.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445" y="3779036"/>
            <a:ext cx="3154539" cy="1698598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5690257" y="3669715"/>
            <a:ext cx="13584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mtClean="0"/>
              <a:t>Two Photon </a:t>
            </a:r>
          </a:p>
          <a:p>
            <a:r>
              <a:rPr lang="es-ES" smtClean="0"/>
              <a:t>Absorption</a:t>
            </a:r>
            <a:endParaRPr lang="en-US"/>
          </a:p>
        </p:txBody>
      </p:sp>
      <p:pic>
        <p:nvPicPr>
          <p:cNvPr id="19" name="Main graphic"/>
          <p:cNvPicPr/>
          <p:nvPr/>
        </p:nvPicPr>
        <p:blipFill>
          <a:blip r:embed="rId7"/>
          <a:stretch/>
        </p:blipFill>
        <p:spPr>
          <a:xfrm>
            <a:off x="8802396" y="3635983"/>
            <a:ext cx="3364103" cy="1984704"/>
          </a:xfrm>
          <a:prstGeom prst="rect">
            <a:avLst/>
          </a:prstGeom>
          <a:ln>
            <a:noFill/>
          </a:ln>
        </p:spPr>
      </p:pic>
      <p:sp>
        <p:nvSpPr>
          <p:cNvPr id="12" name="Rectángulo 11"/>
          <p:cNvSpPr/>
          <p:nvPr/>
        </p:nvSpPr>
        <p:spPr>
          <a:xfrm>
            <a:off x="8622861" y="5651265"/>
            <a:ext cx="28554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spc="-1">
                <a:solidFill>
                  <a:srgbClr val="000000"/>
                </a:solidFill>
                <a:latin typeface="Arial"/>
              </a:rPr>
              <a:t>H. Chabane; J. R. Vaillé; T. Mérelle; F. Saigné; L. Dusseau; M. Dumas; J. M. Palau; B. Barelaud; J. L. Decossas; F. Wrobel; N. Buard; M. C. Palau; </a:t>
            </a:r>
            <a:r>
              <a:rPr lang="en-US" sz="1000" spc="-1" smtClean="0">
                <a:solidFill>
                  <a:srgbClr val="000000"/>
                </a:solidFill>
                <a:latin typeface="Arial"/>
              </a:rPr>
              <a:t>Determination of the deposited energy in a silicon volume by n-Si interaction </a:t>
            </a:r>
            <a:r>
              <a:rPr lang="en-US" sz="1000" i="1" spc="-1" smtClean="0">
                <a:solidFill>
                  <a:srgbClr val="000000"/>
                </a:solidFill>
                <a:latin typeface="Arial"/>
              </a:rPr>
              <a:t>Journal </a:t>
            </a:r>
            <a:r>
              <a:rPr lang="en-US" sz="1000" i="1" spc="-1">
                <a:solidFill>
                  <a:srgbClr val="000000"/>
                </a:solidFill>
                <a:latin typeface="Arial"/>
              </a:rPr>
              <a:t>of Applied Physics</a:t>
            </a:r>
            <a:r>
              <a:rPr lang="en-US" sz="1000" spc="-1">
                <a:solidFill>
                  <a:srgbClr val="000000"/>
                </a:solidFill>
                <a:latin typeface="Arial"/>
              </a:rPr>
              <a:t> </a:t>
            </a:r>
            <a:r>
              <a:rPr lang="en-US" sz="1000" b="1" spc="-1">
                <a:solidFill>
                  <a:srgbClr val="000000"/>
                </a:solidFill>
                <a:latin typeface="Arial"/>
              </a:rPr>
              <a:t> 99,</a:t>
            </a:r>
            <a:r>
              <a:rPr lang="en-US" sz="1000" spc="-1">
                <a:solidFill>
                  <a:srgbClr val="000000"/>
                </a:solidFill>
                <a:latin typeface="Arial"/>
              </a:rPr>
              <a:t> 124916 (2006)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5423892" y="5586955"/>
            <a:ext cx="32887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spc="-1" smtClean="0">
                <a:solidFill>
                  <a:srgbClr val="000000"/>
                </a:solidFill>
                <a:latin typeface="Arial"/>
              </a:rPr>
              <a:t>M.Wiehe; M.Fernández García; M.Moll; R.Montero; F.R.Palomo, I.Vila, H.Muñoz Marco, V.Otgón, P.Pérez-Millán; Development of a Tabletop Setup for the Transient Current Technique Using Two-Photon Absorption in Silicon Particle Detectors; </a:t>
            </a:r>
            <a:r>
              <a:rPr lang="en-US" sz="1000" i="1" spc="-1" smtClean="0">
                <a:solidFill>
                  <a:srgbClr val="000000"/>
                </a:solidFill>
                <a:latin typeface="Arial"/>
              </a:rPr>
              <a:t>IEEE Transactions on Nuclear Science</a:t>
            </a:r>
            <a:r>
              <a:rPr lang="en-US" sz="1000" spc="-1">
                <a:solidFill>
                  <a:srgbClr val="000000"/>
                </a:solidFill>
                <a:latin typeface="Arial"/>
              </a:rPr>
              <a:t> </a:t>
            </a:r>
            <a:r>
              <a:rPr lang="en-US" sz="1000" b="1" spc="-1">
                <a:solidFill>
                  <a:srgbClr val="000000"/>
                </a:solidFill>
                <a:latin typeface="Arial"/>
              </a:rPr>
              <a:t> </a:t>
            </a:r>
            <a:r>
              <a:rPr lang="en-US" sz="1000" b="1" spc="-1" smtClean="0">
                <a:solidFill>
                  <a:srgbClr val="000000"/>
                </a:solidFill>
                <a:latin typeface="Arial"/>
              </a:rPr>
              <a:t>68 (2),</a:t>
            </a:r>
            <a:r>
              <a:rPr lang="en-US" sz="1000" spc="-1" smtClean="0">
                <a:solidFill>
                  <a:srgbClr val="000000"/>
                </a:solidFill>
                <a:latin typeface="Arial"/>
              </a:rPr>
              <a:t>  </a:t>
            </a:r>
            <a:r>
              <a:rPr lang="en-US" sz="1000" spc="-1">
                <a:solidFill>
                  <a:srgbClr val="000000"/>
                </a:solidFill>
                <a:latin typeface="Arial"/>
              </a:rPr>
              <a:t>(</a:t>
            </a:r>
            <a:r>
              <a:rPr lang="en-US" sz="1000" spc="-1" smtClean="0">
                <a:solidFill>
                  <a:srgbClr val="000000"/>
                </a:solidFill>
                <a:latin typeface="Arial"/>
              </a:rPr>
              <a:t>2021)</a:t>
            </a:r>
            <a:endParaRPr lang="en-US" sz="1000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091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05" y="956975"/>
            <a:ext cx="6905625" cy="4219575"/>
          </a:xfrm>
          <a:prstGeom prst="rect">
            <a:avLst/>
          </a:prstGeom>
        </p:spPr>
      </p:pic>
      <p:sp>
        <p:nvSpPr>
          <p:cNvPr id="7" name="Title 8"/>
          <p:cNvSpPr txBox="1">
            <a:spLocks/>
          </p:cNvSpPr>
          <p:nvPr/>
        </p:nvSpPr>
        <p:spPr>
          <a:xfrm>
            <a:off x="3292489" y="116632"/>
            <a:ext cx="6687699" cy="533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hr-HR" sz="3600" b="1">
              <a:solidFill>
                <a:srgbClr val="3E4666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4" name="Picture 2" descr="File:Emblema Universidad de Sevilla.png - Wikimedia Common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16" y="5988182"/>
            <a:ext cx="863155" cy="765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upo 9"/>
          <p:cNvGrpSpPr/>
          <p:nvPr/>
        </p:nvGrpSpPr>
        <p:grpSpPr>
          <a:xfrm>
            <a:off x="0" y="3"/>
            <a:ext cx="12192001" cy="650031"/>
            <a:chOff x="0" y="3"/>
            <a:chExt cx="12192001" cy="650031"/>
          </a:xfrm>
        </p:grpSpPr>
        <p:sp>
          <p:nvSpPr>
            <p:cNvPr id="11" name="Rectangle 12"/>
            <p:cNvSpPr/>
            <p:nvPr/>
          </p:nvSpPr>
          <p:spPr>
            <a:xfrm rot="5400000">
              <a:off x="5770985" y="-5770981"/>
              <a:ext cx="650031" cy="12192000"/>
            </a:xfrm>
            <a:prstGeom prst="rect">
              <a:avLst/>
            </a:prstGeom>
            <a:solidFill>
              <a:srgbClr val="0B8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15" name="Title 8"/>
            <p:cNvSpPr txBox="1">
              <a:spLocks/>
            </p:cNvSpPr>
            <p:nvPr/>
          </p:nvSpPr>
          <p:spPr>
            <a:xfrm>
              <a:off x="3292489" y="116632"/>
              <a:ext cx="6687699" cy="5334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defRPr/>
              </a:pPr>
              <a:endParaRPr lang="hr-HR" sz="3600" b="1">
                <a:solidFill>
                  <a:srgbClr val="3E4666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Title 8">
              <a:extLst>
                <a:ext uri="{FF2B5EF4-FFF2-40B4-BE49-F238E27FC236}">
                  <a16:creationId xmlns:a16="http://schemas.microsoft.com/office/drawing/2014/main" id="{462E5FC1-C73A-42E8-9122-A973749503D4}"/>
                </a:ext>
              </a:extLst>
            </p:cNvPr>
            <p:cNvSpPr txBox="1">
              <a:spLocks/>
            </p:cNvSpPr>
            <p:nvPr/>
          </p:nvSpPr>
          <p:spPr>
            <a:xfrm>
              <a:off x="0" y="33737"/>
              <a:ext cx="12192001" cy="61629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b="1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Neutron and Femtsecond Infrared </a:t>
              </a:r>
              <a:r>
                <a:rPr lang="en-US" sz="2400" b="1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Laser </a:t>
              </a:r>
              <a:r>
                <a:rPr lang="es-ES" sz="2400" b="1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cross-calibration </a:t>
              </a:r>
              <a:r>
                <a:rPr lang="es-ES" sz="2400" b="1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of a PIN detector</a:t>
              </a:r>
              <a:endParaRPr lang="en-US" sz="2400" b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  <a:p>
              <a:pPr algn="l"/>
              <a:endParaRPr lang="en-US" sz="3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016417" y="6492875"/>
            <a:ext cx="6175584" cy="365125"/>
          </a:xfrm>
        </p:spPr>
        <p:txBody>
          <a:bodyPr/>
          <a:lstStyle/>
          <a:p>
            <a:pPr lvl="0">
              <a:defRPr/>
            </a:pPr>
            <a:r>
              <a:rPr lang="en-US" smtClean="0">
                <a:solidFill>
                  <a:srgbClr val="ED7D31">
                    <a:lumMod val="75000"/>
                  </a:srgbClr>
                </a:solidFill>
                <a:hlinkClick r:id="rId5"/>
              </a:rPr>
              <a:t>https://indico.cern.ch/event/1084557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</a:rPr>
              <a:t>  nTOF Collaboration Meeting 25-26 Nov 2021 (CERN)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6808684" y="1003862"/>
            <a:ext cx="5383316" cy="4090989"/>
            <a:chOff x="6808684" y="1114675"/>
            <a:chExt cx="5383316" cy="4090989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53300" y="1395664"/>
              <a:ext cx="4838700" cy="3810000"/>
            </a:xfrm>
            <a:prstGeom prst="rect">
              <a:avLst/>
            </a:prstGeom>
          </p:spPr>
        </p:pic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808684" y="1114675"/>
              <a:ext cx="2295525" cy="266700"/>
            </a:xfrm>
            <a:prstGeom prst="rect">
              <a:avLst/>
            </a:prstGeom>
          </p:spPr>
        </p:pic>
      </p:grpSp>
      <p:sp>
        <p:nvSpPr>
          <p:cNvPr id="9" name="CuadroTexto 8"/>
          <p:cNvSpPr txBox="1"/>
          <p:nvPr/>
        </p:nvSpPr>
        <p:spPr>
          <a:xfrm>
            <a:off x="7693306" y="4470152"/>
            <a:ext cx="24883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smtClean="0"/>
              <a:t>From 39th RD50 17th-19th Nov.2021</a:t>
            </a:r>
          </a:p>
          <a:p>
            <a:r>
              <a:rPr lang="es-ES" sz="1200" smtClean="0"/>
              <a:t>Sebastian Pape et al.</a:t>
            </a:r>
            <a:endParaRPr lang="en-US" sz="1200"/>
          </a:p>
        </p:txBody>
      </p:sp>
      <p:sp>
        <p:nvSpPr>
          <p:cNvPr id="12" name="CuadroTexto 11"/>
          <p:cNvSpPr txBox="1"/>
          <p:nvPr/>
        </p:nvSpPr>
        <p:spPr>
          <a:xfrm>
            <a:off x="359105" y="5588072"/>
            <a:ext cx="118328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smtClean="0"/>
              <a:t>The </a:t>
            </a:r>
            <a:r>
              <a:rPr lang="es-ES" sz="2000" b="1" smtClean="0"/>
              <a:t>laser facility </a:t>
            </a:r>
            <a:r>
              <a:rPr lang="es-ES" sz="2000" smtClean="0"/>
              <a:t>is available at CERN, Building 28 basement, from the Solid State Detector Laboratory (EP-DT).</a:t>
            </a:r>
          </a:p>
        </p:txBody>
      </p:sp>
    </p:spTree>
    <p:extLst>
      <p:ext uri="{BB962C8B-B14F-4D97-AF65-F5344CB8AC3E}">
        <p14:creationId xmlns:p14="http://schemas.microsoft.com/office/powerpoint/2010/main" val="260081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6665" y="4138949"/>
            <a:ext cx="5400675" cy="2486025"/>
          </a:xfrm>
          <a:prstGeom prst="rect">
            <a:avLst/>
          </a:prstGeom>
        </p:spPr>
      </p:pic>
      <p:sp>
        <p:nvSpPr>
          <p:cNvPr id="7" name="Title 8"/>
          <p:cNvSpPr txBox="1">
            <a:spLocks/>
          </p:cNvSpPr>
          <p:nvPr/>
        </p:nvSpPr>
        <p:spPr>
          <a:xfrm>
            <a:off x="3292489" y="116632"/>
            <a:ext cx="6687699" cy="533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hr-HR" sz="3600" b="1">
              <a:solidFill>
                <a:srgbClr val="3E4666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4" name="Picture 2" descr="File:Emblema Universidad de Sevilla.png - Wikimedia Common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16" y="5988182"/>
            <a:ext cx="863155" cy="765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upo 9"/>
          <p:cNvGrpSpPr/>
          <p:nvPr/>
        </p:nvGrpSpPr>
        <p:grpSpPr>
          <a:xfrm>
            <a:off x="0" y="3"/>
            <a:ext cx="12192001" cy="650031"/>
            <a:chOff x="0" y="3"/>
            <a:chExt cx="12192001" cy="650031"/>
          </a:xfrm>
        </p:grpSpPr>
        <p:sp>
          <p:nvSpPr>
            <p:cNvPr id="11" name="Rectangle 12"/>
            <p:cNvSpPr/>
            <p:nvPr/>
          </p:nvSpPr>
          <p:spPr>
            <a:xfrm rot="5400000">
              <a:off x="5770985" y="-5770981"/>
              <a:ext cx="650031" cy="12192000"/>
            </a:xfrm>
            <a:prstGeom prst="rect">
              <a:avLst/>
            </a:prstGeom>
            <a:solidFill>
              <a:srgbClr val="0B8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15" name="Title 8"/>
            <p:cNvSpPr txBox="1">
              <a:spLocks/>
            </p:cNvSpPr>
            <p:nvPr/>
          </p:nvSpPr>
          <p:spPr>
            <a:xfrm>
              <a:off x="3292489" y="116632"/>
              <a:ext cx="6687699" cy="5334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defRPr/>
              </a:pPr>
              <a:endParaRPr lang="hr-HR" sz="3600" b="1">
                <a:solidFill>
                  <a:srgbClr val="3E4666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Title 8">
              <a:extLst>
                <a:ext uri="{FF2B5EF4-FFF2-40B4-BE49-F238E27FC236}">
                  <a16:creationId xmlns:a16="http://schemas.microsoft.com/office/drawing/2014/main" id="{462E5FC1-C73A-42E8-9122-A973749503D4}"/>
                </a:ext>
              </a:extLst>
            </p:cNvPr>
            <p:cNvSpPr txBox="1">
              <a:spLocks/>
            </p:cNvSpPr>
            <p:nvPr/>
          </p:nvSpPr>
          <p:spPr>
            <a:xfrm>
              <a:off x="0" y="33737"/>
              <a:ext cx="12192001" cy="61629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b="1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Neutron and Femtsecond Infrared </a:t>
              </a:r>
              <a:r>
                <a:rPr lang="en-US" sz="2400" b="1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Laser </a:t>
              </a:r>
              <a:r>
                <a:rPr lang="es-ES" sz="2400" b="1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cross-calibration </a:t>
              </a:r>
              <a:r>
                <a:rPr lang="es-ES" sz="2400" b="1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of a PIN detector</a:t>
              </a:r>
              <a:endParaRPr lang="en-US" sz="2400" b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  <a:p>
              <a:pPr algn="l"/>
              <a:endParaRPr lang="en-US" sz="3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016417" y="6492875"/>
            <a:ext cx="6175584" cy="365125"/>
          </a:xfrm>
        </p:spPr>
        <p:txBody>
          <a:bodyPr/>
          <a:lstStyle/>
          <a:p>
            <a:pPr lvl="0">
              <a:defRPr/>
            </a:pPr>
            <a:r>
              <a:rPr lang="en-US" smtClean="0">
                <a:solidFill>
                  <a:srgbClr val="ED7D31">
                    <a:lumMod val="75000"/>
                  </a:srgbClr>
                </a:solidFill>
                <a:hlinkClick r:id="rId5"/>
              </a:rPr>
              <a:t>https://indico.cern.ch/event/1084557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</a:rPr>
              <a:t>  nTOF Collaboration Meeting 25-26 Nov 2021 (CERN)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28"/>
          <p:cNvGrpSpPr/>
          <p:nvPr/>
        </p:nvGrpSpPr>
        <p:grpSpPr>
          <a:xfrm>
            <a:off x="9659092" y="760750"/>
            <a:ext cx="2337750" cy="1705935"/>
            <a:chOff x="2084506" y="3465564"/>
            <a:chExt cx="2337750" cy="1705935"/>
          </a:xfrm>
        </p:grpSpPr>
        <p:pic>
          <p:nvPicPr>
            <p:cNvPr id="16" name="Picture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3757839" y="3465564"/>
              <a:ext cx="664417" cy="1705935"/>
            </a:xfrm>
            <a:prstGeom prst="rect">
              <a:avLst/>
            </a:prstGeom>
          </p:spPr>
        </p:pic>
        <p:sp>
          <p:nvSpPr>
            <p:cNvPr id="19" name="Right Arrow 26"/>
            <p:cNvSpPr/>
            <p:nvPr/>
          </p:nvSpPr>
          <p:spPr>
            <a:xfrm>
              <a:off x="2084506" y="4159896"/>
              <a:ext cx="1580322" cy="248478"/>
            </a:xfrm>
            <a:prstGeom prst="rightArrow">
              <a:avLst>
                <a:gd name="adj1" fmla="val 50000"/>
                <a:gd name="adj2" fmla="val 78000"/>
              </a:avLst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27"/>
            <p:cNvSpPr txBox="1"/>
            <p:nvPr/>
          </p:nvSpPr>
          <p:spPr>
            <a:xfrm>
              <a:off x="2218181" y="3944452"/>
              <a:ext cx="1312972" cy="215444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rgbClr val="003C71"/>
                  </a:solidFill>
                </a:rPr>
                <a:t>Neutron Beam</a:t>
              </a:r>
            </a:p>
          </p:txBody>
        </p:sp>
      </p:grpSp>
      <p:pic>
        <p:nvPicPr>
          <p:cNvPr id="21" name="Picture 6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59092" y="2672845"/>
            <a:ext cx="2422886" cy="35298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5"/>
              <p:cNvSpPr txBox="1"/>
              <p:nvPr/>
            </p:nvSpPr>
            <p:spPr>
              <a:xfrm>
                <a:off x="7489714" y="5609405"/>
                <a:ext cx="2138502" cy="298415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3C7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3C7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3C71"/>
                              </a:solidFill>
                              <a:latin typeface="Cambria Math" panose="02040503050406030204" pitchFamily="18" charset="0"/>
                            </a:rPr>
                            <m:t>𝑂𝑈𝑇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3C7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3C7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3C7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3C71"/>
                              </a:solidFill>
                              <a:latin typeface="Cambria Math" panose="02040503050406030204" pitchFamily="18" charset="0"/>
                            </a:rPr>
                            <m:t>𝑝h𝑜𝑡𝑜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3C7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3C7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3C7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3C7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</m:oMath>
                  </m:oMathPara>
                </a14:m>
                <a:endParaRPr lang="en-US" dirty="0" err="1">
                  <a:solidFill>
                    <a:srgbClr val="003C71"/>
                  </a:solidFill>
                </a:endParaRPr>
              </a:p>
            </p:txBody>
          </p:sp>
        </mc:Choice>
        <mc:Fallback xmlns="">
          <p:sp>
            <p:nvSpPr>
              <p:cNvPr id="23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9714" y="5609405"/>
                <a:ext cx="2138502" cy="298415"/>
              </a:xfrm>
              <a:prstGeom prst="rect">
                <a:avLst/>
              </a:prstGeom>
              <a:blipFill>
                <a:blip r:embed="rId8"/>
                <a:stretch>
                  <a:fillRect b="-26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Content Placeholder 3"/>
          <p:cNvSpPr txBox="1">
            <a:spLocks/>
          </p:cNvSpPr>
          <p:nvPr/>
        </p:nvSpPr>
        <p:spPr>
          <a:xfrm>
            <a:off x="0" y="712541"/>
            <a:ext cx="5823951" cy="4881706"/>
          </a:xfrm>
          <a:prstGeom prst="rect">
            <a:avLst/>
          </a:prstGeom>
        </p:spPr>
        <p:txBody>
          <a:bodyPr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/>
            <a:r>
              <a:rPr lang="en-US" sz="1800" smtClean="0"/>
              <a:t>Key to successful result is to achieve a very low noise, high speed pre-amplifier.</a:t>
            </a:r>
          </a:p>
          <a:p>
            <a:pPr marL="800100" lvl="1" indent="-342900" algn="just"/>
            <a:r>
              <a:rPr lang="en-US" sz="1800" smtClean="0"/>
              <a:t>Battery-powered pre-amp board (remove AC noise).</a:t>
            </a:r>
          </a:p>
          <a:p>
            <a:pPr marL="800100" lvl="1" indent="-342900" algn="just"/>
            <a:r>
              <a:rPr lang="en-US" sz="1800" smtClean="0"/>
              <a:t>Single trans-impedance amplifier, 500MHz BW, femtoA input bias, femtoF input cap (from Analog Devices Inc.).   </a:t>
            </a:r>
          </a:p>
          <a:p>
            <a:pPr marL="800100" lvl="1" indent="-342900" algn="just"/>
            <a:r>
              <a:rPr lang="en-US" sz="1800" smtClean="0"/>
              <a:t>VREF-filtered voltage regulators for low noise (uV) high ripple rejection (68dB).</a:t>
            </a:r>
          </a:p>
          <a:p>
            <a:pPr marL="800100" lvl="1" indent="-342900" algn="just"/>
            <a:r>
              <a:rPr lang="en-US" sz="1800" smtClean="0"/>
              <a:t>Custom board layout to minimize parasitic capacitances</a:t>
            </a:r>
          </a:p>
          <a:p>
            <a:pPr marL="342900" indent="-342900" algn="just"/>
            <a:r>
              <a:rPr lang="en-US" sz="1800" smtClean="0"/>
              <a:t>Multiple diodes to maximize exposed cross section/oscilloscope channel usage. </a:t>
            </a:r>
          </a:p>
          <a:p>
            <a:pPr marL="342900" indent="-342900" algn="just"/>
            <a:r>
              <a:rPr lang="es-ES" sz="1800" smtClean="0"/>
              <a:t>Hamamatsu S1336 series PIN </a:t>
            </a:r>
            <a:r>
              <a:rPr lang="en-US" sz="1800"/>
              <a:t> </a:t>
            </a:r>
            <a:r>
              <a:rPr lang="en-US" sz="1800" smtClean="0"/>
              <a:t>detectors</a:t>
            </a:r>
            <a:endParaRPr lang="es-ES" sz="1800" smtClean="0"/>
          </a:p>
        </p:txBody>
      </p:sp>
      <p:pic>
        <p:nvPicPr>
          <p:cNvPr id="25" name="Picture 2" descr="Image result for s1336-44bk">
            <a:extLst>
              <a:ext uri="{FF2B5EF4-FFF2-40B4-BE49-F238E27FC236}">
                <a16:creationId xmlns:a16="http://schemas.microsoft.com/office/drawing/2014/main" id="{772CD92E-9E1A-4096-A64F-DBBA5E272D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64" t="7670" r="24997" b="31284"/>
          <a:stretch/>
        </p:blipFill>
        <p:spPr bwMode="auto">
          <a:xfrm>
            <a:off x="2891672" y="4646780"/>
            <a:ext cx="1307173" cy="172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4">
            <a:extLst>
              <a:ext uri="{FF2B5EF4-FFF2-40B4-BE49-F238E27FC236}">
                <a16:creationId xmlns:a16="http://schemas.microsoft.com/office/drawing/2014/main" id="{D3CCE839-DECA-4830-9FBF-0524F8BE8A7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05"/>
          <a:stretch/>
        </p:blipFill>
        <p:spPr>
          <a:xfrm>
            <a:off x="1190441" y="6030717"/>
            <a:ext cx="1815783" cy="45841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62972" y="1122904"/>
            <a:ext cx="3267075" cy="2543175"/>
          </a:xfrm>
          <a:prstGeom prst="rect">
            <a:avLst/>
          </a:prstGeom>
        </p:spPr>
      </p:pic>
      <p:grpSp>
        <p:nvGrpSpPr>
          <p:cNvPr id="27" name="Grupo 26"/>
          <p:cNvGrpSpPr/>
          <p:nvPr/>
        </p:nvGrpSpPr>
        <p:grpSpPr>
          <a:xfrm>
            <a:off x="754800" y="4514852"/>
            <a:ext cx="2034114" cy="1435659"/>
            <a:chOff x="7956550" y="1719974"/>
            <a:chExt cx="2034114" cy="1435659"/>
          </a:xfrm>
        </p:grpSpPr>
        <p:pic>
          <p:nvPicPr>
            <p:cNvPr id="28" name="Picture 4">
              <a:extLst>
                <a:ext uri="{FF2B5EF4-FFF2-40B4-BE49-F238E27FC236}">
                  <a16:creationId xmlns:a16="http://schemas.microsoft.com/office/drawing/2014/main" id="{EAF7D2A9-406A-47A4-BA05-D087A7668D3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956550" y="2036193"/>
              <a:ext cx="1198343" cy="1119440"/>
            </a:xfrm>
            <a:prstGeom prst="rect">
              <a:avLst/>
            </a:prstGeom>
          </p:spPr>
        </p:pic>
        <p:cxnSp>
          <p:nvCxnSpPr>
            <p:cNvPr id="29" name="Straight Arrow Connector 5">
              <a:extLst>
                <a:ext uri="{FF2B5EF4-FFF2-40B4-BE49-F238E27FC236}">
                  <a16:creationId xmlns:a16="http://schemas.microsoft.com/office/drawing/2014/main" id="{B26A7A89-7C00-40DD-A833-30F131AFC9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94247" y="1904640"/>
              <a:ext cx="628075" cy="6944"/>
            </a:xfrm>
            <a:prstGeom prst="straightConnector1">
              <a:avLst/>
            </a:pr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30" name="Straight Arrow Connector 6">
              <a:extLst>
                <a:ext uri="{FF2B5EF4-FFF2-40B4-BE49-F238E27FC236}">
                  <a16:creationId xmlns:a16="http://schemas.microsoft.com/office/drawing/2014/main" id="{34C7F425-B205-412E-A854-D54863B3E835}"/>
                </a:ext>
              </a:extLst>
            </p:cNvPr>
            <p:cNvCxnSpPr>
              <a:cxnSpLocks/>
            </p:cNvCxnSpPr>
            <p:nvPr/>
          </p:nvCxnSpPr>
          <p:spPr>
            <a:xfrm>
              <a:off x="9267920" y="2290543"/>
              <a:ext cx="0" cy="600029"/>
            </a:xfrm>
            <a:prstGeom prst="straightConnector1">
              <a:avLst/>
            </a:pr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31" name="TextBox 7">
              <a:extLst>
                <a:ext uri="{FF2B5EF4-FFF2-40B4-BE49-F238E27FC236}">
                  <a16:creationId xmlns:a16="http://schemas.microsoft.com/office/drawing/2014/main" id="{168C5DDA-E764-4CA0-8E64-667A92925508}"/>
                </a:ext>
              </a:extLst>
            </p:cNvPr>
            <p:cNvSpPr txBox="1"/>
            <p:nvPr/>
          </p:nvSpPr>
          <p:spPr>
            <a:xfrm>
              <a:off x="8345137" y="1719974"/>
              <a:ext cx="628075" cy="184666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3C71"/>
                  </a:solidFill>
                  <a:effectLst/>
                  <a:uLnTx/>
                  <a:uFillTx/>
                </a:rPr>
                <a:t>3.6 mm</a:t>
              </a:r>
            </a:p>
          </p:txBody>
        </p:sp>
        <p:sp>
          <p:nvSpPr>
            <p:cNvPr id="32" name="TextBox 8">
              <a:extLst>
                <a:ext uri="{FF2B5EF4-FFF2-40B4-BE49-F238E27FC236}">
                  <a16:creationId xmlns:a16="http://schemas.microsoft.com/office/drawing/2014/main" id="{A8969A18-318E-4881-89D3-5CD5EA81994F}"/>
                </a:ext>
              </a:extLst>
            </p:cNvPr>
            <p:cNvSpPr txBox="1"/>
            <p:nvPr/>
          </p:nvSpPr>
          <p:spPr>
            <a:xfrm>
              <a:off x="9235319" y="2518038"/>
              <a:ext cx="755345" cy="184666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3C71"/>
                  </a:solidFill>
                  <a:effectLst/>
                  <a:uLnTx/>
                  <a:uFillTx/>
                </a:rPr>
                <a:t>3.6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427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/>
          <p:cNvSpPr txBox="1">
            <a:spLocks/>
          </p:cNvSpPr>
          <p:nvPr/>
        </p:nvSpPr>
        <p:spPr>
          <a:xfrm>
            <a:off x="3292489" y="116632"/>
            <a:ext cx="6687699" cy="533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hr-HR" sz="3600" b="1">
              <a:solidFill>
                <a:srgbClr val="3E4666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4" name="Picture 2" descr="File:Emblema Universidad de Sevilla.png - Wikimedia Common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5749" y="6062627"/>
            <a:ext cx="863155" cy="765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upo 9"/>
          <p:cNvGrpSpPr/>
          <p:nvPr/>
        </p:nvGrpSpPr>
        <p:grpSpPr>
          <a:xfrm>
            <a:off x="0" y="3"/>
            <a:ext cx="12192001" cy="650031"/>
            <a:chOff x="0" y="3"/>
            <a:chExt cx="12192001" cy="650031"/>
          </a:xfrm>
        </p:grpSpPr>
        <p:sp>
          <p:nvSpPr>
            <p:cNvPr id="11" name="Rectangle 12"/>
            <p:cNvSpPr/>
            <p:nvPr/>
          </p:nvSpPr>
          <p:spPr>
            <a:xfrm rot="5400000">
              <a:off x="5770985" y="-5770981"/>
              <a:ext cx="650031" cy="12192000"/>
            </a:xfrm>
            <a:prstGeom prst="rect">
              <a:avLst/>
            </a:prstGeom>
            <a:solidFill>
              <a:srgbClr val="0B8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15" name="Title 8"/>
            <p:cNvSpPr txBox="1">
              <a:spLocks/>
            </p:cNvSpPr>
            <p:nvPr/>
          </p:nvSpPr>
          <p:spPr>
            <a:xfrm>
              <a:off x="3292489" y="116632"/>
              <a:ext cx="6687699" cy="5334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defRPr/>
              </a:pPr>
              <a:endParaRPr lang="hr-HR" sz="3600" b="1">
                <a:solidFill>
                  <a:srgbClr val="3E4666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Title 8">
              <a:extLst>
                <a:ext uri="{FF2B5EF4-FFF2-40B4-BE49-F238E27FC236}">
                  <a16:creationId xmlns:a16="http://schemas.microsoft.com/office/drawing/2014/main" id="{462E5FC1-C73A-42E8-9122-A973749503D4}"/>
                </a:ext>
              </a:extLst>
            </p:cNvPr>
            <p:cNvSpPr txBox="1">
              <a:spLocks/>
            </p:cNvSpPr>
            <p:nvPr/>
          </p:nvSpPr>
          <p:spPr>
            <a:xfrm>
              <a:off x="0" y="33737"/>
              <a:ext cx="12192001" cy="61629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b="1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Neutron and Femtsecond Infrared </a:t>
              </a:r>
              <a:r>
                <a:rPr lang="en-US" sz="2400" b="1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Laser </a:t>
              </a:r>
              <a:r>
                <a:rPr lang="es-ES" sz="2400" b="1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cross-calibration </a:t>
              </a:r>
              <a:r>
                <a:rPr lang="es-ES" sz="2400" b="1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of a PIN detector</a:t>
              </a:r>
              <a:endParaRPr lang="en-US" sz="2400" b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  <a:p>
              <a:pPr algn="l"/>
              <a:endParaRPr lang="en-US" sz="3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548546" y="6478001"/>
            <a:ext cx="6175584" cy="365125"/>
          </a:xfrm>
        </p:spPr>
        <p:txBody>
          <a:bodyPr/>
          <a:lstStyle/>
          <a:p>
            <a:pPr lvl="0">
              <a:defRPr/>
            </a:pPr>
            <a:r>
              <a:rPr lang="en-US" smtClean="0">
                <a:solidFill>
                  <a:srgbClr val="ED7D31">
                    <a:lumMod val="75000"/>
                  </a:srgbClr>
                </a:solidFill>
                <a:hlinkClick r:id="rId4"/>
              </a:rPr>
              <a:t>https://indico.cern.ch/event/1084557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</a:rPr>
              <a:t>  nTOF Collaboration Meeting 25-26 Nov 2021 (CERN)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254814" y="763231"/>
            <a:ext cx="8176084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ES" sz="2000" b="1" smtClean="0"/>
              <a:t>We need:</a:t>
            </a:r>
          </a:p>
          <a:p>
            <a:pPr marL="342900" indent="-342900" algn="just">
              <a:buAutoNum type="arabicPeriod"/>
            </a:pPr>
            <a:r>
              <a:rPr lang="es-ES" smtClean="0"/>
              <a:t>irradiation time at a nTOF dump (2 or 3 days of data acquisition)</a:t>
            </a:r>
          </a:p>
          <a:p>
            <a:pPr marL="342900" indent="-342900" algn="just">
              <a:buAutoNum type="arabicPeriod"/>
            </a:pPr>
            <a:r>
              <a:rPr lang="es-ES" smtClean="0"/>
              <a:t>we will record the photodiode signals</a:t>
            </a:r>
          </a:p>
          <a:p>
            <a:pPr marL="342900" indent="-342900" algn="just">
              <a:buAutoNum type="arabicPeriod"/>
            </a:pPr>
            <a:r>
              <a:rPr lang="es-ES" smtClean="0"/>
              <a:t>we will record the neutrón time of arrival (from nTOF DAQ)</a:t>
            </a:r>
          </a:p>
          <a:p>
            <a:pPr marL="342900" indent="-342900" algn="just">
              <a:buAutoNum type="arabicPeriod"/>
            </a:pPr>
            <a:r>
              <a:rPr lang="es-ES" smtClean="0"/>
              <a:t>the full dataset will be a collection of photodiode signals plus the neutron energy </a:t>
            </a:r>
            <a:endParaRPr lang="en-US"/>
          </a:p>
        </p:txBody>
      </p:sp>
      <p:sp>
        <p:nvSpPr>
          <p:cNvPr id="16" name="CuadroTexto 15"/>
          <p:cNvSpPr txBox="1"/>
          <p:nvPr/>
        </p:nvSpPr>
        <p:spPr>
          <a:xfrm>
            <a:off x="112115" y="2057963"/>
            <a:ext cx="11813555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ES" sz="2000" b="1" smtClean="0"/>
              <a:t>We expect:</a:t>
            </a:r>
          </a:p>
          <a:p>
            <a:pPr marL="342900" indent="-342900" algn="just">
              <a:buAutoNum type="arabicPeriod"/>
            </a:pPr>
            <a:r>
              <a:rPr lang="es-ES" smtClean="0"/>
              <a:t>To cross-calibrate neutron and TPA laser interactions from PIN diode signals</a:t>
            </a:r>
          </a:p>
          <a:p>
            <a:pPr marL="342900" indent="-342900" algn="just">
              <a:buAutoNum type="arabicPeriod"/>
            </a:pPr>
            <a:r>
              <a:rPr lang="es-ES" smtClean="0"/>
              <a:t>If successful, the TPA calibration energy table will open us a method for fast analysis of neutron SEE (Single Event Effects)</a:t>
            </a:r>
          </a:p>
          <a:p>
            <a:pPr algn="just"/>
            <a:r>
              <a:rPr lang="es-ES"/>
              <a:t> </a:t>
            </a:r>
            <a:r>
              <a:rPr lang="es-ES" smtClean="0"/>
              <a:t>     in silicon devices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119" y="3221964"/>
            <a:ext cx="4475551" cy="251749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026" y="3231951"/>
            <a:ext cx="4471415" cy="251517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80" y="3336312"/>
            <a:ext cx="2597768" cy="346369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585648" y="5831670"/>
            <a:ext cx="60454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mtClean="0"/>
              <a:t>Images from a previous experiment (Nov 2017, M.Sabaté et al.</a:t>
            </a:r>
          </a:p>
          <a:p>
            <a:r>
              <a:rPr lang="es-ES" smtClean="0"/>
              <a:t>Testing of 3D detectors with time correlation from nTOF DAQ)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41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/>
          <p:cNvSpPr txBox="1">
            <a:spLocks/>
          </p:cNvSpPr>
          <p:nvPr/>
        </p:nvSpPr>
        <p:spPr>
          <a:xfrm>
            <a:off x="3292489" y="116632"/>
            <a:ext cx="6687699" cy="533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hr-HR" sz="3600" b="1">
              <a:solidFill>
                <a:srgbClr val="3E4666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itle 8"/>
          <p:cNvSpPr txBox="1">
            <a:spLocks/>
          </p:cNvSpPr>
          <p:nvPr/>
        </p:nvSpPr>
        <p:spPr>
          <a:xfrm>
            <a:off x="2276242" y="2455012"/>
            <a:ext cx="7639516" cy="8640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Thanks for </a:t>
            </a:r>
            <a:r>
              <a:rPr lang="en-US" sz="4800" b="1">
                <a:latin typeface="Times New Roman" panose="02020603050405020304" pitchFamily="18" charset="0"/>
                <a:cs typeface="Times New Roman" panose="02020603050405020304" pitchFamily="18" charset="0"/>
              </a:rPr>
              <a:t>your </a:t>
            </a:r>
            <a:r>
              <a:rPr lang="en-US" sz="4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attention!</a:t>
            </a:r>
          </a:p>
          <a:p>
            <a:r>
              <a:rPr lang="es-ES" b="1" smtClean="0">
                <a:latin typeface="Times New Roman" panose="02020603050405020304" pitchFamily="18" charset="0"/>
                <a:ea typeface="Segoe UI" panose="020B0502040204020203" pitchFamily="34" charset="0"/>
                <a:cs typeface="Times New Roman" panose="02020603050405020304" pitchFamily="18" charset="0"/>
              </a:rPr>
              <a:t>fpalomo@us.es</a:t>
            </a:r>
          </a:p>
        </p:txBody>
      </p:sp>
      <p:pic>
        <p:nvPicPr>
          <p:cNvPr id="14" name="Picture 2" descr="File:Emblema Universidad de Sevilla.png - Wikimedia Common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16" y="5988182"/>
            <a:ext cx="863155" cy="765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upo 9"/>
          <p:cNvGrpSpPr/>
          <p:nvPr/>
        </p:nvGrpSpPr>
        <p:grpSpPr>
          <a:xfrm>
            <a:off x="0" y="3"/>
            <a:ext cx="12192001" cy="650031"/>
            <a:chOff x="0" y="3"/>
            <a:chExt cx="12192001" cy="650031"/>
          </a:xfrm>
        </p:grpSpPr>
        <p:sp>
          <p:nvSpPr>
            <p:cNvPr id="11" name="Rectangle 12"/>
            <p:cNvSpPr/>
            <p:nvPr/>
          </p:nvSpPr>
          <p:spPr>
            <a:xfrm rot="5400000">
              <a:off x="5770985" y="-5770981"/>
              <a:ext cx="650031" cy="12192000"/>
            </a:xfrm>
            <a:prstGeom prst="rect">
              <a:avLst/>
            </a:prstGeom>
            <a:solidFill>
              <a:srgbClr val="0B8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15" name="Title 8"/>
            <p:cNvSpPr txBox="1">
              <a:spLocks/>
            </p:cNvSpPr>
            <p:nvPr/>
          </p:nvSpPr>
          <p:spPr>
            <a:xfrm>
              <a:off x="3292489" y="116632"/>
              <a:ext cx="6687699" cy="5334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defRPr/>
              </a:pPr>
              <a:endParaRPr lang="hr-HR" sz="3600" b="1">
                <a:solidFill>
                  <a:srgbClr val="3E4666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Title 8">
              <a:extLst>
                <a:ext uri="{FF2B5EF4-FFF2-40B4-BE49-F238E27FC236}">
                  <a16:creationId xmlns:a16="http://schemas.microsoft.com/office/drawing/2014/main" id="{462E5FC1-C73A-42E8-9122-A973749503D4}"/>
                </a:ext>
              </a:extLst>
            </p:cNvPr>
            <p:cNvSpPr txBox="1">
              <a:spLocks/>
            </p:cNvSpPr>
            <p:nvPr/>
          </p:nvSpPr>
          <p:spPr>
            <a:xfrm>
              <a:off x="0" y="33737"/>
              <a:ext cx="12192001" cy="61629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b="1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Neutron and Femtsecond Infrared </a:t>
              </a:r>
              <a:r>
                <a:rPr lang="en-US" sz="2400" b="1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Laser </a:t>
              </a:r>
              <a:r>
                <a:rPr lang="es-ES" sz="2400" b="1" smtClean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cross-calibration </a:t>
              </a:r>
              <a:r>
                <a:rPr lang="es-ES" sz="2400" b="1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of a PIN detector</a:t>
              </a:r>
              <a:endParaRPr lang="en-US" sz="2400" b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  <a:p>
              <a:pPr algn="l"/>
              <a:endParaRPr lang="en-US" sz="3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016417" y="6492875"/>
            <a:ext cx="6175584" cy="365125"/>
          </a:xfrm>
        </p:spPr>
        <p:txBody>
          <a:bodyPr/>
          <a:lstStyle/>
          <a:p>
            <a:pPr lvl="0">
              <a:defRPr/>
            </a:pPr>
            <a:r>
              <a:rPr lang="en-US" smtClean="0">
                <a:solidFill>
                  <a:srgbClr val="ED7D31">
                    <a:lumMod val="75000"/>
                  </a:srgbClr>
                </a:solidFill>
                <a:hlinkClick r:id="rId4"/>
              </a:rPr>
              <a:t>https://indico.cern.ch/event/1084557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</a:rPr>
              <a:t>  nTOF Collaboration Meeting 25-26 Nov 2021 (CERN)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723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10529</TotalTime>
  <Words>735</Words>
  <Application>Microsoft Office PowerPoint</Application>
  <PresentationFormat>Panorámica</PresentationFormat>
  <Paragraphs>68</Paragraphs>
  <Slides>6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Segoe UI</vt:lpstr>
      <vt:lpstr>Symbol</vt:lpstr>
      <vt:lpstr>Times New Roman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Aneliya</dc:creator>
  <cp:lastModifiedBy>rogelio</cp:lastModifiedBy>
  <cp:revision>464</cp:revision>
  <dcterms:created xsi:type="dcterms:W3CDTF">2020-06-01T15:37:25Z</dcterms:created>
  <dcterms:modified xsi:type="dcterms:W3CDTF">2021-11-26T04:31:01Z</dcterms:modified>
</cp:coreProperties>
</file>