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p:sldMasterIdLst>
    <p:sldMasterId id="2147483648" r:id="rId1"/>
  </p:sldMasterIdLst>
  <p:notesMasterIdLst>
    <p:notesMasterId r:id="rId54"/>
  </p:notesMasterIdLst>
  <p:handoutMasterIdLst>
    <p:handoutMasterId r:id="rId55"/>
  </p:handoutMasterIdLst>
  <p:sldIdLst>
    <p:sldId id="256" r:id="rId2"/>
    <p:sldId id="349" r:id="rId3"/>
    <p:sldId id="350" r:id="rId4"/>
    <p:sldId id="355" r:id="rId5"/>
    <p:sldId id="299" r:id="rId6"/>
    <p:sldId id="331" r:id="rId7"/>
    <p:sldId id="318" r:id="rId8"/>
    <p:sldId id="334" r:id="rId9"/>
    <p:sldId id="301" r:id="rId10"/>
    <p:sldId id="303" r:id="rId11"/>
    <p:sldId id="302" r:id="rId12"/>
    <p:sldId id="304" r:id="rId13"/>
    <p:sldId id="305" r:id="rId14"/>
    <p:sldId id="341" r:id="rId15"/>
    <p:sldId id="306" r:id="rId16"/>
    <p:sldId id="342" r:id="rId17"/>
    <p:sldId id="307" r:id="rId18"/>
    <p:sldId id="340" r:id="rId19"/>
    <p:sldId id="343" r:id="rId20"/>
    <p:sldId id="308" r:id="rId21"/>
    <p:sldId id="309" r:id="rId22"/>
    <p:sldId id="332" r:id="rId23"/>
    <p:sldId id="310" r:id="rId24"/>
    <p:sldId id="333" r:id="rId25"/>
    <p:sldId id="311" r:id="rId26"/>
    <p:sldId id="312" r:id="rId27"/>
    <p:sldId id="327" r:id="rId28"/>
    <p:sldId id="315" r:id="rId29"/>
    <p:sldId id="313" r:id="rId30"/>
    <p:sldId id="319" r:id="rId31"/>
    <p:sldId id="348" r:id="rId32"/>
    <p:sldId id="335" r:id="rId33"/>
    <p:sldId id="320" r:id="rId34"/>
    <p:sldId id="321" r:id="rId35"/>
    <p:sldId id="260" r:id="rId36"/>
    <p:sldId id="261" r:id="rId37"/>
    <p:sldId id="322" r:id="rId38"/>
    <p:sldId id="323" r:id="rId39"/>
    <p:sldId id="324" r:id="rId40"/>
    <p:sldId id="325" r:id="rId41"/>
    <p:sldId id="326" r:id="rId42"/>
    <p:sldId id="257" r:id="rId43"/>
    <p:sldId id="328" r:id="rId44"/>
    <p:sldId id="345" r:id="rId45"/>
    <p:sldId id="329" r:id="rId46"/>
    <p:sldId id="330" r:id="rId47"/>
    <p:sldId id="336" r:id="rId48"/>
    <p:sldId id="354" r:id="rId49"/>
    <p:sldId id="353" r:id="rId50"/>
    <p:sldId id="356" r:id="rId51"/>
    <p:sldId id="339" r:id="rId52"/>
    <p:sldId id="347" r:id="rId53"/>
  </p:sldIdLst>
  <p:sldSz cx="9144000" cy="6858000" type="screen4x3"/>
  <p:notesSz cx="6769100" cy="9906000"/>
  <p:embeddedFontLst>
    <p:embeddedFont>
      <p:font typeface="Mathematica1" pitchFamily="2" charset="2"/>
      <p:regular r:id="rId56"/>
      <p:bold r:id="rId57"/>
    </p:embeddedFont>
    <p:embeddedFont>
      <p:font typeface="Calibri" pitchFamily="34" charset="0"/>
      <p:regular r:id="rId58"/>
      <p:bold r:id="rId59"/>
      <p:italic r:id="rId60"/>
      <p:boldItalic r:id="rId61"/>
    </p:embeddedFont>
  </p:embeddedFontLst>
  <p:defaultTextStyle>
    <a:defPPr>
      <a:defRPr lang="en-US"/>
    </a:defPPr>
    <a:lvl1pPr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1pPr>
    <a:lvl2pPr marL="4572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2pPr>
    <a:lvl3pPr marL="9144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3pPr>
    <a:lvl4pPr marL="13716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4pPr>
    <a:lvl5pPr marL="18288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5pPr>
    <a:lvl6pPr marL="2286000" algn="l" defTabSz="914400" rtl="0" eaLnBrk="1" latinLnBrk="0" hangingPunct="1">
      <a:defRPr sz="1500" b="1" kern="1200">
        <a:solidFill>
          <a:schemeClr val="tx1"/>
        </a:solidFill>
        <a:latin typeface="Arial" pitchFamily="34" charset="0"/>
        <a:ea typeface="+mn-ea"/>
        <a:cs typeface="+mn-cs"/>
      </a:defRPr>
    </a:lvl6pPr>
    <a:lvl7pPr marL="2743200" algn="l" defTabSz="914400" rtl="0" eaLnBrk="1" latinLnBrk="0" hangingPunct="1">
      <a:defRPr sz="1500" b="1" kern="1200">
        <a:solidFill>
          <a:schemeClr val="tx1"/>
        </a:solidFill>
        <a:latin typeface="Arial" pitchFamily="34" charset="0"/>
        <a:ea typeface="+mn-ea"/>
        <a:cs typeface="+mn-cs"/>
      </a:defRPr>
    </a:lvl7pPr>
    <a:lvl8pPr marL="3200400" algn="l" defTabSz="914400" rtl="0" eaLnBrk="1" latinLnBrk="0" hangingPunct="1">
      <a:defRPr sz="1500" b="1" kern="1200">
        <a:solidFill>
          <a:schemeClr val="tx1"/>
        </a:solidFill>
        <a:latin typeface="Arial" pitchFamily="34" charset="0"/>
        <a:ea typeface="+mn-ea"/>
        <a:cs typeface="+mn-cs"/>
      </a:defRPr>
    </a:lvl8pPr>
    <a:lvl9pPr marL="3657600" algn="l" defTabSz="914400" rtl="0" eaLnBrk="1" latinLnBrk="0" hangingPunct="1">
      <a:defRPr sz="1500"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00FF"/>
    <a:srgbClr val="99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9" autoAdjust="0"/>
  </p:normalViewPr>
  <p:slideViewPr>
    <p:cSldViewPr>
      <p:cViewPr>
        <p:scale>
          <a:sx n="90" d="100"/>
          <a:sy n="90" d="100"/>
        </p:scale>
        <p:origin x="-384"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094" y="-90"/>
      </p:cViewPr>
      <p:guideLst>
        <p:guide orient="horz" pos="3119"/>
        <p:guide pos="2132"/>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61"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3" name="Rectangle 3"/>
          <p:cNvSpPr>
            <a:spLocks noGrp="1" noChangeArrowheads="1"/>
          </p:cNvSpPr>
          <p:nvPr>
            <p:ph type="dt" sz="quarter" idx="1"/>
          </p:nvPr>
        </p:nvSpPr>
        <p:spPr bwMode="auto">
          <a:xfrm>
            <a:off x="380365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algn="r" defTabSz="904875">
              <a:lnSpc>
                <a:spcPct val="100000"/>
              </a:lnSpc>
              <a:spcBef>
                <a:spcPct val="0"/>
              </a:spcBef>
              <a:buClrTx/>
              <a:buSzTx/>
              <a:buFontTx/>
              <a:buNone/>
              <a:defRPr sz="1200"/>
            </a:lvl1pPr>
          </a:lstStyle>
          <a:p>
            <a:pPr>
              <a:defRPr/>
            </a:pPr>
            <a:endParaRPr lang="en-US"/>
          </a:p>
        </p:txBody>
      </p:sp>
      <p:sp>
        <p:nvSpPr>
          <p:cNvPr id="5124" name="Rectangle 4"/>
          <p:cNvSpPr>
            <a:spLocks noGrp="1" noChangeArrowheads="1"/>
          </p:cNvSpPr>
          <p:nvPr>
            <p:ph type="ftr" sz="quarter" idx="2"/>
          </p:nvPr>
        </p:nvSpPr>
        <p:spPr bwMode="auto">
          <a:xfrm>
            <a:off x="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5" name="Rectangle 5"/>
          <p:cNvSpPr>
            <a:spLocks noGrp="1" noChangeArrowheads="1"/>
          </p:cNvSpPr>
          <p:nvPr>
            <p:ph type="sldNum" sz="quarter" idx="3"/>
          </p:nvPr>
        </p:nvSpPr>
        <p:spPr bwMode="auto">
          <a:xfrm>
            <a:off x="380365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algn="r" defTabSz="904875">
              <a:lnSpc>
                <a:spcPct val="100000"/>
              </a:lnSpc>
              <a:spcBef>
                <a:spcPct val="0"/>
              </a:spcBef>
              <a:buClrTx/>
              <a:buSzTx/>
              <a:buFontTx/>
              <a:buNone/>
              <a:defRPr sz="1200"/>
            </a:lvl1pPr>
          </a:lstStyle>
          <a:p>
            <a:pPr>
              <a:defRPr/>
            </a:pPr>
            <a:fld id="{75EC1EEF-41C1-4EFE-A476-ACCA81C118EA}"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909638" y="742950"/>
            <a:ext cx="4953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22D64C02-A8F4-4B28-BB64-9FBA2DAA0DBC}"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EBCD968E-B386-4E7B-AABC-9E813CF773C2}"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AD25B663-B358-492B-9021-A5CDEE5E5A36}"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p>
        </p:txBody>
      </p:sp>
      <p:sp>
        <p:nvSpPr>
          <p:cNvPr id="5" name="Rectangle 15"/>
          <p:cNvSpPr>
            <a:spLocks noGrp="1" noChangeArrowheads="1"/>
          </p:cNvSpPr>
          <p:nvPr>
            <p:ph type="sldNum" sz="quarter" idx="11"/>
          </p:nvPr>
        </p:nvSpPr>
        <p:spPr>
          <a:xfrm>
            <a:off x="8610600" y="6477000"/>
            <a:ext cx="533400" cy="457200"/>
          </a:xfrm>
        </p:spPr>
        <p:txBody>
          <a:bodyPr/>
          <a:lstStyle>
            <a:lvl1pPr>
              <a:defRPr sz="1200">
                <a:latin typeface="+mj-lt"/>
              </a:defRPr>
            </a:lvl1pPr>
          </a:lstStyle>
          <a:p>
            <a:pPr>
              <a:defRPr/>
            </a:pPr>
            <a:fld id="{5FFC5321-F65B-45C3-8E59-ED4106710012}" type="slidenum">
              <a:rPr lang="en-US"/>
              <a:pPr>
                <a:defRPr/>
              </a:pPr>
              <a:t>‹#›</a:t>
            </a:fld>
            <a:endParaRPr lang="en-US" dirty="0"/>
          </a:p>
        </p:txBody>
      </p:sp>
      <p:sp>
        <p:nvSpPr>
          <p:cNvPr id="6" name="Rectangle 3"/>
          <p:cNvSpPr>
            <a:spLocks noGrp="1" noChangeArrowheads="1"/>
          </p:cNvSpPr>
          <p:nvPr>
            <p:ph type="ftr" sz="quarter" idx="12"/>
          </p:nvPr>
        </p:nvSpPr>
        <p:spPr>
          <a:xfrm>
            <a:off x="-76200" y="6477000"/>
            <a:ext cx="1524000" cy="457200"/>
          </a:xfrm>
        </p:spPr>
        <p:txBody>
          <a:bodyPr/>
          <a:lstStyle>
            <a:lvl1pPr>
              <a:defRPr/>
            </a:lvl1pPr>
          </a:lstStyle>
          <a:p>
            <a:pPr>
              <a:defRPr/>
            </a:pPr>
            <a:r>
              <a:rPr lang="en-US"/>
              <a:t>W. Riegler/CERN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4859C2F2-A429-41B4-9AFD-ACBCE05B56ED}"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87AB594D-EC04-4B4F-B419-97690EA3F07F}"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B7ABFA10-88E1-4E0D-9F9E-E27C1EF21B1B}" type="slidenum">
              <a:rPr lang="en-US"/>
              <a:pPr>
                <a:defRPr/>
              </a:pPr>
              <a:t>‹#›</a:t>
            </a:fld>
            <a:endParaRPr lang="en-US" dirty="0"/>
          </a:p>
        </p:txBody>
      </p:sp>
      <p:sp>
        <p:nvSpPr>
          <p:cNvPr id="9"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66AB0F61-0A2A-4357-9291-3D4A6D02434D}" type="slidenum">
              <a:rPr lang="en-US"/>
              <a:pPr>
                <a:defRPr/>
              </a:pPr>
              <a:t>‹#›</a:t>
            </a:fld>
            <a:endParaRPr lang="en-US" dirty="0"/>
          </a:p>
        </p:txBody>
      </p:sp>
      <p:sp>
        <p:nvSpPr>
          <p:cNvPr id="5"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92867009-9A60-45DA-B5DC-745A8E92BB83}" type="slidenum">
              <a:rPr lang="en-US"/>
              <a:pPr>
                <a:defRPr/>
              </a:pPr>
              <a:t>‹#›</a:t>
            </a:fld>
            <a:endParaRPr lang="en-US" dirty="0"/>
          </a:p>
        </p:txBody>
      </p:sp>
      <p:sp>
        <p:nvSpPr>
          <p:cNvPr id="4"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12E92680-70AC-4F22-B2E6-D409D304BA44}"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0E918C8E-CCBA-4179-BD86-92E119B6C945}"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7924800" y="0"/>
            <a:ext cx="1219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endParaRPr lang="en-US"/>
          </a:p>
        </p:txBody>
      </p:sp>
      <p:sp>
        <p:nvSpPr>
          <p:cNvPr id="1029" name="Rectangle 5"/>
          <p:cNvSpPr>
            <a:spLocks noGrp="1" noChangeArrowheads="1"/>
          </p:cNvSpPr>
          <p:nvPr>
            <p:ph type="title"/>
          </p:nvPr>
        </p:nvSpPr>
        <p:spPr bwMode="auto">
          <a:xfrm>
            <a:off x="1295400" y="381000"/>
            <a:ext cx="60198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8534400" y="6477000"/>
            <a:ext cx="533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9C7808BD-4526-4FCC-8123-64ACEBDA9154}" type="slidenum">
              <a:rPr lang="en-US"/>
              <a:pPr>
                <a:defRPr/>
              </a:pPr>
              <a:t>‹#›</a:t>
            </a:fld>
            <a:endParaRPr lang="en-US" dirty="0"/>
          </a:p>
        </p:txBody>
      </p:sp>
      <p:sp>
        <p:nvSpPr>
          <p:cNvPr id="1027" name="Rectangle 3"/>
          <p:cNvSpPr>
            <a:spLocks noGrp="1" noChangeArrowheads="1"/>
          </p:cNvSpPr>
          <p:nvPr>
            <p:ph type="ftr" sz="quarter" idx="3"/>
          </p:nvPr>
        </p:nvSpPr>
        <p:spPr bwMode="auto">
          <a:xfrm>
            <a:off x="-152400" y="64770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839" r:id="rId1"/>
    <p:sldLayoutId id="214748384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upload.wikimedia.org/wikipedia/commons/3/3d/Freeman_Dyson.jpg"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4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7.xml"/><Relationship Id="rId4" Type="http://schemas.openxmlformats.org/officeDocument/2006/relationships/image" Target="../media/image59.jpeg"/></Relationships>
</file>

<file path=ppt/slides/_rels/slide4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63.png"/></Relationships>
</file>

<file path=ppt/slides/_rels/slide51.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32BB7A67-9E1A-4230-B1C1-9D22731CCCC1}" type="slidenum">
              <a:rPr lang="en-US" smtClean="0"/>
              <a:pPr/>
              <a:t>1</a:t>
            </a:fld>
            <a:endParaRPr lang="en-US" smtClean="0"/>
          </a:p>
        </p:txBody>
      </p:sp>
      <p:sp>
        <p:nvSpPr>
          <p:cNvPr id="3075" name="Footer Placeholder 5"/>
          <p:cNvSpPr>
            <a:spLocks noGrp="1"/>
          </p:cNvSpPr>
          <p:nvPr>
            <p:ph type="ftr" sz="quarter" idx="12"/>
          </p:nvPr>
        </p:nvSpPr>
        <p:spPr/>
        <p:txBody>
          <a:bodyPr/>
          <a:lstStyle/>
          <a:p>
            <a:pPr>
              <a:defRPr/>
            </a:pPr>
            <a:r>
              <a:rPr lang="en-US" smtClean="0"/>
              <a:t>W. Riegler/CERN</a:t>
            </a:r>
          </a:p>
        </p:txBody>
      </p:sp>
      <p:sp>
        <p:nvSpPr>
          <p:cNvPr id="4100" name="Rectangle 4"/>
          <p:cNvSpPr>
            <a:spLocks noGrp="1" noChangeArrowheads="1"/>
          </p:cNvSpPr>
          <p:nvPr>
            <p:ph type="title" idx="4294967295"/>
          </p:nvPr>
        </p:nvSpPr>
        <p:spPr>
          <a:xfrm>
            <a:off x="0" y="1371600"/>
            <a:ext cx="9144000" cy="838200"/>
          </a:xfrm>
          <a:noFill/>
        </p:spPr>
        <p:txBody>
          <a:bodyPr/>
          <a:lstStyle/>
          <a:p>
            <a:r>
              <a:rPr lang="en-US" dirty="0" smtClean="0">
                <a:effectLst/>
              </a:rPr>
              <a:t>Particle Detectors 1/2</a:t>
            </a:r>
          </a:p>
        </p:txBody>
      </p:sp>
      <p:sp>
        <p:nvSpPr>
          <p:cNvPr id="3077" name="Text Box 9"/>
          <p:cNvSpPr txBox="1">
            <a:spLocks noChangeArrowheads="1"/>
          </p:cNvSpPr>
          <p:nvPr/>
        </p:nvSpPr>
        <p:spPr bwMode="auto">
          <a:xfrm>
            <a:off x="0" y="2590800"/>
            <a:ext cx="9144000" cy="342274"/>
          </a:xfrm>
          <a:prstGeom prst="rect">
            <a:avLst/>
          </a:prstGeom>
          <a:noFill/>
          <a:ln w="9525">
            <a:noFill/>
            <a:miter lim="800000"/>
            <a:headEnd/>
            <a:tailEnd/>
          </a:ln>
        </p:spPr>
        <p:txBody>
          <a:bodyPr lIns="92075" tIns="46038" rIns="92075" bIns="46038">
            <a:spAutoFit/>
          </a:bodyPr>
          <a:lstStyle/>
          <a:p>
            <a:pPr algn="ctr">
              <a:defRPr/>
            </a:pPr>
            <a:r>
              <a:rPr lang="en-US" sz="1800" dirty="0"/>
              <a:t> </a:t>
            </a:r>
            <a:r>
              <a:rPr lang="en-US" sz="1600" dirty="0" smtClean="0"/>
              <a:t>Werner </a:t>
            </a:r>
            <a:r>
              <a:rPr lang="en-US" sz="1600" dirty="0"/>
              <a:t>Riegler, CERN,  </a:t>
            </a:r>
            <a:r>
              <a:rPr lang="en-US" sz="1400" dirty="0">
                <a:solidFill>
                  <a:schemeClr val="accent6"/>
                </a:solidFill>
              </a:rPr>
              <a:t>werner.riegler@cern.ch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35DE8846-6A4E-42E7-8107-899A5793CEC9}" type="slidenum">
              <a:rPr lang="en-US" smtClean="0"/>
              <a:pPr/>
              <a:t>10</a:t>
            </a:fld>
            <a:endParaRPr lang="en-US" smtClean="0"/>
          </a:p>
        </p:txBody>
      </p:sp>
      <p:sp>
        <p:nvSpPr>
          <p:cNvPr id="13315" name="Footer Placeholder 4"/>
          <p:cNvSpPr>
            <a:spLocks noGrp="1"/>
          </p:cNvSpPr>
          <p:nvPr>
            <p:ph type="ftr" sz="quarter" idx="12"/>
          </p:nvPr>
        </p:nvSpPr>
        <p:spPr/>
        <p:txBody>
          <a:bodyPr/>
          <a:lstStyle/>
          <a:p>
            <a:pPr>
              <a:defRPr/>
            </a:pPr>
            <a:r>
              <a:rPr lang="en-US" smtClean="0"/>
              <a:t>W. Riegler/CERN</a:t>
            </a:r>
          </a:p>
        </p:txBody>
      </p:sp>
      <p:sp>
        <p:nvSpPr>
          <p:cNvPr id="15364" name="Rectangle 2050"/>
          <p:cNvSpPr>
            <a:spLocks noGrp="1" noChangeArrowheads="1"/>
          </p:cNvSpPr>
          <p:nvPr>
            <p:ph type="title" idx="4294967295"/>
          </p:nvPr>
        </p:nvSpPr>
        <p:spPr>
          <a:xfrm>
            <a:off x="1828800" y="381000"/>
            <a:ext cx="6019800" cy="457200"/>
          </a:xfrm>
          <a:noFill/>
        </p:spPr>
        <p:txBody>
          <a:bodyPr/>
          <a:lstStyle/>
          <a:p>
            <a:r>
              <a:rPr lang="en-US" smtClean="0">
                <a:effectLst/>
              </a:rPr>
              <a:t>Cloud Chamber</a:t>
            </a:r>
          </a:p>
        </p:txBody>
      </p:sp>
      <p:sp>
        <p:nvSpPr>
          <p:cNvPr id="15365" name="Text Box 2051"/>
          <p:cNvSpPr txBox="1">
            <a:spLocks noChangeArrowheads="1"/>
          </p:cNvSpPr>
          <p:nvPr/>
        </p:nvSpPr>
        <p:spPr bwMode="auto">
          <a:xfrm>
            <a:off x="3733800" y="1219200"/>
            <a:ext cx="4800600" cy="4524375"/>
          </a:xfrm>
          <a:prstGeom prst="rect">
            <a:avLst/>
          </a:prstGeom>
          <a:noFill/>
          <a:ln w="9525">
            <a:noFill/>
            <a:miter lim="800000"/>
            <a:headEnd/>
            <a:tailEnd/>
          </a:ln>
        </p:spPr>
        <p:txBody>
          <a:bodyPr lIns="92075" tIns="46038" rIns="92075" bIns="46038">
            <a:spAutoFit/>
          </a:bodyPr>
          <a:lstStyle/>
          <a:p>
            <a:r>
              <a:rPr lang="en-US">
                <a:solidFill>
                  <a:srgbClr val="002060"/>
                </a:solidFill>
              </a:rPr>
              <a:t>Charles Thomson Rees Wilson, * 1869, Scotland:</a:t>
            </a:r>
          </a:p>
          <a:p>
            <a:endParaRPr lang="en-US">
              <a:solidFill>
                <a:srgbClr val="0000FF"/>
              </a:solidFill>
            </a:endParaRPr>
          </a:p>
          <a:p>
            <a:r>
              <a:rPr lang="en-US">
                <a:solidFill>
                  <a:srgbClr val="008000"/>
                </a:solidFill>
              </a:rPr>
              <a:t>Wilson was a meteorologist who was, among other things,  interested in cloud formation initiated by electricity. </a:t>
            </a:r>
          </a:p>
          <a:p>
            <a:endParaRPr lang="en-US">
              <a:solidFill>
                <a:srgbClr val="008000"/>
              </a:solidFill>
            </a:endParaRPr>
          </a:p>
          <a:p>
            <a:r>
              <a:rPr lang="en-US">
                <a:solidFill>
                  <a:srgbClr val="002060"/>
                </a:solidFill>
              </a:rPr>
              <a:t>In 1895 he arrived at the Cavendish Laboratory where J.J. Thompson, one of the chief proponents of the corpuscular nature of electricity, had studied the discharge of electricity through gases since 1886.</a:t>
            </a:r>
          </a:p>
          <a:p>
            <a:endParaRPr lang="en-US">
              <a:solidFill>
                <a:srgbClr val="0000FF"/>
              </a:solidFill>
            </a:endParaRPr>
          </a:p>
          <a:p>
            <a:r>
              <a:rPr lang="en-US">
                <a:solidFill>
                  <a:srgbClr val="008000"/>
                </a:solidFill>
              </a:rPr>
              <a:t>Wilson used a ‘dust free’ chamber filled with saturated water vapor to study the cloud formation </a:t>
            </a:r>
          </a:p>
          <a:p>
            <a:r>
              <a:rPr lang="en-US">
                <a:solidFill>
                  <a:srgbClr val="008000"/>
                </a:solidFill>
              </a:rPr>
              <a:t>caused by ions present in the chamber. </a:t>
            </a:r>
          </a:p>
          <a:p>
            <a:r>
              <a:rPr lang="en-US"/>
              <a:t> 		</a:t>
            </a:r>
          </a:p>
          <a:p>
            <a:endParaRPr lang="en-US"/>
          </a:p>
          <a:p>
            <a:endParaRPr lang="en-US"/>
          </a:p>
        </p:txBody>
      </p:sp>
      <p:sp>
        <p:nvSpPr>
          <p:cNvPr id="15366" name="Text Box 2052"/>
          <p:cNvSpPr txBox="1">
            <a:spLocks noChangeArrowheads="1"/>
          </p:cNvSpPr>
          <p:nvPr/>
        </p:nvSpPr>
        <p:spPr bwMode="auto">
          <a:xfrm>
            <a:off x="304800" y="4343400"/>
            <a:ext cx="28225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Cloud Chamber, Wilson 1895</a:t>
            </a:r>
          </a:p>
        </p:txBody>
      </p:sp>
      <p:pic>
        <p:nvPicPr>
          <p:cNvPr id="15367" name="Picture 2053" descr="wilson1_new"/>
          <p:cNvPicPr>
            <a:picLocks noChangeAspect="1" noChangeArrowheads="1"/>
          </p:cNvPicPr>
          <p:nvPr/>
        </p:nvPicPr>
        <p:blipFill>
          <a:blip r:embed="rId2" cstate="print"/>
          <a:srcRect/>
          <a:stretch>
            <a:fillRect/>
          </a:stretch>
        </p:blipFill>
        <p:spPr bwMode="auto">
          <a:xfrm>
            <a:off x="228600" y="1828800"/>
            <a:ext cx="3314700" cy="212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1"/>
          </p:nvPr>
        </p:nvSpPr>
        <p:spPr>
          <a:noFill/>
        </p:spPr>
        <p:txBody>
          <a:bodyPr/>
          <a:lstStyle/>
          <a:p>
            <a:fld id="{6103DCA4-E824-48B6-B8B0-D44D008E728F}" type="slidenum">
              <a:rPr lang="en-US" smtClean="0"/>
              <a:pPr/>
              <a:t>11</a:t>
            </a:fld>
            <a:endParaRPr lang="en-US" smtClean="0"/>
          </a:p>
        </p:txBody>
      </p:sp>
      <p:sp>
        <p:nvSpPr>
          <p:cNvPr id="14339" name="Footer Placeholder 4"/>
          <p:cNvSpPr>
            <a:spLocks noGrp="1"/>
          </p:cNvSpPr>
          <p:nvPr>
            <p:ph type="ftr" sz="quarter" idx="12"/>
          </p:nvPr>
        </p:nvSpPr>
        <p:spPr/>
        <p:txBody>
          <a:bodyPr/>
          <a:lstStyle/>
          <a:p>
            <a:pPr>
              <a:defRPr/>
            </a:pPr>
            <a:r>
              <a:rPr lang="en-US" smtClean="0"/>
              <a:t>W. Riegler/CERN</a:t>
            </a:r>
          </a:p>
        </p:txBody>
      </p:sp>
      <p:sp>
        <p:nvSpPr>
          <p:cNvPr id="16388" name="Rectangle 1026"/>
          <p:cNvSpPr>
            <a:spLocks noGrp="1" noChangeArrowheads="1"/>
          </p:cNvSpPr>
          <p:nvPr>
            <p:ph type="title" idx="4294967295"/>
          </p:nvPr>
        </p:nvSpPr>
        <p:spPr>
          <a:xfrm>
            <a:off x="1143000" y="152400"/>
            <a:ext cx="6019800" cy="457200"/>
          </a:xfrm>
          <a:noFill/>
        </p:spPr>
        <p:txBody>
          <a:bodyPr/>
          <a:lstStyle/>
          <a:p>
            <a:r>
              <a:rPr lang="en-US" smtClean="0">
                <a:effectLst/>
              </a:rPr>
              <a:t>Cloud Chamber</a:t>
            </a:r>
          </a:p>
        </p:txBody>
      </p:sp>
      <p:sp>
        <p:nvSpPr>
          <p:cNvPr id="16389" name="Text Box 1027"/>
          <p:cNvSpPr txBox="1">
            <a:spLocks noChangeArrowheads="1"/>
          </p:cNvSpPr>
          <p:nvPr/>
        </p:nvSpPr>
        <p:spPr bwMode="auto">
          <a:xfrm>
            <a:off x="3733800" y="762000"/>
            <a:ext cx="4800600" cy="5424488"/>
          </a:xfrm>
          <a:prstGeom prst="rect">
            <a:avLst/>
          </a:prstGeom>
          <a:noFill/>
          <a:ln w="9525">
            <a:noFill/>
            <a:miter lim="800000"/>
            <a:headEnd/>
            <a:tailEnd/>
          </a:ln>
        </p:spPr>
        <p:txBody>
          <a:bodyPr lIns="92075" tIns="46038" rIns="92075" bIns="46038">
            <a:spAutoFit/>
          </a:bodyPr>
          <a:lstStyle/>
          <a:p>
            <a:r>
              <a:rPr lang="en-US">
                <a:solidFill>
                  <a:srgbClr val="002060"/>
                </a:solidFill>
              </a:rPr>
              <a:t>Conrad R</a:t>
            </a:r>
            <a:r>
              <a:rPr lang="en-US">
                <a:solidFill>
                  <a:srgbClr val="002060"/>
                </a:solidFill>
                <a:cs typeface="Arial" pitchFamily="34" charset="0"/>
              </a:rPr>
              <a:t>öntgen discovered X-Rays in 1895. </a:t>
            </a:r>
          </a:p>
          <a:p>
            <a:endParaRPr lang="en-US">
              <a:solidFill>
                <a:srgbClr val="0000FF"/>
              </a:solidFill>
              <a:cs typeface="Arial" pitchFamily="34" charset="0"/>
            </a:endParaRPr>
          </a:p>
          <a:p>
            <a:r>
              <a:rPr lang="en-US">
                <a:solidFill>
                  <a:srgbClr val="008000"/>
                </a:solidFill>
                <a:cs typeface="Arial" pitchFamily="34" charset="0"/>
              </a:rPr>
              <a:t>At the Cavendish Lab Thompson and Rutherford found that irradiating a gas with X-rays increased it’s conductivity suggesting that X-rays produced ions in the gas. </a:t>
            </a:r>
          </a:p>
          <a:p>
            <a:endParaRPr lang="en-US">
              <a:solidFill>
                <a:srgbClr val="008000"/>
              </a:solidFill>
              <a:cs typeface="Arial" pitchFamily="34" charset="0"/>
            </a:endParaRPr>
          </a:p>
          <a:p>
            <a:r>
              <a:rPr lang="en-US">
                <a:solidFill>
                  <a:srgbClr val="002060"/>
                </a:solidFill>
                <a:cs typeface="Arial" pitchFamily="34" charset="0"/>
              </a:rPr>
              <a:t>Wilson used an X-Ray tube to irradiate his Chamber and found ‘a very great increase in the number of the drops’, confirming the hypothesis that ions are cloud formation nuclei.</a:t>
            </a:r>
          </a:p>
          <a:p>
            <a:endParaRPr lang="en-US">
              <a:solidFill>
                <a:srgbClr val="0000FF"/>
              </a:solidFill>
              <a:cs typeface="Arial" pitchFamily="34" charset="0"/>
            </a:endParaRPr>
          </a:p>
          <a:p>
            <a:r>
              <a:rPr lang="en-US">
                <a:solidFill>
                  <a:srgbClr val="008000"/>
                </a:solidFill>
                <a:cs typeface="Arial" pitchFamily="34" charset="0"/>
              </a:rPr>
              <a:t>Radioactivity (‘Uranium Rays’) discovered by Becquerel in 1896. It produced the same effect in the cloud chamber.</a:t>
            </a:r>
          </a:p>
          <a:p>
            <a:endParaRPr lang="en-US">
              <a:solidFill>
                <a:srgbClr val="008000"/>
              </a:solidFill>
              <a:cs typeface="Arial" pitchFamily="34" charset="0"/>
            </a:endParaRPr>
          </a:p>
          <a:p>
            <a:r>
              <a:rPr lang="en-US">
                <a:solidFill>
                  <a:srgbClr val="002060"/>
                </a:solidFill>
                <a:cs typeface="Arial" pitchFamily="34" charset="0"/>
              </a:rPr>
              <a:t>1899 J.J. Thompson claimed that cathode rays are </a:t>
            </a:r>
          </a:p>
          <a:p>
            <a:r>
              <a:rPr lang="en-US">
                <a:solidFill>
                  <a:srgbClr val="002060"/>
                </a:solidFill>
                <a:cs typeface="Arial" pitchFamily="34" charset="0"/>
              </a:rPr>
              <a:t>fundamental particles </a:t>
            </a:r>
            <a:r>
              <a:rPr lang="en-US">
                <a:solidFill>
                  <a:srgbClr val="002060"/>
                </a:solidFill>
                <a:cs typeface="Arial" pitchFamily="34" charset="0"/>
                <a:sym typeface="Wingdings" pitchFamily="2" charset="2"/>
              </a:rPr>
              <a:t></a:t>
            </a:r>
            <a:r>
              <a:rPr lang="en-US">
                <a:solidFill>
                  <a:srgbClr val="002060"/>
                </a:solidFill>
                <a:cs typeface="Arial" pitchFamily="34" charset="0"/>
              </a:rPr>
              <a:t> electron.</a:t>
            </a:r>
          </a:p>
          <a:p>
            <a:endParaRPr lang="en-US">
              <a:solidFill>
                <a:srgbClr val="0000FF"/>
              </a:solidFill>
              <a:cs typeface="Arial" pitchFamily="34" charset="0"/>
            </a:endParaRPr>
          </a:p>
          <a:p>
            <a:r>
              <a:rPr lang="en-US">
                <a:solidFill>
                  <a:srgbClr val="008000"/>
                </a:solidFill>
                <a:cs typeface="Arial" pitchFamily="34" charset="0"/>
              </a:rPr>
              <a:t>Soon afterwards it was found that rays from radioactivity consist of alpha, beta and gamma rays (Rutherford).</a:t>
            </a:r>
            <a:r>
              <a:rPr lang="en-US">
                <a:cs typeface="Arial" pitchFamily="34" charset="0"/>
              </a:rPr>
              <a:t> </a:t>
            </a:r>
          </a:p>
        </p:txBody>
      </p:sp>
      <p:pic>
        <p:nvPicPr>
          <p:cNvPr id="16390" name="Picture 1029" descr="roentgen_tube1"/>
          <p:cNvPicPr>
            <a:picLocks noChangeAspect="1" noChangeArrowheads="1"/>
          </p:cNvPicPr>
          <p:nvPr/>
        </p:nvPicPr>
        <p:blipFill>
          <a:blip r:embed="rId2" cstate="print"/>
          <a:srcRect/>
          <a:stretch>
            <a:fillRect/>
          </a:stretch>
        </p:blipFill>
        <p:spPr bwMode="auto">
          <a:xfrm>
            <a:off x="381000" y="762000"/>
            <a:ext cx="2667000" cy="2205038"/>
          </a:xfrm>
          <a:prstGeom prst="rect">
            <a:avLst/>
          </a:prstGeom>
          <a:noFill/>
          <a:ln w="9525">
            <a:noFill/>
            <a:miter lim="800000"/>
            <a:headEnd/>
            <a:tailEnd/>
          </a:ln>
        </p:spPr>
      </p:pic>
      <p:pic>
        <p:nvPicPr>
          <p:cNvPr id="16391" name="Picture 1030" descr="roentgen_tube2"/>
          <p:cNvPicPr>
            <a:picLocks noChangeAspect="1" noChangeArrowheads="1"/>
          </p:cNvPicPr>
          <p:nvPr/>
        </p:nvPicPr>
        <p:blipFill>
          <a:blip r:embed="rId3" cstate="print"/>
          <a:srcRect/>
          <a:stretch>
            <a:fillRect/>
          </a:stretch>
        </p:blipFill>
        <p:spPr bwMode="auto">
          <a:xfrm>
            <a:off x="304800" y="3048000"/>
            <a:ext cx="2971800" cy="2046288"/>
          </a:xfrm>
          <a:prstGeom prst="rect">
            <a:avLst/>
          </a:prstGeom>
          <a:noFill/>
          <a:ln w="9525">
            <a:noFill/>
            <a:miter lim="800000"/>
            <a:headEnd/>
            <a:tailEnd/>
          </a:ln>
        </p:spPr>
      </p:pic>
      <p:sp>
        <p:nvSpPr>
          <p:cNvPr id="16392" name="Rectangle 1031"/>
          <p:cNvSpPr>
            <a:spLocks noChangeArrowheads="1"/>
          </p:cNvSpPr>
          <p:nvPr/>
        </p:nvSpPr>
        <p:spPr bwMode="auto">
          <a:xfrm>
            <a:off x="381000" y="5257800"/>
            <a:ext cx="2819400" cy="13239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000" b="0">
                <a:latin typeface="Times New Roman" pitchFamily="18" charset="0"/>
              </a:rPr>
              <a:t>This tube is a glass bulb with positive and negative electrodes, evacuated of air, which displays a fluorescent glow when a high voltage current is passed though it. When he shielded the tube with heavy black cardboard, he found that a greenish fluorescent light could be seen from a platinobaium screen 9 feet away. </a:t>
            </a:r>
          </a:p>
          <a:p>
            <a:pPr>
              <a:lnSpc>
                <a:spcPct val="100000"/>
              </a:lnSpc>
              <a:spcBef>
                <a:spcPct val="0"/>
              </a:spcBef>
              <a:buClrTx/>
              <a:buSzTx/>
              <a:buFontTx/>
              <a:buNone/>
            </a:pPr>
            <a:endParaRPr lang="en-US" sz="1000" b="0">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1"/>
          </p:nvPr>
        </p:nvSpPr>
        <p:spPr>
          <a:noFill/>
        </p:spPr>
        <p:txBody>
          <a:bodyPr/>
          <a:lstStyle/>
          <a:p>
            <a:fld id="{83FDBA66-027F-424E-A533-2CAEFD7C52AC}" type="slidenum">
              <a:rPr lang="en-US" smtClean="0"/>
              <a:pPr/>
              <a:t>12</a:t>
            </a:fld>
            <a:endParaRPr lang="en-US" smtClean="0"/>
          </a:p>
        </p:txBody>
      </p:sp>
      <p:sp>
        <p:nvSpPr>
          <p:cNvPr id="15363" name="Footer Placeholder 4"/>
          <p:cNvSpPr>
            <a:spLocks noGrp="1"/>
          </p:cNvSpPr>
          <p:nvPr>
            <p:ph type="ftr" sz="quarter" idx="12"/>
          </p:nvPr>
        </p:nvSpPr>
        <p:spPr/>
        <p:txBody>
          <a:bodyPr/>
          <a:lstStyle/>
          <a:p>
            <a:pPr>
              <a:defRPr/>
            </a:pPr>
            <a:r>
              <a:rPr lang="en-US" smtClean="0"/>
              <a:t>W. Riegler/CERN</a:t>
            </a:r>
          </a:p>
        </p:txBody>
      </p:sp>
      <p:sp>
        <p:nvSpPr>
          <p:cNvPr id="17412" name="Rectangle 1026"/>
          <p:cNvSpPr>
            <a:spLocks noGrp="1" noChangeArrowheads="1"/>
          </p:cNvSpPr>
          <p:nvPr>
            <p:ph type="title" idx="4294967295"/>
          </p:nvPr>
        </p:nvSpPr>
        <p:spPr>
          <a:xfrm>
            <a:off x="2590800" y="152400"/>
            <a:ext cx="6019800" cy="457200"/>
          </a:xfrm>
          <a:noFill/>
        </p:spPr>
        <p:txBody>
          <a:bodyPr/>
          <a:lstStyle/>
          <a:p>
            <a:r>
              <a:rPr lang="en-US" smtClean="0">
                <a:effectLst/>
              </a:rPr>
              <a:t>Cloud Chamber</a:t>
            </a:r>
          </a:p>
        </p:txBody>
      </p:sp>
      <p:sp>
        <p:nvSpPr>
          <p:cNvPr id="17413" name="Text Box 1027"/>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7414" name="Text Box 1028"/>
          <p:cNvSpPr txBox="1">
            <a:spLocks noChangeArrowheads="1"/>
          </p:cNvSpPr>
          <p:nvPr/>
        </p:nvSpPr>
        <p:spPr bwMode="auto">
          <a:xfrm>
            <a:off x="304800" y="3733800"/>
            <a:ext cx="1484313" cy="258763"/>
          </a:xfrm>
          <a:prstGeom prst="rect">
            <a:avLst/>
          </a:prstGeom>
          <a:noFill/>
          <a:ln w="9525">
            <a:noFill/>
            <a:miter lim="800000"/>
            <a:headEnd/>
            <a:tailEnd/>
          </a:ln>
        </p:spPr>
        <p:txBody>
          <a:bodyPr wrap="none" lIns="92075" tIns="46038" rIns="92075" bIns="46038">
            <a:spAutoFit/>
          </a:bodyPr>
          <a:lstStyle/>
          <a:p>
            <a:r>
              <a:rPr lang="en-US" sz="1200"/>
              <a:t>Worthington 1908</a:t>
            </a:r>
          </a:p>
        </p:txBody>
      </p:sp>
      <p:sp>
        <p:nvSpPr>
          <p:cNvPr id="17415" name="Text Box 1029"/>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7416" name="Text Box 1030"/>
          <p:cNvSpPr txBox="1">
            <a:spLocks noChangeArrowheads="1"/>
          </p:cNvSpPr>
          <p:nvPr/>
        </p:nvSpPr>
        <p:spPr bwMode="auto">
          <a:xfrm>
            <a:off x="3352800" y="990600"/>
            <a:ext cx="5322888"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Using the cloud chamber Wilson also did rain </a:t>
            </a:r>
          </a:p>
          <a:p>
            <a:r>
              <a:rPr lang="en-US">
                <a:solidFill>
                  <a:srgbClr val="002060"/>
                </a:solidFill>
              </a:rPr>
              <a:t>experiments i.e. he studied the question on how </a:t>
            </a:r>
          </a:p>
          <a:p>
            <a:r>
              <a:rPr lang="en-US">
                <a:solidFill>
                  <a:srgbClr val="002060"/>
                </a:solidFill>
              </a:rPr>
              <a:t>the small droplets forming around the condensation </a:t>
            </a:r>
          </a:p>
          <a:p>
            <a:r>
              <a:rPr lang="en-US">
                <a:solidFill>
                  <a:srgbClr val="002060"/>
                </a:solidFill>
              </a:rPr>
              <a:t>nuclei are coalescing into rain drops. </a:t>
            </a:r>
          </a:p>
          <a:p>
            <a:endParaRPr lang="en-US">
              <a:solidFill>
                <a:srgbClr val="0000FF"/>
              </a:solidFill>
            </a:endParaRPr>
          </a:p>
          <a:p>
            <a:r>
              <a:rPr lang="en-US">
                <a:solidFill>
                  <a:srgbClr val="008000"/>
                </a:solidFill>
              </a:rPr>
              <a:t>In 1908 Worthington published a book on ‘A Study </a:t>
            </a:r>
          </a:p>
          <a:p>
            <a:r>
              <a:rPr lang="en-US">
                <a:solidFill>
                  <a:srgbClr val="008000"/>
                </a:solidFill>
              </a:rPr>
              <a:t>of Splashes’ where he shows high speed photographs</a:t>
            </a:r>
          </a:p>
          <a:p>
            <a:r>
              <a:rPr lang="en-US">
                <a:solidFill>
                  <a:srgbClr val="008000"/>
                </a:solidFill>
              </a:rPr>
              <a:t>that exploited the light of sparks  enduring only a few </a:t>
            </a:r>
          </a:p>
          <a:p>
            <a:r>
              <a:rPr lang="en-US">
                <a:solidFill>
                  <a:srgbClr val="008000"/>
                </a:solidFill>
              </a:rPr>
              <a:t>microseconds. </a:t>
            </a:r>
          </a:p>
          <a:p>
            <a:endParaRPr lang="en-US">
              <a:solidFill>
                <a:srgbClr val="008000"/>
              </a:solidFill>
            </a:endParaRPr>
          </a:p>
          <a:p>
            <a:r>
              <a:rPr lang="en-US">
                <a:solidFill>
                  <a:srgbClr val="002060"/>
                </a:solidFill>
              </a:rPr>
              <a:t>This high-speed method offered Wilson the technical </a:t>
            </a:r>
          </a:p>
          <a:p>
            <a:r>
              <a:rPr lang="en-US">
                <a:solidFill>
                  <a:srgbClr val="002060"/>
                </a:solidFill>
              </a:rPr>
              <a:t>means to reveal  the elementary processes of </a:t>
            </a:r>
          </a:p>
          <a:p>
            <a:r>
              <a:rPr lang="en-US">
                <a:solidFill>
                  <a:srgbClr val="002060"/>
                </a:solidFill>
              </a:rPr>
              <a:t>condensation and coalescence.</a:t>
            </a:r>
          </a:p>
          <a:p>
            <a:endParaRPr lang="en-US">
              <a:solidFill>
                <a:srgbClr val="0000FF"/>
              </a:solidFill>
            </a:endParaRPr>
          </a:p>
          <a:p>
            <a:r>
              <a:rPr lang="en-US">
                <a:solidFill>
                  <a:srgbClr val="008000"/>
                </a:solidFill>
              </a:rPr>
              <a:t>With a bright lamp he started to see tracks even by eye !</a:t>
            </a:r>
          </a:p>
          <a:p>
            <a:endParaRPr lang="en-US">
              <a:solidFill>
                <a:srgbClr val="008000"/>
              </a:solidFill>
            </a:endParaRPr>
          </a:p>
          <a:p>
            <a:r>
              <a:rPr lang="en-US">
                <a:solidFill>
                  <a:srgbClr val="002060"/>
                </a:solidFill>
              </a:rPr>
              <a:t>By Spring 1911 Wilson had track photographs from  </a:t>
            </a:r>
          </a:p>
          <a:p>
            <a:r>
              <a:rPr lang="en-US">
                <a:solidFill>
                  <a:srgbClr val="002060"/>
                </a:solidFill>
              </a:rPr>
              <a:t>from alpha rays, X-Rays and gamma rays.  </a:t>
            </a:r>
          </a:p>
        </p:txBody>
      </p:sp>
      <p:sp>
        <p:nvSpPr>
          <p:cNvPr id="17417" name="Text Box 1031"/>
          <p:cNvSpPr txBox="1">
            <a:spLocks noChangeArrowheads="1"/>
          </p:cNvSpPr>
          <p:nvPr/>
        </p:nvSpPr>
        <p:spPr bwMode="auto">
          <a:xfrm>
            <a:off x="0" y="6019800"/>
            <a:ext cx="2932113" cy="258763"/>
          </a:xfrm>
          <a:prstGeom prst="rect">
            <a:avLst/>
          </a:prstGeom>
          <a:noFill/>
          <a:ln w="9525">
            <a:noFill/>
            <a:miter lim="800000"/>
            <a:headEnd/>
            <a:tailEnd/>
          </a:ln>
        </p:spPr>
        <p:txBody>
          <a:bodyPr wrap="none" lIns="92075" tIns="46038" rIns="92075" bIns="46038">
            <a:spAutoFit/>
          </a:bodyPr>
          <a:lstStyle/>
          <a:p>
            <a:r>
              <a:rPr lang="en-US" sz="1200"/>
              <a:t>Early Alpha-Ray picture, Wilson 1912 </a:t>
            </a:r>
          </a:p>
        </p:txBody>
      </p:sp>
      <p:pic>
        <p:nvPicPr>
          <p:cNvPr id="17418" name="Picture 1032" descr="drop_new"/>
          <p:cNvPicPr>
            <a:picLocks noChangeAspect="1" noChangeArrowheads="1"/>
          </p:cNvPicPr>
          <p:nvPr/>
        </p:nvPicPr>
        <p:blipFill>
          <a:blip r:embed="rId2" cstate="print"/>
          <a:srcRect/>
          <a:stretch>
            <a:fillRect/>
          </a:stretch>
        </p:blipFill>
        <p:spPr bwMode="auto">
          <a:xfrm>
            <a:off x="152400" y="228600"/>
            <a:ext cx="2266950" cy="3448050"/>
          </a:xfrm>
          <a:prstGeom prst="rect">
            <a:avLst/>
          </a:prstGeom>
          <a:noFill/>
          <a:ln w="9525">
            <a:noFill/>
            <a:miter lim="800000"/>
            <a:headEnd/>
            <a:tailEnd/>
          </a:ln>
        </p:spPr>
      </p:pic>
      <p:pic>
        <p:nvPicPr>
          <p:cNvPr id="17419" name="Picture 1034" descr="alphas1_new"/>
          <p:cNvPicPr>
            <a:picLocks noChangeAspect="1" noChangeArrowheads="1"/>
          </p:cNvPicPr>
          <p:nvPr/>
        </p:nvPicPr>
        <p:blipFill>
          <a:blip r:embed="rId3" cstate="print"/>
          <a:srcRect/>
          <a:stretch>
            <a:fillRect/>
          </a:stretch>
        </p:blipFill>
        <p:spPr bwMode="auto">
          <a:xfrm>
            <a:off x="152400" y="4114800"/>
            <a:ext cx="2876550" cy="162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p:spPr>
        <p:txBody>
          <a:bodyPr/>
          <a:lstStyle/>
          <a:p>
            <a:fld id="{B601F0B5-65E7-40EF-8EB2-EA5185126F07}" type="slidenum">
              <a:rPr lang="en-US" smtClean="0"/>
              <a:pPr/>
              <a:t>13</a:t>
            </a:fld>
            <a:endParaRPr lang="en-US" smtClean="0"/>
          </a:p>
        </p:txBody>
      </p:sp>
      <p:sp>
        <p:nvSpPr>
          <p:cNvPr id="16387" name="Footer Placeholder 4"/>
          <p:cNvSpPr>
            <a:spLocks noGrp="1"/>
          </p:cNvSpPr>
          <p:nvPr>
            <p:ph type="ftr" sz="quarter" idx="12"/>
          </p:nvPr>
        </p:nvSpPr>
        <p:spPr/>
        <p:txBody>
          <a:bodyPr/>
          <a:lstStyle/>
          <a:p>
            <a:pPr>
              <a:defRPr/>
            </a:pPr>
            <a:r>
              <a:rPr lang="en-US" smtClean="0"/>
              <a:t>W. Riegler/CERN</a:t>
            </a:r>
          </a:p>
        </p:txBody>
      </p:sp>
      <p:sp>
        <p:nvSpPr>
          <p:cNvPr id="18436"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sp>
        <p:nvSpPr>
          <p:cNvPr id="18437"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8438"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39" name="Text Box 6"/>
          <p:cNvSpPr txBox="1">
            <a:spLocks noChangeArrowheads="1"/>
          </p:cNvSpPr>
          <p:nvPr/>
        </p:nvSpPr>
        <p:spPr bwMode="auto">
          <a:xfrm>
            <a:off x="3733800" y="1066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40" name="Text Box 8"/>
          <p:cNvSpPr txBox="1">
            <a:spLocks noChangeArrowheads="1"/>
          </p:cNvSpPr>
          <p:nvPr/>
        </p:nvSpPr>
        <p:spPr bwMode="auto">
          <a:xfrm>
            <a:off x="3276600" y="6019800"/>
            <a:ext cx="27686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Wilson Cloud Chamber 1911</a:t>
            </a:r>
          </a:p>
        </p:txBody>
      </p:sp>
      <p:pic>
        <p:nvPicPr>
          <p:cNvPr id="18441" name="Picture 10" descr="wilcloud"/>
          <p:cNvPicPr>
            <a:picLocks noChangeAspect="1" noChangeArrowheads="1"/>
          </p:cNvPicPr>
          <p:nvPr/>
        </p:nvPicPr>
        <p:blipFill>
          <a:blip r:embed="rId2" cstate="print"/>
          <a:srcRect/>
          <a:stretch>
            <a:fillRect/>
          </a:stretch>
        </p:blipFill>
        <p:spPr bwMode="auto">
          <a:xfrm>
            <a:off x="1371600" y="1066800"/>
            <a:ext cx="6172200" cy="471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DCCC14D8-DF1A-46F5-B64B-F7F03B8B9C4B}" type="slidenum">
              <a:rPr lang="en-US" smtClean="0"/>
              <a:pPr/>
              <a:t>14</a:t>
            </a:fld>
            <a:endParaRPr lang="en-US" smtClean="0"/>
          </a:p>
        </p:txBody>
      </p:sp>
      <p:sp>
        <p:nvSpPr>
          <p:cNvPr id="17411" name="Footer Placeholder 4"/>
          <p:cNvSpPr>
            <a:spLocks noGrp="1"/>
          </p:cNvSpPr>
          <p:nvPr>
            <p:ph type="ftr" sz="quarter" idx="12"/>
          </p:nvPr>
        </p:nvSpPr>
        <p:spPr/>
        <p:txBody>
          <a:bodyPr/>
          <a:lstStyle/>
          <a:p>
            <a:pPr>
              <a:defRPr/>
            </a:pPr>
            <a:r>
              <a:rPr lang="en-US" smtClean="0"/>
              <a:t>W. Riegler/CERN</a:t>
            </a:r>
          </a:p>
        </p:txBody>
      </p:sp>
      <p:sp>
        <p:nvSpPr>
          <p:cNvPr id="19460"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pic>
        <p:nvPicPr>
          <p:cNvPr id="19461" name="Picture 3" descr="x-rays_new"/>
          <p:cNvPicPr>
            <a:picLocks noChangeAspect="1" noChangeArrowheads="1"/>
          </p:cNvPicPr>
          <p:nvPr/>
        </p:nvPicPr>
        <p:blipFill>
          <a:blip r:embed="rId2" cstate="print"/>
          <a:srcRect/>
          <a:stretch>
            <a:fillRect/>
          </a:stretch>
        </p:blipFill>
        <p:spPr bwMode="auto">
          <a:xfrm>
            <a:off x="228600" y="1143000"/>
            <a:ext cx="3608388" cy="3962400"/>
          </a:xfrm>
          <a:prstGeom prst="rect">
            <a:avLst/>
          </a:prstGeom>
          <a:noFill/>
          <a:ln w="9525">
            <a:noFill/>
            <a:miter lim="800000"/>
            <a:headEnd/>
            <a:tailEnd/>
          </a:ln>
        </p:spPr>
      </p:pic>
      <p:pic>
        <p:nvPicPr>
          <p:cNvPr id="19462" name="Picture 4" descr="alphas2_new"/>
          <p:cNvPicPr>
            <a:picLocks noChangeAspect="1" noChangeArrowheads="1"/>
          </p:cNvPicPr>
          <p:nvPr/>
        </p:nvPicPr>
        <p:blipFill>
          <a:blip r:embed="rId3" cstate="print"/>
          <a:srcRect/>
          <a:stretch>
            <a:fillRect/>
          </a:stretch>
        </p:blipFill>
        <p:spPr bwMode="auto">
          <a:xfrm>
            <a:off x="4572000" y="1066800"/>
            <a:ext cx="4038600" cy="3997325"/>
          </a:xfrm>
          <a:prstGeom prst="rect">
            <a:avLst/>
          </a:prstGeom>
          <a:noFill/>
          <a:ln w="9525">
            <a:noFill/>
            <a:miter lim="800000"/>
            <a:headEnd/>
            <a:tailEnd/>
          </a:ln>
        </p:spPr>
      </p:pic>
      <p:sp>
        <p:nvSpPr>
          <p:cNvPr id="19463" name="Text Box 5"/>
          <p:cNvSpPr txBox="1">
            <a:spLocks noChangeArrowheads="1"/>
          </p:cNvSpPr>
          <p:nvPr/>
        </p:nvSpPr>
        <p:spPr bwMode="auto">
          <a:xfrm>
            <a:off x="5638800" y="5562600"/>
            <a:ext cx="20542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Alphas, Philipp 1926</a:t>
            </a:r>
          </a:p>
        </p:txBody>
      </p:sp>
      <p:sp>
        <p:nvSpPr>
          <p:cNvPr id="19464" name="Text Box 6"/>
          <p:cNvSpPr txBox="1">
            <a:spLocks noChangeArrowheads="1"/>
          </p:cNvSpPr>
          <p:nvPr/>
        </p:nvSpPr>
        <p:spPr bwMode="auto">
          <a:xfrm>
            <a:off x="914400" y="5562600"/>
            <a:ext cx="19907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X-rays, Wilson 1912</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1"/>
          </p:nvPr>
        </p:nvSpPr>
        <p:spPr>
          <a:noFill/>
        </p:spPr>
        <p:txBody>
          <a:bodyPr/>
          <a:lstStyle/>
          <a:p>
            <a:fld id="{7792B0CF-081C-4915-B7AB-BA2EBA79A225}" type="slidenum">
              <a:rPr lang="en-US" smtClean="0"/>
              <a:pPr/>
              <a:t>15</a:t>
            </a:fld>
            <a:endParaRPr lang="en-US" smtClean="0"/>
          </a:p>
        </p:txBody>
      </p:sp>
      <p:sp>
        <p:nvSpPr>
          <p:cNvPr id="18435" name="Footer Placeholder 4"/>
          <p:cNvSpPr>
            <a:spLocks noGrp="1"/>
          </p:cNvSpPr>
          <p:nvPr>
            <p:ph type="ftr" sz="quarter" idx="12"/>
          </p:nvPr>
        </p:nvSpPr>
        <p:spPr/>
        <p:txBody>
          <a:bodyPr/>
          <a:lstStyle/>
          <a:p>
            <a:pPr>
              <a:defRPr/>
            </a:pPr>
            <a:r>
              <a:rPr lang="en-US" smtClean="0"/>
              <a:t>W. Riegler/CERN</a:t>
            </a:r>
          </a:p>
        </p:txBody>
      </p:sp>
      <p:sp>
        <p:nvSpPr>
          <p:cNvPr id="20484" name="Rectangle 2"/>
          <p:cNvSpPr>
            <a:spLocks noGrp="1" noChangeArrowheads="1"/>
          </p:cNvSpPr>
          <p:nvPr>
            <p:ph type="title" idx="4294967295"/>
          </p:nvPr>
        </p:nvSpPr>
        <p:spPr>
          <a:xfrm>
            <a:off x="1066800" y="228600"/>
            <a:ext cx="6019800" cy="457200"/>
          </a:xfrm>
          <a:noFill/>
        </p:spPr>
        <p:txBody>
          <a:bodyPr/>
          <a:lstStyle/>
          <a:p>
            <a:r>
              <a:rPr lang="en-US" smtClean="0">
                <a:effectLst/>
              </a:rPr>
              <a:t>Cloud Chamber</a:t>
            </a:r>
          </a:p>
        </p:txBody>
      </p:sp>
      <p:sp>
        <p:nvSpPr>
          <p:cNvPr id="20485"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0486"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0487" name="Text Box 6"/>
          <p:cNvSpPr txBox="1">
            <a:spLocks noChangeArrowheads="1"/>
          </p:cNvSpPr>
          <p:nvPr/>
        </p:nvSpPr>
        <p:spPr bwMode="auto">
          <a:xfrm>
            <a:off x="5257800" y="1752600"/>
            <a:ext cx="3382963" cy="3348038"/>
          </a:xfrm>
          <a:prstGeom prst="rect">
            <a:avLst/>
          </a:prstGeom>
          <a:noFill/>
          <a:ln w="9525">
            <a:noFill/>
            <a:miter lim="800000"/>
            <a:headEnd/>
            <a:tailEnd/>
          </a:ln>
        </p:spPr>
        <p:txBody>
          <a:bodyPr lIns="92075" tIns="46038" rIns="92075" bIns="46038">
            <a:spAutoFit/>
          </a:bodyPr>
          <a:lstStyle/>
          <a:p>
            <a:pPr marL="457200" indent="-457200"/>
            <a:r>
              <a:rPr lang="en-US">
                <a:solidFill>
                  <a:srgbClr val="002060"/>
                </a:solidFill>
              </a:rPr>
              <a:t>1931 Blackett and Occhialini began</a:t>
            </a:r>
          </a:p>
          <a:p>
            <a:pPr marL="457200" indent="-457200"/>
            <a:r>
              <a:rPr lang="en-US">
                <a:solidFill>
                  <a:srgbClr val="002060"/>
                </a:solidFill>
              </a:rPr>
              <a:t>work on a counter controlled </a:t>
            </a:r>
          </a:p>
          <a:p>
            <a:pPr marL="457200" indent="-457200"/>
            <a:r>
              <a:rPr lang="en-US">
                <a:solidFill>
                  <a:srgbClr val="002060"/>
                </a:solidFill>
              </a:rPr>
              <a:t>cloud chamber for cosmic ray</a:t>
            </a:r>
          </a:p>
          <a:p>
            <a:pPr marL="457200" indent="-457200"/>
            <a:r>
              <a:rPr lang="en-US">
                <a:solidFill>
                  <a:srgbClr val="002060"/>
                </a:solidFill>
              </a:rPr>
              <a:t>physics to observe selected rare</a:t>
            </a:r>
          </a:p>
          <a:p>
            <a:pPr marL="457200" indent="-457200"/>
            <a:r>
              <a:rPr lang="en-US">
                <a:solidFill>
                  <a:srgbClr val="002060"/>
                </a:solidFill>
              </a:rPr>
              <a:t>events.</a:t>
            </a:r>
          </a:p>
          <a:p>
            <a:pPr marL="457200" indent="-457200"/>
            <a:endParaRPr lang="en-US">
              <a:solidFill>
                <a:srgbClr val="0000FF"/>
              </a:solidFill>
            </a:endParaRPr>
          </a:p>
          <a:p>
            <a:pPr marL="457200" indent="-457200"/>
            <a:r>
              <a:rPr lang="en-US">
                <a:solidFill>
                  <a:srgbClr val="008000"/>
                </a:solidFill>
              </a:rPr>
              <a:t>The coincidence of two Geiger</a:t>
            </a:r>
          </a:p>
          <a:p>
            <a:pPr marL="457200" indent="-457200"/>
            <a:r>
              <a:rPr lang="en-US">
                <a:solidFill>
                  <a:srgbClr val="008000"/>
                </a:solidFill>
              </a:rPr>
              <a:t>Müller tubes above and below the</a:t>
            </a:r>
          </a:p>
          <a:p>
            <a:pPr marL="457200" indent="-457200"/>
            <a:r>
              <a:rPr lang="en-US">
                <a:solidFill>
                  <a:srgbClr val="008000"/>
                </a:solidFill>
              </a:rPr>
              <a:t>Cloud Chamber triggers the</a:t>
            </a:r>
          </a:p>
          <a:p>
            <a:pPr marL="457200" indent="-457200"/>
            <a:r>
              <a:rPr lang="en-US">
                <a:solidFill>
                  <a:srgbClr val="008000"/>
                </a:solidFill>
              </a:rPr>
              <a:t>expansion of the volume and the</a:t>
            </a:r>
          </a:p>
          <a:p>
            <a:pPr marL="457200" indent="-457200"/>
            <a:r>
              <a:rPr lang="en-US">
                <a:solidFill>
                  <a:srgbClr val="008000"/>
                </a:solidFill>
              </a:rPr>
              <a:t>subsequent Illumination for</a:t>
            </a:r>
          </a:p>
          <a:p>
            <a:pPr marL="457200" indent="-457200"/>
            <a:r>
              <a:rPr lang="en-US">
                <a:solidFill>
                  <a:srgbClr val="008000"/>
                </a:solidFill>
              </a:rPr>
              <a:t>photography.</a:t>
            </a:r>
          </a:p>
        </p:txBody>
      </p:sp>
      <p:pic>
        <p:nvPicPr>
          <p:cNvPr id="20488" name="Picture 8" descr="trigger_cloud_new"/>
          <p:cNvPicPr>
            <a:picLocks noChangeAspect="1" noChangeArrowheads="1"/>
          </p:cNvPicPr>
          <p:nvPr/>
        </p:nvPicPr>
        <p:blipFill>
          <a:blip r:embed="rId2" cstate="print"/>
          <a:srcRect/>
          <a:stretch>
            <a:fillRect/>
          </a:stretch>
        </p:blipFill>
        <p:spPr bwMode="auto">
          <a:xfrm>
            <a:off x="304800" y="914400"/>
            <a:ext cx="4449763"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1"/>
          </p:nvPr>
        </p:nvSpPr>
        <p:spPr>
          <a:noFill/>
        </p:spPr>
        <p:txBody>
          <a:bodyPr/>
          <a:lstStyle/>
          <a:p>
            <a:fld id="{4FFFB1F2-3BA8-4EFB-9177-2AA90BEA5FFD}" type="slidenum">
              <a:rPr lang="en-US" smtClean="0"/>
              <a:pPr/>
              <a:t>16</a:t>
            </a:fld>
            <a:endParaRPr lang="en-US" smtClean="0"/>
          </a:p>
        </p:txBody>
      </p:sp>
      <p:sp>
        <p:nvSpPr>
          <p:cNvPr id="19459" name="Footer Placeholder 4"/>
          <p:cNvSpPr>
            <a:spLocks noGrp="1"/>
          </p:cNvSpPr>
          <p:nvPr>
            <p:ph type="ftr" sz="quarter" idx="12"/>
          </p:nvPr>
        </p:nvSpPr>
        <p:spPr/>
        <p:txBody>
          <a:bodyPr/>
          <a:lstStyle/>
          <a:p>
            <a:pPr>
              <a:defRPr/>
            </a:pPr>
            <a:r>
              <a:rPr lang="en-US" smtClean="0"/>
              <a:t>W. Riegler/CERN</a:t>
            </a:r>
          </a:p>
        </p:txBody>
      </p:sp>
      <p:sp>
        <p:nvSpPr>
          <p:cNvPr id="21508" name="Rectangle 2"/>
          <p:cNvSpPr>
            <a:spLocks noGrp="1" noChangeArrowheads="1"/>
          </p:cNvSpPr>
          <p:nvPr>
            <p:ph type="title" idx="4294967295"/>
          </p:nvPr>
        </p:nvSpPr>
        <p:spPr>
          <a:xfrm>
            <a:off x="1219200" y="228600"/>
            <a:ext cx="6019800" cy="457200"/>
          </a:xfrm>
          <a:noFill/>
        </p:spPr>
        <p:txBody>
          <a:bodyPr/>
          <a:lstStyle/>
          <a:p>
            <a:r>
              <a:rPr lang="en-US" smtClean="0">
                <a:effectLst/>
              </a:rPr>
              <a:t>Cloud Chamber</a:t>
            </a:r>
          </a:p>
        </p:txBody>
      </p:sp>
      <p:pic>
        <p:nvPicPr>
          <p:cNvPr id="21509" name="Picture 3" descr="positron"/>
          <p:cNvPicPr>
            <a:picLocks noChangeAspect="1" noChangeArrowheads="1"/>
          </p:cNvPicPr>
          <p:nvPr/>
        </p:nvPicPr>
        <p:blipFill>
          <a:blip r:embed="rId2" cstate="print"/>
          <a:srcRect/>
          <a:stretch>
            <a:fillRect/>
          </a:stretch>
        </p:blipFill>
        <p:spPr bwMode="auto">
          <a:xfrm>
            <a:off x="152400" y="1295400"/>
            <a:ext cx="3657600" cy="3657600"/>
          </a:xfrm>
          <a:prstGeom prst="rect">
            <a:avLst/>
          </a:prstGeom>
          <a:noFill/>
          <a:ln w="9525">
            <a:noFill/>
            <a:miter lim="800000"/>
            <a:headEnd/>
            <a:tailEnd/>
          </a:ln>
        </p:spPr>
      </p:pic>
      <p:sp>
        <p:nvSpPr>
          <p:cNvPr id="21510" name="Text Box 5"/>
          <p:cNvSpPr txBox="1">
            <a:spLocks noChangeArrowheads="1"/>
          </p:cNvSpPr>
          <p:nvPr/>
        </p:nvSpPr>
        <p:spPr bwMode="auto">
          <a:xfrm>
            <a:off x="914400" y="5257800"/>
            <a:ext cx="2030413"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Positron discovery, </a:t>
            </a:r>
          </a:p>
          <a:p>
            <a:r>
              <a:rPr lang="en-US">
                <a:solidFill>
                  <a:srgbClr val="008000"/>
                </a:solidFill>
              </a:rPr>
              <a:t>Carl Andersen 1933</a:t>
            </a:r>
          </a:p>
        </p:txBody>
      </p:sp>
      <p:sp>
        <p:nvSpPr>
          <p:cNvPr id="21511" name="Text Box 6"/>
          <p:cNvSpPr txBox="1">
            <a:spLocks noChangeArrowheads="1"/>
          </p:cNvSpPr>
          <p:nvPr/>
        </p:nvSpPr>
        <p:spPr bwMode="auto">
          <a:xfrm>
            <a:off x="4191000" y="1981200"/>
            <a:ext cx="4146550" cy="2239963"/>
          </a:xfrm>
          <a:prstGeom prst="rect">
            <a:avLst/>
          </a:prstGeom>
          <a:noFill/>
          <a:ln w="9525">
            <a:noFill/>
            <a:miter lim="800000"/>
            <a:headEnd/>
            <a:tailEnd/>
          </a:ln>
        </p:spPr>
        <p:txBody>
          <a:bodyPr wrap="none" lIns="92075" tIns="46038" rIns="92075" bIns="46038">
            <a:spAutoFit/>
          </a:bodyPr>
          <a:lstStyle/>
          <a:p>
            <a:r>
              <a:rPr lang="en-US">
                <a:solidFill>
                  <a:srgbClr val="002060"/>
                </a:solidFill>
              </a:rPr>
              <a:t>Magnetic field 15000 Gauss,</a:t>
            </a:r>
          </a:p>
          <a:p>
            <a:r>
              <a:rPr lang="en-US">
                <a:solidFill>
                  <a:srgbClr val="002060"/>
                </a:solidFill>
              </a:rPr>
              <a:t>chamber diameter 15cm. A 63 MeV </a:t>
            </a:r>
          </a:p>
          <a:p>
            <a:r>
              <a:rPr lang="en-US">
                <a:solidFill>
                  <a:srgbClr val="002060"/>
                </a:solidFill>
              </a:rPr>
              <a:t>positron passes through a 6mm lead plate, </a:t>
            </a:r>
          </a:p>
          <a:p>
            <a:r>
              <a:rPr lang="en-US">
                <a:solidFill>
                  <a:srgbClr val="002060"/>
                </a:solidFill>
              </a:rPr>
              <a:t>leaving the plate with energy 23MeV.</a:t>
            </a:r>
          </a:p>
          <a:p>
            <a:endParaRPr lang="en-US">
              <a:solidFill>
                <a:srgbClr val="0000FF"/>
              </a:solidFill>
            </a:endParaRPr>
          </a:p>
          <a:p>
            <a:r>
              <a:rPr lang="en-US">
                <a:solidFill>
                  <a:srgbClr val="008000"/>
                </a:solidFill>
              </a:rPr>
              <a:t>The ionization of the particle, and its </a:t>
            </a:r>
          </a:p>
          <a:p>
            <a:r>
              <a:rPr lang="en-US">
                <a:solidFill>
                  <a:srgbClr val="008000"/>
                </a:solidFill>
              </a:rPr>
              <a:t>behaviour in passing through the foil are </a:t>
            </a:r>
          </a:p>
          <a:p>
            <a:r>
              <a:rPr lang="en-US">
                <a:solidFill>
                  <a:srgbClr val="008000"/>
                </a:solidFill>
              </a:rPr>
              <a:t>the same as those of an electron.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1"/>
          </p:nvPr>
        </p:nvSpPr>
        <p:spPr>
          <a:noFill/>
        </p:spPr>
        <p:txBody>
          <a:bodyPr/>
          <a:lstStyle/>
          <a:p>
            <a:fld id="{FEB212EF-2839-4729-8A27-9AF03FD2712C}" type="slidenum">
              <a:rPr lang="en-US" smtClean="0"/>
              <a:pPr/>
              <a:t>17</a:t>
            </a:fld>
            <a:endParaRPr lang="en-US" smtClean="0"/>
          </a:p>
        </p:txBody>
      </p:sp>
      <p:sp>
        <p:nvSpPr>
          <p:cNvPr id="20483" name="Footer Placeholder 4"/>
          <p:cNvSpPr>
            <a:spLocks noGrp="1"/>
          </p:cNvSpPr>
          <p:nvPr>
            <p:ph type="ftr" sz="quarter" idx="12"/>
          </p:nvPr>
        </p:nvSpPr>
        <p:spPr/>
        <p:txBody>
          <a:bodyPr/>
          <a:lstStyle/>
          <a:p>
            <a:pPr>
              <a:defRPr/>
            </a:pPr>
            <a:r>
              <a:rPr lang="en-US" smtClean="0"/>
              <a:t>W. Riegler/CERN</a:t>
            </a:r>
          </a:p>
        </p:txBody>
      </p:sp>
      <p:sp>
        <p:nvSpPr>
          <p:cNvPr id="22532" name="Rectangle 2"/>
          <p:cNvSpPr>
            <a:spLocks noGrp="1" noChangeArrowheads="1"/>
          </p:cNvSpPr>
          <p:nvPr>
            <p:ph type="title" idx="4294967295"/>
          </p:nvPr>
        </p:nvSpPr>
        <p:spPr>
          <a:xfrm>
            <a:off x="1219200" y="152400"/>
            <a:ext cx="6019800" cy="457200"/>
          </a:xfrm>
          <a:noFill/>
        </p:spPr>
        <p:txBody>
          <a:bodyPr/>
          <a:lstStyle/>
          <a:p>
            <a:r>
              <a:rPr lang="en-US" smtClean="0">
                <a:effectLst/>
              </a:rPr>
              <a:t>Cloud Chamber</a:t>
            </a:r>
          </a:p>
        </p:txBody>
      </p:sp>
      <p:sp>
        <p:nvSpPr>
          <p:cNvPr id="22533"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2534"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2535" name="Text Box 6"/>
          <p:cNvSpPr txBox="1">
            <a:spLocks noChangeArrowheads="1"/>
          </p:cNvSpPr>
          <p:nvPr/>
        </p:nvSpPr>
        <p:spPr bwMode="auto">
          <a:xfrm>
            <a:off x="3733800" y="1219200"/>
            <a:ext cx="344488" cy="1408113"/>
          </a:xfrm>
          <a:prstGeom prst="rect">
            <a:avLst/>
          </a:prstGeom>
          <a:noFill/>
          <a:ln w="9525">
            <a:noFill/>
            <a:miter lim="800000"/>
            <a:headEnd/>
            <a:tailEnd/>
          </a:ln>
        </p:spPr>
        <p:txBody>
          <a:bodyPr wrap="none" lIns="92075" tIns="46038" rIns="92075" bIns="46038">
            <a:spAutoFit/>
          </a:bodyPr>
          <a:lstStyle/>
          <a:p>
            <a:pPr marL="457200" indent="-457200"/>
            <a:r>
              <a:rPr lang="en-US"/>
              <a:t> </a:t>
            </a:r>
          </a:p>
          <a:p>
            <a:pPr marL="457200" indent="-457200"/>
            <a:endParaRPr lang="en-US"/>
          </a:p>
          <a:p>
            <a:pPr marL="457200" indent="-457200"/>
            <a:r>
              <a:rPr lang="en-US"/>
              <a:t>   </a:t>
            </a:r>
          </a:p>
          <a:p>
            <a:pPr marL="457200" indent="-457200"/>
            <a:endParaRPr lang="en-US"/>
          </a:p>
          <a:p>
            <a:pPr marL="457200" indent="-457200"/>
            <a:r>
              <a:rPr lang="en-US"/>
              <a:t>  </a:t>
            </a:r>
          </a:p>
        </p:txBody>
      </p:sp>
      <p:sp>
        <p:nvSpPr>
          <p:cNvPr id="22536" name="Text Box 8"/>
          <p:cNvSpPr txBox="1">
            <a:spLocks noChangeArrowheads="1"/>
          </p:cNvSpPr>
          <p:nvPr/>
        </p:nvSpPr>
        <p:spPr bwMode="auto">
          <a:xfrm>
            <a:off x="381000" y="6019800"/>
            <a:ext cx="51006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Fast electron in a magnetic field at the Bevatron, 1940</a:t>
            </a:r>
          </a:p>
        </p:txBody>
      </p:sp>
      <p:pic>
        <p:nvPicPr>
          <p:cNvPr id="22537" name="Picture 15" descr="spiral_electrons_new"/>
          <p:cNvPicPr>
            <a:picLocks noChangeAspect="1" noChangeArrowheads="1"/>
          </p:cNvPicPr>
          <p:nvPr/>
        </p:nvPicPr>
        <p:blipFill>
          <a:blip r:embed="rId2" cstate="print"/>
          <a:srcRect/>
          <a:stretch>
            <a:fillRect/>
          </a:stretch>
        </p:blipFill>
        <p:spPr bwMode="auto">
          <a:xfrm>
            <a:off x="381000" y="838200"/>
            <a:ext cx="3371850" cy="5024438"/>
          </a:xfrm>
          <a:prstGeom prst="rect">
            <a:avLst/>
          </a:prstGeom>
          <a:noFill/>
          <a:ln w="9525">
            <a:noFill/>
            <a:miter lim="800000"/>
            <a:headEnd/>
            <a:tailEnd/>
          </a:ln>
        </p:spPr>
      </p:pic>
      <p:sp>
        <p:nvSpPr>
          <p:cNvPr id="22538" name="Text Box 18"/>
          <p:cNvSpPr txBox="1">
            <a:spLocks noChangeArrowheads="1"/>
          </p:cNvSpPr>
          <p:nvPr/>
        </p:nvSpPr>
        <p:spPr bwMode="auto">
          <a:xfrm>
            <a:off x="4648200" y="1143000"/>
            <a:ext cx="3657600" cy="3965575"/>
          </a:xfrm>
          <a:prstGeom prst="rect">
            <a:avLst/>
          </a:prstGeom>
          <a:noFill/>
          <a:ln w="9525">
            <a:noFill/>
            <a:miter lim="800000"/>
            <a:headEnd/>
            <a:tailEnd/>
          </a:ln>
        </p:spPr>
        <p:txBody>
          <a:bodyPr lIns="92075" tIns="46038" rIns="92075" bIns="46038">
            <a:spAutoFit/>
          </a:bodyPr>
          <a:lstStyle/>
          <a:p>
            <a:r>
              <a:rPr lang="en-US">
                <a:solidFill>
                  <a:srgbClr val="002060"/>
                </a:solidFill>
              </a:rPr>
              <a:t>The picture shows and electron with 16.9 MeV initial energy. It spirals about 36 times in the magnetic field.</a:t>
            </a:r>
          </a:p>
          <a:p>
            <a:endParaRPr lang="en-US">
              <a:solidFill>
                <a:srgbClr val="0000FF"/>
              </a:solidFill>
            </a:endParaRPr>
          </a:p>
          <a:p>
            <a:r>
              <a:rPr lang="en-US">
                <a:solidFill>
                  <a:srgbClr val="008000"/>
                </a:solidFill>
              </a:rPr>
              <a:t>At the end of the visible track the energy has decreased to 12.4 MeV. from the visible path length (1030cm) the energy loss by ionization is calculated to be 2.8MeV. </a:t>
            </a:r>
          </a:p>
          <a:p>
            <a:endParaRPr lang="en-US">
              <a:solidFill>
                <a:srgbClr val="008000"/>
              </a:solidFill>
            </a:endParaRPr>
          </a:p>
          <a:p>
            <a:r>
              <a:rPr lang="en-US">
                <a:solidFill>
                  <a:srgbClr val="002060"/>
                </a:solidFill>
              </a:rPr>
              <a:t>The observed energy loss (4.5MeV) must therefore be cause in part by </a:t>
            </a:r>
          </a:p>
          <a:p>
            <a:r>
              <a:rPr lang="en-US">
                <a:solidFill>
                  <a:srgbClr val="002060"/>
                </a:solidFill>
              </a:rPr>
              <a:t>Bremsstrahlung. The curvature indeed shows sudden changes as can </a:t>
            </a:r>
          </a:p>
          <a:p>
            <a:r>
              <a:rPr lang="en-US">
                <a:solidFill>
                  <a:srgbClr val="002060"/>
                </a:solidFill>
              </a:rPr>
              <a:t>Most clearly be seen at about the seventeenth circle.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1"/>
          </p:nvPr>
        </p:nvSpPr>
        <p:spPr>
          <a:noFill/>
        </p:spPr>
        <p:txBody>
          <a:bodyPr/>
          <a:lstStyle/>
          <a:p>
            <a:fld id="{25762E3E-0E16-468E-8DA7-B31D6C225CB3}" type="slidenum">
              <a:rPr lang="en-US" smtClean="0"/>
              <a:pPr/>
              <a:t>18</a:t>
            </a:fld>
            <a:endParaRPr lang="en-US" smtClean="0"/>
          </a:p>
        </p:txBody>
      </p:sp>
      <p:sp>
        <p:nvSpPr>
          <p:cNvPr id="21507" name="Footer Placeholder 4"/>
          <p:cNvSpPr>
            <a:spLocks noGrp="1"/>
          </p:cNvSpPr>
          <p:nvPr>
            <p:ph type="ftr" sz="quarter" idx="12"/>
          </p:nvPr>
        </p:nvSpPr>
        <p:spPr/>
        <p:txBody>
          <a:bodyPr/>
          <a:lstStyle/>
          <a:p>
            <a:pPr>
              <a:defRPr/>
            </a:pPr>
            <a:r>
              <a:rPr lang="en-US" smtClean="0"/>
              <a:t>W. Riegler/CERN</a:t>
            </a:r>
          </a:p>
        </p:txBody>
      </p:sp>
      <p:sp>
        <p:nvSpPr>
          <p:cNvPr id="23556"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3557" name="Picture 4" descr="desinteg_cloud_new"/>
          <p:cNvPicPr>
            <a:picLocks noChangeAspect="1" noChangeArrowheads="1"/>
          </p:cNvPicPr>
          <p:nvPr/>
        </p:nvPicPr>
        <p:blipFill>
          <a:blip r:embed="rId2" cstate="print"/>
          <a:srcRect/>
          <a:stretch>
            <a:fillRect/>
          </a:stretch>
        </p:blipFill>
        <p:spPr bwMode="auto">
          <a:xfrm>
            <a:off x="609600" y="1371600"/>
            <a:ext cx="4181475" cy="3838575"/>
          </a:xfrm>
          <a:prstGeom prst="rect">
            <a:avLst/>
          </a:prstGeom>
          <a:noFill/>
          <a:ln w="9525">
            <a:noFill/>
            <a:miter lim="800000"/>
            <a:headEnd/>
            <a:tailEnd/>
          </a:ln>
        </p:spPr>
      </p:pic>
      <p:sp>
        <p:nvSpPr>
          <p:cNvPr id="23558" name="Text Box 5"/>
          <p:cNvSpPr txBox="1">
            <a:spLocks noChangeArrowheads="1"/>
          </p:cNvSpPr>
          <p:nvPr/>
        </p:nvSpPr>
        <p:spPr bwMode="auto">
          <a:xfrm>
            <a:off x="1066800" y="5638800"/>
            <a:ext cx="27511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Nuclear disintegration, 1950</a:t>
            </a:r>
          </a:p>
        </p:txBody>
      </p:sp>
      <p:sp>
        <p:nvSpPr>
          <p:cNvPr id="23559" name="Rectangle 8"/>
          <p:cNvSpPr>
            <a:spLocks noChangeArrowheads="1"/>
          </p:cNvSpPr>
          <p:nvPr/>
        </p:nvSpPr>
        <p:spPr bwMode="auto">
          <a:xfrm>
            <a:off x="5029200" y="1905000"/>
            <a:ext cx="2984500" cy="854075"/>
          </a:xfrm>
          <a:prstGeom prst="rect">
            <a:avLst/>
          </a:prstGeom>
          <a:noFill/>
          <a:ln w="9525">
            <a:noFill/>
            <a:miter lim="800000"/>
            <a:headEnd/>
            <a:tailEnd/>
          </a:ln>
        </p:spPr>
        <p:txBody>
          <a:bodyPr wrap="none" lIns="92075" tIns="46038" rIns="92075" bIns="46038">
            <a:spAutoFit/>
          </a:bodyPr>
          <a:lstStyle/>
          <a:p>
            <a:r>
              <a:rPr lang="en-US">
                <a:solidFill>
                  <a:srgbClr val="002060"/>
                </a:solidFill>
              </a:rPr>
              <a:t>Taken at 3500m altitude in</a:t>
            </a:r>
          </a:p>
          <a:p>
            <a:r>
              <a:rPr lang="en-US">
                <a:solidFill>
                  <a:srgbClr val="002060"/>
                </a:solidFill>
              </a:rPr>
              <a:t>counter controlled cosmic ray </a:t>
            </a:r>
          </a:p>
          <a:p>
            <a:r>
              <a:rPr lang="en-US">
                <a:solidFill>
                  <a:srgbClr val="002060"/>
                </a:solidFill>
              </a:rPr>
              <a:t>Interactions.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1"/>
          </p:nvPr>
        </p:nvSpPr>
        <p:spPr>
          <a:noFill/>
        </p:spPr>
        <p:txBody>
          <a:bodyPr/>
          <a:lstStyle/>
          <a:p>
            <a:fld id="{FE1F9185-5CA6-4E90-9D1C-B96AA06195D2}" type="slidenum">
              <a:rPr lang="en-US" smtClean="0"/>
              <a:pPr/>
              <a:t>19</a:t>
            </a:fld>
            <a:endParaRPr lang="en-US" smtClean="0"/>
          </a:p>
        </p:txBody>
      </p:sp>
      <p:sp>
        <p:nvSpPr>
          <p:cNvPr id="22531" name="Footer Placeholder 4"/>
          <p:cNvSpPr>
            <a:spLocks noGrp="1"/>
          </p:cNvSpPr>
          <p:nvPr>
            <p:ph type="ftr" sz="quarter" idx="12"/>
          </p:nvPr>
        </p:nvSpPr>
        <p:spPr/>
        <p:txBody>
          <a:bodyPr/>
          <a:lstStyle/>
          <a:p>
            <a:pPr>
              <a:defRPr/>
            </a:pPr>
            <a:r>
              <a:rPr lang="en-US" smtClean="0"/>
              <a:t>W. Riegler/CERN</a:t>
            </a:r>
          </a:p>
        </p:txBody>
      </p:sp>
      <p:sp>
        <p:nvSpPr>
          <p:cNvPr id="24580"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4581" name="Picture 3" descr="v-particles_new"/>
          <p:cNvPicPr>
            <a:picLocks noChangeAspect="1" noChangeArrowheads="1"/>
          </p:cNvPicPr>
          <p:nvPr/>
        </p:nvPicPr>
        <p:blipFill>
          <a:blip r:embed="rId2" cstate="print"/>
          <a:srcRect/>
          <a:stretch>
            <a:fillRect/>
          </a:stretch>
        </p:blipFill>
        <p:spPr bwMode="auto">
          <a:xfrm>
            <a:off x="533400" y="990600"/>
            <a:ext cx="2536825" cy="5167313"/>
          </a:xfrm>
          <a:prstGeom prst="rect">
            <a:avLst/>
          </a:prstGeom>
          <a:noFill/>
          <a:ln w="9525">
            <a:noFill/>
            <a:miter lim="800000"/>
            <a:headEnd/>
            <a:tailEnd/>
          </a:ln>
        </p:spPr>
      </p:pic>
      <p:sp>
        <p:nvSpPr>
          <p:cNvPr id="24582" name="Text Box 6"/>
          <p:cNvSpPr txBox="1">
            <a:spLocks noChangeArrowheads="1"/>
          </p:cNvSpPr>
          <p:nvPr/>
        </p:nvSpPr>
        <p:spPr bwMode="auto">
          <a:xfrm>
            <a:off x="3733800" y="1219200"/>
            <a:ext cx="4968875" cy="4968875"/>
          </a:xfrm>
          <a:prstGeom prst="rect">
            <a:avLst/>
          </a:prstGeom>
          <a:noFill/>
          <a:ln w="9525">
            <a:noFill/>
            <a:miter lim="800000"/>
            <a:headEnd/>
            <a:tailEnd/>
          </a:ln>
        </p:spPr>
        <p:txBody>
          <a:bodyPr lIns="92075" tIns="46038" rIns="92075" bIns="46038">
            <a:spAutoFit/>
          </a:bodyPr>
          <a:lstStyle/>
          <a:p>
            <a:r>
              <a:rPr lang="en-US">
                <a:solidFill>
                  <a:srgbClr val="002060"/>
                </a:solidFill>
              </a:rPr>
              <a:t>Particle momenta are measured by the bending</a:t>
            </a:r>
          </a:p>
          <a:p>
            <a:r>
              <a:rPr lang="en-US">
                <a:solidFill>
                  <a:srgbClr val="002060"/>
                </a:solidFill>
              </a:rPr>
              <a:t>in the magnetic field.</a:t>
            </a:r>
          </a:p>
          <a:p>
            <a:endParaRPr lang="en-US">
              <a:solidFill>
                <a:srgbClr val="0033CC"/>
              </a:solidFill>
            </a:endParaRPr>
          </a:p>
          <a:p>
            <a:r>
              <a:rPr lang="en-US">
                <a:solidFill>
                  <a:srgbClr val="008000"/>
                </a:solidFill>
              </a:rPr>
              <a:t>‘ … The V0 particle originates in a nuclear </a:t>
            </a:r>
          </a:p>
          <a:p>
            <a:r>
              <a:rPr lang="en-US">
                <a:solidFill>
                  <a:srgbClr val="008000"/>
                </a:solidFill>
              </a:rPr>
              <a:t>Interaction outside the chamber and decays after </a:t>
            </a:r>
          </a:p>
          <a:p>
            <a:r>
              <a:rPr lang="en-US">
                <a:solidFill>
                  <a:srgbClr val="008000"/>
                </a:solidFill>
              </a:rPr>
              <a:t>traversing about one third of the chamber.</a:t>
            </a:r>
          </a:p>
          <a:p>
            <a:r>
              <a:rPr lang="en-US">
                <a:solidFill>
                  <a:srgbClr val="008000"/>
                </a:solidFill>
              </a:rPr>
              <a:t>The momenta of the secondary particles are </a:t>
            </a:r>
          </a:p>
          <a:p>
            <a:r>
              <a:rPr lang="en-US">
                <a:solidFill>
                  <a:srgbClr val="008000"/>
                </a:solidFill>
              </a:rPr>
              <a:t>1.6+-0.3 BeV/c and the angle between them is 12 degrees … ‘</a:t>
            </a:r>
          </a:p>
          <a:p>
            <a:endParaRPr lang="en-US">
              <a:solidFill>
                <a:srgbClr val="008000"/>
              </a:solidFill>
            </a:endParaRPr>
          </a:p>
          <a:p>
            <a:r>
              <a:rPr lang="en-US">
                <a:solidFill>
                  <a:srgbClr val="002060"/>
                </a:solidFill>
              </a:rPr>
              <a:t>By looking at the specific ionization one can try to identify the particles and by assuming a two body decay on can find the mass of the V0.</a:t>
            </a:r>
          </a:p>
          <a:p>
            <a:endParaRPr lang="en-US">
              <a:solidFill>
                <a:srgbClr val="0033CC"/>
              </a:solidFill>
            </a:endParaRPr>
          </a:p>
          <a:p>
            <a:r>
              <a:rPr lang="en-US">
                <a:solidFill>
                  <a:srgbClr val="008000"/>
                </a:solidFill>
              </a:rPr>
              <a:t>‘… if the negative particle is a negative proton, the mass of the V0 particle is 2200 m, if it is a Pi or Mu </a:t>
            </a:r>
          </a:p>
          <a:p>
            <a:r>
              <a:rPr lang="en-US">
                <a:solidFill>
                  <a:srgbClr val="008000"/>
                </a:solidFill>
              </a:rPr>
              <a:t>Meson the V0 particle mass becomes about 1000m </a:t>
            </a:r>
          </a:p>
          <a:p>
            <a:r>
              <a:rPr lang="en-US">
                <a:solidFill>
                  <a:srgbClr val="008000"/>
                </a:solidFill>
              </a:rPr>
              <a:t>…’</a:t>
            </a:r>
          </a:p>
          <a:p>
            <a:r>
              <a:rPr lang="en-US"/>
              <a:t> </a:t>
            </a:r>
          </a:p>
        </p:txBody>
      </p:sp>
      <p:sp>
        <p:nvSpPr>
          <p:cNvPr id="24583" name="Text Box 7"/>
          <p:cNvSpPr txBox="1">
            <a:spLocks noChangeArrowheads="1"/>
          </p:cNvSpPr>
          <p:nvPr/>
        </p:nvSpPr>
        <p:spPr bwMode="auto">
          <a:xfrm>
            <a:off x="838200" y="6248400"/>
            <a:ext cx="1801813" cy="258763"/>
          </a:xfrm>
          <a:prstGeom prst="rect">
            <a:avLst/>
          </a:prstGeom>
          <a:noFill/>
          <a:ln w="9525">
            <a:noFill/>
            <a:miter lim="800000"/>
            <a:headEnd/>
            <a:tailEnd/>
          </a:ln>
        </p:spPr>
        <p:txBody>
          <a:bodyPr wrap="none" lIns="92075" tIns="46038" rIns="92075" bIns="46038">
            <a:spAutoFit/>
          </a:bodyPr>
          <a:lstStyle/>
          <a:p>
            <a:r>
              <a:rPr lang="en-US" sz="1200"/>
              <a:t>Rochester and Wilson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2"/>
          <p:cNvSpPr>
            <a:spLocks noGrp="1"/>
          </p:cNvSpPr>
          <p:nvPr>
            <p:ph type="sldNum" sz="quarter" idx="11"/>
          </p:nvPr>
        </p:nvSpPr>
        <p:spPr>
          <a:noFill/>
        </p:spPr>
        <p:txBody>
          <a:bodyPr/>
          <a:lstStyle/>
          <a:p>
            <a:fld id="{C0C35C7D-21C2-449D-A7FE-9A88B6A09577}" type="slidenum">
              <a:rPr lang="en-US" smtClean="0"/>
              <a:pPr/>
              <a:t>2</a:t>
            </a:fld>
            <a:endParaRPr lang="en-US" smtClean="0"/>
          </a:p>
        </p:txBody>
      </p:sp>
      <p:sp>
        <p:nvSpPr>
          <p:cNvPr id="5123" name="Footer Placeholder 3"/>
          <p:cNvSpPr>
            <a:spLocks noGrp="1"/>
          </p:cNvSpPr>
          <p:nvPr>
            <p:ph type="ftr" sz="quarter" idx="12"/>
          </p:nvPr>
        </p:nvSpPr>
        <p:spPr/>
        <p:txBody>
          <a:bodyPr/>
          <a:lstStyle/>
          <a:p>
            <a:pPr>
              <a:defRPr/>
            </a:pPr>
            <a:r>
              <a:rPr lang="en-US" smtClean="0"/>
              <a:t>W. Riegler/CERN</a:t>
            </a:r>
          </a:p>
        </p:txBody>
      </p:sp>
      <p:sp>
        <p:nvSpPr>
          <p:cNvPr id="6148" name="Rectangle 4"/>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Particle Physics</a:t>
            </a:r>
          </a:p>
        </p:txBody>
      </p:sp>
      <p:sp>
        <p:nvSpPr>
          <p:cNvPr id="6149" name="Rectangle 5"/>
          <p:cNvSpPr>
            <a:spLocks noChangeArrowheads="1"/>
          </p:cNvSpPr>
          <p:nvPr/>
        </p:nvSpPr>
        <p:spPr bwMode="auto">
          <a:xfrm>
            <a:off x="914400" y="1600200"/>
            <a:ext cx="7086600" cy="4114800"/>
          </a:xfrm>
          <a:prstGeom prst="rect">
            <a:avLst/>
          </a:prstGeom>
          <a:noFill/>
          <a:ln w="9525">
            <a:noFill/>
            <a:miter lim="800000"/>
            <a:headEnd/>
            <a:tailEnd/>
          </a:ln>
        </p:spPr>
        <p:txBody>
          <a:bodyPr lIns="92075" tIns="46038" rIns="92075" bIns="46038"/>
          <a:lstStyle/>
          <a:p>
            <a:pPr marL="384175" indent="-384175">
              <a:lnSpc>
                <a:spcPct val="70000"/>
              </a:lnSpc>
            </a:pPr>
            <a:r>
              <a:rPr lang="en-US" sz="1600">
                <a:solidFill>
                  <a:srgbClr val="008000"/>
                </a:solidFill>
              </a:rPr>
              <a:t>1895:</a:t>
            </a:r>
            <a:r>
              <a:rPr lang="en-US" sz="1600">
                <a:solidFill>
                  <a:srgbClr val="0000FF"/>
                </a:solidFill>
              </a:rPr>
              <a:t> </a:t>
            </a:r>
            <a:r>
              <a:rPr lang="en-US" sz="1600">
                <a:solidFill>
                  <a:srgbClr val="002060"/>
                </a:solidFill>
              </a:rPr>
              <a:t>X-rays, W.C. R</a:t>
            </a:r>
            <a:r>
              <a:rPr lang="en-US" sz="1600">
                <a:solidFill>
                  <a:srgbClr val="002060"/>
                </a:solidFill>
                <a:cs typeface="Arial" pitchFamily="34" charset="0"/>
              </a:rPr>
              <a:t>ö</a:t>
            </a:r>
            <a:r>
              <a:rPr lang="en-US" sz="1600">
                <a:solidFill>
                  <a:srgbClr val="002060"/>
                </a:solidFill>
              </a:rPr>
              <a:t>ntgen</a:t>
            </a:r>
          </a:p>
          <a:p>
            <a:pPr marL="384175" indent="-384175">
              <a:lnSpc>
                <a:spcPct val="70000"/>
              </a:lnSpc>
            </a:pPr>
            <a:r>
              <a:rPr lang="en-US" sz="1600">
                <a:solidFill>
                  <a:srgbClr val="008000"/>
                </a:solidFill>
              </a:rPr>
              <a:t>1896:</a:t>
            </a:r>
            <a:r>
              <a:rPr lang="en-US" sz="1600">
                <a:solidFill>
                  <a:srgbClr val="0000FF"/>
                </a:solidFill>
              </a:rPr>
              <a:t> </a:t>
            </a:r>
            <a:r>
              <a:rPr lang="en-US" sz="1600">
                <a:solidFill>
                  <a:srgbClr val="002060"/>
                </a:solidFill>
              </a:rPr>
              <a:t>Radioactivity, H. Becquerel</a:t>
            </a:r>
          </a:p>
          <a:p>
            <a:pPr marL="384175" indent="-384175">
              <a:lnSpc>
                <a:spcPct val="70000"/>
              </a:lnSpc>
            </a:pPr>
            <a:r>
              <a:rPr lang="en-US" sz="1600">
                <a:solidFill>
                  <a:srgbClr val="008000"/>
                </a:solidFill>
              </a:rPr>
              <a:t>1899:</a:t>
            </a:r>
            <a:r>
              <a:rPr lang="en-US" sz="1600">
                <a:solidFill>
                  <a:srgbClr val="0000FF"/>
                </a:solidFill>
              </a:rPr>
              <a:t> </a:t>
            </a:r>
            <a:r>
              <a:rPr lang="en-US" sz="1600">
                <a:solidFill>
                  <a:srgbClr val="002060"/>
                </a:solidFill>
              </a:rPr>
              <a:t>Electron, J.J. Thomson</a:t>
            </a:r>
          </a:p>
          <a:p>
            <a:pPr marL="384175" indent="-384175">
              <a:lnSpc>
                <a:spcPct val="70000"/>
              </a:lnSpc>
            </a:pPr>
            <a:r>
              <a:rPr lang="en-US" sz="1600">
                <a:solidFill>
                  <a:srgbClr val="008000"/>
                </a:solidFill>
              </a:rPr>
              <a:t>1911:</a:t>
            </a:r>
            <a:r>
              <a:rPr lang="en-US" sz="1600">
                <a:solidFill>
                  <a:srgbClr val="0000FF"/>
                </a:solidFill>
              </a:rPr>
              <a:t> </a:t>
            </a:r>
            <a:r>
              <a:rPr lang="en-US" sz="1600">
                <a:solidFill>
                  <a:srgbClr val="002060"/>
                </a:solidFill>
              </a:rPr>
              <a:t>Atomic Nucleus, E. Rutherford</a:t>
            </a:r>
          </a:p>
          <a:p>
            <a:pPr marL="384175" indent="-384175">
              <a:lnSpc>
                <a:spcPct val="70000"/>
              </a:lnSpc>
            </a:pPr>
            <a:r>
              <a:rPr lang="en-US" sz="1600">
                <a:solidFill>
                  <a:srgbClr val="008000"/>
                </a:solidFill>
              </a:rPr>
              <a:t>1919:</a:t>
            </a:r>
            <a:r>
              <a:rPr lang="en-US" sz="1600">
                <a:solidFill>
                  <a:srgbClr val="0000FF"/>
                </a:solidFill>
              </a:rPr>
              <a:t> </a:t>
            </a:r>
            <a:r>
              <a:rPr lang="en-US" sz="1600">
                <a:solidFill>
                  <a:srgbClr val="002060"/>
                </a:solidFill>
              </a:rPr>
              <a:t>Atomic Transmutation, E. Rutherford</a:t>
            </a:r>
          </a:p>
          <a:p>
            <a:pPr marL="384175" indent="-384175">
              <a:lnSpc>
                <a:spcPct val="70000"/>
              </a:lnSpc>
            </a:pPr>
            <a:r>
              <a:rPr lang="en-US" sz="1600">
                <a:solidFill>
                  <a:srgbClr val="008000"/>
                </a:solidFill>
              </a:rPr>
              <a:t>1920:</a:t>
            </a:r>
            <a:r>
              <a:rPr lang="en-US" sz="1600">
                <a:solidFill>
                  <a:srgbClr val="0000FF"/>
                </a:solidFill>
              </a:rPr>
              <a:t> </a:t>
            </a:r>
            <a:r>
              <a:rPr lang="en-US" sz="1600">
                <a:solidFill>
                  <a:srgbClr val="002060"/>
                </a:solidFill>
              </a:rPr>
              <a:t>Isotopes, E.W. Aston</a:t>
            </a:r>
          </a:p>
          <a:p>
            <a:pPr marL="384175" indent="-384175">
              <a:lnSpc>
                <a:spcPct val="70000"/>
              </a:lnSpc>
            </a:pPr>
            <a:r>
              <a:rPr lang="en-US" sz="1600">
                <a:solidFill>
                  <a:srgbClr val="008000"/>
                </a:solidFill>
              </a:rPr>
              <a:t>1920-1930:</a:t>
            </a:r>
            <a:r>
              <a:rPr lang="en-US" sz="1600">
                <a:solidFill>
                  <a:srgbClr val="0000FF"/>
                </a:solidFill>
              </a:rPr>
              <a:t> </a:t>
            </a:r>
            <a:r>
              <a:rPr lang="en-US" sz="1600">
                <a:solidFill>
                  <a:srgbClr val="002060"/>
                </a:solidFill>
              </a:rPr>
              <a:t>Quantum Mechanics, Heisenberg, Schr</a:t>
            </a:r>
            <a:r>
              <a:rPr lang="en-US" sz="1600">
                <a:solidFill>
                  <a:srgbClr val="002060"/>
                </a:solidFill>
                <a:cs typeface="Arial" pitchFamily="34" charset="0"/>
              </a:rPr>
              <a:t>ö</a:t>
            </a:r>
            <a:r>
              <a:rPr lang="en-US" sz="1600">
                <a:solidFill>
                  <a:srgbClr val="002060"/>
                </a:solidFill>
              </a:rPr>
              <a:t>dinger, Dirac</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Neutron, J. Chadwick</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Positron, C.D. Anderson</a:t>
            </a:r>
          </a:p>
          <a:p>
            <a:pPr marL="384175" indent="-384175">
              <a:lnSpc>
                <a:spcPct val="70000"/>
              </a:lnSpc>
            </a:pPr>
            <a:r>
              <a:rPr lang="en-US" sz="1600">
                <a:solidFill>
                  <a:srgbClr val="008000"/>
                </a:solidFill>
              </a:rPr>
              <a:t>1937:</a:t>
            </a:r>
            <a:r>
              <a:rPr lang="en-US" sz="1600">
                <a:solidFill>
                  <a:srgbClr val="0000FF"/>
                </a:solidFill>
              </a:rPr>
              <a:t> </a:t>
            </a:r>
            <a:r>
              <a:rPr lang="en-US" sz="1600">
                <a:solidFill>
                  <a:srgbClr val="002060"/>
                </a:solidFill>
              </a:rPr>
              <a:t>Mesons, C.D. Anderson</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Muon, Pion, C. Powell</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Kaon, Rochester</a:t>
            </a:r>
          </a:p>
          <a:p>
            <a:pPr marL="384175" indent="-384175">
              <a:lnSpc>
                <a:spcPct val="70000"/>
              </a:lnSpc>
            </a:pPr>
            <a:r>
              <a:rPr lang="en-US" sz="1600">
                <a:solidFill>
                  <a:srgbClr val="008000"/>
                </a:solidFill>
              </a:rPr>
              <a:t>1950:</a:t>
            </a:r>
            <a:r>
              <a:rPr lang="en-US" sz="1600">
                <a:solidFill>
                  <a:srgbClr val="0000FF"/>
                </a:solidFill>
              </a:rPr>
              <a:t> </a:t>
            </a:r>
            <a:r>
              <a:rPr lang="en-US" sz="1600">
                <a:solidFill>
                  <a:srgbClr val="002060"/>
                </a:solidFill>
              </a:rPr>
              <a:t>QED, Feynman, Schwinger, Tomonaga</a:t>
            </a:r>
          </a:p>
          <a:p>
            <a:pPr marL="384175" indent="-384175">
              <a:lnSpc>
                <a:spcPct val="70000"/>
              </a:lnSpc>
            </a:pPr>
            <a:r>
              <a:rPr lang="en-US" sz="1600">
                <a:solidFill>
                  <a:srgbClr val="008000"/>
                </a:solidFill>
              </a:rPr>
              <a:t>1955:</a:t>
            </a:r>
            <a:r>
              <a:rPr lang="en-US" sz="1600">
                <a:solidFill>
                  <a:srgbClr val="0000FF"/>
                </a:solidFill>
              </a:rPr>
              <a:t> </a:t>
            </a:r>
            <a:r>
              <a:rPr lang="en-US" sz="1600">
                <a:solidFill>
                  <a:srgbClr val="002060"/>
                </a:solidFill>
              </a:rPr>
              <a:t>Antiproton, E. Segre</a:t>
            </a:r>
          </a:p>
          <a:p>
            <a:pPr marL="384175" indent="-384175">
              <a:lnSpc>
                <a:spcPct val="70000"/>
              </a:lnSpc>
            </a:pPr>
            <a:r>
              <a:rPr lang="en-US" sz="1600">
                <a:solidFill>
                  <a:srgbClr val="008000"/>
                </a:solidFill>
              </a:rPr>
              <a:t>1956:</a:t>
            </a:r>
            <a:r>
              <a:rPr lang="en-US" sz="1600">
                <a:solidFill>
                  <a:srgbClr val="0000FF"/>
                </a:solidFill>
              </a:rPr>
              <a:t> </a:t>
            </a:r>
            <a:r>
              <a:rPr lang="en-US" sz="1600">
                <a:solidFill>
                  <a:srgbClr val="002060"/>
                </a:solidFill>
              </a:rPr>
              <a:t>Neutrino, Rheines</a:t>
            </a:r>
          </a:p>
          <a:p>
            <a:pPr marL="384175" indent="-384175">
              <a:lnSpc>
                <a:spcPct val="70000"/>
              </a:lnSpc>
            </a:pPr>
            <a:r>
              <a:rPr lang="en-US" sz="1600">
                <a:solidFill>
                  <a:srgbClr val="002060"/>
                </a:solidFill>
              </a:rPr>
              <a:t>etc. etc. etc.</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1"/>
          </p:nvPr>
        </p:nvSpPr>
        <p:spPr>
          <a:noFill/>
        </p:spPr>
        <p:txBody>
          <a:bodyPr/>
          <a:lstStyle/>
          <a:p>
            <a:fld id="{DFF56AD8-0D98-4B78-983E-5E27FFE9B26F}" type="slidenum">
              <a:rPr lang="en-US" smtClean="0"/>
              <a:pPr/>
              <a:t>20</a:t>
            </a:fld>
            <a:endParaRPr lang="en-US" smtClean="0"/>
          </a:p>
        </p:txBody>
      </p:sp>
      <p:sp>
        <p:nvSpPr>
          <p:cNvPr id="23555" name="Footer Placeholder 4"/>
          <p:cNvSpPr>
            <a:spLocks noGrp="1"/>
          </p:cNvSpPr>
          <p:nvPr>
            <p:ph type="ftr" sz="quarter" idx="12"/>
          </p:nvPr>
        </p:nvSpPr>
        <p:spPr/>
        <p:txBody>
          <a:bodyPr/>
          <a:lstStyle/>
          <a:p>
            <a:pPr>
              <a:defRPr/>
            </a:pPr>
            <a:r>
              <a:rPr lang="en-US" smtClean="0"/>
              <a:t>W. Riegler/CERN</a:t>
            </a:r>
          </a:p>
        </p:txBody>
      </p:sp>
      <p:sp>
        <p:nvSpPr>
          <p:cNvPr id="25604" name="Rectangle 2"/>
          <p:cNvSpPr>
            <a:spLocks noGrp="1" noChangeArrowheads="1"/>
          </p:cNvSpPr>
          <p:nvPr>
            <p:ph type="title" idx="4294967295"/>
          </p:nvPr>
        </p:nvSpPr>
        <p:spPr>
          <a:xfrm>
            <a:off x="1143000" y="228600"/>
            <a:ext cx="6019800" cy="457200"/>
          </a:xfrm>
          <a:noFill/>
        </p:spPr>
        <p:txBody>
          <a:bodyPr/>
          <a:lstStyle/>
          <a:p>
            <a:r>
              <a:rPr lang="en-US" smtClean="0">
                <a:effectLst/>
              </a:rPr>
              <a:t>Nuclear Emulsion</a:t>
            </a:r>
          </a:p>
        </p:txBody>
      </p:sp>
      <p:sp>
        <p:nvSpPr>
          <p:cNvPr id="25605" name="Text Box 4"/>
          <p:cNvSpPr txBox="1">
            <a:spLocks noChangeArrowheads="1"/>
          </p:cNvSpPr>
          <p:nvPr/>
        </p:nvSpPr>
        <p:spPr bwMode="auto">
          <a:xfrm>
            <a:off x="4495800" y="1143000"/>
            <a:ext cx="4308475" cy="5286375"/>
          </a:xfrm>
          <a:prstGeom prst="rect">
            <a:avLst/>
          </a:prstGeom>
          <a:noFill/>
          <a:ln w="9525">
            <a:noFill/>
            <a:miter lim="800000"/>
            <a:headEnd/>
            <a:tailEnd/>
          </a:ln>
        </p:spPr>
        <p:txBody>
          <a:bodyPr wrap="none" lIns="92075" tIns="46038" rIns="92075" bIns="46038">
            <a:spAutoFit/>
          </a:bodyPr>
          <a:lstStyle/>
          <a:p>
            <a:r>
              <a:rPr lang="en-US">
                <a:solidFill>
                  <a:srgbClr val="002060"/>
                </a:solidFill>
              </a:rPr>
              <a:t>Film played an important role in the</a:t>
            </a:r>
          </a:p>
          <a:p>
            <a:r>
              <a:rPr lang="en-US">
                <a:solidFill>
                  <a:srgbClr val="002060"/>
                </a:solidFill>
              </a:rPr>
              <a:t>discovery of radioactivity but was first seen </a:t>
            </a:r>
          </a:p>
          <a:p>
            <a:r>
              <a:rPr lang="en-US">
                <a:solidFill>
                  <a:srgbClr val="002060"/>
                </a:solidFill>
              </a:rPr>
              <a:t>as a  means of studying radioactivity rather </a:t>
            </a:r>
          </a:p>
          <a:p>
            <a:r>
              <a:rPr lang="en-US">
                <a:solidFill>
                  <a:srgbClr val="002060"/>
                </a:solidFill>
              </a:rPr>
              <a:t>than photographing individual particles.</a:t>
            </a:r>
          </a:p>
          <a:p>
            <a:endParaRPr lang="en-US">
              <a:solidFill>
                <a:srgbClr val="0033CC"/>
              </a:solidFill>
            </a:endParaRPr>
          </a:p>
          <a:p>
            <a:r>
              <a:rPr lang="en-US">
                <a:solidFill>
                  <a:srgbClr val="008000"/>
                </a:solidFill>
              </a:rPr>
              <a:t>Between 1923 and 1938 Marietta Blau </a:t>
            </a:r>
          </a:p>
          <a:p>
            <a:r>
              <a:rPr lang="en-US">
                <a:solidFill>
                  <a:srgbClr val="008000"/>
                </a:solidFill>
              </a:rPr>
              <a:t>pioneered the nuclear emulsion technique.</a:t>
            </a:r>
          </a:p>
          <a:p>
            <a:endParaRPr lang="en-US">
              <a:solidFill>
                <a:srgbClr val="008000"/>
              </a:solidFill>
            </a:endParaRPr>
          </a:p>
          <a:p>
            <a:r>
              <a:rPr lang="en-US">
                <a:solidFill>
                  <a:srgbClr val="002060"/>
                </a:solidFill>
              </a:rPr>
              <a:t>E.g.</a:t>
            </a:r>
          </a:p>
          <a:p>
            <a:r>
              <a:rPr lang="en-US">
                <a:solidFill>
                  <a:srgbClr val="002060"/>
                </a:solidFill>
              </a:rPr>
              <a:t>Emulsions were exposed to cosmic rays</a:t>
            </a:r>
          </a:p>
          <a:p>
            <a:r>
              <a:rPr lang="en-US">
                <a:solidFill>
                  <a:srgbClr val="002060"/>
                </a:solidFill>
              </a:rPr>
              <a:t>at high altitude for a long time (months)  </a:t>
            </a:r>
          </a:p>
          <a:p>
            <a:r>
              <a:rPr lang="en-US">
                <a:solidFill>
                  <a:srgbClr val="002060"/>
                </a:solidFill>
              </a:rPr>
              <a:t>and then analyzed under the microscope.</a:t>
            </a:r>
          </a:p>
          <a:p>
            <a:r>
              <a:rPr lang="en-US">
                <a:solidFill>
                  <a:srgbClr val="002060"/>
                </a:solidFill>
              </a:rPr>
              <a:t>In 1937, nuclear disintegrations from cosmic </a:t>
            </a:r>
          </a:p>
          <a:p>
            <a:r>
              <a:rPr lang="en-US">
                <a:solidFill>
                  <a:srgbClr val="002060"/>
                </a:solidFill>
              </a:rPr>
              <a:t>rays were observed in emulsions.</a:t>
            </a:r>
          </a:p>
          <a:p>
            <a:endParaRPr lang="en-US">
              <a:solidFill>
                <a:srgbClr val="0033CC"/>
              </a:solidFill>
            </a:endParaRPr>
          </a:p>
          <a:p>
            <a:r>
              <a:rPr lang="en-US">
                <a:solidFill>
                  <a:srgbClr val="008000"/>
                </a:solidFill>
              </a:rPr>
              <a:t>The high density of film compared to the </a:t>
            </a:r>
          </a:p>
          <a:p>
            <a:r>
              <a:rPr lang="en-US">
                <a:solidFill>
                  <a:srgbClr val="008000"/>
                </a:solidFill>
              </a:rPr>
              <a:t>cloud chamber ‘gas’ made it easier to see </a:t>
            </a:r>
          </a:p>
          <a:p>
            <a:r>
              <a:rPr lang="en-US">
                <a:solidFill>
                  <a:srgbClr val="008000"/>
                </a:solidFill>
              </a:rPr>
              <a:t>energy loss and disintegrations.  </a:t>
            </a:r>
          </a:p>
          <a:p>
            <a:r>
              <a:rPr lang="en-US"/>
              <a:t>    </a:t>
            </a:r>
          </a:p>
        </p:txBody>
      </p:sp>
      <p:pic>
        <p:nvPicPr>
          <p:cNvPr id="25606" name="Picture 5" descr="desinteg_emul_new"/>
          <p:cNvPicPr>
            <a:picLocks noChangeAspect="1" noChangeArrowheads="1"/>
          </p:cNvPicPr>
          <p:nvPr/>
        </p:nvPicPr>
        <p:blipFill>
          <a:blip r:embed="rId2" cstate="print"/>
          <a:srcRect/>
          <a:stretch>
            <a:fillRect/>
          </a:stretch>
        </p:blipFill>
        <p:spPr bwMode="auto">
          <a:xfrm>
            <a:off x="228600" y="990600"/>
            <a:ext cx="3838575" cy="503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1"/>
          </p:nvPr>
        </p:nvSpPr>
        <p:spPr>
          <a:noFill/>
        </p:spPr>
        <p:txBody>
          <a:bodyPr/>
          <a:lstStyle/>
          <a:p>
            <a:fld id="{790C8DBF-2E61-4444-9D25-A2338C4C3894}" type="slidenum">
              <a:rPr lang="en-US" smtClean="0"/>
              <a:pPr/>
              <a:t>21</a:t>
            </a:fld>
            <a:endParaRPr lang="en-US" smtClean="0"/>
          </a:p>
        </p:txBody>
      </p:sp>
      <p:sp>
        <p:nvSpPr>
          <p:cNvPr id="24579" name="Footer Placeholder 4"/>
          <p:cNvSpPr>
            <a:spLocks noGrp="1"/>
          </p:cNvSpPr>
          <p:nvPr>
            <p:ph type="ftr" sz="quarter" idx="12"/>
          </p:nvPr>
        </p:nvSpPr>
        <p:spPr/>
        <p:txBody>
          <a:bodyPr/>
          <a:lstStyle/>
          <a:p>
            <a:pPr>
              <a:defRPr/>
            </a:pPr>
            <a:r>
              <a:rPr lang="en-US" smtClean="0"/>
              <a:t>W. Riegler/CERN</a:t>
            </a:r>
          </a:p>
        </p:txBody>
      </p:sp>
      <p:sp>
        <p:nvSpPr>
          <p:cNvPr id="26628"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6629" name="Text Box 4"/>
          <p:cNvSpPr txBox="1">
            <a:spLocks noChangeArrowheads="1"/>
          </p:cNvSpPr>
          <p:nvPr/>
        </p:nvSpPr>
        <p:spPr bwMode="auto">
          <a:xfrm>
            <a:off x="4419600" y="1371600"/>
            <a:ext cx="3925888" cy="4456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1939 Cecil Powell called the emulsion</a:t>
            </a:r>
          </a:p>
          <a:p>
            <a:r>
              <a:rPr lang="en-US">
                <a:solidFill>
                  <a:srgbClr val="002060"/>
                </a:solidFill>
              </a:rPr>
              <a:t>‘equivalent to a continuously sensitive </a:t>
            </a:r>
          </a:p>
          <a:p>
            <a:r>
              <a:rPr lang="en-US">
                <a:solidFill>
                  <a:srgbClr val="002060"/>
                </a:solidFill>
              </a:rPr>
              <a:t>high-pressure expansion chamber’.</a:t>
            </a:r>
          </a:p>
          <a:p>
            <a:endParaRPr lang="en-US">
              <a:solidFill>
                <a:srgbClr val="0033CC"/>
              </a:solidFill>
            </a:endParaRPr>
          </a:p>
          <a:p>
            <a:r>
              <a:rPr lang="en-US">
                <a:solidFill>
                  <a:srgbClr val="008000"/>
                </a:solidFill>
              </a:rPr>
              <a:t>A result analog to the cloud chamber </a:t>
            </a:r>
          </a:p>
          <a:p>
            <a:r>
              <a:rPr lang="en-US">
                <a:solidFill>
                  <a:srgbClr val="008000"/>
                </a:solidFill>
              </a:rPr>
              <a:t>can be obtained with a picture 1000x </a:t>
            </a:r>
          </a:p>
          <a:p>
            <a:r>
              <a:rPr lang="en-US">
                <a:solidFill>
                  <a:srgbClr val="008000"/>
                </a:solidFill>
              </a:rPr>
              <a:t>smaller (emulsion density is about 1000x</a:t>
            </a:r>
          </a:p>
          <a:p>
            <a:r>
              <a:rPr lang="en-US">
                <a:solidFill>
                  <a:srgbClr val="008000"/>
                </a:solidFill>
              </a:rPr>
              <a:t>larger than gas at 1 atm). </a:t>
            </a:r>
          </a:p>
          <a:p>
            <a:endParaRPr lang="en-US">
              <a:solidFill>
                <a:srgbClr val="008000"/>
              </a:solidFill>
            </a:endParaRPr>
          </a:p>
          <a:p>
            <a:r>
              <a:rPr lang="en-US">
                <a:solidFill>
                  <a:srgbClr val="002060"/>
                </a:solidFill>
              </a:rPr>
              <a:t>Due to the larger ‘stopping power’ of</a:t>
            </a:r>
          </a:p>
          <a:p>
            <a:r>
              <a:rPr lang="en-US">
                <a:solidFill>
                  <a:srgbClr val="002060"/>
                </a:solidFill>
              </a:rPr>
              <a:t>the emulsion, particle decays could be </a:t>
            </a:r>
          </a:p>
          <a:p>
            <a:r>
              <a:rPr lang="en-US">
                <a:solidFill>
                  <a:srgbClr val="002060"/>
                </a:solidFill>
              </a:rPr>
              <a:t>observed easier.  </a:t>
            </a:r>
          </a:p>
          <a:p>
            <a:endParaRPr lang="en-US">
              <a:solidFill>
                <a:srgbClr val="0033CC"/>
              </a:solidFill>
            </a:endParaRPr>
          </a:p>
          <a:p>
            <a:r>
              <a:rPr lang="en-US">
                <a:solidFill>
                  <a:srgbClr val="008000"/>
                </a:solidFill>
              </a:rPr>
              <a:t>Stacks of emulsion were called </a:t>
            </a:r>
          </a:p>
          <a:p>
            <a:r>
              <a:rPr lang="en-US">
                <a:solidFill>
                  <a:srgbClr val="008000"/>
                </a:solidFill>
              </a:rPr>
              <a:t>‘emulsion chamber’.  </a:t>
            </a:r>
          </a:p>
          <a:p>
            <a:r>
              <a:rPr lang="en-US"/>
              <a:t>    </a:t>
            </a:r>
          </a:p>
        </p:txBody>
      </p:sp>
      <p:pic>
        <p:nvPicPr>
          <p:cNvPr id="26630" name="Picture 6" descr="range_plot1_new"/>
          <p:cNvPicPr>
            <a:picLocks noChangeAspect="1" noChangeArrowheads="1"/>
          </p:cNvPicPr>
          <p:nvPr/>
        </p:nvPicPr>
        <p:blipFill>
          <a:blip r:embed="rId2" cstate="print"/>
          <a:srcRect/>
          <a:stretch>
            <a:fillRect/>
          </a:stretch>
        </p:blipFill>
        <p:spPr bwMode="auto">
          <a:xfrm>
            <a:off x="457200" y="3810000"/>
            <a:ext cx="3543300" cy="2371725"/>
          </a:xfrm>
          <a:prstGeom prst="rect">
            <a:avLst/>
          </a:prstGeom>
          <a:noFill/>
          <a:ln w="9525">
            <a:noFill/>
            <a:miter lim="800000"/>
            <a:headEnd/>
            <a:tailEnd/>
          </a:ln>
        </p:spPr>
      </p:pic>
      <p:pic>
        <p:nvPicPr>
          <p:cNvPr id="26631" name="Picture 7" descr="range_plot2_new"/>
          <p:cNvPicPr>
            <a:picLocks noChangeAspect="1" noChangeArrowheads="1"/>
          </p:cNvPicPr>
          <p:nvPr/>
        </p:nvPicPr>
        <p:blipFill>
          <a:blip r:embed="rId3" cstate="print"/>
          <a:srcRect/>
          <a:stretch>
            <a:fillRect/>
          </a:stretch>
        </p:blipFill>
        <p:spPr bwMode="auto">
          <a:xfrm>
            <a:off x="533400" y="1219200"/>
            <a:ext cx="3381375" cy="2505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1"/>
          </p:nvPr>
        </p:nvSpPr>
        <p:spPr>
          <a:noFill/>
        </p:spPr>
        <p:txBody>
          <a:bodyPr/>
          <a:lstStyle/>
          <a:p>
            <a:fld id="{3F0479B4-8E20-48A9-BD22-14ABC0653AD6}" type="slidenum">
              <a:rPr lang="en-US" smtClean="0"/>
              <a:pPr/>
              <a:t>22</a:t>
            </a:fld>
            <a:endParaRPr lang="en-US" smtClean="0"/>
          </a:p>
        </p:txBody>
      </p:sp>
      <p:sp>
        <p:nvSpPr>
          <p:cNvPr id="25603" name="Footer Placeholder 4"/>
          <p:cNvSpPr>
            <a:spLocks noGrp="1"/>
          </p:cNvSpPr>
          <p:nvPr>
            <p:ph type="ftr" sz="quarter" idx="12"/>
          </p:nvPr>
        </p:nvSpPr>
        <p:spPr/>
        <p:txBody>
          <a:bodyPr/>
          <a:lstStyle/>
          <a:p>
            <a:pPr>
              <a:defRPr/>
            </a:pPr>
            <a:r>
              <a:rPr lang="en-US" smtClean="0"/>
              <a:t>W. Riegler/CERN</a:t>
            </a:r>
          </a:p>
        </p:txBody>
      </p:sp>
      <p:sp>
        <p:nvSpPr>
          <p:cNvPr id="27652" name="Rectangle 1026"/>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7653" name="Text Box 1029"/>
          <p:cNvSpPr txBox="1">
            <a:spLocks noChangeArrowheads="1"/>
          </p:cNvSpPr>
          <p:nvPr/>
        </p:nvSpPr>
        <p:spPr bwMode="auto">
          <a:xfrm>
            <a:off x="685800" y="5562600"/>
            <a:ext cx="282098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Discovery of muon and pion</a:t>
            </a:r>
          </a:p>
        </p:txBody>
      </p:sp>
      <p:sp>
        <p:nvSpPr>
          <p:cNvPr id="27654" name="Text Box 1030"/>
          <p:cNvSpPr txBox="1">
            <a:spLocks noChangeArrowheads="1"/>
          </p:cNvSpPr>
          <p:nvPr/>
        </p:nvSpPr>
        <p:spPr bwMode="auto">
          <a:xfrm>
            <a:off x="4114800" y="1524000"/>
            <a:ext cx="4818063"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Discovery of the Pion:</a:t>
            </a:r>
          </a:p>
          <a:p>
            <a:endParaRPr lang="en-US">
              <a:solidFill>
                <a:srgbClr val="0033CC"/>
              </a:solidFill>
            </a:endParaRPr>
          </a:p>
          <a:p>
            <a:r>
              <a:rPr lang="en-US">
                <a:solidFill>
                  <a:srgbClr val="008000"/>
                </a:solidFill>
              </a:rPr>
              <a:t>The muon was discovered in the 1930ies </a:t>
            </a:r>
          </a:p>
          <a:p>
            <a:r>
              <a:rPr lang="en-US">
                <a:solidFill>
                  <a:srgbClr val="008000"/>
                </a:solidFill>
              </a:rPr>
              <a:t>and was first believed to be Yukawa’s meson</a:t>
            </a:r>
          </a:p>
          <a:p>
            <a:r>
              <a:rPr lang="en-US">
                <a:solidFill>
                  <a:srgbClr val="008000"/>
                </a:solidFill>
              </a:rPr>
              <a:t>that mediates the strong force. </a:t>
            </a:r>
          </a:p>
          <a:p>
            <a:endParaRPr lang="en-US">
              <a:solidFill>
                <a:srgbClr val="008000"/>
              </a:solidFill>
            </a:endParaRPr>
          </a:p>
          <a:p>
            <a:r>
              <a:rPr lang="en-US">
                <a:solidFill>
                  <a:srgbClr val="002060"/>
                </a:solidFill>
              </a:rPr>
              <a:t>The long range of the muon was however </a:t>
            </a:r>
          </a:p>
          <a:p>
            <a:r>
              <a:rPr lang="en-US">
                <a:solidFill>
                  <a:srgbClr val="002060"/>
                </a:solidFill>
              </a:rPr>
              <a:t>causing contradictions with this hypothesis.</a:t>
            </a:r>
          </a:p>
          <a:p>
            <a:r>
              <a:rPr lang="en-US">
                <a:solidFill>
                  <a:srgbClr val="002060"/>
                </a:solidFill>
              </a:rPr>
              <a:t> </a:t>
            </a:r>
          </a:p>
          <a:p>
            <a:r>
              <a:rPr lang="en-US">
                <a:solidFill>
                  <a:srgbClr val="008000"/>
                </a:solidFill>
              </a:rPr>
              <a:t>In 1947, Powell et. al.  discovered the </a:t>
            </a:r>
          </a:p>
          <a:p>
            <a:r>
              <a:rPr lang="en-US">
                <a:solidFill>
                  <a:srgbClr val="008000"/>
                </a:solidFill>
              </a:rPr>
              <a:t>Pion in Nuclear emulsions exposed to </a:t>
            </a:r>
          </a:p>
          <a:p>
            <a:r>
              <a:rPr lang="en-US">
                <a:solidFill>
                  <a:srgbClr val="008000"/>
                </a:solidFill>
              </a:rPr>
              <a:t>cosmic rays, and they showed that it decays </a:t>
            </a:r>
          </a:p>
          <a:p>
            <a:r>
              <a:rPr lang="en-US">
                <a:solidFill>
                  <a:srgbClr val="008000"/>
                </a:solidFill>
              </a:rPr>
              <a:t>to a muon and an unseen partner.</a:t>
            </a:r>
            <a:r>
              <a:rPr lang="en-US"/>
              <a:t> </a:t>
            </a:r>
          </a:p>
          <a:p>
            <a:endParaRPr lang="en-US"/>
          </a:p>
          <a:p>
            <a:r>
              <a:rPr lang="en-US">
                <a:solidFill>
                  <a:srgbClr val="002060"/>
                </a:solidFill>
              </a:rPr>
              <a:t>The constant range of the decay muon indicated a </a:t>
            </a:r>
          </a:p>
          <a:p>
            <a:r>
              <a:rPr lang="en-US">
                <a:solidFill>
                  <a:srgbClr val="002060"/>
                </a:solidFill>
              </a:rPr>
              <a:t>two body decay of the pion.</a:t>
            </a:r>
          </a:p>
          <a:p>
            <a:r>
              <a:rPr lang="en-US">
                <a:solidFill>
                  <a:srgbClr val="002060"/>
                </a:solidFill>
              </a:rPr>
              <a:t>  </a:t>
            </a:r>
          </a:p>
          <a:p>
            <a:r>
              <a:rPr lang="en-US"/>
              <a:t> </a:t>
            </a:r>
          </a:p>
        </p:txBody>
      </p:sp>
      <p:pic>
        <p:nvPicPr>
          <p:cNvPr id="27655" name="Picture 1031" descr="muon_new"/>
          <p:cNvPicPr>
            <a:picLocks noChangeAspect="1" noChangeArrowheads="1"/>
          </p:cNvPicPr>
          <p:nvPr/>
        </p:nvPicPr>
        <p:blipFill>
          <a:blip r:embed="rId2" cstate="print"/>
          <a:srcRect/>
          <a:stretch>
            <a:fillRect/>
          </a:stretch>
        </p:blipFill>
        <p:spPr bwMode="auto">
          <a:xfrm>
            <a:off x="0" y="1295400"/>
            <a:ext cx="404177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1"/>
          </p:nvPr>
        </p:nvSpPr>
        <p:spPr>
          <a:noFill/>
        </p:spPr>
        <p:txBody>
          <a:bodyPr/>
          <a:lstStyle/>
          <a:p>
            <a:fld id="{F8CAE16B-8629-4924-B4E1-3D2A18A9BBA6}" type="slidenum">
              <a:rPr lang="en-US" smtClean="0"/>
              <a:pPr/>
              <a:t>23</a:t>
            </a:fld>
            <a:endParaRPr lang="en-US" smtClean="0"/>
          </a:p>
        </p:txBody>
      </p:sp>
      <p:sp>
        <p:nvSpPr>
          <p:cNvPr id="26627" name="Footer Placeholder 4"/>
          <p:cNvSpPr>
            <a:spLocks noGrp="1"/>
          </p:cNvSpPr>
          <p:nvPr>
            <p:ph type="ftr" sz="quarter" idx="12"/>
          </p:nvPr>
        </p:nvSpPr>
        <p:spPr/>
        <p:txBody>
          <a:bodyPr/>
          <a:lstStyle/>
          <a:p>
            <a:pPr>
              <a:defRPr/>
            </a:pPr>
            <a:r>
              <a:rPr lang="en-US" smtClean="0"/>
              <a:t>W. Riegler/CERN</a:t>
            </a:r>
          </a:p>
        </p:txBody>
      </p:sp>
      <p:sp>
        <p:nvSpPr>
          <p:cNvPr id="28676" name="Rectangle 2"/>
          <p:cNvSpPr>
            <a:spLocks noGrp="1" noChangeArrowheads="1"/>
          </p:cNvSpPr>
          <p:nvPr>
            <p:ph type="title" idx="4294967295"/>
          </p:nvPr>
        </p:nvSpPr>
        <p:spPr>
          <a:xfrm>
            <a:off x="914400" y="228600"/>
            <a:ext cx="6019800" cy="457200"/>
          </a:xfrm>
          <a:noFill/>
        </p:spPr>
        <p:txBody>
          <a:bodyPr/>
          <a:lstStyle/>
          <a:p>
            <a:r>
              <a:rPr lang="en-US" smtClean="0">
                <a:effectLst/>
              </a:rPr>
              <a:t>Nuclear Emulsion</a:t>
            </a:r>
          </a:p>
        </p:txBody>
      </p:sp>
      <p:pic>
        <p:nvPicPr>
          <p:cNvPr id="28677" name="Picture 6" descr="emulnucl"/>
          <p:cNvPicPr>
            <a:picLocks noChangeAspect="1" noChangeArrowheads="1"/>
          </p:cNvPicPr>
          <p:nvPr/>
        </p:nvPicPr>
        <p:blipFill>
          <a:blip r:embed="rId2" cstate="print"/>
          <a:srcRect/>
          <a:stretch>
            <a:fillRect/>
          </a:stretch>
        </p:blipFill>
        <p:spPr bwMode="auto">
          <a:xfrm>
            <a:off x="838200" y="1981200"/>
            <a:ext cx="7162800" cy="2663825"/>
          </a:xfrm>
          <a:prstGeom prst="rect">
            <a:avLst/>
          </a:prstGeom>
          <a:noFill/>
          <a:ln w="9525">
            <a:noFill/>
            <a:miter lim="800000"/>
            <a:headEnd/>
            <a:tailEnd/>
          </a:ln>
        </p:spPr>
      </p:pic>
      <p:sp>
        <p:nvSpPr>
          <p:cNvPr id="28678" name="Text Box 7"/>
          <p:cNvSpPr txBox="1">
            <a:spLocks noChangeArrowheads="1"/>
          </p:cNvSpPr>
          <p:nvPr/>
        </p:nvSpPr>
        <p:spPr bwMode="auto">
          <a:xfrm>
            <a:off x="1981200" y="1371600"/>
            <a:ext cx="45243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Energy Loss is proportional to Z</a:t>
            </a:r>
            <a:r>
              <a:rPr lang="en-US" baseline="30000">
                <a:solidFill>
                  <a:srgbClr val="002060"/>
                </a:solidFill>
              </a:rPr>
              <a:t>2</a:t>
            </a:r>
            <a:r>
              <a:rPr lang="en-US">
                <a:solidFill>
                  <a:srgbClr val="002060"/>
                </a:solidFill>
              </a:rPr>
              <a:t> of the particle</a:t>
            </a:r>
          </a:p>
        </p:txBody>
      </p:sp>
      <p:sp>
        <p:nvSpPr>
          <p:cNvPr id="28679" name="Text Box 8"/>
          <p:cNvSpPr txBox="1">
            <a:spLocks noChangeArrowheads="1"/>
          </p:cNvSpPr>
          <p:nvPr/>
        </p:nvSpPr>
        <p:spPr bwMode="auto">
          <a:xfrm>
            <a:off x="1981200" y="5257800"/>
            <a:ext cx="5334000" cy="508000"/>
          </a:xfrm>
          <a:prstGeom prst="rect">
            <a:avLst/>
          </a:prstGeom>
          <a:noFill/>
          <a:ln w="9525">
            <a:noFill/>
            <a:miter lim="800000"/>
            <a:headEnd/>
            <a:tailEnd/>
          </a:ln>
        </p:spPr>
        <p:txBody>
          <a:bodyPr lIns="92075" tIns="46038" rIns="92075" bIns="46038">
            <a:spAutoFit/>
          </a:bodyPr>
          <a:lstStyle/>
          <a:p>
            <a:r>
              <a:rPr lang="en-US">
                <a:solidFill>
                  <a:srgbClr val="008000"/>
                </a:solidFill>
              </a:rPr>
              <a:t>The cosmic ray composition was studied by putting detectors on balloons flying at high altitude.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1"/>
          </p:nvPr>
        </p:nvSpPr>
        <p:spPr>
          <a:noFill/>
        </p:spPr>
        <p:txBody>
          <a:bodyPr/>
          <a:lstStyle/>
          <a:p>
            <a:fld id="{363126FD-86E8-47D4-898E-AE663035D63B}" type="slidenum">
              <a:rPr lang="en-US" smtClean="0"/>
              <a:pPr/>
              <a:t>24</a:t>
            </a:fld>
            <a:endParaRPr lang="en-US" smtClean="0"/>
          </a:p>
        </p:txBody>
      </p:sp>
      <p:sp>
        <p:nvSpPr>
          <p:cNvPr id="27651" name="Footer Placeholder 4"/>
          <p:cNvSpPr>
            <a:spLocks noGrp="1"/>
          </p:cNvSpPr>
          <p:nvPr>
            <p:ph type="ftr" sz="quarter" idx="12"/>
          </p:nvPr>
        </p:nvSpPr>
        <p:spPr/>
        <p:txBody>
          <a:bodyPr/>
          <a:lstStyle/>
          <a:p>
            <a:pPr>
              <a:defRPr/>
            </a:pPr>
            <a:r>
              <a:rPr lang="en-US" smtClean="0"/>
              <a:t>W. Riegler/CERN</a:t>
            </a:r>
          </a:p>
        </p:txBody>
      </p:sp>
      <p:sp>
        <p:nvSpPr>
          <p:cNvPr id="29700"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9701" name="Text Box 3"/>
          <p:cNvSpPr txBox="1">
            <a:spLocks noChangeArrowheads="1"/>
          </p:cNvSpPr>
          <p:nvPr/>
        </p:nvSpPr>
        <p:spPr bwMode="auto">
          <a:xfrm>
            <a:off x="1219200" y="1371600"/>
            <a:ext cx="66849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First evidence of the decay of the Kaon into 3 Pions was found in 1949.</a:t>
            </a:r>
          </a:p>
        </p:txBody>
      </p:sp>
      <p:pic>
        <p:nvPicPr>
          <p:cNvPr id="29702" name="Picture 5" descr="tau1_new"/>
          <p:cNvPicPr>
            <a:picLocks noChangeAspect="1" noChangeArrowheads="1"/>
          </p:cNvPicPr>
          <p:nvPr/>
        </p:nvPicPr>
        <p:blipFill>
          <a:blip r:embed="rId2" cstate="print"/>
          <a:srcRect/>
          <a:stretch>
            <a:fillRect/>
          </a:stretch>
        </p:blipFill>
        <p:spPr bwMode="auto">
          <a:xfrm>
            <a:off x="457200" y="1981200"/>
            <a:ext cx="3497263" cy="3581400"/>
          </a:xfrm>
          <a:prstGeom prst="rect">
            <a:avLst/>
          </a:prstGeom>
          <a:noFill/>
          <a:ln w="9525">
            <a:noFill/>
            <a:miter lim="800000"/>
            <a:headEnd/>
            <a:tailEnd/>
          </a:ln>
        </p:spPr>
      </p:pic>
      <p:pic>
        <p:nvPicPr>
          <p:cNvPr id="29703" name="Picture 6" descr="tau2_new"/>
          <p:cNvPicPr>
            <a:picLocks noChangeAspect="1" noChangeArrowheads="1"/>
          </p:cNvPicPr>
          <p:nvPr/>
        </p:nvPicPr>
        <p:blipFill>
          <a:blip r:embed="rId3" cstate="print"/>
          <a:srcRect/>
          <a:stretch>
            <a:fillRect/>
          </a:stretch>
        </p:blipFill>
        <p:spPr bwMode="auto">
          <a:xfrm>
            <a:off x="4648200" y="1981200"/>
            <a:ext cx="3135313" cy="3429000"/>
          </a:xfrm>
          <a:prstGeom prst="rect">
            <a:avLst/>
          </a:prstGeom>
          <a:noFill/>
          <a:ln w="9525">
            <a:noFill/>
            <a:miter lim="800000"/>
            <a:headEnd/>
            <a:tailEnd/>
          </a:ln>
        </p:spPr>
      </p:pic>
      <p:sp>
        <p:nvSpPr>
          <p:cNvPr id="29704" name="TextBox 7"/>
          <p:cNvSpPr txBox="1">
            <a:spLocks noChangeArrowheads="1"/>
          </p:cNvSpPr>
          <p:nvPr/>
        </p:nvSpPr>
        <p:spPr bwMode="auto">
          <a:xfrm>
            <a:off x="6858000" y="4267200"/>
            <a:ext cx="665163" cy="300038"/>
          </a:xfrm>
          <a:prstGeom prst="rect">
            <a:avLst/>
          </a:prstGeom>
          <a:noFill/>
          <a:ln w="9525">
            <a:noFill/>
            <a:miter lim="800000"/>
            <a:headEnd/>
            <a:tailEnd/>
          </a:ln>
        </p:spPr>
        <p:txBody>
          <a:bodyPr wrap="none">
            <a:spAutoFit/>
          </a:bodyPr>
          <a:lstStyle/>
          <a:p>
            <a:r>
              <a:rPr lang="en-US"/>
              <a:t>Kaon</a:t>
            </a:r>
          </a:p>
        </p:txBody>
      </p:sp>
      <p:sp>
        <p:nvSpPr>
          <p:cNvPr id="29705" name="TextBox 8"/>
          <p:cNvSpPr txBox="1">
            <a:spLocks noChangeArrowheads="1"/>
          </p:cNvSpPr>
          <p:nvPr/>
        </p:nvSpPr>
        <p:spPr bwMode="auto">
          <a:xfrm>
            <a:off x="5410200" y="2286000"/>
            <a:ext cx="600075" cy="300038"/>
          </a:xfrm>
          <a:prstGeom prst="rect">
            <a:avLst/>
          </a:prstGeom>
          <a:noFill/>
          <a:ln w="9525">
            <a:noFill/>
            <a:miter lim="800000"/>
            <a:headEnd/>
            <a:tailEnd/>
          </a:ln>
        </p:spPr>
        <p:txBody>
          <a:bodyPr wrap="none">
            <a:spAutoFit/>
          </a:bodyPr>
          <a:lstStyle/>
          <a:p>
            <a:r>
              <a:rPr lang="en-US"/>
              <a:t>Pion</a:t>
            </a:r>
          </a:p>
        </p:txBody>
      </p:sp>
      <p:sp>
        <p:nvSpPr>
          <p:cNvPr id="29706" name="TextBox 10"/>
          <p:cNvSpPr txBox="1">
            <a:spLocks noChangeArrowheads="1"/>
          </p:cNvSpPr>
          <p:nvPr/>
        </p:nvSpPr>
        <p:spPr bwMode="auto">
          <a:xfrm>
            <a:off x="5029200" y="4495800"/>
            <a:ext cx="600075" cy="300038"/>
          </a:xfrm>
          <a:prstGeom prst="rect">
            <a:avLst/>
          </a:prstGeom>
          <a:noFill/>
          <a:ln w="9525">
            <a:noFill/>
            <a:miter lim="800000"/>
            <a:headEnd/>
            <a:tailEnd/>
          </a:ln>
        </p:spPr>
        <p:txBody>
          <a:bodyPr wrap="none">
            <a:spAutoFit/>
          </a:bodyPr>
          <a:lstStyle/>
          <a:p>
            <a:r>
              <a:rPr lang="en-US"/>
              <a:t>Pion</a:t>
            </a:r>
          </a:p>
        </p:txBody>
      </p:sp>
      <p:sp>
        <p:nvSpPr>
          <p:cNvPr id="29707" name="TextBox 11"/>
          <p:cNvSpPr txBox="1">
            <a:spLocks noChangeArrowheads="1"/>
          </p:cNvSpPr>
          <p:nvPr/>
        </p:nvSpPr>
        <p:spPr bwMode="auto">
          <a:xfrm>
            <a:off x="6324600" y="4953000"/>
            <a:ext cx="600075" cy="300038"/>
          </a:xfrm>
          <a:prstGeom prst="rect">
            <a:avLst/>
          </a:prstGeom>
          <a:noFill/>
          <a:ln w="9525">
            <a:noFill/>
            <a:miter lim="800000"/>
            <a:headEnd/>
            <a:tailEnd/>
          </a:ln>
        </p:spPr>
        <p:txBody>
          <a:bodyPr wrap="none">
            <a:spAutoFit/>
          </a:bodyPr>
          <a:lstStyle/>
          <a:p>
            <a:r>
              <a:rPr lang="en-US"/>
              <a:t>Pion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1"/>
          </p:nvPr>
        </p:nvSpPr>
        <p:spPr>
          <a:noFill/>
        </p:spPr>
        <p:txBody>
          <a:bodyPr/>
          <a:lstStyle/>
          <a:p>
            <a:fld id="{95C695C4-42AC-43D8-92EE-1A1EC877DD45}" type="slidenum">
              <a:rPr lang="en-US" smtClean="0"/>
              <a:pPr/>
              <a:t>25</a:t>
            </a:fld>
            <a:endParaRPr lang="en-US" smtClean="0"/>
          </a:p>
        </p:txBody>
      </p:sp>
      <p:sp>
        <p:nvSpPr>
          <p:cNvPr id="28675" name="Footer Placeholder 4"/>
          <p:cNvSpPr>
            <a:spLocks noGrp="1"/>
          </p:cNvSpPr>
          <p:nvPr>
            <p:ph type="ftr" sz="quarter" idx="12"/>
          </p:nvPr>
        </p:nvSpPr>
        <p:spPr/>
        <p:txBody>
          <a:bodyPr/>
          <a:lstStyle/>
          <a:p>
            <a:pPr>
              <a:defRPr/>
            </a:pPr>
            <a:r>
              <a:rPr lang="en-US" smtClean="0"/>
              <a:t>W. Riegler/CERN</a:t>
            </a:r>
          </a:p>
        </p:txBody>
      </p:sp>
      <p:sp>
        <p:nvSpPr>
          <p:cNvPr id="30724" name="Rectangle 2"/>
          <p:cNvSpPr>
            <a:spLocks noGrp="1" noChangeArrowheads="1"/>
          </p:cNvSpPr>
          <p:nvPr>
            <p:ph type="title" idx="4294967295"/>
          </p:nvPr>
        </p:nvSpPr>
        <p:spPr>
          <a:xfrm>
            <a:off x="990600" y="228600"/>
            <a:ext cx="6019800" cy="457200"/>
          </a:xfrm>
          <a:noFill/>
        </p:spPr>
        <p:txBody>
          <a:bodyPr/>
          <a:lstStyle/>
          <a:p>
            <a:r>
              <a:rPr lang="en-US" smtClean="0">
                <a:effectLst/>
              </a:rPr>
              <a:t>Particles in the mid 50ies</a:t>
            </a:r>
          </a:p>
        </p:txBody>
      </p:sp>
      <p:sp>
        <p:nvSpPr>
          <p:cNvPr id="30725" name="Text Box 4"/>
          <p:cNvSpPr txBox="1">
            <a:spLocks noChangeArrowheads="1"/>
          </p:cNvSpPr>
          <p:nvPr/>
        </p:nvSpPr>
        <p:spPr bwMode="auto">
          <a:xfrm>
            <a:off x="838200" y="1295400"/>
            <a:ext cx="7407275" cy="5213350"/>
          </a:xfrm>
          <a:prstGeom prst="rect">
            <a:avLst/>
          </a:prstGeom>
          <a:noFill/>
          <a:ln w="9525">
            <a:noFill/>
            <a:miter lim="800000"/>
            <a:headEnd/>
            <a:tailEnd/>
          </a:ln>
        </p:spPr>
        <p:txBody>
          <a:bodyPr lIns="92075" tIns="46038" rIns="92075" bIns="46038">
            <a:spAutoFit/>
          </a:bodyPr>
          <a:lstStyle/>
          <a:p>
            <a:r>
              <a:rPr lang="en-US">
                <a:solidFill>
                  <a:srgbClr val="002060"/>
                </a:solidFill>
              </a:rPr>
              <a:t>By 1959: 20 particles</a:t>
            </a:r>
          </a:p>
          <a:p>
            <a:endParaRPr lang="en-US">
              <a:solidFill>
                <a:srgbClr val="0033CC"/>
              </a:solidFill>
            </a:endParaRPr>
          </a:p>
          <a:p>
            <a:r>
              <a:rPr lang="en-US">
                <a:solidFill>
                  <a:srgbClr val="008000"/>
                </a:solidFill>
              </a:rPr>
              <a:t>e</a:t>
            </a:r>
            <a:r>
              <a:rPr lang="en-US" baseline="30000">
                <a:solidFill>
                  <a:srgbClr val="008000"/>
                </a:solidFill>
              </a:rPr>
              <a:t>- </a:t>
            </a:r>
            <a:r>
              <a:rPr lang="en-US">
                <a:solidFill>
                  <a:srgbClr val="008000"/>
                </a:solidFill>
              </a:rPr>
              <a:t>:  fluorescent screen</a:t>
            </a:r>
          </a:p>
          <a:p>
            <a:r>
              <a:rPr lang="en-US">
                <a:solidFill>
                  <a:srgbClr val="008000"/>
                </a:solidFill>
              </a:rPr>
              <a:t>n :  ionization chamber</a:t>
            </a:r>
          </a:p>
          <a:p>
            <a:endParaRPr lang="en-US">
              <a:solidFill>
                <a:srgbClr val="008000"/>
              </a:solidFill>
            </a:endParaRPr>
          </a:p>
          <a:p>
            <a:r>
              <a:rPr lang="en-US">
                <a:solidFill>
                  <a:srgbClr val="002060"/>
                </a:solidFill>
              </a:rPr>
              <a:t>7 Cloud Chamber:                </a:t>
            </a:r>
            <a:r>
              <a:rPr lang="en-US">
                <a:solidFill>
                  <a:srgbClr val="002060"/>
                </a:solidFill>
                <a:sym typeface="Mathematica1" pitchFamily="2" charset="2"/>
              </a:rPr>
              <a:t>6 Nuclear Emulsion:</a:t>
            </a:r>
            <a:r>
              <a:rPr lang="en-US">
                <a:solidFill>
                  <a:srgbClr val="002060"/>
                </a:solidFill>
              </a:rPr>
              <a:t>                   </a:t>
            </a:r>
          </a:p>
          <a:p>
            <a:r>
              <a:rPr lang="en-US"/>
              <a:t>       	</a:t>
            </a:r>
            <a:r>
              <a:rPr lang="en-US" sz="1800"/>
              <a:t>e</a:t>
            </a:r>
            <a:r>
              <a:rPr lang="en-US" sz="1800" baseline="30000"/>
              <a:t>+		</a:t>
            </a:r>
            <a:r>
              <a:rPr lang="en-US" sz="1800">
                <a:sym typeface="Mathematica1" pitchFamily="2" charset="2"/>
              </a:rPr>
              <a:t></a:t>
            </a:r>
            <a:r>
              <a:rPr lang="en-US" sz="1800" baseline="30000">
                <a:sym typeface="Mathematica1" pitchFamily="2" charset="2"/>
              </a:rPr>
              <a:t>+</a:t>
            </a:r>
            <a:r>
              <a:rPr lang="en-US" sz="1800">
                <a:sym typeface="Mathematica1" pitchFamily="2" charset="2"/>
              </a:rPr>
              <a:t>,  </a:t>
            </a:r>
            <a:r>
              <a:rPr lang="en-US" sz="1800" baseline="30000">
                <a:sym typeface="Mathematica1" pitchFamily="2" charset="2"/>
              </a:rPr>
              <a:t>-</a:t>
            </a:r>
            <a:endParaRPr lang="en-US" sz="1800"/>
          </a:p>
          <a:p>
            <a:r>
              <a:rPr lang="en-US" sz="1800"/>
              <a:t>	</a:t>
            </a:r>
            <a:r>
              <a:rPr lang="en-US" sz="1800">
                <a:sym typeface="Mathematica1" pitchFamily="2" charset="2"/>
              </a:rPr>
              <a:t></a:t>
            </a:r>
            <a:r>
              <a:rPr lang="en-US" sz="1800" baseline="30000">
                <a:sym typeface="Mathematica1" pitchFamily="2" charset="2"/>
              </a:rPr>
              <a:t>+</a:t>
            </a:r>
            <a:r>
              <a:rPr lang="en-US" sz="1800">
                <a:sym typeface="Mathematica1" pitchFamily="2" charset="2"/>
              </a:rPr>
              <a:t>, </a:t>
            </a:r>
            <a:r>
              <a:rPr lang="en-US" sz="1800" baseline="30000">
                <a:sym typeface="Mathematica1" pitchFamily="2" charset="2"/>
              </a:rPr>
              <a:t>-</a:t>
            </a:r>
            <a:r>
              <a:rPr lang="en-US" sz="1800">
                <a:sym typeface="Mathematica1" pitchFamily="2" charset="2"/>
              </a:rPr>
              <a:t> 		anti-</a:t>
            </a:r>
            <a:r>
              <a:rPr lang="en-US" sz="1800" baseline="30000"/>
              <a:t>0</a:t>
            </a:r>
            <a:r>
              <a:rPr lang="en-US" sz="1800">
                <a:sym typeface="Mathematica1" pitchFamily="2" charset="2"/>
              </a:rPr>
              <a:t> </a:t>
            </a:r>
            <a:endParaRPr lang="en-US" sz="1800"/>
          </a:p>
          <a:p>
            <a:r>
              <a:rPr lang="en-US" sz="1800"/>
              <a:t>	K</a:t>
            </a:r>
            <a:r>
              <a:rPr lang="en-US" sz="1800" baseline="30000"/>
              <a:t>0		</a:t>
            </a:r>
            <a:r>
              <a:rPr lang="en-US" sz="1800">
                <a:sym typeface="Mathematica1" pitchFamily="2" charset="2"/>
              </a:rPr>
              <a:t></a:t>
            </a:r>
            <a:r>
              <a:rPr lang="en-US" sz="1800" baseline="30000">
                <a:sym typeface="Mathematica1" pitchFamily="2" charset="2"/>
              </a:rPr>
              <a:t>+</a:t>
            </a:r>
            <a:endParaRPr lang="en-US" sz="1800" baseline="30000"/>
          </a:p>
          <a:p>
            <a:r>
              <a:rPr lang="en-US" sz="1800"/>
              <a:t>     	</a:t>
            </a:r>
            <a:r>
              <a:rPr lang="en-US" sz="1800">
                <a:sym typeface="Mathematica1" pitchFamily="2" charset="2"/>
              </a:rPr>
              <a:t></a:t>
            </a:r>
            <a:r>
              <a:rPr lang="en-US" sz="1800" baseline="30000"/>
              <a:t>0</a:t>
            </a:r>
            <a:r>
              <a:rPr lang="en-US" sz="1800">
                <a:sym typeface="Mathematica1" pitchFamily="2" charset="2"/>
              </a:rPr>
              <a:t> 		</a:t>
            </a:r>
            <a:r>
              <a:rPr lang="en-US" sz="1800"/>
              <a:t>K</a:t>
            </a:r>
            <a:r>
              <a:rPr lang="en-US" sz="1800" baseline="30000"/>
              <a:t>+</a:t>
            </a:r>
            <a:r>
              <a:rPr lang="en-US" sz="1800"/>
              <a:t> ,K</a:t>
            </a:r>
            <a:r>
              <a:rPr lang="en-US" sz="1800" baseline="30000"/>
              <a:t>-</a:t>
            </a:r>
            <a:endParaRPr lang="en-US" sz="1800">
              <a:sym typeface="Mathematica1" pitchFamily="2" charset="2"/>
            </a:endParaRPr>
          </a:p>
          <a:p>
            <a:r>
              <a:rPr lang="en-US" sz="1800">
                <a:sym typeface="Mathematica1" pitchFamily="2" charset="2"/>
              </a:rPr>
              <a:t>	</a:t>
            </a:r>
            <a:r>
              <a:rPr lang="en-US" sz="1800" baseline="30000">
                <a:sym typeface="Mathematica1" pitchFamily="2" charset="2"/>
              </a:rPr>
              <a:t>-</a:t>
            </a:r>
            <a:r>
              <a:rPr lang="en-US" sz="1800">
                <a:sym typeface="Mathematica1" pitchFamily="2" charset="2"/>
              </a:rPr>
              <a:t> </a:t>
            </a:r>
          </a:p>
          <a:p>
            <a:r>
              <a:rPr lang="en-US" sz="1800">
                <a:sym typeface="Mathematica1" pitchFamily="2" charset="2"/>
              </a:rPr>
              <a:t>	</a:t>
            </a:r>
            <a:r>
              <a:rPr lang="en-US" sz="1800" baseline="30000">
                <a:sym typeface="Mathematica1" pitchFamily="2" charset="2"/>
              </a:rPr>
              <a:t>-</a:t>
            </a:r>
            <a:endParaRPr lang="en-US" sz="1800">
              <a:sym typeface="Mathematica1" pitchFamily="2" charset="2"/>
            </a:endParaRPr>
          </a:p>
          <a:p>
            <a:endParaRPr lang="en-US" sz="1400">
              <a:sym typeface="Mathematica1" pitchFamily="2" charset="2"/>
            </a:endParaRPr>
          </a:p>
          <a:p>
            <a:r>
              <a:rPr lang="en-US">
                <a:solidFill>
                  <a:srgbClr val="002060"/>
                </a:solidFill>
                <a:sym typeface="Mathematica1" pitchFamily="2" charset="2"/>
              </a:rPr>
              <a:t>2 Bubble Chamber</a:t>
            </a:r>
            <a:r>
              <a:rPr lang="en-US" sz="1400">
                <a:solidFill>
                  <a:srgbClr val="002060"/>
                </a:solidFill>
                <a:sym typeface="Mathematica1" pitchFamily="2" charset="2"/>
              </a:rPr>
              <a:t>:	             	 </a:t>
            </a:r>
            <a:r>
              <a:rPr lang="en-US">
                <a:solidFill>
                  <a:srgbClr val="002060"/>
                </a:solidFill>
                <a:sym typeface="Mathematica1" pitchFamily="2" charset="2"/>
              </a:rPr>
              <a:t>3 with Electronic techniques:</a:t>
            </a:r>
            <a:r>
              <a:rPr lang="en-US" sz="1400">
                <a:solidFill>
                  <a:srgbClr val="002060"/>
                </a:solidFill>
                <a:sym typeface="Mathematica1" pitchFamily="2" charset="2"/>
              </a:rPr>
              <a:t> 		</a:t>
            </a:r>
          </a:p>
          <a:p>
            <a:r>
              <a:rPr lang="en-US" sz="1800">
                <a:sym typeface="Mathematica1" pitchFamily="2" charset="2"/>
              </a:rPr>
              <a:t>	</a:t>
            </a:r>
            <a:r>
              <a:rPr lang="en-US" sz="1800" baseline="30000">
                <a:sym typeface="Mathematica1" pitchFamily="2" charset="2"/>
              </a:rPr>
              <a:t>0   </a:t>
            </a:r>
            <a:r>
              <a:rPr lang="en-US" sz="1800"/>
              <a:t> 		 </a:t>
            </a:r>
            <a:r>
              <a:rPr lang="en-US"/>
              <a:t>anti-n</a:t>
            </a:r>
            <a:endParaRPr lang="en-US" sz="1800"/>
          </a:p>
          <a:p>
            <a:r>
              <a:rPr lang="en-US" sz="1800"/>
              <a:t>	</a:t>
            </a:r>
            <a:r>
              <a:rPr lang="en-US" sz="1800">
                <a:sym typeface="Mathematica1" pitchFamily="2" charset="2"/>
              </a:rPr>
              <a:t></a:t>
            </a:r>
            <a:r>
              <a:rPr lang="en-US" sz="1800" baseline="30000">
                <a:sym typeface="Mathematica1" pitchFamily="2" charset="2"/>
              </a:rPr>
              <a:t>0</a:t>
            </a:r>
            <a:r>
              <a:rPr lang="en-US"/>
              <a:t>      		 anti-p</a:t>
            </a:r>
          </a:p>
          <a:p>
            <a:r>
              <a:rPr lang="en-US" sz="1800">
                <a:sym typeface="Mathematica1" pitchFamily="2" charset="2"/>
              </a:rPr>
              <a:t>			  </a:t>
            </a:r>
            <a:r>
              <a:rPr lang="en-US" sz="1800" baseline="30000">
                <a:sym typeface="Mathematica1" pitchFamily="2" charset="2"/>
              </a:rPr>
              <a:t>0</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1"/>
          </p:nvPr>
        </p:nvSpPr>
        <p:spPr>
          <a:noFill/>
        </p:spPr>
        <p:txBody>
          <a:bodyPr/>
          <a:lstStyle/>
          <a:p>
            <a:fld id="{6D545E43-C754-4AE1-8728-6B889E188F4C}" type="slidenum">
              <a:rPr lang="en-US" smtClean="0"/>
              <a:pPr/>
              <a:t>26</a:t>
            </a:fld>
            <a:endParaRPr lang="en-US" smtClean="0"/>
          </a:p>
        </p:txBody>
      </p:sp>
      <p:sp>
        <p:nvSpPr>
          <p:cNvPr id="29699" name="Footer Placeholder 4"/>
          <p:cNvSpPr>
            <a:spLocks noGrp="1"/>
          </p:cNvSpPr>
          <p:nvPr>
            <p:ph type="ftr" sz="quarter" idx="12"/>
          </p:nvPr>
        </p:nvSpPr>
        <p:spPr/>
        <p:txBody>
          <a:bodyPr/>
          <a:lstStyle/>
          <a:p>
            <a:pPr>
              <a:defRPr/>
            </a:pPr>
            <a:r>
              <a:rPr lang="en-US" smtClean="0"/>
              <a:t>W. Riegler/CERN</a:t>
            </a:r>
          </a:p>
        </p:txBody>
      </p:sp>
      <p:sp>
        <p:nvSpPr>
          <p:cNvPr id="31748" name="Rectangle 2"/>
          <p:cNvSpPr>
            <a:spLocks noGrp="1" noChangeArrowheads="1"/>
          </p:cNvSpPr>
          <p:nvPr>
            <p:ph type="title" idx="4294967295"/>
          </p:nvPr>
        </p:nvSpPr>
        <p:spPr>
          <a:xfrm>
            <a:off x="2209800" y="152400"/>
            <a:ext cx="6019800" cy="457200"/>
          </a:xfrm>
          <a:noFill/>
        </p:spPr>
        <p:txBody>
          <a:bodyPr/>
          <a:lstStyle/>
          <a:p>
            <a:r>
              <a:rPr lang="en-US" smtClean="0">
                <a:effectLst/>
              </a:rPr>
              <a:t>Bubble Chamber</a:t>
            </a:r>
          </a:p>
        </p:txBody>
      </p:sp>
      <p:sp>
        <p:nvSpPr>
          <p:cNvPr id="31749" name="Text Box 3"/>
          <p:cNvSpPr txBox="1">
            <a:spLocks noChangeArrowheads="1"/>
          </p:cNvSpPr>
          <p:nvPr/>
        </p:nvSpPr>
        <p:spPr bwMode="auto">
          <a:xfrm>
            <a:off x="3352800" y="838200"/>
            <a:ext cx="5562600" cy="5564188"/>
          </a:xfrm>
          <a:prstGeom prst="rect">
            <a:avLst/>
          </a:prstGeom>
          <a:noFill/>
          <a:ln w="9525">
            <a:noFill/>
            <a:miter lim="800000"/>
            <a:headEnd/>
            <a:tailEnd/>
          </a:ln>
        </p:spPr>
        <p:txBody>
          <a:bodyPr lIns="92075" tIns="46038" rIns="92075" bIns="46038">
            <a:spAutoFit/>
          </a:bodyPr>
          <a:lstStyle/>
          <a:p>
            <a:r>
              <a:rPr lang="en-US">
                <a:solidFill>
                  <a:srgbClr val="002060"/>
                </a:solidFill>
              </a:rPr>
              <a:t>In the early 1950ies Donald Glaser tried to build </a:t>
            </a:r>
          </a:p>
          <a:p>
            <a:r>
              <a:rPr lang="en-US">
                <a:solidFill>
                  <a:srgbClr val="002060"/>
                </a:solidFill>
              </a:rPr>
              <a:t>on the cloud chamber analogy: </a:t>
            </a:r>
          </a:p>
          <a:p>
            <a:r>
              <a:rPr lang="en-US">
                <a:solidFill>
                  <a:srgbClr val="002060"/>
                </a:solidFill>
              </a:rPr>
              <a:t>	</a:t>
            </a:r>
          </a:p>
          <a:p>
            <a:r>
              <a:rPr lang="en-US">
                <a:solidFill>
                  <a:srgbClr val="008000"/>
                </a:solidFill>
              </a:rPr>
              <a:t>Instead of supersaturating a gas with a vapor </a:t>
            </a:r>
          </a:p>
          <a:p>
            <a:r>
              <a:rPr lang="en-US">
                <a:solidFill>
                  <a:srgbClr val="008000"/>
                </a:solidFill>
              </a:rPr>
              <a:t>one would superheat a liquid. A particle </a:t>
            </a:r>
          </a:p>
          <a:p>
            <a:r>
              <a:rPr lang="en-US">
                <a:solidFill>
                  <a:srgbClr val="008000"/>
                </a:solidFill>
              </a:rPr>
              <a:t>depositing energy along it’s path would </a:t>
            </a:r>
          </a:p>
          <a:p>
            <a:r>
              <a:rPr lang="en-US">
                <a:solidFill>
                  <a:srgbClr val="008000"/>
                </a:solidFill>
              </a:rPr>
              <a:t>then make the liquid boil and form bubbles along </a:t>
            </a:r>
          </a:p>
          <a:p>
            <a:r>
              <a:rPr lang="en-US">
                <a:solidFill>
                  <a:srgbClr val="008000"/>
                </a:solidFill>
              </a:rPr>
              <a:t>the track.</a:t>
            </a:r>
          </a:p>
          <a:p>
            <a:r>
              <a:rPr lang="en-US">
                <a:solidFill>
                  <a:srgbClr val="008000"/>
                </a:solidFill>
              </a:rPr>
              <a:t> </a:t>
            </a:r>
          </a:p>
          <a:p>
            <a:r>
              <a:rPr lang="en-US">
                <a:solidFill>
                  <a:srgbClr val="002060"/>
                </a:solidFill>
              </a:rPr>
              <a:t>In 1952 Glaser photographed first Bubble chamber </a:t>
            </a:r>
          </a:p>
          <a:p>
            <a:r>
              <a:rPr lang="en-US">
                <a:solidFill>
                  <a:srgbClr val="002060"/>
                </a:solidFill>
              </a:rPr>
              <a:t>tracks. Luis Alvarez was one of the main proponents</a:t>
            </a:r>
          </a:p>
          <a:p>
            <a:r>
              <a:rPr lang="en-US">
                <a:solidFill>
                  <a:srgbClr val="002060"/>
                </a:solidFill>
              </a:rPr>
              <a:t>of the bubble chamber.</a:t>
            </a:r>
          </a:p>
          <a:p>
            <a:endParaRPr lang="en-US">
              <a:solidFill>
                <a:srgbClr val="0033CC"/>
              </a:solidFill>
            </a:endParaRPr>
          </a:p>
          <a:p>
            <a:r>
              <a:rPr lang="en-US">
                <a:solidFill>
                  <a:srgbClr val="008000"/>
                </a:solidFill>
              </a:rPr>
              <a:t>The size of the chambers grew quickly</a:t>
            </a:r>
          </a:p>
          <a:p>
            <a:r>
              <a:rPr lang="en-US">
                <a:solidFill>
                  <a:srgbClr val="008000"/>
                </a:solidFill>
              </a:rPr>
              <a:t>1954:	2.5’’(6.4cm)</a:t>
            </a:r>
          </a:p>
          <a:p>
            <a:r>
              <a:rPr lang="en-US">
                <a:solidFill>
                  <a:srgbClr val="008000"/>
                </a:solidFill>
              </a:rPr>
              <a:t>1954: 	4’’   (10cm) </a:t>
            </a:r>
          </a:p>
          <a:p>
            <a:r>
              <a:rPr lang="en-US">
                <a:solidFill>
                  <a:srgbClr val="008000"/>
                </a:solidFill>
              </a:rPr>
              <a:t>1956: 	10’’ (25cm) 	      </a:t>
            </a:r>
          </a:p>
          <a:p>
            <a:r>
              <a:rPr lang="en-US">
                <a:solidFill>
                  <a:srgbClr val="008000"/>
                </a:solidFill>
              </a:rPr>
              <a:t>1959: 	72’’ (183cm)</a:t>
            </a:r>
          </a:p>
          <a:p>
            <a:r>
              <a:rPr lang="en-US">
                <a:solidFill>
                  <a:srgbClr val="008000"/>
                </a:solidFill>
              </a:rPr>
              <a:t>1963: 	80’’ (203cm)</a:t>
            </a:r>
          </a:p>
          <a:p>
            <a:r>
              <a:rPr lang="en-US">
                <a:solidFill>
                  <a:srgbClr val="008000"/>
                </a:solidFill>
              </a:rPr>
              <a:t>1973: 	370cm</a:t>
            </a:r>
          </a:p>
        </p:txBody>
      </p:sp>
      <p:pic>
        <p:nvPicPr>
          <p:cNvPr id="31750" name="Picture 6" descr="first_bubble"/>
          <p:cNvPicPr>
            <a:picLocks noChangeAspect="1" noChangeArrowheads="1"/>
          </p:cNvPicPr>
          <p:nvPr/>
        </p:nvPicPr>
        <p:blipFill>
          <a:blip r:embed="rId2" cstate="print"/>
          <a:srcRect/>
          <a:stretch>
            <a:fillRect/>
          </a:stretch>
        </p:blipFill>
        <p:spPr bwMode="auto">
          <a:xfrm>
            <a:off x="381000" y="152400"/>
            <a:ext cx="1811338" cy="2971800"/>
          </a:xfrm>
          <a:prstGeom prst="rect">
            <a:avLst/>
          </a:prstGeom>
          <a:noFill/>
          <a:ln w="9525">
            <a:noFill/>
            <a:miter lim="800000"/>
            <a:headEnd/>
            <a:tailEnd/>
          </a:ln>
        </p:spPr>
      </p:pic>
      <p:pic>
        <p:nvPicPr>
          <p:cNvPr id="31751" name="Picture 7" descr="bubble1"/>
          <p:cNvPicPr>
            <a:picLocks noChangeAspect="1" noChangeArrowheads="1"/>
          </p:cNvPicPr>
          <p:nvPr/>
        </p:nvPicPr>
        <p:blipFill>
          <a:blip r:embed="rId3" cstate="print"/>
          <a:srcRect/>
          <a:stretch>
            <a:fillRect/>
          </a:stretch>
        </p:blipFill>
        <p:spPr bwMode="auto">
          <a:xfrm>
            <a:off x="228600" y="3124200"/>
            <a:ext cx="2657475" cy="347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1"/>
          </p:nvPr>
        </p:nvSpPr>
        <p:spPr>
          <a:noFill/>
        </p:spPr>
        <p:txBody>
          <a:bodyPr/>
          <a:lstStyle/>
          <a:p>
            <a:fld id="{1FE6AE1E-9DBF-406E-8C1C-997F6E946CDE}" type="slidenum">
              <a:rPr lang="en-US" smtClean="0"/>
              <a:pPr/>
              <a:t>27</a:t>
            </a:fld>
            <a:endParaRPr lang="en-US" smtClean="0"/>
          </a:p>
        </p:txBody>
      </p:sp>
      <p:sp>
        <p:nvSpPr>
          <p:cNvPr id="30723" name="Footer Placeholder 4"/>
          <p:cNvSpPr>
            <a:spLocks noGrp="1"/>
          </p:cNvSpPr>
          <p:nvPr>
            <p:ph type="ftr" sz="quarter" idx="12"/>
          </p:nvPr>
        </p:nvSpPr>
        <p:spPr/>
        <p:txBody>
          <a:bodyPr/>
          <a:lstStyle/>
          <a:p>
            <a:pPr>
              <a:defRPr/>
            </a:pPr>
            <a:r>
              <a:rPr lang="en-US" smtClean="0"/>
              <a:t>W. Riegler/CERN</a:t>
            </a:r>
          </a:p>
        </p:txBody>
      </p:sp>
      <p:sp>
        <p:nvSpPr>
          <p:cNvPr id="32772" name="Rectangle 2"/>
          <p:cNvSpPr>
            <a:spLocks noGrp="1" noChangeArrowheads="1"/>
          </p:cNvSpPr>
          <p:nvPr>
            <p:ph type="title" idx="4294967295"/>
          </p:nvPr>
        </p:nvSpPr>
        <p:spPr>
          <a:xfrm>
            <a:off x="1219200" y="152400"/>
            <a:ext cx="6019800" cy="457200"/>
          </a:xfrm>
          <a:noFill/>
        </p:spPr>
        <p:txBody>
          <a:bodyPr/>
          <a:lstStyle/>
          <a:p>
            <a:r>
              <a:rPr lang="en-US" smtClean="0">
                <a:effectLst/>
              </a:rPr>
              <a:t>Bubble Chamber</a:t>
            </a:r>
          </a:p>
        </p:txBody>
      </p:sp>
      <p:pic>
        <p:nvPicPr>
          <p:cNvPr id="32773" name="Picture 3" descr="bibcev2"/>
          <p:cNvPicPr>
            <a:picLocks noChangeAspect="1" noChangeArrowheads="1"/>
          </p:cNvPicPr>
          <p:nvPr/>
        </p:nvPicPr>
        <p:blipFill>
          <a:blip r:embed="rId2" cstate="print"/>
          <a:srcRect/>
          <a:stretch>
            <a:fillRect/>
          </a:stretch>
        </p:blipFill>
        <p:spPr bwMode="auto">
          <a:xfrm>
            <a:off x="4267200" y="1295400"/>
            <a:ext cx="3962400" cy="1582738"/>
          </a:xfrm>
          <a:prstGeom prst="rect">
            <a:avLst/>
          </a:prstGeom>
          <a:noFill/>
          <a:ln w="9525">
            <a:noFill/>
            <a:miter lim="800000"/>
            <a:headEnd/>
            <a:tailEnd/>
          </a:ln>
        </p:spPr>
      </p:pic>
      <p:pic>
        <p:nvPicPr>
          <p:cNvPr id="32774" name="Picture 4" descr="bubblecp"/>
          <p:cNvPicPr>
            <a:picLocks noChangeAspect="1" noChangeArrowheads="1"/>
          </p:cNvPicPr>
          <p:nvPr/>
        </p:nvPicPr>
        <p:blipFill>
          <a:blip r:embed="rId3" cstate="print"/>
          <a:srcRect/>
          <a:stretch>
            <a:fillRect/>
          </a:stretch>
        </p:blipFill>
        <p:spPr bwMode="auto">
          <a:xfrm>
            <a:off x="304800" y="1447800"/>
            <a:ext cx="3187700" cy="4038600"/>
          </a:xfrm>
          <a:prstGeom prst="rect">
            <a:avLst/>
          </a:prstGeom>
          <a:noFill/>
          <a:ln w="9525">
            <a:noFill/>
            <a:miter lim="800000"/>
            <a:headEnd/>
            <a:tailEnd/>
          </a:ln>
        </p:spPr>
      </p:pic>
      <p:sp>
        <p:nvSpPr>
          <p:cNvPr id="32775" name="Text Box 5"/>
          <p:cNvSpPr txBox="1">
            <a:spLocks noChangeArrowheads="1"/>
          </p:cNvSpPr>
          <p:nvPr/>
        </p:nvSpPr>
        <p:spPr bwMode="auto">
          <a:xfrm>
            <a:off x="4251325" y="3368675"/>
            <a:ext cx="4833938" cy="3070225"/>
          </a:xfrm>
          <a:prstGeom prst="rect">
            <a:avLst/>
          </a:prstGeom>
          <a:noFill/>
          <a:ln w="9525">
            <a:noFill/>
            <a:miter lim="800000"/>
            <a:headEnd/>
            <a:tailEnd/>
          </a:ln>
        </p:spPr>
        <p:txBody>
          <a:bodyPr wrap="none" lIns="92075" tIns="46038" rIns="92075" bIns="46038">
            <a:spAutoFit/>
          </a:bodyPr>
          <a:lstStyle/>
          <a:p>
            <a:r>
              <a:rPr lang="en-US">
                <a:solidFill>
                  <a:srgbClr val="002060"/>
                </a:solidFill>
              </a:rPr>
              <a:t>Unlike the Cloud Chamber, the Bubble Chamber</a:t>
            </a:r>
          </a:p>
          <a:p>
            <a:r>
              <a:rPr lang="en-US">
                <a:solidFill>
                  <a:srgbClr val="002060"/>
                </a:solidFill>
              </a:rPr>
              <a:t>could not be triggered, i.e. the bubble chamber </a:t>
            </a:r>
          </a:p>
          <a:p>
            <a:r>
              <a:rPr lang="en-US">
                <a:solidFill>
                  <a:srgbClr val="002060"/>
                </a:solidFill>
              </a:rPr>
              <a:t>had to be already in the superheated state when </a:t>
            </a:r>
          </a:p>
          <a:p>
            <a:r>
              <a:rPr lang="en-US">
                <a:solidFill>
                  <a:srgbClr val="002060"/>
                </a:solidFill>
              </a:rPr>
              <a:t>the particle was entering. It was therefore not </a:t>
            </a:r>
          </a:p>
          <a:p>
            <a:r>
              <a:rPr lang="en-US">
                <a:solidFill>
                  <a:srgbClr val="002060"/>
                </a:solidFill>
              </a:rPr>
              <a:t>useful for Cosmic Ray Physics, but as in the 50ies</a:t>
            </a:r>
          </a:p>
          <a:p>
            <a:r>
              <a:rPr lang="en-US">
                <a:solidFill>
                  <a:srgbClr val="002060"/>
                </a:solidFill>
              </a:rPr>
              <a:t>particle physics moved to accelerators it was </a:t>
            </a:r>
          </a:p>
          <a:p>
            <a:r>
              <a:rPr lang="en-US">
                <a:solidFill>
                  <a:srgbClr val="002060"/>
                </a:solidFill>
              </a:rPr>
              <a:t>possible to synchronize the chamber compression</a:t>
            </a:r>
          </a:p>
          <a:p>
            <a:r>
              <a:rPr lang="en-US">
                <a:solidFill>
                  <a:srgbClr val="002060"/>
                </a:solidFill>
              </a:rPr>
              <a:t>with the arrival of the beam.  </a:t>
            </a:r>
          </a:p>
          <a:p>
            <a:endParaRPr lang="en-US">
              <a:solidFill>
                <a:srgbClr val="0033CC"/>
              </a:solidFill>
            </a:endParaRPr>
          </a:p>
          <a:p>
            <a:r>
              <a:rPr lang="en-US">
                <a:solidFill>
                  <a:srgbClr val="008000"/>
                </a:solidFill>
              </a:rPr>
              <a:t>For data analysis one had to look through millions </a:t>
            </a:r>
          </a:p>
          <a:p>
            <a:r>
              <a:rPr lang="en-US">
                <a:solidFill>
                  <a:srgbClr val="008000"/>
                </a:solidFill>
              </a:rPr>
              <a:t>of pictures.   </a:t>
            </a:r>
          </a:p>
        </p:txBody>
      </p:sp>
      <p:sp>
        <p:nvSpPr>
          <p:cNvPr id="32776" name="Text Box 6"/>
          <p:cNvSpPr txBox="1">
            <a:spLocks noChangeArrowheads="1"/>
          </p:cNvSpPr>
          <p:nvPr/>
        </p:nvSpPr>
        <p:spPr bwMode="auto">
          <a:xfrm>
            <a:off x="5715000" y="2971800"/>
            <a:ext cx="1030288" cy="231775"/>
          </a:xfrm>
          <a:prstGeom prst="rect">
            <a:avLst/>
          </a:prstGeom>
          <a:noFill/>
          <a:ln w="9525">
            <a:noFill/>
            <a:miter lim="800000"/>
            <a:headEnd/>
            <a:tailEnd/>
          </a:ln>
        </p:spPr>
        <p:txBody>
          <a:bodyPr wrap="none" lIns="92075" tIns="46038" rIns="92075" bIns="46038">
            <a:spAutoFit/>
          </a:bodyPr>
          <a:lstStyle/>
          <a:p>
            <a:r>
              <a:rPr lang="en-US" sz="1000"/>
              <a:t>‘new bubbles’</a:t>
            </a:r>
          </a:p>
        </p:txBody>
      </p:sp>
      <p:sp>
        <p:nvSpPr>
          <p:cNvPr id="32777" name="Text Box 7"/>
          <p:cNvSpPr txBox="1">
            <a:spLocks noChangeArrowheads="1"/>
          </p:cNvSpPr>
          <p:nvPr/>
        </p:nvSpPr>
        <p:spPr bwMode="auto">
          <a:xfrm>
            <a:off x="5638800" y="1066800"/>
            <a:ext cx="974725" cy="231775"/>
          </a:xfrm>
          <a:prstGeom prst="rect">
            <a:avLst/>
          </a:prstGeom>
          <a:noFill/>
          <a:ln w="9525">
            <a:noFill/>
            <a:miter lim="800000"/>
            <a:headEnd/>
            <a:tailEnd/>
          </a:ln>
        </p:spPr>
        <p:txBody>
          <a:bodyPr wrap="none" lIns="92075" tIns="46038" rIns="92075" bIns="46038">
            <a:spAutoFit/>
          </a:bodyPr>
          <a:lstStyle/>
          <a:p>
            <a:r>
              <a:rPr lang="en-US" sz="1000"/>
              <a:t>‘old bubbles’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a:noFill/>
        </p:spPr>
        <p:txBody>
          <a:bodyPr/>
          <a:lstStyle/>
          <a:p>
            <a:fld id="{7D872166-CD49-4821-8D08-4DD0FE7FCE5A}" type="slidenum">
              <a:rPr lang="en-US" smtClean="0"/>
              <a:pPr/>
              <a:t>28</a:t>
            </a:fld>
            <a:endParaRPr lang="en-US" smtClean="0"/>
          </a:p>
        </p:txBody>
      </p:sp>
      <p:sp>
        <p:nvSpPr>
          <p:cNvPr id="32771" name="Footer Placeholder 4"/>
          <p:cNvSpPr>
            <a:spLocks noGrp="1"/>
          </p:cNvSpPr>
          <p:nvPr>
            <p:ph type="ftr" sz="quarter" idx="12"/>
          </p:nvPr>
        </p:nvSpPr>
        <p:spPr/>
        <p:txBody>
          <a:bodyPr/>
          <a:lstStyle/>
          <a:p>
            <a:pPr>
              <a:defRPr/>
            </a:pPr>
            <a:r>
              <a:rPr lang="en-US" smtClean="0"/>
              <a:t>W. Riegler/CERN</a:t>
            </a:r>
          </a:p>
        </p:txBody>
      </p:sp>
      <p:sp>
        <p:nvSpPr>
          <p:cNvPr id="34820" name="Rectangle 2"/>
          <p:cNvSpPr>
            <a:spLocks noGrp="1" noChangeArrowheads="1"/>
          </p:cNvSpPr>
          <p:nvPr>
            <p:ph type="title" idx="4294967295"/>
          </p:nvPr>
        </p:nvSpPr>
        <p:spPr>
          <a:xfrm>
            <a:off x="1143000" y="228600"/>
            <a:ext cx="6019800" cy="457200"/>
          </a:xfrm>
          <a:noFill/>
        </p:spPr>
        <p:txBody>
          <a:bodyPr/>
          <a:lstStyle/>
          <a:p>
            <a:r>
              <a:rPr lang="en-US" smtClean="0">
                <a:effectLst/>
              </a:rPr>
              <a:t>Bubble Chamber</a:t>
            </a:r>
          </a:p>
        </p:txBody>
      </p:sp>
      <p:pic>
        <p:nvPicPr>
          <p:cNvPr id="34821" name="Picture 3" descr="bnl_bubble"/>
          <p:cNvPicPr>
            <a:picLocks noChangeAspect="1" noChangeArrowheads="1"/>
          </p:cNvPicPr>
          <p:nvPr/>
        </p:nvPicPr>
        <p:blipFill>
          <a:blip r:embed="rId2" cstate="print"/>
          <a:srcRect/>
          <a:stretch>
            <a:fillRect/>
          </a:stretch>
        </p:blipFill>
        <p:spPr bwMode="auto">
          <a:xfrm>
            <a:off x="228600" y="1676400"/>
            <a:ext cx="3505200" cy="3657600"/>
          </a:xfrm>
          <a:prstGeom prst="rect">
            <a:avLst/>
          </a:prstGeom>
          <a:noFill/>
          <a:ln w="9525">
            <a:noFill/>
            <a:miter lim="800000"/>
            <a:headEnd/>
            <a:tailEnd/>
          </a:ln>
        </p:spPr>
      </p:pic>
      <p:sp>
        <p:nvSpPr>
          <p:cNvPr id="34822" name="Text Box 4"/>
          <p:cNvSpPr txBox="1">
            <a:spLocks noChangeArrowheads="1"/>
          </p:cNvSpPr>
          <p:nvPr/>
        </p:nvSpPr>
        <p:spPr bwMode="auto">
          <a:xfrm>
            <a:off x="457200" y="5562600"/>
            <a:ext cx="35226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BNL, First Pictures 1963, 0.03s cycle</a:t>
            </a:r>
          </a:p>
        </p:txBody>
      </p:sp>
      <p:pic>
        <p:nvPicPr>
          <p:cNvPr id="34823" name="Picture 5" descr="omega-dia-w"/>
          <p:cNvPicPr>
            <a:picLocks noChangeAspect="1" noChangeArrowheads="1"/>
          </p:cNvPicPr>
          <p:nvPr/>
        </p:nvPicPr>
        <p:blipFill>
          <a:blip r:embed="rId3" cstate="print"/>
          <a:srcRect/>
          <a:stretch>
            <a:fillRect/>
          </a:stretch>
        </p:blipFill>
        <p:spPr bwMode="auto">
          <a:xfrm>
            <a:off x="3810000" y="1676400"/>
            <a:ext cx="5029200" cy="3381375"/>
          </a:xfrm>
          <a:prstGeom prst="rect">
            <a:avLst/>
          </a:prstGeom>
          <a:noFill/>
          <a:ln w="9525">
            <a:noFill/>
            <a:miter lim="800000"/>
            <a:headEnd/>
            <a:tailEnd/>
          </a:ln>
        </p:spPr>
      </p:pic>
      <p:sp>
        <p:nvSpPr>
          <p:cNvPr id="34824" name="Text Box 6"/>
          <p:cNvSpPr txBox="1">
            <a:spLocks noChangeArrowheads="1"/>
          </p:cNvSpPr>
          <p:nvPr/>
        </p:nvSpPr>
        <p:spPr bwMode="auto">
          <a:xfrm>
            <a:off x="4724400" y="5530850"/>
            <a:ext cx="2698750" cy="342900"/>
          </a:xfrm>
          <a:prstGeom prst="rect">
            <a:avLst/>
          </a:prstGeom>
          <a:noFill/>
          <a:ln w="9525">
            <a:noFill/>
            <a:miter lim="800000"/>
            <a:headEnd/>
            <a:tailEnd/>
          </a:ln>
        </p:spPr>
        <p:txBody>
          <a:bodyPr wrap="none" lIns="92075" tIns="46038" rIns="92075" bIns="46038">
            <a:spAutoFit/>
          </a:bodyPr>
          <a:lstStyle/>
          <a:p>
            <a:r>
              <a:rPr lang="en-US">
                <a:solidFill>
                  <a:srgbClr val="002060"/>
                </a:solidFill>
              </a:rPr>
              <a:t>Discovery of the </a:t>
            </a:r>
            <a:r>
              <a:rPr lang="en-US" sz="1800">
                <a:solidFill>
                  <a:srgbClr val="002060"/>
                </a:solidFill>
                <a:sym typeface="Mathematica1" pitchFamily="2" charset="2"/>
              </a:rPr>
              <a:t></a:t>
            </a:r>
            <a:r>
              <a:rPr lang="en-US" sz="1800" baseline="30000">
                <a:solidFill>
                  <a:srgbClr val="002060"/>
                </a:solidFill>
                <a:sym typeface="Mathematica1" pitchFamily="2" charset="2"/>
              </a:rPr>
              <a:t>-  </a:t>
            </a:r>
            <a:r>
              <a:rPr lang="en-US">
                <a:solidFill>
                  <a:srgbClr val="002060"/>
                </a:solidFill>
              </a:rPr>
              <a:t>in 1964</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1"/>
          </p:nvPr>
        </p:nvSpPr>
        <p:spPr>
          <a:noFill/>
        </p:spPr>
        <p:txBody>
          <a:bodyPr/>
          <a:lstStyle/>
          <a:p>
            <a:fld id="{911C8FA4-C55A-4D3B-8DF3-E00477F163D7}" type="slidenum">
              <a:rPr lang="en-US" smtClean="0"/>
              <a:pPr/>
              <a:t>29</a:t>
            </a:fld>
            <a:endParaRPr lang="en-US" smtClean="0"/>
          </a:p>
        </p:txBody>
      </p:sp>
      <p:sp>
        <p:nvSpPr>
          <p:cNvPr id="33795" name="Footer Placeholder 4"/>
          <p:cNvSpPr>
            <a:spLocks noGrp="1"/>
          </p:cNvSpPr>
          <p:nvPr>
            <p:ph type="ftr" sz="quarter" idx="12"/>
          </p:nvPr>
        </p:nvSpPr>
        <p:spPr/>
        <p:txBody>
          <a:bodyPr/>
          <a:lstStyle/>
          <a:p>
            <a:pPr>
              <a:defRPr/>
            </a:pPr>
            <a:r>
              <a:rPr lang="en-US" smtClean="0"/>
              <a:t>W. Riegler/CERN</a:t>
            </a:r>
          </a:p>
        </p:txBody>
      </p:sp>
      <p:sp>
        <p:nvSpPr>
          <p:cNvPr id="35844" name="Rectangle 2"/>
          <p:cNvSpPr>
            <a:spLocks noGrp="1" noChangeArrowheads="1"/>
          </p:cNvSpPr>
          <p:nvPr>
            <p:ph type="title" idx="4294967295"/>
          </p:nvPr>
        </p:nvSpPr>
        <p:spPr>
          <a:xfrm>
            <a:off x="762000" y="152400"/>
            <a:ext cx="6019800" cy="457200"/>
          </a:xfrm>
          <a:noFill/>
        </p:spPr>
        <p:txBody>
          <a:bodyPr/>
          <a:lstStyle/>
          <a:p>
            <a:r>
              <a:rPr lang="en-US" smtClean="0">
                <a:effectLst/>
              </a:rPr>
              <a:t>Bubble Chamber</a:t>
            </a:r>
          </a:p>
        </p:txBody>
      </p:sp>
      <p:sp>
        <p:nvSpPr>
          <p:cNvPr id="35845" name="Text Box 3"/>
          <p:cNvSpPr txBox="1">
            <a:spLocks noChangeArrowheads="1"/>
          </p:cNvSpPr>
          <p:nvPr/>
        </p:nvSpPr>
        <p:spPr bwMode="auto">
          <a:xfrm>
            <a:off x="3962400" y="1066800"/>
            <a:ext cx="238125" cy="300038"/>
          </a:xfrm>
          <a:prstGeom prst="rect">
            <a:avLst/>
          </a:prstGeom>
          <a:noFill/>
          <a:ln w="9525">
            <a:noFill/>
            <a:miter lim="800000"/>
            <a:headEnd/>
            <a:tailEnd/>
          </a:ln>
        </p:spPr>
        <p:txBody>
          <a:bodyPr wrap="none" lIns="92075" tIns="46038" rIns="92075" bIns="46038">
            <a:spAutoFit/>
          </a:bodyPr>
          <a:lstStyle/>
          <a:p>
            <a:r>
              <a:rPr lang="en-US"/>
              <a:t> </a:t>
            </a:r>
          </a:p>
        </p:txBody>
      </p:sp>
      <p:pic>
        <p:nvPicPr>
          <p:cNvPr id="35846" name="Picture 6" descr="gargamelle"/>
          <p:cNvPicPr>
            <a:picLocks noChangeAspect="1" noChangeArrowheads="1"/>
          </p:cNvPicPr>
          <p:nvPr/>
        </p:nvPicPr>
        <p:blipFill>
          <a:blip r:embed="rId2" cstate="print"/>
          <a:srcRect/>
          <a:stretch>
            <a:fillRect/>
          </a:stretch>
        </p:blipFill>
        <p:spPr bwMode="auto">
          <a:xfrm>
            <a:off x="152400" y="838200"/>
            <a:ext cx="3581400" cy="2813050"/>
          </a:xfrm>
          <a:prstGeom prst="rect">
            <a:avLst/>
          </a:prstGeom>
          <a:noFill/>
          <a:ln w="9525">
            <a:noFill/>
            <a:miter lim="800000"/>
            <a:headEnd/>
            <a:tailEnd/>
          </a:ln>
        </p:spPr>
      </p:pic>
      <p:pic>
        <p:nvPicPr>
          <p:cNvPr id="35847" name="Picture 7" descr="neutral_current"/>
          <p:cNvPicPr>
            <a:picLocks noChangeAspect="1" noChangeArrowheads="1"/>
          </p:cNvPicPr>
          <p:nvPr/>
        </p:nvPicPr>
        <p:blipFill>
          <a:blip r:embed="rId3" cstate="print"/>
          <a:srcRect/>
          <a:stretch>
            <a:fillRect/>
          </a:stretch>
        </p:blipFill>
        <p:spPr bwMode="auto">
          <a:xfrm>
            <a:off x="4724400" y="3581400"/>
            <a:ext cx="2030413" cy="2971800"/>
          </a:xfrm>
          <a:prstGeom prst="rect">
            <a:avLst/>
          </a:prstGeom>
          <a:noFill/>
          <a:ln w="9525">
            <a:noFill/>
            <a:miter lim="800000"/>
            <a:headEnd/>
            <a:tailEnd/>
          </a:ln>
        </p:spPr>
      </p:pic>
      <p:pic>
        <p:nvPicPr>
          <p:cNvPr id="35848" name="Picture 9" descr="gargamelle2"/>
          <p:cNvPicPr>
            <a:picLocks noChangeAspect="1" noChangeArrowheads="1"/>
          </p:cNvPicPr>
          <p:nvPr/>
        </p:nvPicPr>
        <p:blipFill>
          <a:blip r:embed="rId4" cstate="print"/>
          <a:srcRect/>
          <a:stretch>
            <a:fillRect/>
          </a:stretch>
        </p:blipFill>
        <p:spPr bwMode="auto">
          <a:xfrm>
            <a:off x="304800" y="4267200"/>
            <a:ext cx="2822575" cy="2065338"/>
          </a:xfrm>
          <a:prstGeom prst="rect">
            <a:avLst/>
          </a:prstGeom>
          <a:noFill/>
          <a:ln w="9525">
            <a:noFill/>
            <a:miter lim="800000"/>
            <a:headEnd/>
            <a:tailEnd/>
          </a:ln>
        </p:spPr>
      </p:pic>
      <p:sp>
        <p:nvSpPr>
          <p:cNvPr id="35849" name="Rectangle 10"/>
          <p:cNvSpPr>
            <a:spLocks noChangeArrowheads="1"/>
          </p:cNvSpPr>
          <p:nvPr/>
        </p:nvSpPr>
        <p:spPr bwMode="auto">
          <a:xfrm>
            <a:off x="0" y="2895600"/>
            <a:ext cx="9144000" cy="300038"/>
          </a:xfrm>
          <a:prstGeom prst="rect">
            <a:avLst/>
          </a:prstGeom>
          <a:noFill/>
          <a:ln w="9525">
            <a:noFill/>
            <a:miter lim="800000"/>
            <a:headEnd/>
            <a:tailEnd/>
          </a:ln>
        </p:spPr>
        <p:txBody>
          <a:bodyPr lIns="92075" tIns="46038" rIns="92075" bIns="46038">
            <a:spAutoFit/>
          </a:bodyPr>
          <a:lstStyle/>
          <a:p>
            <a:endParaRPr lang="en-US"/>
          </a:p>
        </p:txBody>
      </p:sp>
      <p:sp>
        <p:nvSpPr>
          <p:cNvPr id="33802" name="Rectangle 11"/>
          <p:cNvSpPr>
            <a:spLocks noChangeArrowheads="1"/>
          </p:cNvSpPr>
          <p:nvPr/>
        </p:nvSpPr>
        <p:spPr bwMode="auto">
          <a:xfrm>
            <a:off x="3962400" y="762000"/>
            <a:ext cx="4648200" cy="2590800"/>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defRPr/>
            </a:pPr>
            <a:r>
              <a:rPr lang="en-US" sz="1600" dirty="0" err="1">
                <a:solidFill>
                  <a:srgbClr val="002060"/>
                </a:solidFill>
              </a:rPr>
              <a:t>Gargamelle</a:t>
            </a:r>
            <a:r>
              <a:rPr lang="en-US" sz="1600" dirty="0">
                <a:solidFill>
                  <a:srgbClr val="002060"/>
                </a:solidFill>
              </a:rPr>
              <a:t>, a very large heavy-liquid (</a:t>
            </a:r>
            <a:r>
              <a:rPr lang="en-US" sz="1600" dirty="0" err="1">
                <a:solidFill>
                  <a:srgbClr val="002060"/>
                </a:solidFill>
              </a:rPr>
              <a:t>freon</a:t>
            </a:r>
            <a:r>
              <a:rPr lang="en-US" sz="1600" dirty="0">
                <a:solidFill>
                  <a:srgbClr val="002060"/>
                </a:solidFill>
              </a:rPr>
              <a:t>) chamber constructed at </a:t>
            </a:r>
            <a:r>
              <a:rPr lang="en-US" sz="1600" dirty="0" err="1">
                <a:solidFill>
                  <a:srgbClr val="002060"/>
                </a:solidFill>
              </a:rPr>
              <a:t>Ecole</a:t>
            </a:r>
            <a:r>
              <a:rPr lang="en-US" sz="1600" dirty="0">
                <a:solidFill>
                  <a:srgbClr val="002060"/>
                </a:solidFill>
              </a:rPr>
              <a:t> </a:t>
            </a:r>
            <a:r>
              <a:rPr lang="en-US" sz="1600" dirty="0" err="1">
                <a:solidFill>
                  <a:srgbClr val="002060"/>
                </a:solidFill>
              </a:rPr>
              <a:t>Polytechnique</a:t>
            </a:r>
            <a:r>
              <a:rPr lang="en-US" sz="1600" dirty="0">
                <a:solidFill>
                  <a:srgbClr val="002060"/>
                </a:solidFill>
              </a:rPr>
              <a:t> in Paris, came to CERN in 1970. </a:t>
            </a:r>
          </a:p>
          <a:p>
            <a:pPr>
              <a:lnSpc>
                <a:spcPct val="100000"/>
              </a:lnSpc>
              <a:spcBef>
                <a:spcPct val="0"/>
              </a:spcBef>
              <a:buClrTx/>
              <a:buSzTx/>
              <a:buFontTx/>
              <a:buNone/>
              <a:defRPr/>
            </a:pPr>
            <a:r>
              <a:rPr lang="en-US" sz="1600" dirty="0">
                <a:solidFill>
                  <a:srgbClr val="002060"/>
                </a:solidFill>
              </a:rPr>
              <a:t>It was 2 m in diameter, 4 m long and filled with Freon at 20 atm. </a:t>
            </a:r>
          </a:p>
          <a:p>
            <a:pPr>
              <a:lnSpc>
                <a:spcPct val="100000"/>
              </a:lnSpc>
              <a:spcBef>
                <a:spcPct val="0"/>
              </a:spcBef>
              <a:buClrTx/>
              <a:buSzTx/>
              <a:buFontTx/>
              <a:buNone/>
              <a:defRPr/>
            </a:pPr>
            <a:endParaRPr lang="en-US" sz="1600" dirty="0">
              <a:solidFill>
                <a:srgbClr val="0033CC"/>
              </a:solidFill>
            </a:endParaRPr>
          </a:p>
          <a:p>
            <a:pPr>
              <a:lnSpc>
                <a:spcPct val="100000"/>
              </a:lnSpc>
              <a:spcBef>
                <a:spcPct val="0"/>
              </a:spcBef>
              <a:buClrTx/>
              <a:buSzTx/>
              <a:buFontTx/>
              <a:buNone/>
              <a:defRPr/>
            </a:pPr>
            <a:r>
              <a:rPr lang="en-US" sz="1600" dirty="0">
                <a:solidFill>
                  <a:schemeClr val="accent6"/>
                </a:solidFill>
              </a:rPr>
              <a:t>With a conventional magnet producing a field of almost 2 T, </a:t>
            </a:r>
            <a:r>
              <a:rPr lang="en-US" sz="1600" dirty="0" err="1">
                <a:solidFill>
                  <a:schemeClr val="accent6"/>
                </a:solidFill>
              </a:rPr>
              <a:t>Gargamelle</a:t>
            </a:r>
            <a:r>
              <a:rPr lang="en-US" sz="1600" dirty="0">
                <a:solidFill>
                  <a:schemeClr val="accent6"/>
                </a:solidFill>
              </a:rPr>
              <a:t> in 1973 was the tool that permitted the discovery of neutral currents.</a:t>
            </a:r>
          </a:p>
          <a:p>
            <a:pPr>
              <a:lnSpc>
                <a:spcPct val="100000"/>
              </a:lnSpc>
              <a:spcBef>
                <a:spcPct val="0"/>
              </a:spcBef>
              <a:buClrTx/>
              <a:buSzTx/>
              <a:buFontTx/>
              <a:buNone/>
              <a:defRPr/>
            </a:pPr>
            <a:r>
              <a:rPr lang="en-US" sz="1600" b="0" dirty="0">
                <a:solidFill>
                  <a:srgbClr val="000000"/>
                </a:solidFill>
              </a:rPr>
              <a:t/>
            </a:r>
            <a:br>
              <a:rPr lang="en-US" sz="1600" b="0" dirty="0">
                <a:solidFill>
                  <a:srgbClr val="000000"/>
                </a:solidFill>
              </a:rPr>
            </a:br>
            <a:endParaRPr lang="en-US" sz="1600" b="0" dirty="0">
              <a:latin typeface="Times New Roman" pitchFamily="18" charset="0"/>
            </a:endParaRPr>
          </a:p>
        </p:txBody>
      </p:sp>
      <p:sp>
        <p:nvSpPr>
          <p:cNvPr id="35851" name="TextBox 10"/>
          <p:cNvSpPr txBox="1">
            <a:spLocks noChangeArrowheads="1"/>
          </p:cNvSpPr>
          <p:nvPr/>
        </p:nvSpPr>
        <p:spPr bwMode="auto">
          <a:xfrm>
            <a:off x="152400" y="3810000"/>
            <a:ext cx="3600450" cy="258763"/>
          </a:xfrm>
          <a:prstGeom prst="rect">
            <a:avLst/>
          </a:prstGeom>
          <a:noFill/>
          <a:ln w="9525">
            <a:noFill/>
            <a:miter lim="800000"/>
            <a:headEnd/>
            <a:tailEnd/>
          </a:ln>
        </p:spPr>
        <p:txBody>
          <a:bodyPr wrap="none">
            <a:spAutoFit/>
          </a:bodyPr>
          <a:lstStyle/>
          <a:p>
            <a:r>
              <a:rPr lang="en-US" sz="1200"/>
              <a:t>Can be seen outside the Microcosm Exhibition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2"/>
          <p:cNvSpPr>
            <a:spLocks noGrp="1"/>
          </p:cNvSpPr>
          <p:nvPr>
            <p:ph type="sldNum" sz="quarter" idx="11"/>
          </p:nvPr>
        </p:nvSpPr>
        <p:spPr>
          <a:noFill/>
        </p:spPr>
        <p:txBody>
          <a:bodyPr/>
          <a:lstStyle/>
          <a:p>
            <a:fld id="{33996590-9A68-40C6-BBC5-F3FF996FD907}" type="slidenum">
              <a:rPr lang="en-US" smtClean="0"/>
              <a:pPr/>
              <a:t>3</a:t>
            </a:fld>
            <a:endParaRPr lang="en-US" smtClean="0"/>
          </a:p>
        </p:txBody>
      </p:sp>
      <p:sp>
        <p:nvSpPr>
          <p:cNvPr id="6147" name="Footer Placeholder 3"/>
          <p:cNvSpPr>
            <a:spLocks noGrp="1"/>
          </p:cNvSpPr>
          <p:nvPr>
            <p:ph type="ftr" sz="quarter" idx="12"/>
          </p:nvPr>
        </p:nvSpPr>
        <p:spPr/>
        <p:txBody>
          <a:bodyPr/>
          <a:lstStyle/>
          <a:p>
            <a:pPr>
              <a:defRPr/>
            </a:pPr>
            <a:r>
              <a:rPr lang="en-US" smtClean="0"/>
              <a:t>W. Riegler/CERN</a:t>
            </a:r>
          </a:p>
        </p:txBody>
      </p:sp>
      <p:sp>
        <p:nvSpPr>
          <p:cNvPr id="7172" name="Rectangle 2"/>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Instrumentation</a:t>
            </a:r>
          </a:p>
        </p:txBody>
      </p:sp>
      <p:sp>
        <p:nvSpPr>
          <p:cNvPr id="7173" name="Rectangle 3"/>
          <p:cNvSpPr>
            <a:spLocks noChangeArrowheads="1"/>
          </p:cNvSpPr>
          <p:nvPr/>
        </p:nvSpPr>
        <p:spPr bwMode="auto">
          <a:xfrm>
            <a:off x="1066800" y="1600200"/>
            <a:ext cx="6934200" cy="4114800"/>
          </a:xfrm>
          <a:prstGeom prst="rect">
            <a:avLst/>
          </a:prstGeom>
          <a:noFill/>
          <a:ln w="9525">
            <a:noFill/>
            <a:miter lim="800000"/>
            <a:headEnd/>
            <a:tailEnd/>
          </a:ln>
        </p:spPr>
        <p:txBody>
          <a:bodyPr lIns="92075" tIns="46038" rIns="92075" bIns="46038"/>
          <a:lstStyle/>
          <a:p>
            <a:pPr marL="384175" indent="-384175"/>
            <a:r>
              <a:rPr lang="en-US" sz="1600">
                <a:solidFill>
                  <a:srgbClr val="008000"/>
                </a:solidFill>
              </a:rPr>
              <a:t>1906:</a:t>
            </a:r>
            <a:r>
              <a:rPr lang="en-US" sz="1600">
                <a:solidFill>
                  <a:srgbClr val="0000FF"/>
                </a:solidFill>
              </a:rPr>
              <a:t> </a:t>
            </a:r>
            <a:r>
              <a:rPr lang="en-US" sz="1600">
                <a:solidFill>
                  <a:srgbClr val="002060"/>
                </a:solidFill>
              </a:rPr>
              <a:t>Geiger Counter, H. Geiger, E. Rutherford</a:t>
            </a:r>
          </a:p>
          <a:p>
            <a:pPr marL="384175" indent="-384175"/>
            <a:r>
              <a:rPr lang="en-US" sz="1600">
                <a:solidFill>
                  <a:srgbClr val="008000"/>
                </a:solidFill>
              </a:rPr>
              <a:t>1910:</a:t>
            </a:r>
            <a:r>
              <a:rPr lang="en-US" sz="1600">
                <a:solidFill>
                  <a:srgbClr val="0000FF"/>
                </a:solidFill>
              </a:rPr>
              <a:t> </a:t>
            </a:r>
            <a:r>
              <a:rPr lang="en-US" sz="1600">
                <a:solidFill>
                  <a:srgbClr val="002060"/>
                </a:solidFill>
              </a:rPr>
              <a:t>Cloud Chamber, C.T.R. Wilson</a:t>
            </a:r>
          </a:p>
          <a:p>
            <a:pPr marL="384175" indent="-384175"/>
            <a:r>
              <a:rPr lang="en-US" sz="1600">
                <a:solidFill>
                  <a:srgbClr val="008000"/>
                </a:solidFill>
              </a:rPr>
              <a:t>1912:</a:t>
            </a:r>
            <a:r>
              <a:rPr lang="en-US" sz="1600">
                <a:solidFill>
                  <a:srgbClr val="0000FF"/>
                </a:solidFill>
              </a:rPr>
              <a:t> </a:t>
            </a:r>
            <a:r>
              <a:rPr lang="en-US" sz="1600">
                <a:solidFill>
                  <a:srgbClr val="002060"/>
                </a:solidFill>
              </a:rPr>
              <a:t>Tip Counter, H. Geiger</a:t>
            </a:r>
          </a:p>
          <a:p>
            <a:pPr marL="384175" indent="-384175"/>
            <a:r>
              <a:rPr lang="en-US" sz="1600">
                <a:solidFill>
                  <a:srgbClr val="008000"/>
                </a:solidFill>
              </a:rPr>
              <a:t>1928:</a:t>
            </a:r>
            <a:r>
              <a:rPr lang="en-US" sz="1600">
                <a:solidFill>
                  <a:srgbClr val="0000FF"/>
                </a:solidFill>
              </a:rPr>
              <a:t> </a:t>
            </a:r>
            <a:r>
              <a:rPr lang="en-US" sz="1600">
                <a:solidFill>
                  <a:srgbClr val="002060"/>
                </a:solidFill>
              </a:rPr>
              <a:t>Geiger-Müller Counter, W. M</a:t>
            </a:r>
            <a:r>
              <a:rPr lang="en-US" sz="1600">
                <a:solidFill>
                  <a:srgbClr val="002060"/>
                </a:solidFill>
                <a:cs typeface="Arial" pitchFamily="34" charset="0"/>
              </a:rPr>
              <a:t>ü</a:t>
            </a:r>
            <a:r>
              <a:rPr lang="en-US" sz="1600">
                <a:solidFill>
                  <a:srgbClr val="002060"/>
                </a:solidFill>
              </a:rPr>
              <a:t>ller</a:t>
            </a:r>
          </a:p>
          <a:p>
            <a:pPr marL="384175" indent="-384175"/>
            <a:r>
              <a:rPr lang="en-US" sz="1600">
                <a:solidFill>
                  <a:srgbClr val="008000"/>
                </a:solidFill>
              </a:rPr>
              <a:t>1929:</a:t>
            </a:r>
            <a:r>
              <a:rPr lang="en-US" sz="1600">
                <a:solidFill>
                  <a:srgbClr val="0000FF"/>
                </a:solidFill>
              </a:rPr>
              <a:t> </a:t>
            </a:r>
            <a:r>
              <a:rPr lang="en-US" sz="1600">
                <a:solidFill>
                  <a:srgbClr val="002060"/>
                </a:solidFill>
              </a:rPr>
              <a:t>Coincidence Method, W. Bothe</a:t>
            </a:r>
          </a:p>
          <a:p>
            <a:pPr marL="384175" indent="-384175"/>
            <a:r>
              <a:rPr lang="en-US" sz="1600">
                <a:solidFill>
                  <a:srgbClr val="008000"/>
                </a:solidFill>
              </a:rPr>
              <a:t>1930:</a:t>
            </a:r>
            <a:r>
              <a:rPr lang="en-US" sz="1600">
                <a:solidFill>
                  <a:srgbClr val="0000FF"/>
                </a:solidFill>
              </a:rPr>
              <a:t> </a:t>
            </a:r>
            <a:r>
              <a:rPr lang="en-US" sz="1600">
                <a:solidFill>
                  <a:srgbClr val="002060"/>
                </a:solidFill>
              </a:rPr>
              <a:t>Emulsion, M. Blau</a:t>
            </a:r>
          </a:p>
          <a:p>
            <a:pPr marL="384175" indent="-384175"/>
            <a:r>
              <a:rPr lang="en-US" sz="1600">
                <a:solidFill>
                  <a:srgbClr val="008000"/>
                </a:solidFill>
              </a:rPr>
              <a:t>1940-1950:</a:t>
            </a:r>
            <a:r>
              <a:rPr lang="en-US" sz="1600">
                <a:solidFill>
                  <a:srgbClr val="0000FF"/>
                </a:solidFill>
              </a:rPr>
              <a:t> </a:t>
            </a:r>
            <a:r>
              <a:rPr lang="en-US" sz="1600">
                <a:solidFill>
                  <a:srgbClr val="002060"/>
                </a:solidFill>
              </a:rPr>
              <a:t>Scintillator, Photomultiplier</a:t>
            </a:r>
          </a:p>
          <a:p>
            <a:pPr marL="384175" indent="-384175"/>
            <a:r>
              <a:rPr lang="en-US" sz="1600">
                <a:solidFill>
                  <a:srgbClr val="008000"/>
                </a:solidFill>
              </a:rPr>
              <a:t>1952:</a:t>
            </a:r>
            <a:r>
              <a:rPr lang="en-US" sz="1600">
                <a:solidFill>
                  <a:srgbClr val="0000FF"/>
                </a:solidFill>
              </a:rPr>
              <a:t> </a:t>
            </a:r>
            <a:r>
              <a:rPr lang="en-US" sz="1600">
                <a:solidFill>
                  <a:srgbClr val="002060"/>
                </a:solidFill>
              </a:rPr>
              <a:t>Bubble Chamber, D. Glaser</a:t>
            </a:r>
          </a:p>
          <a:p>
            <a:pPr marL="384175" indent="-384175"/>
            <a:r>
              <a:rPr lang="en-US" sz="1600">
                <a:solidFill>
                  <a:srgbClr val="008000"/>
                </a:solidFill>
              </a:rPr>
              <a:t>1962:</a:t>
            </a:r>
            <a:r>
              <a:rPr lang="en-US" sz="1600">
                <a:solidFill>
                  <a:srgbClr val="0000FF"/>
                </a:solidFill>
              </a:rPr>
              <a:t> </a:t>
            </a:r>
            <a:r>
              <a:rPr lang="en-US" sz="1600">
                <a:solidFill>
                  <a:srgbClr val="002060"/>
                </a:solidFill>
              </a:rPr>
              <a:t>Spark Chamber</a:t>
            </a:r>
          </a:p>
          <a:p>
            <a:pPr marL="384175" indent="-384175"/>
            <a:r>
              <a:rPr lang="en-US" sz="1600">
                <a:solidFill>
                  <a:srgbClr val="008000"/>
                </a:solidFill>
              </a:rPr>
              <a:t>1968:</a:t>
            </a:r>
            <a:r>
              <a:rPr lang="en-US" sz="1600">
                <a:solidFill>
                  <a:srgbClr val="0000FF"/>
                </a:solidFill>
              </a:rPr>
              <a:t> </a:t>
            </a:r>
            <a:r>
              <a:rPr lang="en-US" sz="1600">
                <a:solidFill>
                  <a:srgbClr val="002060"/>
                </a:solidFill>
              </a:rPr>
              <a:t>Multi Wire Proportional Chamber, C. Charpak</a:t>
            </a:r>
          </a:p>
          <a:p>
            <a:pPr marL="384175" indent="-384175"/>
            <a:r>
              <a:rPr lang="en-US" sz="1600">
                <a:solidFill>
                  <a:srgbClr val="002060"/>
                </a:solidFill>
              </a:rPr>
              <a:t>Etc. etc. etc.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1"/>
          </p:nvPr>
        </p:nvSpPr>
        <p:spPr>
          <a:noFill/>
        </p:spPr>
        <p:txBody>
          <a:bodyPr/>
          <a:lstStyle/>
          <a:p>
            <a:fld id="{F8D908A3-27AE-4591-B4D5-05708F457EE7}" type="slidenum">
              <a:rPr lang="en-US" smtClean="0"/>
              <a:pPr/>
              <a:t>30</a:t>
            </a:fld>
            <a:endParaRPr lang="en-US" smtClean="0"/>
          </a:p>
        </p:txBody>
      </p:sp>
      <p:sp>
        <p:nvSpPr>
          <p:cNvPr id="35843" name="Footer Placeholder 4"/>
          <p:cNvSpPr>
            <a:spLocks noGrp="1"/>
          </p:cNvSpPr>
          <p:nvPr>
            <p:ph type="ftr" sz="quarter" idx="12"/>
          </p:nvPr>
        </p:nvSpPr>
        <p:spPr/>
        <p:txBody>
          <a:bodyPr/>
          <a:lstStyle/>
          <a:p>
            <a:pPr>
              <a:defRPr/>
            </a:pPr>
            <a:r>
              <a:rPr lang="en-US" smtClean="0"/>
              <a:t>W. Riegler/CERN</a:t>
            </a:r>
          </a:p>
        </p:txBody>
      </p:sp>
      <p:sp>
        <p:nvSpPr>
          <p:cNvPr id="37892" name="Rectangle 2"/>
          <p:cNvSpPr>
            <a:spLocks noGrp="1" noChangeArrowheads="1"/>
          </p:cNvSpPr>
          <p:nvPr>
            <p:ph type="title" idx="4294967295"/>
          </p:nvPr>
        </p:nvSpPr>
        <p:spPr>
          <a:xfrm>
            <a:off x="1143000" y="152400"/>
            <a:ext cx="6019800" cy="457200"/>
          </a:xfrm>
          <a:noFill/>
        </p:spPr>
        <p:txBody>
          <a:bodyPr/>
          <a:lstStyle/>
          <a:p>
            <a:r>
              <a:rPr lang="en-US" smtClean="0">
                <a:effectLst/>
              </a:rPr>
              <a:t>Bubble Chamber</a:t>
            </a:r>
          </a:p>
        </p:txBody>
      </p:sp>
      <p:sp>
        <p:nvSpPr>
          <p:cNvPr id="37893" name="Rectangle 3"/>
          <p:cNvSpPr>
            <a:spLocks noChangeArrowheads="1"/>
          </p:cNvSpPr>
          <p:nvPr/>
        </p:nvSpPr>
        <p:spPr bwMode="auto">
          <a:xfrm>
            <a:off x="4191000" y="914400"/>
            <a:ext cx="4191000" cy="160178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3.7 meter hydrogen bubble chamber at CERN, equipped with the largest superconducting magnet in the world. </a:t>
            </a:r>
          </a:p>
          <a:p>
            <a:pPr>
              <a:lnSpc>
                <a:spcPct val="100000"/>
              </a:lnSpc>
              <a:spcBef>
                <a:spcPct val="0"/>
              </a:spcBef>
              <a:buClrTx/>
              <a:buSzTx/>
              <a:buFontTx/>
              <a:buNone/>
            </a:pPr>
            <a:endParaRPr lang="en-US" sz="1400">
              <a:solidFill>
                <a:srgbClr val="0033CC"/>
              </a:solidFill>
            </a:endParaRPr>
          </a:p>
          <a:p>
            <a:pPr>
              <a:lnSpc>
                <a:spcPct val="100000"/>
              </a:lnSpc>
              <a:spcBef>
                <a:spcPct val="0"/>
              </a:spcBef>
              <a:buClrTx/>
              <a:buSzTx/>
              <a:buFontTx/>
              <a:buNone/>
            </a:pPr>
            <a:r>
              <a:rPr lang="en-US" sz="1400">
                <a:solidFill>
                  <a:srgbClr val="008000"/>
                </a:solidFill>
              </a:rPr>
              <a:t>During its working life from 1973 to 1984, the "Big European Bubble Chamber" (BEBC) took over 6 million photographs. </a:t>
            </a:r>
          </a:p>
        </p:txBody>
      </p:sp>
      <p:pic>
        <p:nvPicPr>
          <p:cNvPr id="37894" name="Picture 4" descr="bebcphot"/>
          <p:cNvPicPr>
            <a:picLocks noChangeAspect="1" noChangeArrowheads="1"/>
          </p:cNvPicPr>
          <p:nvPr/>
        </p:nvPicPr>
        <p:blipFill>
          <a:blip r:embed="rId2" cstate="print"/>
          <a:srcRect/>
          <a:stretch>
            <a:fillRect/>
          </a:stretch>
        </p:blipFill>
        <p:spPr bwMode="auto">
          <a:xfrm>
            <a:off x="304800" y="1066800"/>
            <a:ext cx="3530600" cy="4800600"/>
          </a:xfrm>
          <a:prstGeom prst="rect">
            <a:avLst/>
          </a:prstGeom>
          <a:noFill/>
          <a:ln w="9525">
            <a:noFill/>
            <a:miter lim="800000"/>
            <a:headEnd/>
            <a:tailEnd/>
          </a:ln>
        </p:spPr>
      </p:pic>
      <p:pic>
        <p:nvPicPr>
          <p:cNvPr id="37895" name="Picture 5" descr="bebcpevent"/>
          <p:cNvPicPr>
            <a:picLocks noChangeAspect="1" noChangeArrowheads="1"/>
          </p:cNvPicPr>
          <p:nvPr/>
        </p:nvPicPr>
        <p:blipFill>
          <a:blip r:embed="rId3" cstate="print"/>
          <a:srcRect/>
          <a:stretch>
            <a:fillRect/>
          </a:stretch>
        </p:blipFill>
        <p:spPr bwMode="auto">
          <a:xfrm>
            <a:off x="4191000" y="2590800"/>
            <a:ext cx="4419600" cy="3470275"/>
          </a:xfrm>
          <a:prstGeom prst="rect">
            <a:avLst/>
          </a:prstGeom>
          <a:noFill/>
          <a:ln w="9525">
            <a:noFill/>
            <a:miter lim="800000"/>
            <a:headEnd/>
            <a:tailEnd/>
          </a:ln>
        </p:spPr>
      </p:pic>
      <p:sp>
        <p:nvSpPr>
          <p:cNvPr id="37896" name="TextBox 7"/>
          <p:cNvSpPr txBox="1">
            <a:spLocks noChangeArrowheads="1"/>
          </p:cNvSpPr>
          <p:nvPr/>
        </p:nvSpPr>
        <p:spPr bwMode="auto">
          <a:xfrm>
            <a:off x="152400" y="6019800"/>
            <a:ext cx="3600450" cy="258763"/>
          </a:xfrm>
          <a:prstGeom prst="rect">
            <a:avLst/>
          </a:prstGeom>
          <a:noFill/>
          <a:ln w="9525">
            <a:noFill/>
            <a:miter lim="800000"/>
            <a:headEnd/>
            <a:tailEnd/>
          </a:ln>
        </p:spPr>
        <p:txBody>
          <a:bodyPr wrap="none">
            <a:spAutoFit/>
          </a:bodyPr>
          <a:lstStyle/>
          <a:p>
            <a:r>
              <a:rPr lang="en-US" sz="1200">
                <a:solidFill>
                  <a:srgbClr val="002060"/>
                </a:solidFill>
              </a:rPr>
              <a:t>Can be seen outside the Microcosm Exhibition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DDC98CBB-BBB9-4BD3-8BB9-2C7EEB89F2AA}" type="slidenum">
              <a:rPr lang="en-US" smtClean="0"/>
              <a:pPr/>
              <a:t>31</a:t>
            </a:fld>
            <a:endParaRPr lang="en-US" smtClean="0"/>
          </a:p>
        </p:txBody>
      </p:sp>
      <p:sp>
        <p:nvSpPr>
          <p:cNvPr id="36867" name="Footer Placeholder 5"/>
          <p:cNvSpPr>
            <a:spLocks noGrp="1"/>
          </p:cNvSpPr>
          <p:nvPr>
            <p:ph type="ftr" sz="quarter" idx="12"/>
          </p:nvPr>
        </p:nvSpPr>
        <p:spPr/>
        <p:txBody>
          <a:bodyPr/>
          <a:lstStyle/>
          <a:p>
            <a:pPr>
              <a:defRPr/>
            </a:pPr>
            <a:r>
              <a:rPr lang="en-US" smtClean="0"/>
              <a:t>W. Riegler/CERN</a:t>
            </a:r>
          </a:p>
        </p:txBody>
      </p:sp>
      <p:sp>
        <p:nvSpPr>
          <p:cNvPr id="38916" name="Rectangle 2"/>
          <p:cNvSpPr>
            <a:spLocks noGrp="1" noChangeArrowheads="1"/>
          </p:cNvSpPr>
          <p:nvPr>
            <p:ph type="title" idx="4294967295"/>
          </p:nvPr>
        </p:nvSpPr>
        <p:spPr>
          <a:xfrm>
            <a:off x="914400" y="152400"/>
            <a:ext cx="6019800" cy="457200"/>
          </a:xfrm>
          <a:noFill/>
        </p:spPr>
        <p:txBody>
          <a:bodyPr/>
          <a:lstStyle/>
          <a:p>
            <a:r>
              <a:rPr lang="en-US" smtClean="0">
                <a:effectLst/>
              </a:rPr>
              <a:t>Bubble Chambers</a:t>
            </a:r>
          </a:p>
        </p:txBody>
      </p:sp>
      <p:sp>
        <p:nvSpPr>
          <p:cNvPr id="38917" name="Text Box 4"/>
          <p:cNvSpPr txBox="1">
            <a:spLocks noChangeArrowheads="1"/>
          </p:cNvSpPr>
          <p:nvPr/>
        </p:nvSpPr>
        <p:spPr bwMode="auto">
          <a:xfrm>
            <a:off x="609600" y="838200"/>
            <a:ext cx="7467600" cy="5264150"/>
          </a:xfrm>
          <a:prstGeom prst="rect">
            <a:avLst/>
          </a:prstGeom>
          <a:noFill/>
          <a:ln w="9525">
            <a:noFill/>
            <a:miter lim="800000"/>
            <a:headEnd/>
            <a:tailEnd/>
          </a:ln>
        </p:spPr>
        <p:txBody>
          <a:bodyPr lIns="92075" tIns="46038" rIns="92075" bIns="46038">
            <a:spAutoFit/>
          </a:bodyPr>
          <a:lstStyle/>
          <a:p>
            <a:r>
              <a:rPr lang="en-US" sz="2000">
                <a:solidFill>
                  <a:srgbClr val="002060"/>
                </a:solidFill>
              </a:rPr>
              <a:t>The excellent position (5</a:t>
            </a:r>
            <a:r>
              <a:rPr lang="en-US" sz="2000">
                <a:solidFill>
                  <a:srgbClr val="002060"/>
                </a:solidFill>
                <a:sym typeface="Symbol" pitchFamily="18" charset="2"/>
              </a:rPr>
              <a:t></a:t>
            </a:r>
            <a:r>
              <a:rPr lang="en-US" sz="2000">
                <a:solidFill>
                  <a:srgbClr val="002060"/>
                </a:solidFill>
              </a:rPr>
              <a:t>m) resolution and the fact that target and detecting volume are the same (H chambers) makes the Bubble chamber almost unbeatable for reconstruction of complex decay modes.</a:t>
            </a:r>
          </a:p>
          <a:p>
            <a:endParaRPr lang="en-US" sz="2000">
              <a:solidFill>
                <a:srgbClr val="0033CC"/>
              </a:solidFill>
            </a:endParaRPr>
          </a:p>
          <a:p>
            <a:r>
              <a:rPr lang="en-US" sz="2000">
                <a:solidFill>
                  <a:srgbClr val="008000"/>
                </a:solidFill>
              </a:rPr>
              <a:t>The drawback of the bubble chamber is the low rate capability (a few tens/ second). E.g. LHC 10</a:t>
            </a:r>
            <a:r>
              <a:rPr lang="en-US" sz="2000" baseline="30000">
                <a:solidFill>
                  <a:srgbClr val="008000"/>
                </a:solidFill>
              </a:rPr>
              <a:t>9</a:t>
            </a:r>
            <a:r>
              <a:rPr lang="en-US" sz="2000">
                <a:solidFill>
                  <a:srgbClr val="008000"/>
                </a:solidFill>
              </a:rPr>
              <a:t> collisions/s. </a:t>
            </a:r>
          </a:p>
          <a:p>
            <a:endParaRPr lang="en-US" sz="2000">
              <a:solidFill>
                <a:srgbClr val="008000"/>
              </a:solidFill>
            </a:endParaRPr>
          </a:p>
          <a:p>
            <a:r>
              <a:rPr lang="en-US" sz="2000">
                <a:solidFill>
                  <a:srgbClr val="002060"/>
                </a:solidFill>
              </a:rPr>
              <a:t>The fact that it cannot be triggered selectively means that every interaction must be photographed.</a:t>
            </a:r>
          </a:p>
          <a:p>
            <a:endParaRPr lang="en-US" sz="2000">
              <a:solidFill>
                <a:srgbClr val="0033CC"/>
              </a:solidFill>
            </a:endParaRPr>
          </a:p>
          <a:p>
            <a:r>
              <a:rPr lang="en-US" sz="2000">
                <a:solidFill>
                  <a:srgbClr val="008000"/>
                </a:solidFill>
              </a:rPr>
              <a:t>Analyzing the millions of images by ‘operators’ was a quite laborious task.  </a:t>
            </a:r>
          </a:p>
          <a:p>
            <a:endParaRPr lang="en-US" sz="2000">
              <a:solidFill>
                <a:srgbClr val="008000"/>
              </a:solidFill>
            </a:endParaRPr>
          </a:p>
          <a:p>
            <a:r>
              <a:rPr lang="en-US" sz="2000">
                <a:solidFill>
                  <a:srgbClr val="002060"/>
                </a:solidFill>
              </a:rPr>
              <a:t>That’s why electronics detectors took over in the 70ties.</a:t>
            </a:r>
          </a:p>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1"/>
          </p:nvPr>
        </p:nvSpPr>
        <p:spPr>
          <a:noFill/>
        </p:spPr>
        <p:txBody>
          <a:bodyPr/>
          <a:lstStyle/>
          <a:p>
            <a:fld id="{2A07454E-31E7-44B5-B8FC-E88009A9B64C}" type="slidenum">
              <a:rPr lang="en-US" smtClean="0"/>
              <a:pPr/>
              <a:t>32</a:t>
            </a:fld>
            <a:endParaRPr lang="en-US" smtClean="0"/>
          </a:p>
        </p:txBody>
      </p:sp>
      <p:sp>
        <p:nvSpPr>
          <p:cNvPr id="37891" name="Footer Placeholder 4"/>
          <p:cNvSpPr>
            <a:spLocks noGrp="1"/>
          </p:cNvSpPr>
          <p:nvPr>
            <p:ph type="ftr" sz="quarter" idx="12"/>
          </p:nvPr>
        </p:nvSpPr>
        <p:spPr/>
        <p:txBody>
          <a:bodyPr/>
          <a:lstStyle/>
          <a:p>
            <a:pPr>
              <a:defRPr/>
            </a:pPr>
            <a:r>
              <a:rPr lang="en-US" smtClean="0"/>
              <a:t>W. Riegler/CERN</a:t>
            </a:r>
          </a:p>
        </p:txBody>
      </p:sp>
      <p:sp>
        <p:nvSpPr>
          <p:cNvPr id="39940" name="Rectangle 2"/>
          <p:cNvSpPr>
            <a:spLocks noGrp="1" noChangeArrowheads="1"/>
          </p:cNvSpPr>
          <p:nvPr>
            <p:ph type="title" idx="4294967295"/>
          </p:nvPr>
        </p:nvSpPr>
        <p:spPr>
          <a:xfrm>
            <a:off x="1066800" y="1752600"/>
            <a:ext cx="6019800" cy="2438400"/>
          </a:xfrm>
          <a:noFill/>
        </p:spPr>
        <p:txBody>
          <a:bodyPr/>
          <a:lstStyle/>
          <a:p>
            <a:r>
              <a:rPr lang="en-US" sz="6000" smtClean="0">
                <a:effectLst/>
              </a:rPr>
              <a:t>Logic and Electronics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1"/>
          </p:nvPr>
        </p:nvSpPr>
        <p:spPr>
          <a:noFill/>
        </p:spPr>
        <p:txBody>
          <a:bodyPr/>
          <a:lstStyle/>
          <a:p>
            <a:fld id="{14ECAF83-8FC9-426B-93D4-05F7EC0369BB}" type="slidenum">
              <a:rPr lang="en-US" smtClean="0"/>
              <a:pPr/>
              <a:t>33</a:t>
            </a:fld>
            <a:endParaRPr lang="en-US" smtClean="0"/>
          </a:p>
        </p:txBody>
      </p:sp>
      <p:sp>
        <p:nvSpPr>
          <p:cNvPr id="38915" name="Footer Placeholder 4"/>
          <p:cNvSpPr>
            <a:spLocks noGrp="1"/>
          </p:cNvSpPr>
          <p:nvPr>
            <p:ph type="ftr" sz="quarter" idx="12"/>
          </p:nvPr>
        </p:nvSpPr>
        <p:spPr/>
        <p:txBody>
          <a:bodyPr/>
          <a:lstStyle/>
          <a:p>
            <a:pPr>
              <a:defRPr/>
            </a:pPr>
            <a:r>
              <a:rPr lang="en-US" smtClean="0"/>
              <a:t>W. Riegler/CERN</a:t>
            </a:r>
          </a:p>
        </p:txBody>
      </p:sp>
      <p:sp>
        <p:nvSpPr>
          <p:cNvPr id="40964" name="Rectangle 2"/>
          <p:cNvSpPr>
            <a:spLocks noGrp="1" noChangeArrowheads="1"/>
          </p:cNvSpPr>
          <p:nvPr>
            <p:ph type="title" idx="4294967295"/>
          </p:nvPr>
        </p:nvSpPr>
        <p:spPr>
          <a:xfrm>
            <a:off x="685800" y="228600"/>
            <a:ext cx="6858000" cy="457200"/>
          </a:xfrm>
          <a:noFill/>
        </p:spPr>
        <p:txBody>
          <a:bodyPr/>
          <a:lstStyle/>
          <a:p>
            <a:r>
              <a:rPr lang="en-US" smtClean="0">
                <a:effectLst/>
              </a:rPr>
              <a:t>Early Days of ‘Logic Detectors’</a:t>
            </a:r>
          </a:p>
        </p:txBody>
      </p:sp>
      <p:sp>
        <p:nvSpPr>
          <p:cNvPr id="40965" name="Text Box 4"/>
          <p:cNvSpPr txBox="1">
            <a:spLocks noChangeArrowheads="1"/>
          </p:cNvSpPr>
          <p:nvPr/>
        </p:nvSpPr>
        <p:spPr bwMode="auto">
          <a:xfrm>
            <a:off x="5105400" y="990600"/>
            <a:ext cx="3733800" cy="2447925"/>
          </a:xfrm>
          <a:prstGeom prst="rect">
            <a:avLst/>
          </a:prstGeom>
          <a:noFill/>
          <a:ln w="9525">
            <a:noFill/>
            <a:miter lim="800000"/>
            <a:headEnd/>
            <a:tailEnd/>
          </a:ln>
        </p:spPr>
        <p:txBody>
          <a:bodyPr lIns="92075" tIns="46038" rIns="92075" bIns="46038">
            <a:spAutoFit/>
          </a:bodyPr>
          <a:lstStyle/>
          <a:p>
            <a:r>
              <a:rPr lang="en-US">
                <a:solidFill>
                  <a:srgbClr val="002060"/>
                </a:solidFill>
              </a:rPr>
              <a:t>Electroscope: </a:t>
            </a:r>
          </a:p>
          <a:p>
            <a:r>
              <a:rPr lang="en-US">
                <a:solidFill>
                  <a:srgbClr val="008000"/>
                </a:solidFill>
              </a:rPr>
              <a:t>When the electroscope is given an electric charge the two ‘wings’ repel each other and stand apart.</a:t>
            </a:r>
            <a:r>
              <a:rPr lang="en-US"/>
              <a:t> </a:t>
            </a:r>
          </a:p>
          <a:p>
            <a:endParaRPr lang="en-US"/>
          </a:p>
          <a:p>
            <a:r>
              <a:rPr lang="en-US">
                <a:solidFill>
                  <a:srgbClr val="002060"/>
                </a:solidFill>
              </a:rPr>
              <a:t>Radiation can ionize some of the air in the electroscope and allow the charge to leak away, as shown by the wings slowly coming back together. </a:t>
            </a:r>
          </a:p>
          <a:p>
            <a:endParaRPr lang="en-US">
              <a:solidFill>
                <a:srgbClr val="0033CC"/>
              </a:solidFill>
            </a:endParaRPr>
          </a:p>
        </p:txBody>
      </p:sp>
      <p:sp>
        <p:nvSpPr>
          <p:cNvPr id="40966" name="Text Box 6"/>
          <p:cNvSpPr txBox="1">
            <a:spLocks noChangeArrowheads="1"/>
          </p:cNvSpPr>
          <p:nvPr/>
        </p:nvSpPr>
        <p:spPr bwMode="auto">
          <a:xfrm>
            <a:off x="228600" y="1025525"/>
            <a:ext cx="4191000" cy="1824038"/>
          </a:xfrm>
          <a:prstGeom prst="rect">
            <a:avLst/>
          </a:prstGeom>
          <a:noFill/>
          <a:ln w="9525">
            <a:noFill/>
            <a:miter lim="800000"/>
            <a:headEnd/>
            <a:tailEnd/>
          </a:ln>
        </p:spPr>
        <p:txBody>
          <a:bodyPr lIns="92075" tIns="46038" rIns="92075" bIns="46038">
            <a:spAutoFit/>
          </a:bodyPr>
          <a:lstStyle/>
          <a:p>
            <a:r>
              <a:rPr lang="en-US">
                <a:solidFill>
                  <a:srgbClr val="002060"/>
                </a:solidFill>
              </a:rPr>
              <a:t>Scintillating Screen:</a:t>
            </a:r>
          </a:p>
          <a:p>
            <a:endParaRPr lang="en-US">
              <a:solidFill>
                <a:srgbClr val="0033CC"/>
              </a:solidFill>
            </a:endParaRPr>
          </a:p>
          <a:p>
            <a:r>
              <a:rPr lang="en-US">
                <a:solidFill>
                  <a:srgbClr val="008000"/>
                </a:solidFill>
              </a:rPr>
              <a:t>Rutherford Experiment 1911, Zinc Sulfide screen was used as detector.</a:t>
            </a:r>
          </a:p>
          <a:p>
            <a:endParaRPr lang="en-US">
              <a:solidFill>
                <a:srgbClr val="008000"/>
              </a:solidFill>
            </a:endParaRPr>
          </a:p>
          <a:p>
            <a:r>
              <a:rPr lang="en-US">
                <a:solidFill>
                  <a:srgbClr val="002060"/>
                </a:solidFill>
              </a:rPr>
              <a:t>If an alpha particle hits the screen, a flash can be seen through the microscope.</a:t>
            </a:r>
          </a:p>
        </p:txBody>
      </p:sp>
      <p:pic>
        <p:nvPicPr>
          <p:cNvPr id="40967" name="Picture 7" descr="Scattering-Diagram"/>
          <p:cNvPicPr>
            <a:picLocks noChangeAspect="1" noChangeArrowheads="1"/>
          </p:cNvPicPr>
          <p:nvPr/>
        </p:nvPicPr>
        <p:blipFill>
          <a:blip r:embed="rId2" cstate="print"/>
          <a:srcRect/>
          <a:stretch>
            <a:fillRect/>
          </a:stretch>
        </p:blipFill>
        <p:spPr bwMode="auto">
          <a:xfrm>
            <a:off x="533400" y="3733800"/>
            <a:ext cx="2590800" cy="1946275"/>
          </a:xfrm>
          <a:prstGeom prst="rect">
            <a:avLst/>
          </a:prstGeom>
          <a:noFill/>
          <a:ln w="9525">
            <a:noFill/>
            <a:miter lim="800000"/>
            <a:headEnd/>
            <a:tailEnd/>
          </a:ln>
        </p:spPr>
      </p:pic>
      <p:pic>
        <p:nvPicPr>
          <p:cNvPr id="40968" name="Picture 10" descr="http://www.lisefizik.com/lise3/resim2/electroscope2.gif"/>
          <p:cNvPicPr>
            <a:picLocks noChangeAspect="1" noChangeArrowheads="1"/>
          </p:cNvPicPr>
          <p:nvPr/>
        </p:nvPicPr>
        <p:blipFill>
          <a:blip r:embed="rId3" cstate="print"/>
          <a:srcRect/>
          <a:stretch>
            <a:fillRect/>
          </a:stretch>
        </p:blipFill>
        <p:spPr bwMode="auto">
          <a:xfrm>
            <a:off x="4940300" y="3429000"/>
            <a:ext cx="2374900" cy="3276600"/>
          </a:xfrm>
          <a:prstGeom prst="rect">
            <a:avLst/>
          </a:prstGeom>
          <a:noFill/>
          <a:ln w="9525">
            <a:noFill/>
            <a:miter lim="800000"/>
            <a:headEnd/>
            <a:tailEnd/>
          </a:ln>
        </p:spPr>
      </p:pic>
      <p:sp>
        <p:nvSpPr>
          <p:cNvPr id="40969" name="Rectangle 9"/>
          <p:cNvSpPr>
            <a:spLocks noChangeArrowheads="1"/>
          </p:cNvSpPr>
          <p:nvPr/>
        </p:nvSpPr>
        <p:spPr bwMode="auto">
          <a:xfrm>
            <a:off x="7010400" y="3657600"/>
            <a:ext cx="1981200" cy="757238"/>
          </a:xfrm>
          <a:prstGeom prst="rect">
            <a:avLst/>
          </a:prstGeom>
          <a:noFill/>
          <a:ln w="9525">
            <a:noFill/>
            <a:miter lim="800000"/>
            <a:headEnd/>
            <a:tailEnd/>
          </a:ln>
        </p:spPr>
        <p:txBody>
          <a:bodyPr>
            <a:spAutoFit/>
          </a:bodyPr>
          <a:lstStyle/>
          <a:p>
            <a:r>
              <a:rPr lang="en-US" sz="1200">
                <a:solidFill>
                  <a:srgbClr val="008000"/>
                </a:solidFill>
              </a:rPr>
              <a:t>Victor Hess discovered the Cosmic Rays by taking an electroscope on a Balloon</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1"/>
          </p:nvPr>
        </p:nvSpPr>
        <p:spPr>
          <a:noFill/>
        </p:spPr>
        <p:txBody>
          <a:bodyPr/>
          <a:lstStyle/>
          <a:p>
            <a:fld id="{1FE97583-BDE8-452A-BA42-CA9784771848}" type="slidenum">
              <a:rPr lang="en-US" smtClean="0"/>
              <a:pPr/>
              <a:t>34</a:t>
            </a:fld>
            <a:endParaRPr lang="en-US" smtClean="0"/>
          </a:p>
        </p:txBody>
      </p:sp>
      <p:sp>
        <p:nvSpPr>
          <p:cNvPr id="39939" name="Footer Placeholder 4"/>
          <p:cNvSpPr>
            <a:spLocks noGrp="1"/>
          </p:cNvSpPr>
          <p:nvPr>
            <p:ph type="ftr" sz="quarter" idx="12"/>
          </p:nvPr>
        </p:nvSpPr>
        <p:spPr/>
        <p:txBody>
          <a:bodyPr/>
          <a:lstStyle/>
          <a:p>
            <a:pPr>
              <a:defRPr/>
            </a:pPr>
            <a:r>
              <a:rPr lang="en-US" smtClean="0"/>
              <a:t>W. Riegler/CERN</a:t>
            </a:r>
          </a:p>
        </p:txBody>
      </p:sp>
      <p:sp>
        <p:nvSpPr>
          <p:cNvPr id="41988" name="Rectangle 2"/>
          <p:cNvSpPr>
            <a:spLocks noGrp="1" noChangeArrowheads="1"/>
          </p:cNvSpPr>
          <p:nvPr>
            <p:ph type="title" idx="4294967295"/>
          </p:nvPr>
        </p:nvSpPr>
        <p:spPr>
          <a:xfrm>
            <a:off x="1066800" y="152400"/>
            <a:ext cx="6019800" cy="457200"/>
          </a:xfrm>
          <a:noFill/>
        </p:spPr>
        <p:txBody>
          <a:bodyPr/>
          <a:lstStyle/>
          <a:p>
            <a:r>
              <a:rPr lang="en-US" smtClean="0">
                <a:effectLst/>
              </a:rPr>
              <a:t>Geiger Rutherford</a:t>
            </a:r>
          </a:p>
        </p:txBody>
      </p:sp>
      <p:sp>
        <p:nvSpPr>
          <p:cNvPr id="41989" name="Text Box 4"/>
          <p:cNvSpPr txBox="1">
            <a:spLocks noChangeArrowheads="1"/>
          </p:cNvSpPr>
          <p:nvPr/>
        </p:nvSpPr>
        <p:spPr bwMode="auto">
          <a:xfrm>
            <a:off x="533400" y="5791200"/>
            <a:ext cx="2743200" cy="300038"/>
          </a:xfrm>
          <a:prstGeom prst="rect">
            <a:avLst/>
          </a:prstGeom>
          <a:noFill/>
          <a:ln w="9525">
            <a:noFill/>
            <a:miter lim="800000"/>
            <a:headEnd/>
            <a:tailEnd/>
          </a:ln>
        </p:spPr>
        <p:txBody>
          <a:bodyPr lIns="92075" tIns="46038" rIns="92075" bIns="46038">
            <a:spAutoFit/>
          </a:bodyPr>
          <a:lstStyle/>
          <a:p>
            <a:r>
              <a:rPr lang="en-US">
                <a:solidFill>
                  <a:srgbClr val="002060"/>
                </a:solidFill>
              </a:rPr>
              <a:t>Tip counter, Geiger 1913</a:t>
            </a:r>
          </a:p>
        </p:txBody>
      </p:sp>
      <p:sp>
        <p:nvSpPr>
          <p:cNvPr id="41990" name="Text Box 5"/>
          <p:cNvSpPr txBox="1">
            <a:spLocks noChangeArrowheads="1"/>
          </p:cNvSpPr>
          <p:nvPr/>
        </p:nvSpPr>
        <p:spPr bwMode="auto">
          <a:xfrm>
            <a:off x="4724400" y="1219200"/>
            <a:ext cx="4051300"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1908, Rutherford and Geiger</a:t>
            </a:r>
          </a:p>
          <a:p>
            <a:r>
              <a:rPr lang="en-US">
                <a:solidFill>
                  <a:srgbClr val="002060"/>
                </a:solidFill>
              </a:rPr>
              <a:t>developed an electric device to </a:t>
            </a:r>
          </a:p>
          <a:p>
            <a:r>
              <a:rPr lang="en-US">
                <a:solidFill>
                  <a:srgbClr val="002060"/>
                </a:solidFill>
              </a:rPr>
              <a:t>measure alpha particles.</a:t>
            </a:r>
          </a:p>
          <a:p>
            <a:endParaRPr lang="en-US">
              <a:solidFill>
                <a:srgbClr val="0033CC"/>
              </a:solidFill>
            </a:endParaRPr>
          </a:p>
          <a:p>
            <a:r>
              <a:rPr lang="en-US">
                <a:solidFill>
                  <a:srgbClr val="008000"/>
                </a:solidFill>
              </a:rPr>
              <a:t>The alpha particles ionize the gas, the</a:t>
            </a:r>
          </a:p>
          <a:p>
            <a:r>
              <a:rPr lang="en-US">
                <a:solidFill>
                  <a:srgbClr val="008000"/>
                </a:solidFill>
              </a:rPr>
              <a:t>electrons drift to the wire in the electric </a:t>
            </a:r>
          </a:p>
          <a:p>
            <a:r>
              <a:rPr lang="en-US">
                <a:solidFill>
                  <a:srgbClr val="008000"/>
                </a:solidFill>
              </a:rPr>
              <a:t>field and they multiply there, causing a </a:t>
            </a:r>
          </a:p>
          <a:p>
            <a:r>
              <a:rPr lang="en-US">
                <a:solidFill>
                  <a:srgbClr val="008000"/>
                </a:solidFill>
              </a:rPr>
              <a:t>large discharge which can be measured </a:t>
            </a:r>
          </a:p>
          <a:p>
            <a:r>
              <a:rPr lang="en-US">
                <a:solidFill>
                  <a:srgbClr val="008000"/>
                </a:solidFill>
              </a:rPr>
              <a:t>by an electroscope.</a:t>
            </a:r>
          </a:p>
          <a:p>
            <a:endParaRPr lang="en-US">
              <a:solidFill>
                <a:srgbClr val="008000"/>
              </a:solidFill>
            </a:endParaRPr>
          </a:p>
          <a:p>
            <a:r>
              <a:rPr lang="en-US">
                <a:solidFill>
                  <a:srgbClr val="002060"/>
                </a:solidFill>
              </a:rPr>
              <a:t>The ‘random discharges’ in absence of </a:t>
            </a:r>
          </a:p>
          <a:p>
            <a:r>
              <a:rPr lang="en-US">
                <a:solidFill>
                  <a:srgbClr val="002060"/>
                </a:solidFill>
              </a:rPr>
              <a:t>alphas were interpreted as ‘instability’, so </a:t>
            </a:r>
          </a:p>
          <a:p>
            <a:r>
              <a:rPr lang="en-US">
                <a:solidFill>
                  <a:srgbClr val="002060"/>
                </a:solidFill>
              </a:rPr>
              <a:t>the device wasn’t used much.</a:t>
            </a:r>
          </a:p>
          <a:p>
            <a:endParaRPr lang="en-US">
              <a:solidFill>
                <a:srgbClr val="0033CC"/>
              </a:solidFill>
            </a:endParaRPr>
          </a:p>
          <a:p>
            <a:r>
              <a:rPr lang="en-US">
                <a:solidFill>
                  <a:srgbClr val="008000"/>
                </a:solidFill>
              </a:rPr>
              <a:t>As an alternative, Geiger developed the </a:t>
            </a:r>
          </a:p>
          <a:p>
            <a:r>
              <a:rPr lang="en-US">
                <a:solidFill>
                  <a:srgbClr val="008000"/>
                </a:solidFill>
              </a:rPr>
              <a:t>tip counter, that became standard for </a:t>
            </a:r>
          </a:p>
          <a:p>
            <a:r>
              <a:rPr lang="en-US">
                <a:solidFill>
                  <a:srgbClr val="008000"/>
                </a:solidFill>
              </a:rPr>
              <a:t>radioactive experiments for a number </a:t>
            </a:r>
          </a:p>
          <a:p>
            <a:r>
              <a:rPr lang="en-US">
                <a:solidFill>
                  <a:srgbClr val="008000"/>
                </a:solidFill>
              </a:rPr>
              <a:t>of years.</a:t>
            </a:r>
          </a:p>
        </p:txBody>
      </p:sp>
      <p:pic>
        <p:nvPicPr>
          <p:cNvPr id="41991" name="Picture 6" descr="tip"/>
          <p:cNvPicPr>
            <a:picLocks noChangeAspect="1" noChangeArrowheads="1"/>
          </p:cNvPicPr>
          <p:nvPr/>
        </p:nvPicPr>
        <p:blipFill>
          <a:blip r:embed="rId2" cstate="print"/>
          <a:srcRect/>
          <a:stretch>
            <a:fillRect/>
          </a:stretch>
        </p:blipFill>
        <p:spPr bwMode="auto">
          <a:xfrm>
            <a:off x="685800" y="4038600"/>
            <a:ext cx="2286000" cy="1462088"/>
          </a:xfrm>
          <a:prstGeom prst="rect">
            <a:avLst/>
          </a:prstGeom>
          <a:noFill/>
          <a:ln w="9525">
            <a:noFill/>
            <a:miter lim="800000"/>
            <a:headEnd/>
            <a:tailEnd/>
          </a:ln>
        </p:spPr>
      </p:pic>
      <p:pic>
        <p:nvPicPr>
          <p:cNvPr id="41992" name="Picture 7" descr="geiger_tube"/>
          <p:cNvPicPr>
            <a:picLocks noChangeAspect="1" noChangeArrowheads="1"/>
          </p:cNvPicPr>
          <p:nvPr/>
        </p:nvPicPr>
        <p:blipFill>
          <a:blip r:embed="rId3" cstate="print"/>
          <a:srcRect/>
          <a:stretch>
            <a:fillRect/>
          </a:stretch>
        </p:blipFill>
        <p:spPr bwMode="auto">
          <a:xfrm>
            <a:off x="457200" y="990600"/>
            <a:ext cx="3429000" cy="1985963"/>
          </a:xfrm>
          <a:prstGeom prst="rect">
            <a:avLst/>
          </a:prstGeom>
          <a:noFill/>
          <a:ln w="9525">
            <a:noFill/>
            <a:miter lim="800000"/>
            <a:headEnd/>
            <a:tailEnd/>
          </a:ln>
        </p:spPr>
      </p:pic>
      <p:sp>
        <p:nvSpPr>
          <p:cNvPr id="41993" name="Text Box 8"/>
          <p:cNvSpPr txBox="1">
            <a:spLocks noChangeArrowheads="1"/>
          </p:cNvSpPr>
          <p:nvPr/>
        </p:nvSpPr>
        <p:spPr bwMode="auto">
          <a:xfrm>
            <a:off x="822325" y="3063875"/>
            <a:ext cx="2719388" cy="300038"/>
          </a:xfrm>
          <a:prstGeom prst="rect">
            <a:avLst/>
          </a:prstGeom>
          <a:noFill/>
          <a:ln w="9525">
            <a:noFill/>
            <a:miter lim="800000"/>
            <a:headEnd/>
            <a:tailEnd/>
          </a:ln>
        </p:spPr>
        <p:txBody>
          <a:bodyPr wrap="none" lIns="92075" tIns="46038" rIns="92075" bIns="46038">
            <a:spAutoFit/>
          </a:bodyPr>
          <a:lstStyle/>
          <a:p>
            <a:r>
              <a:rPr lang="en-US"/>
              <a:t>Rutherford and Geiger 1908</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1"/>
          </p:nvPr>
        </p:nvSpPr>
        <p:spPr>
          <a:noFill/>
        </p:spPr>
        <p:txBody>
          <a:bodyPr/>
          <a:lstStyle/>
          <a:p>
            <a:fld id="{30A471A0-E87D-48BC-963F-299EDC5ED7FA}" type="slidenum">
              <a:rPr lang="en-US" smtClean="0"/>
              <a:pPr/>
              <a:t>35</a:t>
            </a:fld>
            <a:endParaRPr lang="en-US" smtClean="0"/>
          </a:p>
        </p:txBody>
      </p:sp>
      <p:sp>
        <p:nvSpPr>
          <p:cNvPr id="43011" name="Footer Placeholder 5"/>
          <p:cNvSpPr>
            <a:spLocks noGrp="1"/>
          </p:cNvSpPr>
          <p:nvPr>
            <p:ph type="ftr" sz="quarter" idx="12"/>
          </p:nvPr>
        </p:nvSpPr>
        <p:spPr/>
        <p:txBody>
          <a:bodyPr/>
          <a:lstStyle/>
          <a:p>
            <a:pPr>
              <a:defRPr/>
            </a:pPr>
            <a:r>
              <a:rPr lang="en-US" smtClean="0"/>
              <a:t>W. Riegler/CERN</a:t>
            </a:r>
          </a:p>
        </p:txBody>
      </p:sp>
      <p:sp>
        <p:nvSpPr>
          <p:cNvPr id="45060" name="Rectangle 2"/>
          <p:cNvSpPr>
            <a:spLocks noGrp="1" noChangeArrowheads="1"/>
          </p:cNvSpPr>
          <p:nvPr>
            <p:ph type="title" idx="4294967295"/>
          </p:nvPr>
        </p:nvSpPr>
        <p:spPr>
          <a:xfrm>
            <a:off x="1371600" y="152400"/>
            <a:ext cx="6019800" cy="457200"/>
          </a:xfrm>
          <a:noFill/>
        </p:spPr>
        <p:txBody>
          <a:bodyPr/>
          <a:lstStyle/>
          <a:p>
            <a:r>
              <a:rPr lang="en-US" smtClean="0">
                <a:effectLst/>
              </a:rPr>
              <a:t>Detector + Electronics 1929 </a:t>
            </a:r>
          </a:p>
        </p:txBody>
      </p:sp>
      <p:sp>
        <p:nvSpPr>
          <p:cNvPr id="45061" name="Text Box 4"/>
          <p:cNvSpPr txBox="1">
            <a:spLocks noChangeArrowheads="1"/>
          </p:cNvSpPr>
          <p:nvPr/>
        </p:nvSpPr>
        <p:spPr bwMode="auto">
          <a:xfrm>
            <a:off x="3565525" y="1766888"/>
            <a:ext cx="185738" cy="300037"/>
          </a:xfrm>
          <a:prstGeom prst="rect">
            <a:avLst/>
          </a:prstGeom>
          <a:noFill/>
          <a:ln w="9525">
            <a:noFill/>
            <a:miter lim="800000"/>
            <a:headEnd/>
            <a:tailEnd/>
          </a:ln>
        </p:spPr>
        <p:txBody>
          <a:bodyPr wrap="none" lIns="92075" tIns="46038" rIns="92075" bIns="46038">
            <a:spAutoFit/>
          </a:bodyPr>
          <a:lstStyle/>
          <a:p>
            <a:endParaRPr lang="en-US"/>
          </a:p>
        </p:txBody>
      </p:sp>
      <p:sp>
        <p:nvSpPr>
          <p:cNvPr id="45062" name="Text Box 5"/>
          <p:cNvSpPr txBox="1">
            <a:spLocks noChangeArrowheads="1"/>
          </p:cNvSpPr>
          <p:nvPr/>
        </p:nvSpPr>
        <p:spPr bwMode="auto">
          <a:xfrm>
            <a:off x="4114800" y="1447800"/>
            <a:ext cx="5029200" cy="1408113"/>
          </a:xfrm>
          <a:prstGeom prst="rect">
            <a:avLst/>
          </a:prstGeom>
          <a:noFill/>
          <a:ln w="9525">
            <a:noFill/>
            <a:miter lim="800000"/>
            <a:headEnd/>
            <a:tailEnd/>
          </a:ln>
        </p:spPr>
        <p:txBody>
          <a:bodyPr lIns="92075" tIns="46038" rIns="92075" bIns="46038">
            <a:spAutoFit/>
          </a:bodyPr>
          <a:lstStyle/>
          <a:p>
            <a:r>
              <a:rPr lang="en-US">
                <a:solidFill>
                  <a:srgbClr val="002060"/>
                </a:solidFill>
              </a:rPr>
              <a:t>‘Zur Vereinfachung von Koinzidenzzählungen’ </a:t>
            </a:r>
          </a:p>
          <a:p>
            <a:r>
              <a:rPr lang="en-US">
                <a:solidFill>
                  <a:srgbClr val="002060"/>
                </a:solidFill>
              </a:rPr>
              <a:t> W. Bothe, November 1929</a:t>
            </a:r>
          </a:p>
          <a:p>
            <a:endParaRPr lang="en-US">
              <a:solidFill>
                <a:srgbClr val="0033CC"/>
              </a:solidFill>
            </a:endParaRPr>
          </a:p>
          <a:p>
            <a:r>
              <a:rPr lang="en-US">
                <a:solidFill>
                  <a:srgbClr val="008000"/>
                </a:solidFill>
              </a:rPr>
              <a:t> Coincidence circuit for 2 tubes</a:t>
            </a:r>
            <a:r>
              <a:rPr lang="en-US"/>
              <a:t> </a:t>
            </a:r>
          </a:p>
          <a:p>
            <a:endParaRPr lang="en-US"/>
          </a:p>
        </p:txBody>
      </p:sp>
      <p:pic>
        <p:nvPicPr>
          <p:cNvPr id="45063" name="Picture 14" descr="tube"/>
          <p:cNvPicPr>
            <a:picLocks noChangeAspect="1" noChangeArrowheads="1"/>
          </p:cNvPicPr>
          <p:nvPr/>
        </p:nvPicPr>
        <p:blipFill>
          <a:blip r:embed="rId2" cstate="print"/>
          <a:srcRect/>
          <a:stretch>
            <a:fillRect/>
          </a:stretch>
        </p:blipFill>
        <p:spPr bwMode="auto">
          <a:xfrm>
            <a:off x="762000" y="4800600"/>
            <a:ext cx="1600200" cy="1584325"/>
          </a:xfrm>
          <a:prstGeom prst="rect">
            <a:avLst/>
          </a:prstGeom>
          <a:noFill/>
          <a:ln w="9525">
            <a:noFill/>
            <a:miter lim="800000"/>
            <a:headEnd/>
            <a:tailEnd/>
          </a:ln>
        </p:spPr>
      </p:pic>
      <p:pic>
        <p:nvPicPr>
          <p:cNvPr id="45064" name="Picture 16" descr="coincidence"/>
          <p:cNvPicPr>
            <a:picLocks noChangeAspect="1" noChangeArrowheads="1"/>
          </p:cNvPicPr>
          <p:nvPr/>
        </p:nvPicPr>
        <p:blipFill>
          <a:blip r:embed="rId3" cstate="print"/>
          <a:srcRect/>
          <a:stretch>
            <a:fillRect/>
          </a:stretch>
        </p:blipFill>
        <p:spPr bwMode="auto">
          <a:xfrm>
            <a:off x="4191000" y="2895600"/>
            <a:ext cx="4648200" cy="2425700"/>
          </a:xfrm>
          <a:prstGeom prst="rect">
            <a:avLst/>
          </a:prstGeom>
          <a:noFill/>
          <a:ln w="9525">
            <a:noFill/>
            <a:miter lim="800000"/>
            <a:headEnd/>
            <a:tailEnd/>
          </a:ln>
        </p:spPr>
      </p:pic>
      <p:sp>
        <p:nvSpPr>
          <p:cNvPr id="43017" name="Rectangle 21"/>
          <p:cNvSpPr>
            <a:spLocks noChangeArrowheads="1"/>
          </p:cNvSpPr>
          <p:nvPr/>
        </p:nvSpPr>
        <p:spPr bwMode="auto">
          <a:xfrm>
            <a:off x="152400" y="838200"/>
            <a:ext cx="3938588" cy="3902075"/>
          </a:xfrm>
          <a:prstGeom prst="rect">
            <a:avLst/>
          </a:prstGeom>
          <a:noFill/>
          <a:ln w="9525">
            <a:noFill/>
            <a:miter lim="800000"/>
            <a:headEnd/>
            <a:tailEnd/>
          </a:ln>
        </p:spPr>
        <p:txBody>
          <a:bodyPr lIns="92075" tIns="46038" rIns="92075" bIns="46038">
            <a:spAutoFit/>
          </a:bodyPr>
          <a:lstStyle/>
          <a:p>
            <a:pPr>
              <a:defRPr/>
            </a:pPr>
            <a:r>
              <a:rPr lang="en-US" dirty="0">
                <a:solidFill>
                  <a:srgbClr val="002060"/>
                </a:solidFill>
              </a:rPr>
              <a:t>In 1928 Walther </a:t>
            </a:r>
            <a:r>
              <a:rPr lang="en-US" dirty="0" err="1">
                <a:solidFill>
                  <a:srgbClr val="002060"/>
                </a:solidFill>
              </a:rPr>
              <a:t>Müller</a:t>
            </a:r>
            <a:r>
              <a:rPr lang="en-US" dirty="0">
                <a:solidFill>
                  <a:srgbClr val="002060"/>
                </a:solidFill>
              </a:rPr>
              <a:t> started</a:t>
            </a:r>
          </a:p>
          <a:p>
            <a:pPr>
              <a:defRPr/>
            </a:pPr>
            <a:r>
              <a:rPr lang="en-US" dirty="0">
                <a:solidFill>
                  <a:srgbClr val="002060"/>
                </a:solidFill>
              </a:rPr>
              <a:t>to study the </a:t>
            </a:r>
            <a:r>
              <a:rPr lang="en-US" dirty="0" err="1">
                <a:solidFill>
                  <a:srgbClr val="002060"/>
                </a:solidFill>
              </a:rPr>
              <a:t>sponteneous</a:t>
            </a:r>
            <a:r>
              <a:rPr lang="en-US" dirty="0">
                <a:solidFill>
                  <a:srgbClr val="002060"/>
                </a:solidFill>
              </a:rPr>
              <a:t> </a:t>
            </a:r>
          </a:p>
          <a:p>
            <a:pPr>
              <a:defRPr/>
            </a:pPr>
            <a:r>
              <a:rPr lang="en-US" dirty="0">
                <a:solidFill>
                  <a:srgbClr val="002060"/>
                </a:solidFill>
              </a:rPr>
              <a:t>discharges systematically and </a:t>
            </a:r>
          </a:p>
          <a:p>
            <a:pPr>
              <a:defRPr/>
            </a:pPr>
            <a:r>
              <a:rPr lang="en-US" dirty="0">
                <a:solidFill>
                  <a:srgbClr val="002060"/>
                </a:solidFill>
              </a:rPr>
              <a:t>found that they were actually caused</a:t>
            </a:r>
          </a:p>
          <a:p>
            <a:pPr>
              <a:defRPr/>
            </a:pPr>
            <a:r>
              <a:rPr lang="en-US" dirty="0">
                <a:solidFill>
                  <a:srgbClr val="002060"/>
                </a:solidFill>
              </a:rPr>
              <a:t>by  cosmic rays discovered by </a:t>
            </a:r>
          </a:p>
          <a:p>
            <a:pPr>
              <a:defRPr/>
            </a:pPr>
            <a:r>
              <a:rPr lang="en-US" dirty="0">
                <a:solidFill>
                  <a:srgbClr val="002060"/>
                </a:solidFill>
              </a:rPr>
              <a:t>Victor Hess in 1911.</a:t>
            </a:r>
          </a:p>
          <a:p>
            <a:pPr>
              <a:defRPr/>
            </a:pPr>
            <a:endParaRPr lang="en-US" dirty="0">
              <a:solidFill>
                <a:srgbClr val="0033CC"/>
              </a:solidFill>
            </a:endParaRPr>
          </a:p>
          <a:p>
            <a:pPr>
              <a:defRPr/>
            </a:pPr>
            <a:r>
              <a:rPr lang="en-US" dirty="0">
                <a:solidFill>
                  <a:srgbClr val="008000"/>
                </a:solidFill>
              </a:rPr>
              <a:t>By realizing that the wild discharges </a:t>
            </a:r>
          </a:p>
          <a:p>
            <a:pPr>
              <a:defRPr/>
            </a:pPr>
            <a:r>
              <a:rPr lang="en-US" dirty="0">
                <a:solidFill>
                  <a:srgbClr val="008000"/>
                </a:solidFill>
              </a:rPr>
              <a:t>were not a problem of the counter, but </a:t>
            </a:r>
          </a:p>
          <a:p>
            <a:pPr>
              <a:defRPr/>
            </a:pPr>
            <a:r>
              <a:rPr lang="en-US" dirty="0">
                <a:solidFill>
                  <a:srgbClr val="008000"/>
                </a:solidFill>
              </a:rPr>
              <a:t>were caused by cosmic rays, the </a:t>
            </a:r>
          </a:p>
          <a:p>
            <a:pPr>
              <a:defRPr/>
            </a:pPr>
            <a:r>
              <a:rPr lang="en-US" dirty="0">
                <a:solidFill>
                  <a:srgbClr val="008000"/>
                </a:solidFill>
              </a:rPr>
              <a:t>Geiger-</a:t>
            </a:r>
            <a:r>
              <a:rPr lang="en-US" dirty="0" err="1">
                <a:solidFill>
                  <a:srgbClr val="008000"/>
                </a:solidFill>
              </a:rPr>
              <a:t>M</a:t>
            </a:r>
            <a:r>
              <a:rPr lang="en-US" dirty="0" err="1">
                <a:solidFill>
                  <a:schemeClr val="accent6"/>
                </a:solidFill>
              </a:rPr>
              <a:t>ü</a:t>
            </a:r>
            <a:r>
              <a:rPr lang="en-US" dirty="0" err="1">
                <a:solidFill>
                  <a:srgbClr val="008000"/>
                </a:solidFill>
              </a:rPr>
              <a:t>ller</a:t>
            </a:r>
            <a:r>
              <a:rPr lang="en-US" dirty="0">
                <a:solidFill>
                  <a:srgbClr val="008000"/>
                </a:solidFill>
              </a:rPr>
              <a:t> counter went, without </a:t>
            </a:r>
          </a:p>
          <a:p>
            <a:pPr>
              <a:defRPr/>
            </a:pPr>
            <a:r>
              <a:rPr lang="en-US" dirty="0">
                <a:solidFill>
                  <a:srgbClr val="008000"/>
                </a:solidFill>
              </a:rPr>
              <a:t>altering a single screw from a device with</a:t>
            </a:r>
          </a:p>
          <a:p>
            <a:pPr>
              <a:defRPr/>
            </a:pPr>
            <a:r>
              <a:rPr lang="en-US" dirty="0">
                <a:solidFill>
                  <a:srgbClr val="008000"/>
                </a:solidFill>
              </a:rPr>
              <a:t>‘</a:t>
            </a:r>
            <a:r>
              <a:rPr lang="en-US" dirty="0" err="1">
                <a:solidFill>
                  <a:srgbClr val="008000"/>
                </a:solidFill>
              </a:rPr>
              <a:t>fundametal</a:t>
            </a:r>
            <a:r>
              <a:rPr lang="en-US" dirty="0">
                <a:solidFill>
                  <a:srgbClr val="008000"/>
                </a:solidFill>
              </a:rPr>
              <a:t> limits’ to the most sensitive </a:t>
            </a:r>
          </a:p>
          <a:p>
            <a:pPr>
              <a:defRPr/>
            </a:pPr>
            <a:r>
              <a:rPr lang="en-US" dirty="0" err="1">
                <a:solidFill>
                  <a:srgbClr val="008000"/>
                </a:solidFill>
              </a:rPr>
              <a:t>intrument</a:t>
            </a:r>
            <a:r>
              <a:rPr lang="en-US" dirty="0">
                <a:solidFill>
                  <a:srgbClr val="008000"/>
                </a:solidFill>
              </a:rPr>
              <a:t> for cosmic rays physics.</a:t>
            </a:r>
            <a:r>
              <a:rPr lang="en-US" dirty="0"/>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E612D459-1371-4EB0-A1DA-88A4AD5BBBAD}" type="slidenum">
              <a:rPr lang="en-US" smtClean="0"/>
              <a:pPr/>
              <a:t>36</a:t>
            </a:fld>
            <a:endParaRPr lang="en-US" smtClean="0"/>
          </a:p>
        </p:txBody>
      </p:sp>
      <p:sp>
        <p:nvSpPr>
          <p:cNvPr id="44035" name="Footer Placeholder 5"/>
          <p:cNvSpPr>
            <a:spLocks noGrp="1"/>
          </p:cNvSpPr>
          <p:nvPr>
            <p:ph type="ftr" sz="quarter" idx="12"/>
          </p:nvPr>
        </p:nvSpPr>
        <p:spPr/>
        <p:txBody>
          <a:bodyPr/>
          <a:lstStyle/>
          <a:p>
            <a:pPr>
              <a:defRPr/>
            </a:pPr>
            <a:r>
              <a:rPr lang="en-US" smtClean="0"/>
              <a:t>W. Riegler/CERN</a:t>
            </a:r>
          </a:p>
        </p:txBody>
      </p:sp>
      <p:sp>
        <p:nvSpPr>
          <p:cNvPr id="46084" name="Rectangle 2"/>
          <p:cNvSpPr>
            <a:spLocks noGrp="1" noChangeArrowheads="1"/>
          </p:cNvSpPr>
          <p:nvPr>
            <p:ph type="title" idx="4294967295"/>
          </p:nvPr>
        </p:nvSpPr>
        <p:spPr>
          <a:xfrm>
            <a:off x="1447800" y="152400"/>
            <a:ext cx="6019800" cy="457200"/>
          </a:xfrm>
          <a:noFill/>
        </p:spPr>
        <p:txBody>
          <a:bodyPr/>
          <a:lstStyle/>
          <a:p>
            <a:r>
              <a:rPr lang="en-US" smtClean="0">
                <a:effectLst/>
              </a:rPr>
              <a:t>1930 - 1934</a:t>
            </a:r>
          </a:p>
        </p:txBody>
      </p:sp>
      <p:sp>
        <p:nvSpPr>
          <p:cNvPr id="46085" name="Text Box 7"/>
          <p:cNvSpPr txBox="1">
            <a:spLocks noChangeArrowheads="1"/>
          </p:cNvSpPr>
          <p:nvPr/>
        </p:nvSpPr>
        <p:spPr bwMode="auto">
          <a:xfrm>
            <a:off x="228600" y="1828800"/>
            <a:ext cx="4267200" cy="300038"/>
          </a:xfrm>
          <a:prstGeom prst="rect">
            <a:avLst/>
          </a:prstGeom>
          <a:noFill/>
          <a:ln w="9525">
            <a:noFill/>
            <a:miter lim="800000"/>
            <a:headEnd/>
            <a:tailEnd/>
          </a:ln>
        </p:spPr>
        <p:txBody>
          <a:bodyPr lIns="92075" tIns="46038" rIns="92075" bIns="46038">
            <a:spAutoFit/>
          </a:bodyPr>
          <a:lstStyle/>
          <a:p>
            <a:r>
              <a:rPr lang="en-US">
                <a:solidFill>
                  <a:srgbClr val="002060"/>
                </a:solidFill>
              </a:rPr>
              <a:t>Rossi 1930:  Coincidence circuit for n tubes</a:t>
            </a:r>
          </a:p>
        </p:txBody>
      </p:sp>
      <p:pic>
        <p:nvPicPr>
          <p:cNvPr id="46086" name="Picture 9" descr="rossi"/>
          <p:cNvPicPr>
            <a:picLocks noChangeAspect="1" noChangeArrowheads="1"/>
          </p:cNvPicPr>
          <p:nvPr/>
        </p:nvPicPr>
        <p:blipFill>
          <a:blip r:embed="rId2" cstate="print"/>
          <a:srcRect/>
          <a:stretch>
            <a:fillRect/>
          </a:stretch>
        </p:blipFill>
        <p:spPr bwMode="auto">
          <a:xfrm>
            <a:off x="304800" y="2438400"/>
            <a:ext cx="4114800" cy="2695575"/>
          </a:xfrm>
          <a:prstGeom prst="rect">
            <a:avLst/>
          </a:prstGeom>
          <a:noFill/>
          <a:ln w="9525">
            <a:noFill/>
            <a:miter lim="800000"/>
            <a:headEnd/>
            <a:tailEnd/>
          </a:ln>
        </p:spPr>
      </p:pic>
      <p:pic>
        <p:nvPicPr>
          <p:cNvPr id="46087" name="Picture 10" descr="tubes"/>
          <p:cNvPicPr>
            <a:picLocks noChangeAspect="1" noChangeArrowheads="1"/>
          </p:cNvPicPr>
          <p:nvPr/>
        </p:nvPicPr>
        <p:blipFill>
          <a:blip r:embed="rId3" cstate="print"/>
          <a:srcRect/>
          <a:stretch>
            <a:fillRect/>
          </a:stretch>
        </p:blipFill>
        <p:spPr bwMode="auto">
          <a:xfrm>
            <a:off x="4876800" y="1600200"/>
            <a:ext cx="3940175" cy="4343400"/>
          </a:xfrm>
          <a:prstGeom prst="rect">
            <a:avLst/>
          </a:prstGeom>
          <a:noFill/>
          <a:ln w="9525">
            <a:noFill/>
            <a:miter lim="800000"/>
            <a:headEnd/>
            <a:tailEnd/>
          </a:ln>
        </p:spPr>
      </p:pic>
      <p:sp>
        <p:nvSpPr>
          <p:cNvPr id="46088" name="Text Box 11"/>
          <p:cNvSpPr txBox="1">
            <a:spLocks noChangeArrowheads="1"/>
          </p:cNvSpPr>
          <p:nvPr/>
        </p:nvSpPr>
        <p:spPr bwMode="auto">
          <a:xfrm>
            <a:off x="5486400" y="1066800"/>
            <a:ext cx="2700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Cosmic ray telescope 1934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1"/>
          </p:nvPr>
        </p:nvSpPr>
        <p:spPr>
          <a:noFill/>
        </p:spPr>
        <p:txBody>
          <a:bodyPr/>
          <a:lstStyle/>
          <a:p>
            <a:fld id="{EB331645-8368-44E2-9BF0-19F7DDDE6386}" type="slidenum">
              <a:rPr lang="en-US" smtClean="0"/>
              <a:pPr/>
              <a:t>37</a:t>
            </a:fld>
            <a:endParaRPr lang="en-US" smtClean="0"/>
          </a:p>
        </p:txBody>
      </p:sp>
      <p:sp>
        <p:nvSpPr>
          <p:cNvPr id="45059" name="Footer Placeholder 4"/>
          <p:cNvSpPr>
            <a:spLocks noGrp="1"/>
          </p:cNvSpPr>
          <p:nvPr>
            <p:ph type="ftr" sz="quarter" idx="12"/>
          </p:nvPr>
        </p:nvSpPr>
        <p:spPr/>
        <p:txBody>
          <a:bodyPr/>
          <a:lstStyle/>
          <a:p>
            <a:pPr>
              <a:defRPr/>
            </a:pPr>
            <a:r>
              <a:rPr lang="en-US" smtClean="0"/>
              <a:t>W. Riegler/CERN</a:t>
            </a:r>
          </a:p>
        </p:txBody>
      </p:sp>
      <p:sp>
        <p:nvSpPr>
          <p:cNvPr id="47108" name="Rectangle 1026"/>
          <p:cNvSpPr>
            <a:spLocks noGrp="1" noChangeArrowheads="1"/>
          </p:cNvSpPr>
          <p:nvPr>
            <p:ph type="title" idx="4294967295"/>
          </p:nvPr>
        </p:nvSpPr>
        <p:spPr>
          <a:xfrm>
            <a:off x="1447800" y="152400"/>
            <a:ext cx="6019800" cy="457200"/>
          </a:xfrm>
          <a:noFill/>
        </p:spPr>
        <p:txBody>
          <a:bodyPr/>
          <a:lstStyle/>
          <a:p>
            <a:r>
              <a:rPr lang="en-US" smtClean="0">
                <a:effectLst/>
              </a:rPr>
              <a:t>Geiger Counters</a:t>
            </a:r>
          </a:p>
        </p:txBody>
      </p:sp>
      <p:sp>
        <p:nvSpPr>
          <p:cNvPr id="47109" name="Text Box 1027"/>
          <p:cNvSpPr txBox="1">
            <a:spLocks noChangeArrowheads="1"/>
          </p:cNvSpPr>
          <p:nvPr/>
        </p:nvSpPr>
        <p:spPr bwMode="auto">
          <a:xfrm>
            <a:off x="4724400" y="1752600"/>
            <a:ext cx="4216400" cy="711200"/>
          </a:xfrm>
          <a:prstGeom prst="rect">
            <a:avLst/>
          </a:prstGeom>
          <a:noFill/>
          <a:ln w="9525">
            <a:noFill/>
            <a:miter lim="800000"/>
            <a:headEnd/>
            <a:tailEnd/>
          </a:ln>
        </p:spPr>
        <p:txBody>
          <a:bodyPr lIns="92075" tIns="46038" rIns="92075" bIns="46038">
            <a:spAutoFit/>
          </a:bodyPr>
          <a:lstStyle/>
          <a:p>
            <a:r>
              <a:rPr lang="en-US">
                <a:solidFill>
                  <a:srgbClr val="002060"/>
                </a:solidFill>
              </a:rPr>
              <a:t>By performing coincidences of Geiger Müller tubes e.g. the angular distribution of cosmic ray particles could be measured. </a:t>
            </a:r>
          </a:p>
        </p:txBody>
      </p:sp>
      <p:pic>
        <p:nvPicPr>
          <p:cNvPr id="47110" name="Picture 1028" descr="logic_tubes"/>
          <p:cNvPicPr>
            <a:picLocks noChangeAspect="1" noChangeArrowheads="1"/>
          </p:cNvPicPr>
          <p:nvPr/>
        </p:nvPicPr>
        <p:blipFill>
          <a:blip r:embed="rId2" cstate="print"/>
          <a:srcRect/>
          <a:stretch>
            <a:fillRect/>
          </a:stretch>
        </p:blipFill>
        <p:spPr bwMode="auto">
          <a:xfrm>
            <a:off x="762000" y="1143000"/>
            <a:ext cx="36830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1"/>
          </p:nvPr>
        </p:nvSpPr>
        <p:spPr>
          <a:noFill/>
        </p:spPr>
        <p:txBody>
          <a:bodyPr/>
          <a:lstStyle/>
          <a:p>
            <a:fld id="{43A41006-BE50-4F2F-9E46-3E4FC4229886}" type="slidenum">
              <a:rPr lang="en-US" smtClean="0"/>
              <a:pPr/>
              <a:t>38</a:t>
            </a:fld>
            <a:endParaRPr lang="en-US" smtClean="0"/>
          </a:p>
        </p:txBody>
      </p:sp>
      <p:sp>
        <p:nvSpPr>
          <p:cNvPr id="46083" name="Footer Placeholder 4"/>
          <p:cNvSpPr>
            <a:spLocks noGrp="1"/>
          </p:cNvSpPr>
          <p:nvPr>
            <p:ph type="ftr" sz="quarter" idx="12"/>
          </p:nvPr>
        </p:nvSpPr>
        <p:spPr/>
        <p:txBody>
          <a:bodyPr/>
          <a:lstStyle/>
          <a:p>
            <a:pPr>
              <a:defRPr/>
            </a:pPr>
            <a:r>
              <a:rPr lang="en-US" smtClean="0"/>
              <a:t>W. Riegler/CERN</a:t>
            </a:r>
          </a:p>
        </p:txBody>
      </p:sp>
      <p:sp>
        <p:nvSpPr>
          <p:cNvPr id="48132" name="Rectangle 2"/>
          <p:cNvSpPr>
            <a:spLocks noGrp="1" noChangeArrowheads="1"/>
          </p:cNvSpPr>
          <p:nvPr>
            <p:ph type="title" idx="4294967295"/>
          </p:nvPr>
        </p:nvSpPr>
        <p:spPr>
          <a:xfrm>
            <a:off x="1752600" y="0"/>
            <a:ext cx="6019800" cy="914400"/>
          </a:xfrm>
          <a:noFill/>
        </p:spPr>
        <p:txBody>
          <a:bodyPr/>
          <a:lstStyle/>
          <a:p>
            <a:r>
              <a:rPr lang="en-US" smtClean="0">
                <a:effectLst/>
              </a:rPr>
              <a:t>Scintillators, Cerenkov light, Photomultipliers</a:t>
            </a:r>
          </a:p>
        </p:txBody>
      </p:sp>
      <p:sp>
        <p:nvSpPr>
          <p:cNvPr id="48133" name="Text Box 3"/>
          <p:cNvSpPr txBox="1">
            <a:spLocks noChangeArrowheads="1"/>
          </p:cNvSpPr>
          <p:nvPr/>
        </p:nvSpPr>
        <p:spPr bwMode="auto">
          <a:xfrm>
            <a:off x="746125" y="2301875"/>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48134" name="Text Box 4"/>
          <p:cNvSpPr txBox="1">
            <a:spLocks noChangeArrowheads="1"/>
          </p:cNvSpPr>
          <p:nvPr/>
        </p:nvSpPr>
        <p:spPr bwMode="auto">
          <a:xfrm>
            <a:off x="4724400" y="1524000"/>
            <a:ext cx="4125913" cy="4283075"/>
          </a:xfrm>
          <a:prstGeom prst="rect">
            <a:avLst/>
          </a:prstGeom>
          <a:noFill/>
          <a:ln w="9525">
            <a:noFill/>
            <a:miter lim="800000"/>
            <a:headEnd/>
            <a:tailEnd/>
          </a:ln>
        </p:spPr>
        <p:txBody>
          <a:bodyPr lIns="92075" tIns="46038" rIns="92075" bIns="46038">
            <a:spAutoFit/>
          </a:bodyPr>
          <a:lstStyle/>
          <a:p>
            <a:r>
              <a:rPr lang="en-US" dirty="0">
                <a:solidFill>
                  <a:srgbClr val="002060"/>
                </a:solidFill>
              </a:rPr>
              <a:t>In the late 1940ies, scintillation counters and Cerenkov counters exploded into use.</a:t>
            </a:r>
          </a:p>
          <a:p>
            <a:endParaRPr lang="en-US" dirty="0">
              <a:solidFill>
                <a:srgbClr val="0033CC"/>
              </a:solidFill>
            </a:endParaRPr>
          </a:p>
          <a:p>
            <a:r>
              <a:rPr lang="en-US" dirty="0">
                <a:solidFill>
                  <a:srgbClr val="008000"/>
                </a:solidFill>
              </a:rPr>
              <a:t>Scintillation of materials on passage of particles was long known.</a:t>
            </a:r>
          </a:p>
          <a:p>
            <a:endParaRPr lang="en-US" dirty="0">
              <a:solidFill>
                <a:srgbClr val="008000"/>
              </a:solidFill>
            </a:endParaRPr>
          </a:p>
          <a:p>
            <a:r>
              <a:rPr lang="en-US" dirty="0">
                <a:solidFill>
                  <a:srgbClr val="002060"/>
                </a:solidFill>
              </a:rPr>
              <a:t>By mid 1930 the bluish glow that accompanied the passage of </a:t>
            </a:r>
          </a:p>
          <a:p>
            <a:r>
              <a:rPr lang="en-US" dirty="0">
                <a:solidFill>
                  <a:srgbClr val="002060"/>
                </a:solidFill>
              </a:rPr>
              <a:t>radioactive particles through liquids was analyzed and largely explained </a:t>
            </a:r>
          </a:p>
          <a:p>
            <a:r>
              <a:rPr lang="en-US" dirty="0">
                <a:solidFill>
                  <a:srgbClr val="002060"/>
                </a:solidFill>
              </a:rPr>
              <a:t>(Cerenkov Radiation).</a:t>
            </a:r>
          </a:p>
          <a:p>
            <a:endParaRPr lang="en-US" dirty="0">
              <a:solidFill>
                <a:srgbClr val="0033CC"/>
              </a:solidFill>
            </a:endParaRPr>
          </a:p>
          <a:p>
            <a:r>
              <a:rPr lang="en-US" dirty="0">
                <a:solidFill>
                  <a:srgbClr val="008000"/>
                </a:solidFill>
              </a:rPr>
              <a:t>Mainly the electronics revolution begun during the war initiated this development.</a:t>
            </a:r>
          </a:p>
          <a:p>
            <a:r>
              <a:rPr lang="en-US" dirty="0">
                <a:solidFill>
                  <a:srgbClr val="008000"/>
                </a:solidFill>
              </a:rPr>
              <a:t>High-gain photomultiplier tubes, amplifiers, </a:t>
            </a:r>
            <a:r>
              <a:rPr lang="en-US" dirty="0" err="1">
                <a:solidFill>
                  <a:srgbClr val="008000"/>
                </a:solidFill>
              </a:rPr>
              <a:t>scalers</a:t>
            </a:r>
            <a:r>
              <a:rPr lang="en-US" dirty="0">
                <a:solidFill>
                  <a:srgbClr val="008000"/>
                </a:solidFill>
              </a:rPr>
              <a:t>, pulse-height analyzers.</a:t>
            </a:r>
          </a:p>
          <a:p>
            <a:r>
              <a:rPr lang="en-US" dirty="0"/>
              <a:t> </a:t>
            </a:r>
          </a:p>
        </p:txBody>
      </p:sp>
      <p:pic>
        <p:nvPicPr>
          <p:cNvPr id="48135" name="Picture 8" descr="cerenkov"/>
          <p:cNvPicPr>
            <a:picLocks noChangeAspect="1" noChangeArrowheads="1"/>
          </p:cNvPicPr>
          <p:nvPr/>
        </p:nvPicPr>
        <p:blipFill>
          <a:blip r:embed="rId2" cstate="print"/>
          <a:srcRect/>
          <a:stretch>
            <a:fillRect/>
          </a:stretch>
        </p:blipFill>
        <p:spPr bwMode="auto">
          <a:xfrm>
            <a:off x="2438400" y="3733800"/>
            <a:ext cx="1930400" cy="2819400"/>
          </a:xfrm>
          <a:prstGeom prst="rect">
            <a:avLst/>
          </a:prstGeom>
          <a:noFill/>
          <a:ln w="9525">
            <a:noFill/>
            <a:miter lim="800000"/>
            <a:headEnd/>
            <a:tailEnd/>
          </a:ln>
        </p:spPr>
      </p:pic>
      <p:pic>
        <p:nvPicPr>
          <p:cNvPr id="48136" name="Picture 9" descr="photomult"/>
          <p:cNvPicPr>
            <a:picLocks noChangeAspect="1" noChangeArrowheads="1"/>
          </p:cNvPicPr>
          <p:nvPr/>
        </p:nvPicPr>
        <p:blipFill>
          <a:blip r:embed="rId3" cstate="print"/>
          <a:srcRect/>
          <a:stretch>
            <a:fillRect/>
          </a:stretch>
        </p:blipFill>
        <p:spPr bwMode="auto">
          <a:xfrm>
            <a:off x="381000" y="914400"/>
            <a:ext cx="23241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3"/>
          <p:cNvSpPr>
            <a:spLocks noGrp="1"/>
          </p:cNvSpPr>
          <p:nvPr>
            <p:ph type="sldNum" sz="quarter" idx="11"/>
          </p:nvPr>
        </p:nvSpPr>
        <p:spPr>
          <a:noFill/>
        </p:spPr>
        <p:txBody>
          <a:bodyPr/>
          <a:lstStyle/>
          <a:p>
            <a:fld id="{F0287D9D-576F-413E-B7AE-EC9579873D05}" type="slidenum">
              <a:rPr lang="en-US" smtClean="0"/>
              <a:pPr/>
              <a:t>39</a:t>
            </a:fld>
            <a:endParaRPr lang="en-US" smtClean="0"/>
          </a:p>
        </p:txBody>
      </p:sp>
      <p:sp>
        <p:nvSpPr>
          <p:cNvPr id="1028" name="Footer Placeholder 4"/>
          <p:cNvSpPr>
            <a:spLocks noGrp="1"/>
          </p:cNvSpPr>
          <p:nvPr>
            <p:ph type="ftr" sz="quarter" idx="12"/>
          </p:nvPr>
        </p:nvSpPr>
        <p:spPr/>
        <p:txBody>
          <a:bodyPr/>
          <a:lstStyle/>
          <a:p>
            <a:pPr>
              <a:defRPr/>
            </a:pPr>
            <a:r>
              <a:rPr lang="en-US" smtClean="0"/>
              <a:t>W. Riegler/CERN</a:t>
            </a:r>
          </a:p>
        </p:txBody>
      </p:sp>
      <p:sp>
        <p:nvSpPr>
          <p:cNvPr id="1029" name="Rectangle 2"/>
          <p:cNvSpPr>
            <a:spLocks noGrp="1" noChangeArrowheads="1"/>
          </p:cNvSpPr>
          <p:nvPr>
            <p:ph type="title" idx="4294967295"/>
          </p:nvPr>
        </p:nvSpPr>
        <p:spPr>
          <a:xfrm>
            <a:off x="1524000" y="152400"/>
            <a:ext cx="6019800" cy="457200"/>
          </a:xfrm>
          <a:noFill/>
        </p:spPr>
        <p:txBody>
          <a:bodyPr/>
          <a:lstStyle/>
          <a:p>
            <a:r>
              <a:rPr lang="en-US" smtClean="0">
                <a:effectLst/>
              </a:rPr>
              <a:t>Antiproton</a:t>
            </a:r>
          </a:p>
        </p:txBody>
      </p:sp>
      <p:pic>
        <p:nvPicPr>
          <p:cNvPr id="1030" name="Picture 4" descr="cerenkov-1"/>
          <p:cNvPicPr>
            <a:picLocks noChangeAspect="1" noChangeArrowheads="1"/>
          </p:cNvPicPr>
          <p:nvPr/>
        </p:nvPicPr>
        <p:blipFill>
          <a:blip r:embed="rId3" cstate="print"/>
          <a:srcRect l="13223" t="21468" r="13223" b="14311"/>
          <a:stretch>
            <a:fillRect/>
          </a:stretch>
        </p:blipFill>
        <p:spPr bwMode="auto">
          <a:xfrm>
            <a:off x="2895600" y="4572000"/>
            <a:ext cx="2667000" cy="2152650"/>
          </a:xfrm>
          <a:prstGeom prst="rect">
            <a:avLst/>
          </a:prstGeom>
          <a:noFill/>
          <a:ln w="9525">
            <a:noFill/>
            <a:miter lim="800000"/>
            <a:headEnd/>
            <a:tailEnd/>
          </a:ln>
        </p:spPr>
      </p:pic>
      <p:graphicFrame>
        <p:nvGraphicFramePr>
          <p:cNvPr id="1026" name="Object 7"/>
          <p:cNvGraphicFramePr>
            <a:graphicFrameLocks noChangeAspect="1"/>
          </p:cNvGraphicFramePr>
          <p:nvPr/>
        </p:nvGraphicFramePr>
        <p:xfrm>
          <a:off x="5334000" y="838200"/>
          <a:ext cx="3619500" cy="4559300"/>
        </p:xfrm>
        <a:graphic>
          <a:graphicData uri="http://schemas.openxmlformats.org/presentationml/2006/ole">
            <p:oleObj spid="_x0000_s1026" name="Slide" r:id="rId4" imgW="4572000" imgH="3429000" progId="PowerPoint.Slide.8">
              <p:embed/>
            </p:oleObj>
          </a:graphicData>
        </a:graphic>
      </p:graphicFrame>
      <p:sp>
        <p:nvSpPr>
          <p:cNvPr id="1031" name="Text Box 8"/>
          <p:cNvSpPr txBox="1">
            <a:spLocks noChangeArrowheads="1"/>
          </p:cNvSpPr>
          <p:nvPr/>
        </p:nvSpPr>
        <p:spPr bwMode="auto">
          <a:xfrm>
            <a:off x="228600" y="838200"/>
            <a:ext cx="3962400" cy="3167063"/>
          </a:xfrm>
          <a:prstGeom prst="rect">
            <a:avLst/>
          </a:prstGeom>
          <a:noFill/>
          <a:ln w="9525">
            <a:noFill/>
            <a:miter lim="800000"/>
            <a:headEnd/>
            <a:tailEnd/>
          </a:ln>
        </p:spPr>
        <p:txBody>
          <a:bodyPr lIns="92075" tIns="46038" rIns="92075" bIns="46038">
            <a:spAutoFit/>
          </a:bodyPr>
          <a:lstStyle/>
          <a:p>
            <a:r>
              <a:rPr lang="en-US">
                <a:solidFill>
                  <a:srgbClr val="002060"/>
                </a:solidFill>
              </a:rPr>
              <a:t>One was looking for a negative particle with the mass of the proton. With a bending magnet, a certain particle momentum was selected (p=mv</a:t>
            </a:r>
            <a:r>
              <a:rPr lang="en-US" sz="1800">
                <a:solidFill>
                  <a:srgbClr val="002060"/>
                </a:solidFill>
                <a:sym typeface="Mathematica1" pitchFamily="2" charset="2"/>
              </a:rPr>
              <a:t>). </a:t>
            </a:r>
          </a:p>
          <a:p>
            <a:endParaRPr lang="en-US" sz="1800">
              <a:solidFill>
                <a:srgbClr val="0033CC"/>
              </a:solidFill>
              <a:sym typeface="Mathematica1" pitchFamily="2" charset="2"/>
            </a:endParaRPr>
          </a:p>
          <a:p>
            <a:r>
              <a:rPr lang="en-US">
                <a:solidFill>
                  <a:srgbClr val="008000"/>
                </a:solidFill>
                <a:sym typeface="Mathematica1" pitchFamily="2" charset="2"/>
              </a:rPr>
              <a:t>Since Cerenkov radiation is only emitted if v&gt;c/n, two Cerenkov counters </a:t>
            </a:r>
            <a:r>
              <a:rPr lang="en-US">
                <a:solidFill>
                  <a:srgbClr val="008000"/>
                </a:solidFill>
              </a:rPr>
              <a:t>(C1, C2) were set up to measure a velocity comparable with the proton mass.</a:t>
            </a:r>
          </a:p>
          <a:p>
            <a:endParaRPr lang="en-US">
              <a:solidFill>
                <a:srgbClr val="008000"/>
              </a:solidFill>
            </a:endParaRPr>
          </a:p>
          <a:p>
            <a:r>
              <a:rPr lang="en-US">
                <a:solidFill>
                  <a:srgbClr val="002060"/>
                </a:solidFill>
              </a:rPr>
              <a:t>In addition the time of flight between S1 and S2 was required to be between 40 and 51ns, selecting  the same mass.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1"/>
          </p:nvPr>
        </p:nvSpPr>
        <p:spPr>
          <a:noFill/>
        </p:spPr>
        <p:txBody>
          <a:bodyPr/>
          <a:lstStyle/>
          <a:p>
            <a:fld id="{1D54857F-75DF-4745-9681-1B57F2747838}" type="slidenum">
              <a:rPr lang="en-US" smtClean="0"/>
              <a:pPr/>
              <a:t>4</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8196" name="Rectangle 2"/>
          <p:cNvSpPr>
            <a:spLocks noChangeArrowheads="1"/>
          </p:cNvSpPr>
          <p:nvPr/>
        </p:nvSpPr>
        <p:spPr bwMode="auto">
          <a:xfrm>
            <a:off x="838200" y="3048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On Tools and Instrumentation</a:t>
            </a:r>
          </a:p>
        </p:txBody>
      </p:sp>
      <p:sp>
        <p:nvSpPr>
          <p:cNvPr id="8197" name="Rectangle 6"/>
          <p:cNvSpPr>
            <a:spLocks noChangeArrowheads="1"/>
          </p:cNvSpPr>
          <p:nvPr/>
        </p:nvSpPr>
        <p:spPr bwMode="auto">
          <a:xfrm>
            <a:off x="304800" y="1828800"/>
            <a:ext cx="4876800" cy="3140075"/>
          </a:xfrm>
          <a:prstGeom prst="rect">
            <a:avLst/>
          </a:prstGeom>
          <a:noFill/>
          <a:ln w="9525">
            <a:noFill/>
            <a:miter lim="800000"/>
            <a:headEnd/>
            <a:tailEnd/>
          </a:ln>
        </p:spPr>
        <p:txBody>
          <a:bodyPr>
            <a:spAutoFit/>
          </a:bodyPr>
          <a:lstStyle/>
          <a:p>
            <a:r>
              <a:rPr lang="en-US">
                <a:solidFill>
                  <a:srgbClr val="002060"/>
                </a:solidFill>
              </a:rPr>
              <a:t>“New directions in science are launched by new tools much more often than by new concepts.</a:t>
            </a:r>
          </a:p>
          <a:p>
            <a:endParaRPr lang="en-US">
              <a:solidFill>
                <a:srgbClr val="002060"/>
              </a:solidFill>
            </a:endParaRPr>
          </a:p>
          <a:p>
            <a:r>
              <a:rPr lang="en-US">
                <a:solidFill>
                  <a:srgbClr val="008000"/>
                </a:solidFill>
              </a:rPr>
              <a:t>The effect of a concept-driven revolution is to explain old things in new ways.</a:t>
            </a:r>
          </a:p>
          <a:p>
            <a:endParaRPr lang="en-US">
              <a:solidFill>
                <a:srgbClr val="002060"/>
              </a:solidFill>
            </a:endParaRPr>
          </a:p>
          <a:p>
            <a:r>
              <a:rPr lang="en-US">
                <a:solidFill>
                  <a:srgbClr val="002060"/>
                </a:solidFill>
              </a:rPr>
              <a:t>The effect of a tool-driven revolution is to discover new things that have to be explained”</a:t>
            </a:r>
          </a:p>
          <a:p>
            <a:endParaRPr lang="en-US">
              <a:solidFill>
                <a:srgbClr val="002060"/>
              </a:solidFill>
            </a:endParaRPr>
          </a:p>
          <a:p>
            <a:r>
              <a:rPr lang="en-US">
                <a:solidFill>
                  <a:srgbClr val="008000"/>
                </a:solidFill>
              </a:rPr>
              <a:t>From Freeman Dyson ‘Imagined Worlds’</a:t>
            </a:r>
          </a:p>
          <a:p>
            <a:endParaRPr lang="en-US">
              <a:solidFill>
                <a:srgbClr val="008000"/>
              </a:solidFill>
            </a:endParaRPr>
          </a:p>
          <a:p>
            <a:endParaRPr lang="en-US">
              <a:solidFill>
                <a:srgbClr val="008000"/>
              </a:solidFill>
            </a:endParaRPr>
          </a:p>
        </p:txBody>
      </p:sp>
      <p:pic>
        <p:nvPicPr>
          <p:cNvPr id="8198" name="Picture 2" descr="File:Freeman Dyson.jpg">
            <a:hlinkClick r:id="rId2"/>
          </p:cNvPr>
          <p:cNvPicPr>
            <a:picLocks noChangeAspect="1" noChangeArrowheads="1"/>
          </p:cNvPicPr>
          <p:nvPr/>
        </p:nvPicPr>
        <p:blipFill>
          <a:blip r:embed="rId3" cstate="print"/>
          <a:srcRect/>
          <a:stretch>
            <a:fillRect/>
          </a:stretch>
        </p:blipFill>
        <p:spPr bwMode="auto">
          <a:xfrm>
            <a:off x="5486400" y="1371600"/>
            <a:ext cx="31496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1"/>
          </p:nvPr>
        </p:nvSpPr>
        <p:spPr>
          <a:noFill/>
        </p:spPr>
        <p:txBody>
          <a:bodyPr/>
          <a:lstStyle/>
          <a:p>
            <a:fld id="{0975B502-AE62-42EE-901D-6C46AF5CCE3E}" type="slidenum">
              <a:rPr lang="en-US" smtClean="0"/>
              <a:pPr/>
              <a:t>40</a:t>
            </a:fld>
            <a:endParaRPr lang="en-US" smtClean="0"/>
          </a:p>
        </p:txBody>
      </p:sp>
      <p:sp>
        <p:nvSpPr>
          <p:cNvPr id="47107" name="Footer Placeholder 4"/>
          <p:cNvSpPr>
            <a:spLocks noGrp="1"/>
          </p:cNvSpPr>
          <p:nvPr>
            <p:ph type="ftr" sz="quarter" idx="12"/>
          </p:nvPr>
        </p:nvSpPr>
        <p:spPr/>
        <p:txBody>
          <a:bodyPr/>
          <a:lstStyle/>
          <a:p>
            <a:pPr>
              <a:defRPr/>
            </a:pPr>
            <a:r>
              <a:rPr lang="en-US" smtClean="0"/>
              <a:t>W. Riegler/CERN</a:t>
            </a:r>
          </a:p>
        </p:txBody>
      </p:sp>
      <p:sp>
        <p:nvSpPr>
          <p:cNvPr id="49156" name="Rectangle 2"/>
          <p:cNvSpPr>
            <a:spLocks noGrp="1" noChangeArrowheads="1"/>
          </p:cNvSpPr>
          <p:nvPr>
            <p:ph type="title" idx="4294967295"/>
          </p:nvPr>
        </p:nvSpPr>
        <p:spPr>
          <a:xfrm>
            <a:off x="1371600" y="152400"/>
            <a:ext cx="6019800" cy="457200"/>
          </a:xfrm>
          <a:noFill/>
        </p:spPr>
        <p:txBody>
          <a:bodyPr/>
          <a:lstStyle/>
          <a:p>
            <a:r>
              <a:rPr lang="en-US" smtClean="0">
                <a:effectLst/>
              </a:rPr>
              <a:t>Anti Neutrino Discovery 1959</a:t>
            </a:r>
          </a:p>
        </p:txBody>
      </p:sp>
      <p:pic>
        <p:nvPicPr>
          <p:cNvPr id="49157" name="Picture 4" descr="reinesexp"/>
          <p:cNvPicPr>
            <a:picLocks noChangeAspect="1" noChangeArrowheads="1"/>
          </p:cNvPicPr>
          <p:nvPr/>
        </p:nvPicPr>
        <p:blipFill>
          <a:blip r:embed="rId2" cstate="print"/>
          <a:srcRect/>
          <a:stretch>
            <a:fillRect/>
          </a:stretch>
        </p:blipFill>
        <p:spPr bwMode="auto">
          <a:xfrm>
            <a:off x="0" y="1524000"/>
            <a:ext cx="5086350" cy="3354388"/>
          </a:xfrm>
          <a:prstGeom prst="rect">
            <a:avLst/>
          </a:prstGeom>
          <a:noFill/>
          <a:ln w="9525">
            <a:noFill/>
            <a:miter lim="800000"/>
            <a:headEnd/>
            <a:tailEnd/>
          </a:ln>
        </p:spPr>
      </p:pic>
      <p:sp>
        <p:nvSpPr>
          <p:cNvPr id="49158" name="Rectangle 5"/>
          <p:cNvSpPr>
            <a:spLocks noChangeArrowheads="1"/>
          </p:cNvSpPr>
          <p:nvPr/>
        </p:nvSpPr>
        <p:spPr bwMode="auto">
          <a:xfrm>
            <a:off x="4953000" y="1295400"/>
            <a:ext cx="3581400" cy="397033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Reines and Cowan experiment principle consisted in using a target made of around 400 liters of a mixture of water and cadmium chloride.</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8000"/>
                </a:solidFill>
              </a:rPr>
              <a:t>The anti-neutrino coming from the nuclear reactor interacts with a proton of the target matter, giving a positron and a neutron.</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2060"/>
                </a:solidFill>
              </a:rPr>
              <a:t>The positron annihilates with an electron of the surrounding material, giving two simultaneous photons and the neutron slows down until it is eventually captured by a cadmium nucleus, implying the emission of photons some 15 microseconds after those of the positron annihilation.</a:t>
            </a:r>
            <a:r>
              <a:rPr lang="en-US" sz="1400">
                <a:solidFill>
                  <a:srgbClr val="002060"/>
                </a:solidFill>
                <a:latin typeface="Times New Roman" pitchFamily="18" charset="0"/>
              </a:rPr>
              <a:t> </a:t>
            </a:r>
          </a:p>
        </p:txBody>
      </p:sp>
      <p:sp>
        <p:nvSpPr>
          <p:cNvPr id="187398" name="Text Box 6"/>
          <p:cNvSpPr txBox="1">
            <a:spLocks noChangeArrowheads="1"/>
          </p:cNvSpPr>
          <p:nvPr/>
        </p:nvSpPr>
        <p:spPr bwMode="auto">
          <a:xfrm>
            <a:off x="1447800" y="5334000"/>
            <a:ext cx="1692275" cy="369888"/>
          </a:xfrm>
          <a:prstGeom prst="rect">
            <a:avLst/>
          </a:prstGeom>
          <a:noFill/>
          <a:ln w="9525">
            <a:noFill/>
            <a:miter lim="800000"/>
            <a:headEnd/>
            <a:tailEnd/>
          </a:ln>
          <a:effectLst/>
        </p:spPr>
        <p:txBody>
          <a:bodyPr lIns="92075" tIns="46038" rIns="92075" bIns="46038">
            <a:spAutoFit/>
          </a:bodyPr>
          <a:lstStyle/>
          <a:p>
            <a:pPr>
              <a:defRPr/>
            </a:pPr>
            <a:r>
              <a:rPr lang="en-US" sz="2000" dirty="0">
                <a:solidFill>
                  <a:srgbClr val="002060"/>
                </a:solidFill>
                <a:latin typeface="+mn-lt"/>
                <a:sym typeface="Mathematica1" pitchFamily="2" charset="2"/>
              </a:rPr>
              <a:t></a:t>
            </a:r>
            <a:r>
              <a:rPr lang="en-US" dirty="0">
                <a:solidFill>
                  <a:srgbClr val="002060"/>
                </a:solidFill>
                <a:sym typeface="Mathematica1" pitchFamily="2" charset="2"/>
              </a:rPr>
              <a:t> + p </a:t>
            </a:r>
            <a:r>
              <a:rPr lang="en-US" dirty="0">
                <a:solidFill>
                  <a:srgbClr val="002060"/>
                </a:solidFill>
                <a:sym typeface="Math1" pitchFamily="2" charset="2"/>
              </a:rPr>
              <a:t></a:t>
            </a:r>
            <a:r>
              <a:rPr lang="en-US" dirty="0">
                <a:solidFill>
                  <a:srgbClr val="002060"/>
                </a:solidFill>
                <a:sym typeface="Mathematica1" pitchFamily="2" charset="2"/>
              </a:rPr>
              <a:t>  n + e</a:t>
            </a:r>
            <a:r>
              <a:rPr lang="en-US" baseline="30000" dirty="0">
                <a:solidFill>
                  <a:srgbClr val="002060"/>
                </a:solidFill>
                <a:sym typeface="Mathematica1" pitchFamily="2" charset="2"/>
              </a:rPr>
              <a:t>+</a:t>
            </a:r>
          </a:p>
        </p:txBody>
      </p:sp>
      <p:cxnSp>
        <p:nvCxnSpPr>
          <p:cNvPr id="12" name="Straight Connector 11"/>
          <p:cNvCxnSpPr/>
          <p:nvPr/>
        </p:nvCxnSpPr>
        <p:spPr bwMode="auto">
          <a:xfrm>
            <a:off x="1524000" y="5410200"/>
            <a:ext cx="152400" cy="1588"/>
          </a:xfrm>
          <a:prstGeom prst="line">
            <a:avLst/>
          </a:prstGeom>
          <a:ln>
            <a:solidFill>
              <a:srgbClr val="002060"/>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1"/>
          </p:nvPr>
        </p:nvSpPr>
        <p:spPr>
          <a:noFill/>
        </p:spPr>
        <p:txBody>
          <a:bodyPr/>
          <a:lstStyle/>
          <a:p>
            <a:fld id="{838CB1D1-0940-4188-9E6B-9792D647DD4D}" type="slidenum">
              <a:rPr lang="en-US" smtClean="0"/>
              <a:pPr/>
              <a:t>41</a:t>
            </a:fld>
            <a:endParaRPr lang="en-US" smtClean="0"/>
          </a:p>
        </p:txBody>
      </p:sp>
      <p:sp>
        <p:nvSpPr>
          <p:cNvPr id="48131" name="Footer Placeholder 4"/>
          <p:cNvSpPr>
            <a:spLocks noGrp="1"/>
          </p:cNvSpPr>
          <p:nvPr>
            <p:ph type="ftr" sz="quarter" idx="12"/>
          </p:nvPr>
        </p:nvSpPr>
        <p:spPr/>
        <p:txBody>
          <a:bodyPr/>
          <a:lstStyle/>
          <a:p>
            <a:pPr>
              <a:defRPr/>
            </a:pPr>
            <a:r>
              <a:rPr lang="en-US" smtClean="0"/>
              <a:t>W. Riegler/CERN</a:t>
            </a:r>
          </a:p>
        </p:txBody>
      </p:sp>
      <p:sp>
        <p:nvSpPr>
          <p:cNvPr id="50180" name="Rectangle 2"/>
          <p:cNvSpPr>
            <a:spLocks noGrp="1" noChangeArrowheads="1"/>
          </p:cNvSpPr>
          <p:nvPr>
            <p:ph type="title" idx="4294967295"/>
          </p:nvPr>
        </p:nvSpPr>
        <p:spPr>
          <a:xfrm>
            <a:off x="1447800" y="152400"/>
            <a:ext cx="6019800" cy="457200"/>
          </a:xfrm>
          <a:noFill/>
        </p:spPr>
        <p:txBody>
          <a:bodyPr/>
          <a:lstStyle/>
          <a:p>
            <a:r>
              <a:rPr lang="en-US" smtClean="0">
                <a:effectLst/>
              </a:rPr>
              <a:t>Spark Counters</a:t>
            </a:r>
          </a:p>
        </p:txBody>
      </p:sp>
      <p:pic>
        <p:nvPicPr>
          <p:cNvPr id="50181" name="Picture 4" descr="spark_chamber"/>
          <p:cNvPicPr>
            <a:picLocks noChangeAspect="1" noChangeArrowheads="1"/>
          </p:cNvPicPr>
          <p:nvPr/>
        </p:nvPicPr>
        <p:blipFill>
          <a:blip r:embed="rId2" cstate="print"/>
          <a:srcRect/>
          <a:stretch>
            <a:fillRect/>
          </a:stretch>
        </p:blipFill>
        <p:spPr bwMode="auto">
          <a:xfrm>
            <a:off x="0" y="838200"/>
            <a:ext cx="3316288" cy="3429000"/>
          </a:xfrm>
          <a:prstGeom prst="rect">
            <a:avLst/>
          </a:prstGeom>
          <a:noFill/>
          <a:ln w="9525">
            <a:noFill/>
            <a:miter lim="800000"/>
            <a:headEnd/>
            <a:tailEnd/>
          </a:ln>
        </p:spPr>
      </p:pic>
      <p:sp>
        <p:nvSpPr>
          <p:cNvPr id="50182" name="Text Box 5"/>
          <p:cNvSpPr txBox="1">
            <a:spLocks noChangeArrowheads="1"/>
          </p:cNvSpPr>
          <p:nvPr/>
        </p:nvSpPr>
        <p:spPr bwMode="auto">
          <a:xfrm>
            <a:off x="3505200" y="1143000"/>
            <a:ext cx="5105400" cy="1160463"/>
          </a:xfrm>
          <a:prstGeom prst="rect">
            <a:avLst/>
          </a:prstGeom>
          <a:noFill/>
          <a:ln w="9525">
            <a:noFill/>
            <a:miter lim="800000"/>
            <a:headEnd/>
            <a:tailEnd/>
          </a:ln>
        </p:spPr>
        <p:txBody>
          <a:bodyPr lIns="92075" tIns="46038" rIns="92075" bIns="46038">
            <a:spAutoFit/>
          </a:bodyPr>
          <a:lstStyle/>
          <a:p>
            <a:r>
              <a:rPr lang="en-US">
                <a:solidFill>
                  <a:srgbClr val="002060"/>
                </a:solidFill>
              </a:rPr>
              <a:t>The Spark Chamber was developed in the early 60ies.</a:t>
            </a:r>
          </a:p>
          <a:p>
            <a:endParaRPr lang="en-US">
              <a:solidFill>
                <a:srgbClr val="008000"/>
              </a:solidFill>
            </a:endParaRPr>
          </a:p>
          <a:p>
            <a:r>
              <a:rPr lang="en-US">
                <a:solidFill>
                  <a:srgbClr val="008000"/>
                </a:solidFill>
              </a:rPr>
              <a:t>Schwartz, Steinberger and Lederman used it in  </a:t>
            </a:r>
          </a:p>
          <a:p>
            <a:r>
              <a:rPr lang="en-US">
                <a:solidFill>
                  <a:srgbClr val="008000"/>
                </a:solidFill>
              </a:rPr>
              <a:t>discovery of the muon neutrino</a:t>
            </a:r>
            <a:r>
              <a:rPr lang="en-US"/>
              <a:t>  </a:t>
            </a:r>
          </a:p>
        </p:txBody>
      </p:sp>
      <p:pic>
        <p:nvPicPr>
          <p:cNvPr id="50183" name="Picture 6" descr="muon_neut"/>
          <p:cNvPicPr>
            <a:picLocks noChangeAspect="1" noChangeArrowheads="1"/>
          </p:cNvPicPr>
          <p:nvPr/>
        </p:nvPicPr>
        <p:blipFill>
          <a:blip r:embed="rId3" cstate="print"/>
          <a:srcRect/>
          <a:stretch>
            <a:fillRect/>
          </a:stretch>
        </p:blipFill>
        <p:spPr bwMode="auto">
          <a:xfrm>
            <a:off x="3733800" y="2895600"/>
            <a:ext cx="4572000" cy="3754438"/>
          </a:xfrm>
          <a:prstGeom prst="rect">
            <a:avLst/>
          </a:prstGeom>
          <a:noFill/>
          <a:ln w="9525">
            <a:noFill/>
            <a:miter lim="800000"/>
            <a:headEnd/>
            <a:tailEnd/>
          </a:ln>
        </p:spPr>
      </p:pic>
      <p:sp>
        <p:nvSpPr>
          <p:cNvPr id="50184" name="Text Box 7"/>
          <p:cNvSpPr txBox="1">
            <a:spLocks noChangeArrowheads="1"/>
          </p:cNvSpPr>
          <p:nvPr/>
        </p:nvSpPr>
        <p:spPr bwMode="auto">
          <a:xfrm>
            <a:off x="304800" y="4191000"/>
            <a:ext cx="3276600" cy="1893888"/>
          </a:xfrm>
          <a:prstGeom prst="rect">
            <a:avLst/>
          </a:prstGeom>
          <a:noFill/>
          <a:ln w="9525">
            <a:noFill/>
            <a:miter lim="800000"/>
            <a:headEnd/>
            <a:tailEnd/>
          </a:ln>
        </p:spPr>
        <p:txBody>
          <a:bodyPr lIns="92075" tIns="46038" rIns="92075" bIns="46038">
            <a:spAutoFit/>
          </a:bodyPr>
          <a:lstStyle/>
          <a:p>
            <a:r>
              <a:rPr lang="en-US">
                <a:solidFill>
                  <a:srgbClr val="002060"/>
                </a:solidFill>
              </a:rPr>
              <a:t>A charged particle traverses the detector and leaves an ionization trail. </a:t>
            </a:r>
          </a:p>
          <a:p>
            <a:endParaRPr lang="en-US">
              <a:solidFill>
                <a:srgbClr val="0033CC"/>
              </a:solidFill>
            </a:endParaRPr>
          </a:p>
          <a:p>
            <a:r>
              <a:rPr lang="en-US">
                <a:solidFill>
                  <a:srgbClr val="008000"/>
                </a:solidFill>
              </a:rPr>
              <a:t>The scintillators trigger an HV pulse between the metal plates and sparks form in the place where the ionization took place.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4"/>
          <p:cNvSpPr>
            <a:spLocks noGrp="1"/>
          </p:cNvSpPr>
          <p:nvPr>
            <p:ph type="sldNum" sz="quarter" idx="11"/>
          </p:nvPr>
        </p:nvSpPr>
        <p:spPr>
          <a:noFill/>
        </p:spPr>
        <p:txBody>
          <a:bodyPr/>
          <a:lstStyle/>
          <a:p>
            <a:fld id="{7DA372E3-1994-49A6-A4B1-6C2134A10CA7}" type="slidenum">
              <a:rPr lang="en-US" smtClean="0"/>
              <a:pPr/>
              <a:t>42</a:t>
            </a:fld>
            <a:endParaRPr lang="en-US" smtClean="0"/>
          </a:p>
        </p:txBody>
      </p:sp>
      <p:sp>
        <p:nvSpPr>
          <p:cNvPr id="49155" name="Footer Placeholder 5"/>
          <p:cNvSpPr>
            <a:spLocks noGrp="1"/>
          </p:cNvSpPr>
          <p:nvPr>
            <p:ph type="ftr" sz="quarter" idx="12"/>
          </p:nvPr>
        </p:nvSpPr>
        <p:spPr/>
        <p:txBody>
          <a:bodyPr/>
          <a:lstStyle/>
          <a:p>
            <a:pPr>
              <a:defRPr/>
            </a:pPr>
            <a:r>
              <a:rPr lang="en-US" smtClean="0"/>
              <a:t>W. Riegler/CERN</a:t>
            </a:r>
          </a:p>
        </p:txBody>
      </p:sp>
      <p:sp>
        <p:nvSpPr>
          <p:cNvPr id="51204" name="Rectangle 2"/>
          <p:cNvSpPr>
            <a:spLocks noGrp="1" noChangeArrowheads="1"/>
          </p:cNvSpPr>
          <p:nvPr>
            <p:ph type="title" idx="4294967295"/>
          </p:nvPr>
        </p:nvSpPr>
        <p:spPr>
          <a:xfrm>
            <a:off x="533400" y="228600"/>
            <a:ext cx="7772400" cy="457200"/>
          </a:xfrm>
          <a:noFill/>
        </p:spPr>
        <p:txBody>
          <a:bodyPr/>
          <a:lstStyle/>
          <a:p>
            <a:r>
              <a:rPr lang="en-US" smtClean="0">
                <a:effectLst/>
              </a:rPr>
              <a:t>Multi Wire Proportional Chamber</a:t>
            </a:r>
          </a:p>
        </p:txBody>
      </p:sp>
      <p:sp>
        <p:nvSpPr>
          <p:cNvPr id="51205" name="Text Box 4"/>
          <p:cNvSpPr txBox="1">
            <a:spLocks noChangeArrowheads="1"/>
          </p:cNvSpPr>
          <p:nvPr/>
        </p:nvSpPr>
        <p:spPr bwMode="auto">
          <a:xfrm>
            <a:off x="914400" y="1447800"/>
            <a:ext cx="25527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Tube, Geiger- Müller, 1928</a:t>
            </a:r>
          </a:p>
        </p:txBody>
      </p:sp>
      <p:sp>
        <p:nvSpPr>
          <p:cNvPr id="51206" name="Text Box 5"/>
          <p:cNvSpPr txBox="1">
            <a:spLocks noChangeArrowheads="1"/>
          </p:cNvSpPr>
          <p:nvPr/>
        </p:nvSpPr>
        <p:spPr bwMode="auto">
          <a:xfrm>
            <a:off x="4343400" y="1752600"/>
            <a:ext cx="41306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Multi Wire Geometry, in H. Friedmann 1949 </a:t>
            </a:r>
          </a:p>
        </p:txBody>
      </p:sp>
      <p:pic>
        <p:nvPicPr>
          <p:cNvPr id="51207" name="Picture 6" descr="CSC"/>
          <p:cNvPicPr>
            <a:picLocks noChangeAspect="1" noChangeArrowheads="1"/>
          </p:cNvPicPr>
          <p:nvPr/>
        </p:nvPicPr>
        <p:blipFill>
          <a:blip r:embed="rId2" cstate="print"/>
          <a:srcRect/>
          <a:stretch>
            <a:fillRect/>
          </a:stretch>
        </p:blipFill>
        <p:spPr bwMode="auto">
          <a:xfrm>
            <a:off x="2209800" y="4572000"/>
            <a:ext cx="3429000" cy="935038"/>
          </a:xfrm>
          <a:prstGeom prst="rect">
            <a:avLst/>
          </a:prstGeom>
          <a:noFill/>
          <a:ln w="9525">
            <a:noFill/>
            <a:miter lim="800000"/>
            <a:headEnd/>
            <a:tailEnd/>
          </a:ln>
        </p:spPr>
      </p:pic>
      <p:pic>
        <p:nvPicPr>
          <p:cNvPr id="51208" name="Picture 7" descr="tube"/>
          <p:cNvPicPr>
            <a:picLocks noChangeAspect="1" noChangeArrowheads="1"/>
          </p:cNvPicPr>
          <p:nvPr/>
        </p:nvPicPr>
        <p:blipFill>
          <a:blip r:embed="rId3" cstate="print"/>
          <a:srcRect/>
          <a:stretch>
            <a:fillRect/>
          </a:stretch>
        </p:blipFill>
        <p:spPr bwMode="auto">
          <a:xfrm>
            <a:off x="990600" y="1981200"/>
            <a:ext cx="1295400" cy="1282700"/>
          </a:xfrm>
          <a:prstGeom prst="rect">
            <a:avLst/>
          </a:prstGeom>
          <a:noFill/>
          <a:ln w="9525">
            <a:noFill/>
            <a:miter lim="800000"/>
            <a:headEnd/>
            <a:tailEnd/>
          </a:ln>
        </p:spPr>
      </p:pic>
      <p:pic>
        <p:nvPicPr>
          <p:cNvPr id="51209" name="Picture 12" descr="CSC2"/>
          <p:cNvPicPr>
            <a:picLocks noChangeAspect="1" noChangeArrowheads="1"/>
          </p:cNvPicPr>
          <p:nvPr/>
        </p:nvPicPr>
        <p:blipFill>
          <a:blip r:embed="rId4" cstate="print"/>
          <a:srcRect/>
          <a:stretch>
            <a:fillRect/>
          </a:stretch>
        </p:blipFill>
        <p:spPr bwMode="auto">
          <a:xfrm>
            <a:off x="4267200" y="2209800"/>
            <a:ext cx="4114800" cy="936625"/>
          </a:xfrm>
          <a:prstGeom prst="rect">
            <a:avLst/>
          </a:prstGeom>
          <a:noFill/>
          <a:ln w="9525">
            <a:noFill/>
            <a:miter lim="800000"/>
            <a:headEnd/>
            <a:tailEnd/>
          </a:ln>
        </p:spPr>
      </p:pic>
      <p:sp>
        <p:nvSpPr>
          <p:cNvPr id="51210" name="Rectangle 13"/>
          <p:cNvSpPr>
            <a:spLocks noChangeArrowheads="1"/>
          </p:cNvSpPr>
          <p:nvPr/>
        </p:nvSpPr>
        <p:spPr bwMode="auto">
          <a:xfrm>
            <a:off x="1066800" y="3733800"/>
            <a:ext cx="6070600"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G. Charpak 1968, Multi Wire Proportional Chamber, </a:t>
            </a:r>
          </a:p>
          <a:p>
            <a:r>
              <a:rPr lang="en-US">
                <a:solidFill>
                  <a:srgbClr val="008000"/>
                </a:solidFill>
              </a:rPr>
              <a:t>readout of individual wires and proportional mode working point.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1"/>
          </p:nvPr>
        </p:nvSpPr>
        <p:spPr>
          <a:noFill/>
        </p:spPr>
        <p:txBody>
          <a:bodyPr/>
          <a:lstStyle/>
          <a:p>
            <a:fld id="{413F4156-4DC6-451B-91F6-D3616BC3C31E}" type="slidenum">
              <a:rPr lang="en-US" smtClean="0"/>
              <a:pPr/>
              <a:t>43</a:t>
            </a:fld>
            <a:endParaRPr lang="en-US" smtClean="0"/>
          </a:p>
        </p:txBody>
      </p:sp>
      <p:sp>
        <p:nvSpPr>
          <p:cNvPr id="50179" name="Footer Placeholder 4"/>
          <p:cNvSpPr>
            <a:spLocks noGrp="1"/>
          </p:cNvSpPr>
          <p:nvPr>
            <p:ph type="ftr" sz="quarter" idx="12"/>
          </p:nvPr>
        </p:nvSpPr>
        <p:spPr/>
        <p:txBody>
          <a:bodyPr/>
          <a:lstStyle/>
          <a:p>
            <a:pPr>
              <a:defRPr/>
            </a:pPr>
            <a:r>
              <a:rPr lang="en-US" smtClean="0"/>
              <a:t>W. Riegler/CERN</a:t>
            </a:r>
          </a:p>
        </p:txBody>
      </p:sp>
      <p:sp>
        <p:nvSpPr>
          <p:cNvPr id="52228" name="Rectangle 2"/>
          <p:cNvSpPr>
            <a:spLocks noGrp="1" noChangeArrowheads="1"/>
          </p:cNvSpPr>
          <p:nvPr>
            <p:ph type="title" idx="4294967295"/>
          </p:nvPr>
        </p:nvSpPr>
        <p:spPr>
          <a:xfrm>
            <a:off x="1219200" y="152400"/>
            <a:ext cx="6019800" cy="457200"/>
          </a:xfrm>
          <a:noFill/>
        </p:spPr>
        <p:txBody>
          <a:bodyPr/>
          <a:lstStyle/>
          <a:p>
            <a:r>
              <a:rPr lang="en-US" smtClean="0">
                <a:effectLst/>
              </a:rPr>
              <a:t>MWPC</a:t>
            </a:r>
          </a:p>
        </p:txBody>
      </p:sp>
      <p:pic>
        <p:nvPicPr>
          <p:cNvPr id="52229" name="Picture 3" descr="CSC"/>
          <p:cNvPicPr>
            <a:picLocks noChangeAspect="1" noChangeArrowheads="1"/>
          </p:cNvPicPr>
          <p:nvPr/>
        </p:nvPicPr>
        <p:blipFill>
          <a:blip r:embed="rId2" cstate="print"/>
          <a:srcRect/>
          <a:stretch>
            <a:fillRect/>
          </a:stretch>
        </p:blipFill>
        <p:spPr bwMode="auto">
          <a:xfrm>
            <a:off x="2057400" y="2971800"/>
            <a:ext cx="3886200" cy="1060450"/>
          </a:xfrm>
          <a:prstGeom prst="rect">
            <a:avLst/>
          </a:prstGeom>
          <a:noFill/>
          <a:ln w="9525">
            <a:noFill/>
            <a:miter lim="800000"/>
            <a:headEnd/>
            <a:tailEnd/>
          </a:ln>
        </p:spPr>
      </p:pic>
      <p:sp>
        <p:nvSpPr>
          <p:cNvPr id="52230" name="Text Box 4"/>
          <p:cNvSpPr txBox="1">
            <a:spLocks noChangeArrowheads="1"/>
          </p:cNvSpPr>
          <p:nvPr/>
        </p:nvSpPr>
        <p:spPr bwMode="auto">
          <a:xfrm>
            <a:off x="609600" y="4419600"/>
            <a:ext cx="7086600" cy="854075"/>
          </a:xfrm>
          <a:prstGeom prst="rect">
            <a:avLst/>
          </a:prstGeom>
          <a:noFill/>
          <a:ln w="9525">
            <a:noFill/>
            <a:miter lim="800000"/>
            <a:headEnd/>
            <a:tailEnd/>
          </a:ln>
        </p:spPr>
        <p:txBody>
          <a:bodyPr wrap="none" lIns="92075" tIns="46038" rIns="92075" bIns="46038">
            <a:spAutoFit/>
          </a:bodyPr>
          <a:lstStyle/>
          <a:p>
            <a:r>
              <a:rPr lang="en-US">
                <a:solidFill>
                  <a:srgbClr val="008000"/>
                </a:solidFill>
              </a:rPr>
              <a:t>Measuring this drift time, i.e. the time between passage of the particle and </a:t>
            </a:r>
          </a:p>
          <a:p>
            <a:r>
              <a:rPr lang="en-US">
                <a:solidFill>
                  <a:srgbClr val="008000"/>
                </a:solidFill>
              </a:rPr>
              <a:t>the arrival time of the electrons at the wires, made this detector a precision </a:t>
            </a:r>
          </a:p>
          <a:p>
            <a:r>
              <a:rPr lang="en-US">
                <a:solidFill>
                  <a:srgbClr val="008000"/>
                </a:solidFill>
              </a:rPr>
              <a:t>positioning device.</a:t>
            </a:r>
          </a:p>
        </p:txBody>
      </p:sp>
      <p:sp>
        <p:nvSpPr>
          <p:cNvPr id="52231" name="Text Box 5"/>
          <p:cNvSpPr txBox="1">
            <a:spLocks noChangeArrowheads="1"/>
          </p:cNvSpPr>
          <p:nvPr/>
        </p:nvSpPr>
        <p:spPr bwMode="auto">
          <a:xfrm>
            <a:off x="914400" y="1066800"/>
            <a:ext cx="7258050" cy="1408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Individual wire readout: A charged particle traversing the detector </a:t>
            </a:r>
          </a:p>
          <a:p>
            <a:r>
              <a:rPr lang="en-US">
                <a:solidFill>
                  <a:srgbClr val="002060"/>
                </a:solidFill>
              </a:rPr>
              <a:t>leaves a trail of electrons and ions. The wires are on positive HV.</a:t>
            </a:r>
          </a:p>
          <a:p>
            <a:r>
              <a:rPr lang="en-US">
                <a:solidFill>
                  <a:srgbClr val="002060"/>
                </a:solidFill>
              </a:rPr>
              <a:t>The electrons drift to the wires in the electric field and start to form an </a:t>
            </a:r>
          </a:p>
          <a:p>
            <a:r>
              <a:rPr lang="en-US">
                <a:solidFill>
                  <a:srgbClr val="002060"/>
                </a:solidFill>
              </a:rPr>
              <a:t>avalanche in the high electric field close to the wire. This induces a signal on </a:t>
            </a:r>
          </a:p>
          <a:p>
            <a:r>
              <a:rPr lang="en-US">
                <a:solidFill>
                  <a:srgbClr val="002060"/>
                </a:solidFill>
              </a:rPr>
              <a:t>the wire which can be read out by an amplifier.</a:t>
            </a:r>
          </a:p>
        </p:txBody>
      </p:sp>
      <p:sp>
        <p:nvSpPr>
          <p:cNvPr id="52232" name="Line 7"/>
          <p:cNvSpPr>
            <a:spLocks noChangeShapeType="1"/>
          </p:cNvSpPr>
          <p:nvPr/>
        </p:nvSpPr>
        <p:spPr bwMode="auto">
          <a:xfrm flipV="1">
            <a:off x="2971800" y="2590800"/>
            <a:ext cx="0" cy="1600200"/>
          </a:xfrm>
          <a:prstGeom prst="line">
            <a:avLst/>
          </a:prstGeom>
          <a:noFill/>
          <a:ln w="28575">
            <a:solidFill>
              <a:schemeClr val="hlink"/>
            </a:solidFill>
            <a:round/>
            <a:headEnd/>
            <a:tailEnd type="triangle" w="med" len="med"/>
          </a:ln>
        </p:spPr>
        <p:txBody>
          <a:bodyPr lIns="92075" tIns="46038" rIns="92075" bIns="46038"/>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1"/>
          </p:nvPr>
        </p:nvSpPr>
        <p:spPr>
          <a:noFill/>
        </p:spPr>
        <p:txBody>
          <a:bodyPr/>
          <a:lstStyle/>
          <a:p>
            <a:fld id="{DB48B148-35D3-4E8D-B02F-3AC194314FB1}" type="slidenum">
              <a:rPr lang="en-US" smtClean="0"/>
              <a:pPr/>
              <a:t>44</a:t>
            </a:fld>
            <a:endParaRPr lang="en-US" smtClean="0"/>
          </a:p>
        </p:txBody>
      </p:sp>
      <p:sp>
        <p:nvSpPr>
          <p:cNvPr id="51203" name="Footer Placeholder 4"/>
          <p:cNvSpPr>
            <a:spLocks noGrp="1"/>
          </p:cNvSpPr>
          <p:nvPr>
            <p:ph type="ftr" sz="quarter" idx="12"/>
          </p:nvPr>
        </p:nvSpPr>
        <p:spPr/>
        <p:txBody>
          <a:bodyPr/>
          <a:lstStyle/>
          <a:p>
            <a:pPr>
              <a:defRPr/>
            </a:pPr>
            <a:r>
              <a:rPr lang="en-US" smtClean="0"/>
              <a:t>W. Riegler/CERN</a:t>
            </a:r>
          </a:p>
        </p:txBody>
      </p:sp>
      <p:sp>
        <p:nvSpPr>
          <p:cNvPr id="53252" name="Rectangle 2"/>
          <p:cNvSpPr>
            <a:spLocks noGrp="1" noChangeArrowheads="1"/>
          </p:cNvSpPr>
          <p:nvPr>
            <p:ph type="title" idx="4294967295"/>
          </p:nvPr>
        </p:nvSpPr>
        <p:spPr>
          <a:xfrm>
            <a:off x="1447800" y="1143000"/>
            <a:ext cx="6019800" cy="457200"/>
          </a:xfrm>
          <a:noFill/>
        </p:spPr>
        <p:txBody>
          <a:bodyPr/>
          <a:lstStyle/>
          <a:p>
            <a:r>
              <a:rPr lang="en-US" smtClean="0">
                <a:effectLst/>
              </a:rPr>
              <a:t>The Electronic Image</a:t>
            </a:r>
          </a:p>
        </p:txBody>
      </p:sp>
      <p:sp>
        <p:nvSpPr>
          <p:cNvPr id="53253" name="Text Box 4"/>
          <p:cNvSpPr txBox="1">
            <a:spLocks noChangeArrowheads="1"/>
          </p:cNvSpPr>
          <p:nvPr/>
        </p:nvSpPr>
        <p:spPr bwMode="auto">
          <a:xfrm>
            <a:off x="762000" y="2514600"/>
            <a:ext cx="7704138" cy="739775"/>
          </a:xfrm>
          <a:prstGeom prst="rect">
            <a:avLst/>
          </a:prstGeom>
          <a:noFill/>
          <a:ln w="9525">
            <a:noFill/>
            <a:miter lim="800000"/>
            <a:headEnd/>
            <a:tailEnd/>
          </a:ln>
        </p:spPr>
        <p:txBody>
          <a:bodyPr wrap="none" lIns="92075" tIns="46038" rIns="92075" bIns="46038">
            <a:spAutoFit/>
          </a:bodyPr>
          <a:lstStyle/>
          <a:p>
            <a:r>
              <a:rPr lang="en-US" sz="2000">
                <a:solidFill>
                  <a:srgbClr val="002060"/>
                </a:solidFill>
              </a:rPr>
              <a:t>During the 1970ies, the Image and Logic devices merged into </a:t>
            </a:r>
          </a:p>
          <a:p>
            <a:r>
              <a:rPr lang="en-US" sz="2000">
                <a:solidFill>
                  <a:srgbClr val="002060"/>
                </a:solidFill>
              </a:rPr>
              <a:t>‘Electronics Imaging Devices’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1"/>
          </p:nvPr>
        </p:nvSpPr>
        <p:spPr>
          <a:noFill/>
        </p:spPr>
        <p:txBody>
          <a:bodyPr/>
          <a:lstStyle/>
          <a:p>
            <a:fld id="{F8E6AE8B-C4E1-434A-BCB3-E6C4E4116263}" type="slidenum">
              <a:rPr lang="en-US" smtClean="0"/>
              <a:pPr/>
              <a:t>45</a:t>
            </a:fld>
            <a:endParaRPr lang="en-US" smtClean="0"/>
          </a:p>
        </p:txBody>
      </p:sp>
      <p:sp>
        <p:nvSpPr>
          <p:cNvPr id="52227" name="Footer Placeholder 4"/>
          <p:cNvSpPr>
            <a:spLocks noGrp="1"/>
          </p:cNvSpPr>
          <p:nvPr>
            <p:ph type="ftr" sz="quarter" idx="12"/>
          </p:nvPr>
        </p:nvSpPr>
        <p:spPr/>
        <p:txBody>
          <a:bodyPr/>
          <a:lstStyle/>
          <a:p>
            <a:pPr>
              <a:defRPr/>
            </a:pPr>
            <a:r>
              <a:rPr lang="en-US" smtClean="0"/>
              <a:t>W. Riegler/CERN</a:t>
            </a:r>
          </a:p>
        </p:txBody>
      </p:sp>
      <p:sp>
        <p:nvSpPr>
          <p:cNvPr id="54276" name="Rectangle 2"/>
          <p:cNvSpPr>
            <a:spLocks noGrp="1" noChangeArrowheads="1"/>
          </p:cNvSpPr>
          <p:nvPr>
            <p:ph type="title" idx="4294967295"/>
          </p:nvPr>
        </p:nvSpPr>
        <p:spPr>
          <a:xfrm>
            <a:off x="2057400" y="152400"/>
            <a:ext cx="6019800" cy="457200"/>
          </a:xfrm>
          <a:noFill/>
        </p:spPr>
        <p:txBody>
          <a:bodyPr/>
          <a:lstStyle/>
          <a:p>
            <a:r>
              <a:rPr lang="en-US" smtClean="0">
                <a:effectLst/>
              </a:rPr>
              <a:t>W, Z-Discovery 1983/84</a:t>
            </a:r>
          </a:p>
        </p:txBody>
      </p:sp>
      <p:pic>
        <p:nvPicPr>
          <p:cNvPr id="54277" name="Picture 3" descr="UA1"/>
          <p:cNvPicPr>
            <a:picLocks noChangeAspect="1" noChangeArrowheads="1"/>
          </p:cNvPicPr>
          <p:nvPr/>
        </p:nvPicPr>
        <p:blipFill>
          <a:blip r:embed="rId2" cstate="print"/>
          <a:srcRect/>
          <a:stretch>
            <a:fillRect/>
          </a:stretch>
        </p:blipFill>
        <p:spPr bwMode="auto">
          <a:xfrm>
            <a:off x="2362200" y="1066800"/>
            <a:ext cx="5410200" cy="3852863"/>
          </a:xfrm>
          <a:prstGeom prst="rect">
            <a:avLst/>
          </a:prstGeom>
          <a:noFill/>
          <a:ln w="9525">
            <a:noFill/>
            <a:miter lim="800000"/>
            <a:headEnd/>
            <a:tailEnd/>
          </a:ln>
        </p:spPr>
      </p:pic>
      <p:sp>
        <p:nvSpPr>
          <p:cNvPr id="54278" name="Rectangle 4"/>
          <p:cNvSpPr>
            <a:spLocks noChangeArrowheads="1"/>
          </p:cNvSpPr>
          <p:nvPr/>
        </p:nvSpPr>
        <p:spPr bwMode="auto">
          <a:xfrm>
            <a:off x="1752600" y="5181600"/>
            <a:ext cx="6172200" cy="13620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600">
                <a:solidFill>
                  <a:srgbClr val="008000"/>
                </a:solidFill>
              </a:rPr>
              <a:t>This computer reconstruction shows the tracks of charged particles  from the proton-antiproton collision. The two white tracks reveal the Z's decay. They are the tracks of a high-energy electron and positron.</a:t>
            </a:r>
          </a:p>
          <a:p>
            <a:pPr>
              <a:lnSpc>
                <a:spcPct val="100000"/>
              </a:lnSpc>
              <a:spcBef>
                <a:spcPct val="0"/>
              </a:spcBef>
              <a:buClrTx/>
              <a:buSzTx/>
              <a:buFontTx/>
              <a:buNone/>
            </a:pPr>
            <a:endParaRPr lang="en-US" sz="1600">
              <a:solidFill>
                <a:srgbClr val="008000"/>
              </a:solidFill>
            </a:endParaRPr>
          </a:p>
        </p:txBody>
      </p:sp>
      <p:sp>
        <p:nvSpPr>
          <p:cNvPr id="54279" name="Text Box 5"/>
          <p:cNvSpPr txBox="1">
            <a:spLocks noChangeArrowheads="1"/>
          </p:cNvSpPr>
          <p:nvPr/>
        </p:nvSpPr>
        <p:spPr bwMode="auto">
          <a:xfrm>
            <a:off x="152400" y="1676400"/>
            <a:ext cx="2209800" cy="1824038"/>
          </a:xfrm>
          <a:prstGeom prst="rect">
            <a:avLst/>
          </a:prstGeom>
          <a:noFill/>
          <a:ln w="9525">
            <a:noFill/>
            <a:miter lim="800000"/>
            <a:headEnd/>
            <a:tailEnd/>
          </a:ln>
        </p:spPr>
        <p:txBody>
          <a:bodyPr lIns="92075" tIns="46038" rIns="92075" bIns="46038">
            <a:spAutoFit/>
          </a:bodyPr>
          <a:lstStyle/>
          <a:p>
            <a:r>
              <a:rPr lang="en-US">
                <a:solidFill>
                  <a:srgbClr val="002060"/>
                </a:solidFill>
              </a:rPr>
              <a:t>UA1 used a very large </a:t>
            </a:r>
          </a:p>
          <a:p>
            <a:r>
              <a:rPr lang="en-US">
                <a:solidFill>
                  <a:srgbClr val="002060"/>
                </a:solidFill>
              </a:rPr>
              <a:t>wire chamber.</a:t>
            </a:r>
          </a:p>
          <a:p>
            <a:endParaRPr lang="en-US">
              <a:solidFill>
                <a:srgbClr val="002060"/>
              </a:solidFill>
            </a:endParaRPr>
          </a:p>
          <a:p>
            <a:r>
              <a:rPr lang="en-US">
                <a:solidFill>
                  <a:srgbClr val="002060"/>
                </a:solidFill>
                <a:sym typeface="Wingdings" pitchFamily="2" charset="2"/>
              </a:rPr>
              <a:t>Can now be seen in the CERN Microcosm Exhibition</a:t>
            </a:r>
            <a:endParaRPr lang="en-US">
              <a:solidFill>
                <a:srgbClr val="002060"/>
              </a:solidFill>
            </a:endParaRPr>
          </a:p>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1"/>
          </p:nvPr>
        </p:nvSpPr>
        <p:spPr>
          <a:noFill/>
        </p:spPr>
        <p:txBody>
          <a:bodyPr/>
          <a:lstStyle/>
          <a:p>
            <a:fld id="{356162D5-2FBE-4CF7-929B-6440F5061456}" type="slidenum">
              <a:rPr lang="en-US" smtClean="0"/>
              <a:pPr/>
              <a:t>46</a:t>
            </a:fld>
            <a:endParaRPr lang="en-US" smtClean="0"/>
          </a:p>
        </p:txBody>
      </p:sp>
      <p:sp>
        <p:nvSpPr>
          <p:cNvPr id="53251" name="Footer Placeholder 4"/>
          <p:cNvSpPr>
            <a:spLocks noGrp="1"/>
          </p:cNvSpPr>
          <p:nvPr>
            <p:ph type="ftr" sz="quarter" idx="12"/>
          </p:nvPr>
        </p:nvSpPr>
        <p:spPr/>
        <p:txBody>
          <a:bodyPr/>
          <a:lstStyle/>
          <a:p>
            <a:pPr>
              <a:defRPr/>
            </a:pPr>
            <a:r>
              <a:rPr lang="en-US" smtClean="0"/>
              <a:t>W. Riegler/CERN</a:t>
            </a:r>
          </a:p>
        </p:txBody>
      </p:sp>
      <p:sp>
        <p:nvSpPr>
          <p:cNvPr id="55300" name="Rectangle 2"/>
          <p:cNvSpPr>
            <a:spLocks noGrp="1" noChangeArrowheads="1"/>
          </p:cNvSpPr>
          <p:nvPr>
            <p:ph type="title" idx="4294967295"/>
          </p:nvPr>
        </p:nvSpPr>
        <p:spPr>
          <a:xfrm>
            <a:off x="914400" y="152400"/>
            <a:ext cx="6019800" cy="457200"/>
          </a:xfrm>
          <a:noFill/>
        </p:spPr>
        <p:txBody>
          <a:bodyPr/>
          <a:lstStyle/>
          <a:p>
            <a:r>
              <a:rPr lang="en-US" smtClean="0">
                <a:effectLst/>
              </a:rPr>
              <a:t>LEP 1988-2000</a:t>
            </a:r>
          </a:p>
        </p:txBody>
      </p:sp>
      <p:pic>
        <p:nvPicPr>
          <p:cNvPr id="55301" name="Picture 4" descr="aleph1"/>
          <p:cNvPicPr>
            <a:picLocks noChangeAspect="1" noChangeArrowheads="1"/>
          </p:cNvPicPr>
          <p:nvPr/>
        </p:nvPicPr>
        <p:blipFill>
          <a:blip r:embed="rId2" cstate="print"/>
          <a:srcRect/>
          <a:stretch>
            <a:fillRect/>
          </a:stretch>
        </p:blipFill>
        <p:spPr bwMode="auto">
          <a:xfrm>
            <a:off x="762000" y="838200"/>
            <a:ext cx="7448550" cy="5454650"/>
          </a:xfrm>
          <a:prstGeom prst="rect">
            <a:avLst/>
          </a:prstGeom>
          <a:noFill/>
          <a:ln w="9525">
            <a:noFill/>
            <a:miter lim="800000"/>
            <a:headEnd/>
            <a:tailEnd/>
          </a:ln>
        </p:spPr>
      </p:pic>
      <p:sp>
        <p:nvSpPr>
          <p:cNvPr id="55302" name="Text Box 5"/>
          <p:cNvSpPr txBox="1">
            <a:spLocks noChangeArrowheads="1"/>
          </p:cNvSpPr>
          <p:nvPr/>
        </p:nvSpPr>
        <p:spPr bwMode="auto">
          <a:xfrm>
            <a:off x="2743200" y="6096000"/>
            <a:ext cx="1790700" cy="300038"/>
          </a:xfrm>
          <a:prstGeom prst="rect">
            <a:avLst/>
          </a:prstGeom>
          <a:noFill/>
          <a:ln w="9525">
            <a:noFill/>
            <a:miter lim="800000"/>
            <a:headEnd/>
            <a:tailEnd/>
          </a:ln>
        </p:spPr>
        <p:txBody>
          <a:bodyPr wrap="none" lIns="92075" tIns="46038" rIns="92075" bIns="46038">
            <a:spAutoFit/>
          </a:bodyPr>
          <a:lstStyle/>
          <a:p>
            <a:r>
              <a:rPr lang="en-US">
                <a:solidFill>
                  <a:srgbClr val="0033CC"/>
                </a:solidFill>
              </a:rPr>
              <a:t>All Gas Detectors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1"/>
          </p:nvPr>
        </p:nvSpPr>
        <p:spPr>
          <a:noFill/>
        </p:spPr>
        <p:txBody>
          <a:bodyPr/>
          <a:lstStyle/>
          <a:p>
            <a:fld id="{1F9DDDFA-C673-40BB-9693-E8940D08E2AE}" type="slidenum">
              <a:rPr lang="en-US" smtClean="0"/>
              <a:pPr/>
              <a:t>47</a:t>
            </a:fld>
            <a:endParaRPr lang="en-US" smtClean="0"/>
          </a:p>
        </p:txBody>
      </p:sp>
      <p:sp>
        <p:nvSpPr>
          <p:cNvPr id="54275" name="Footer Placeholder 4"/>
          <p:cNvSpPr>
            <a:spLocks noGrp="1"/>
          </p:cNvSpPr>
          <p:nvPr>
            <p:ph type="ftr" sz="quarter" idx="12"/>
          </p:nvPr>
        </p:nvSpPr>
        <p:spPr/>
        <p:txBody>
          <a:bodyPr/>
          <a:lstStyle/>
          <a:p>
            <a:pPr>
              <a:defRPr/>
            </a:pPr>
            <a:r>
              <a:rPr lang="en-US" smtClean="0"/>
              <a:t>W. Riegler/CERN</a:t>
            </a:r>
          </a:p>
        </p:txBody>
      </p:sp>
      <p:sp>
        <p:nvSpPr>
          <p:cNvPr id="56324" name="Rectangle 2"/>
          <p:cNvSpPr>
            <a:spLocks noGrp="1" noChangeArrowheads="1"/>
          </p:cNvSpPr>
          <p:nvPr>
            <p:ph type="title" idx="4294967295"/>
          </p:nvPr>
        </p:nvSpPr>
        <p:spPr>
          <a:xfrm>
            <a:off x="1295400" y="152400"/>
            <a:ext cx="6019800" cy="457200"/>
          </a:xfrm>
          <a:noFill/>
        </p:spPr>
        <p:txBody>
          <a:bodyPr/>
          <a:lstStyle/>
          <a:p>
            <a:r>
              <a:rPr lang="en-US" smtClean="0">
                <a:effectLst/>
              </a:rPr>
              <a:t>LEP 1988-2000</a:t>
            </a:r>
          </a:p>
        </p:txBody>
      </p:sp>
      <p:pic>
        <p:nvPicPr>
          <p:cNvPr id="56325" name="Picture 2" descr="E:\vorlesung\Summer_student_lecture\aleph_higgs_candidate.jpg"/>
          <p:cNvPicPr>
            <a:picLocks noChangeAspect="1" noChangeArrowheads="1"/>
          </p:cNvPicPr>
          <p:nvPr/>
        </p:nvPicPr>
        <p:blipFill>
          <a:blip r:embed="rId2" cstate="print"/>
          <a:srcRect l="1051" t="8398"/>
          <a:stretch>
            <a:fillRect/>
          </a:stretch>
        </p:blipFill>
        <p:spPr bwMode="auto">
          <a:xfrm>
            <a:off x="838200" y="1295400"/>
            <a:ext cx="7172325" cy="4986338"/>
          </a:xfrm>
          <a:prstGeom prst="rect">
            <a:avLst/>
          </a:prstGeom>
          <a:noFill/>
          <a:ln w="9525">
            <a:noFill/>
            <a:miter lim="800000"/>
            <a:headEnd/>
            <a:tailEnd/>
          </a:ln>
        </p:spPr>
      </p:pic>
      <p:sp>
        <p:nvSpPr>
          <p:cNvPr id="56326" name="Text Box 5"/>
          <p:cNvSpPr txBox="1">
            <a:spLocks noChangeArrowheads="1"/>
          </p:cNvSpPr>
          <p:nvPr/>
        </p:nvSpPr>
        <p:spPr bwMode="auto">
          <a:xfrm>
            <a:off x="1752600" y="838200"/>
            <a:ext cx="48799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Aleph Higgs Candidate Event:   e</a:t>
            </a:r>
            <a:r>
              <a:rPr lang="en-US" baseline="30000">
                <a:solidFill>
                  <a:srgbClr val="002060"/>
                </a:solidFill>
              </a:rPr>
              <a:t>+</a:t>
            </a:r>
            <a:r>
              <a:rPr lang="en-US">
                <a:solidFill>
                  <a:srgbClr val="002060"/>
                </a:solidFill>
              </a:rPr>
              <a:t> e</a:t>
            </a:r>
            <a:r>
              <a:rPr lang="en-US" baseline="30000">
                <a:solidFill>
                  <a:srgbClr val="002060"/>
                </a:solidFill>
              </a:rPr>
              <a:t>-</a:t>
            </a:r>
            <a:r>
              <a:rPr lang="en-US">
                <a:solidFill>
                  <a:srgbClr val="002060"/>
                </a:solidFill>
              </a:rPr>
              <a:t> </a:t>
            </a:r>
            <a:r>
              <a:rPr lang="en-US">
                <a:solidFill>
                  <a:srgbClr val="002060"/>
                </a:solidFill>
                <a:sym typeface="Wingdings" pitchFamily="2" charset="2"/>
              </a:rPr>
              <a:t> HZ  bb + jj</a:t>
            </a:r>
            <a:endParaRPr lang="en-US">
              <a:solidFill>
                <a:srgbClr val="002060"/>
              </a:solidFill>
            </a:endParaRPr>
          </a:p>
        </p:txBody>
      </p:sp>
      <p:cxnSp>
        <p:nvCxnSpPr>
          <p:cNvPr id="13" name="Straight Connector 12"/>
          <p:cNvCxnSpPr/>
          <p:nvPr/>
        </p:nvCxnSpPr>
        <p:spPr bwMode="auto">
          <a:xfrm>
            <a:off x="5943600" y="838200"/>
            <a:ext cx="76200" cy="1588"/>
          </a:xfrm>
          <a:prstGeom prst="line">
            <a:avLst/>
          </a:prstGeom>
          <a:ln>
            <a:solidFill>
              <a:srgbClr val="0033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1"/>
          <p:cNvSpPr>
            <a:spLocks noGrp="1"/>
          </p:cNvSpPr>
          <p:nvPr>
            <p:ph type="dt" sz="quarter" idx="10"/>
          </p:nvPr>
        </p:nvSpPr>
        <p:spPr>
          <a:noFill/>
        </p:spPr>
        <p:txBody>
          <a:bodyPr/>
          <a:lstStyle/>
          <a:p>
            <a:fld id="{58E0AF98-0483-4C5B-8503-EFDB434562F6}" type="datetime1">
              <a:rPr lang="en-US" smtClean="0">
                <a:latin typeface="Arial" pitchFamily="34" charset="0"/>
              </a:rPr>
              <a:pPr/>
              <a:t>10/3/2011</a:t>
            </a:fld>
            <a:endParaRPr lang="en-US" smtClean="0">
              <a:latin typeface="Arial" pitchFamily="34" charset="0"/>
            </a:endParaRPr>
          </a:p>
        </p:txBody>
      </p:sp>
      <p:sp>
        <p:nvSpPr>
          <p:cNvPr id="56323" name="Footer Placeholder 2"/>
          <p:cNvSpPr>
            <a:spLocks noGrp="1"/>
          </p:cNvSpPr>
          <p:nvPr>
            <p:ph type="ftr" sz="quarter" idx="12"/>
          </p:nvPr>
        </p:nvSpPr>
        <p:spPr>
          <a:xfrm>
            <a:off x="8534400" y="6477000"/>
            <a:ext cx="533400" cy="457200"/>
          </a:xfrm>
        </p:spPr>
        <p:txBody>
          <a:bodyPr/>
          <a:lstStyle/>
          <a:p>
            <a:pPr algn="r">
              <a:defRPr/>
            </a:pPr>
            <a:r>
              <a:rPr lang="en-US" smtClean="0"/>
              <a:t>W. Riegler</a:t>
            </a:r>
          </a:p>
        </p:txBody>
      </p:sp>
      <p:sp>
        <p:nvSpPr>
          <p:cNvPr id="57348" name="Slide Number Placeholder 3"/>
          <p:cNvSpPr>
            <a:spLocks noGrp="1"/>
          </p:cNvSpPr>
          <p:nvPr>
            <p:ph type="sldNum" sz="quarter" idx="11"/>
          </p:nvPr>
        </p:nvSpPr>
        <p:spPr>
          <a:xfrm>
            <a:off x="-152400" y="6477000"/>
            <a:ext cx="1524000" cy="457200"/>
          </a:xfrm>
          <a:noFill/>
        </p:spPr>
        <p:txBody>
          <a:bodyPr/>
          <a:lstStyle/>
          <a:p>
            <a:pPr algn="ctr"/>
            <a:fld id="{447C3F2D-A035-4DFD-BD18-5E0AEA6B0B3F}" type="slidenum">
              <a:rPr lang="en-US" smtClean="0">
                <a:latin typeface="Arial" pitchFamily="34" charset="0"/>
              </a:rPr>
              <a:pPr algn="ctr"/>
              <a:t>48</a:t>
            </a:fld>
            <a:endParaRPr lang="en-US" smtClean="0">
              <a:latin typeface="Arial" pitchFamily="34" charset="0"/>
            </a:endParaRPr>
          </a:p>
        </p:txBody>
      </p:sp>
      <p:sp>
        <p:nvSpPr>
          <p:cNvPr id="57349" name="Text Box 7"/>
          <p:cNvSpPr txBox="1">
            <a:spLocks noChangeArrowheads="1"/>
          </p:cNvSpPr>
          <p:nvPr/>
        </p:nvSpPr>
        <p:spPr bwMode="auto">
          <a:xfrm>
            <a:off x="0" y="161925"/>
            <a:ext cx="9144000" cy="479425"/>
          </a:xfrm>
          <a:prstGeom prst="rect">
            <a:avLst/>
          </a:prstGeom>
          <a:noFill/>
          <a:ln w="9525">
            <a:noFill/>
            <a:miter lim="800000"/>
            <a:headEnd/>
            <a:tailEnd/>
          </a:ln>
        </p:spPr>
        <p:txBody>
          <a:bodyPr>
            <a:spAutoFit/>
          </a:bodyPr>
          <a:lstStyle/>
          <a:p>
            <a:pPr algn="ctr"/>
            <a:r>
              <a:rPr lang="en-US" sz="2800">
                <a:solidFill>
                  <a:srgbClr val="FF3300"/>
                </a:solidFill>
              </a:rPr>
              <a:t>Increasing</a:t>
            </a:r>
            <a:r>
              <a:rPr lang="de-AT" sz="2800">
                <a:solidFill>
                  <a:srgbClr val="FF3300"/>
                </a:solidFill>
              </a:rPr>
              <a:t> Multiplicities in Heavy Ion Collisions</a:t>
            </a:r>
          </a:p>
        </p:txBody>
      </p:sp>
      <p:pic>
        <p:nvPicPr>
          <p:cNvPr id="57350" name="Picture 2" descr="higgs.bmp"/>
          <p:cNvPicPr>
            <a:picLocks noChangeAspect="1"/>
          </p:cNvPicPr>
          <p:nvPr/>
        </p:nvPicPr>
        <p:blipFill>
          <a:blip r:embed="rId2" cstate="print"/>
          <a:srcRect r="32001"/>
          <a:stretch>
            <a:fillRect/>
          </a:stretch>
        </p:blipFill>
        <p:spPr bwMode="auto">
          <a:xfrm>
            <a:off x="152400" y="2459038"/>
            <a:ext cx="2590800" cy="2540000"/>
          </a:xfrm>
          <a:prstGeom prst="rect">
            <a:avLst/>
          </a:prstGeom>
          <a:noFill/>
          <a:ln w="9525">
            <a:noFill/>
            <a:miter lim="800000"/>
            <a:headEnd/>
            <a:tailEnd/>
          </a:ln>
        </p:spPr>
      </p:pic>
      <p:pic>
        <p:nvPicPr>
          <p:cNvPr id="57351" name="Picture 2"/>
          <p:cNvPicPr>
            <a:picLocks noChangeAspect="1" noChangeArrowheads="1"/>
          </p:cNvPicPr>
          <p:nvPr/>
        </p:nvPicPr>
        <p:blipFill>
          <a:blip r:embed="rId3" cstate="print"/>
          <a:srcRect/>
          <a:stretch>
            <a:fillRect/>
          </a:stretch>
        </p:blipFill>
        <p:spPr bwMode="auto">
          <a:xfrm>
            <a:off x="2819400" y="2484438"/>
            <a:ext cx="2811463" cy="2590800"/>
          </a:xfrm>
          <a:prstGeom prst="rect">
            <a:avLst/>
          </a:prstGeom>
          <a:noFill/>
          <a:ln w="9525">
            <a:noFill/>
            <a:miter lim="800000"/>
            <a:headEnd/>
            <a:tailEnd/>
          </a:ln>
        </p:spPr>
      </p:pic>
      <p:sp>
        <p:nvSpPr>
          <p:cNvPr id="57352" name="Text Box 8"/>
          <p:cNvSpPr txBox="1">
            <a:spLocks noChangeArrowheads="1"/>
          </p:cNvSpPr>
          <p:nvPr/>
        </p:nvSpPr>
        <p:spPr bwMode="auto">
          <a:xfrm>
            <a:off x="228600" y="838200"/>
            <a:ext cx="2590800" cy="830263"/>
          </a:xfrm>
          <a:prstGeom prst="rect">
            <a:avLst/>
          </a:prstGeom>
          <a:noFill/>
          <a:ln w="9525">
            <a:noFill/>
            <a:miter lim="800000"/>
            <a:headEnd/>
            <a:tailEnd/>
          </a:ln>
        </p:spPr>
        <p:txBody>
          <a:bodyPr>
            <a:spAutoFit/>
          </a:bodyPr>
          <a:lstStyle/>
          <a:p>
            <a:r>
              <a:rPr lang="de-AT" sz="1600">
                <a:solidFill>
                  <a:srgbClr val="002060"/>
                </a:solidFill>
              </a:rPr>
              <a:t>e+ e- collision in the ALEPH Experiment/LEP. </a:t>
            </a:r>
          </a:p>
          <a:p>
            <a:endParaRPr lang="de-AT" sz="1600">
              <a:solidFill>
                <a:srgbClr val="002060"/>
              </a:solidFill>
            </a:endParaRPr>
          </a:p>
        </p:txBody>
      </p:sp>
      <p:sp>
        <p:nvSpPr>
          <p:cNvPr id="57353" name="Text Box 8"/>
          <p:cNvSpPr txBox="1">
            <a:spLocks noChangeArrowheads="1"/>
          </p:cNvSpPr>
          <p:nvPr/>
        </p:nvSpPr>
        <p:spPr bwMode="auto">
          <a:xfrm>
            <a:off x="3048000" y="838200"/>
            <a:ext cx="2590800" cy="1127125"/>
          </a:xfrm>
          <a:prstGeom prst="rect">
            <a:avLst/>
          </a:prstGeom>
          <a:noFill/>
          <a:ln w="9525">
            <a:noFill/>
            <a:miter lim="800000"/>
            <a:headEnd/>
            <a:tailEnd/>
          </a:ln>
        </p:spPr>
        <p:txBody>
          <a:bodyPr>
            <a:spAutoFit/>
          </a:bodyPr>
          <a:lstStyle/>
          <a:p>
            <a:r>
              <a:rPr lang="de-AT" sz="1600">
                <a:solidFill>
                  <a:srgbClr val="002060"/>
                </a:solidFill>
              </a:rPr>
              <a:t>Au+ Au+ collision in the STAR Experiment/RHIC</a:t>
            </a:r>
          </a:p>
          <a:p>
            <a:r>
              <a:rPr lang="de-AT" sz="1600">
                <a:solidFill>
                  <a:srgbClr val="002060"/>
                </a:solidFill>
              </a:rPr>
              <a:t>Up to 2000 tracks </a:t>
            </a:r>
          </a:p>
          <a:p>
            <a:endParaRPr lang="de-AT" sz="1600">
              <a:solidFill>
                <a:srgbClr val="002060"/>
              </a:solidFill>
            </a:endParaRPr>
          </a:p>
        </p:txBody>
      </p:sp>
      <p:sp>
        <p:nvSpPr>
          <p:cNvPr id="57354" name="Text Box 8"/>
          <p:cNvSpPr txBox="1">
            <a:spLocks noChangeArrowheads="1"/>
          </p:cNvSpPr>
          <p:nvPr/>
        </p:nvSpPr>
        <p:spPr bwMode="auto">
          <a:xfrm>
            <a:off x="5867400" y="838200"/>
            <a:ext cx="3048000" cy="830263"/>
          </a:xfrm>
          <a:prstGeom prst="rect">
            <a:avLst/>
          </a:prstGeom>
          <a:noFill/>
          <a:ln w="9525">
            <a:noFill/>
            <a:miter lim="800000"/>
            <a:headEnd/>
            <a:tailEnd/>
          </a:ln>
        </p:spPr>
        <p:txBody>
          <a:bodyPr>
            <a:spAutoFit/>
          </a:bodyPr>
          <a:lstStyle/>
          <a:p>
            <a:r>
              <a:rPr lang="de-AT" sz="1600">
                <a:solidFill>
                  <a:srgbClr val="002060"/>
                </a:solidFill>
              </a:rPr>
              <a:t>Pb+ Pb+ collision in the ALICE Experiment/LHC</a:t>
            </a:r>
            <a:r>
              <a:rPr lang="de-AT" sz="1600">
                <a:solidFill>
                  <a:srgbClr val="008000"/>
                </a:solidFill>
              </a:rPr>
              <a:t> </a:t>
            </a:r>
          </a:p>
          <a:p>
            <a:r>
              <a:rPr lang="de-AT" sz="1600">
                <a:solidFill>
                  <a:srgbClr val="008000"/>
                </a:solidFill>
              </a:rPr>
              <a:t>Up to 10 000 tracks/collision</a:t>
            </a:r>
          </a:p>
        </p:txBody>
      </p:sp>
      <p:pic>
        <p:nvPicPr>
          <p:cNvPr id="57355" name="Picture 5" descr="1011251_01-A4-at-144-dpi"/>
          <p:cNvPicPr>
            <a:picLocks noChangeAspect="1" noChangeArrowheads="1"/>
          </p:cNvPicPr>
          <p:nvPr/>
        </p:nvPicPr>
        <p:blipFill>
          <a:blip r:embed="rId4" cstate="print">
            <a:lum bright="30000" contrast="24000"/>
          </a:blip>
          <a:srcRect/>
          <a:stretch>
            <a:fillRect/>
          </a:stretch>
        </p:blipFill>
        <p:spPr bwMode="auto">
          <a:xfrm>
            <a:off x="5638800" y="2514600"/>
            <a:ext cx="3429000" cy="2522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xfrm>
            <a:off x="-152400" y="6477000"/>
            <a:ext cx="1524000" cy="457200"/>
          </a:xfrm>
        </p:spPr>
        <p:txBody>
          <a:bodyPr/>
          <a:lstStyle/>
          <a:p>
            <a:pPr algn="ctr">
              <a:defRPr/>
            </a:pPr>
            <a:fld id="{E639A7AA-6613-4BAE-9C54-709A20AD5EFA}" type="slidenum">
              <a:rPr lang="en-US" smtClean="0">
                <a:latin typeface="+mj-lt"/>
              </a:rPr>
              <a:pPr algn="ctr">
                <a:defRPr/>
              </a:pPr>
              <a:t>49</a:t>
            </a:fld>
            <a:endParaRPr lang="en-US" smtClean="0">
              <a:latin typeface="+mj-lt"/>
            </a:endParaRPr>
          </a:p>
        </p:txBody>
      </p:sp>
      <p:pic>
        <p:nvPicPr>
          <p:cNvPr id="58371" name="Picture 7" descr="http://atlas.ch/images_atlas1/what-is-atlas/atlas_lg.jpg"/>
          <p:cNvPicPr>
            <a:picLocks noChangeAspect="1" noChangeArrowheads="1"/>
          </p:cNvPicPr>
          <p:nvPr/>
        </p:nvPicPr>
        <p:blipFill>
          <a:blip r:embed="rId2" cstate="print"/>
          <a:srcRect/>
          <a:stretch>
            <a:fillRect/>
          </a:stretch>
        </p:blipFill>
        <p:spPr bwMode="auto">
          <a:xfrm>
            <a:off x="0" y="762000"/>
            <a:ext cx="9144000" cy="4783138"/>
          </a:xfrm>
          <a:prstGeom prst="rect">
            <a:avLst/>
          </a:prstGeom>
          <a:noFill/>
          <a:ln w="9525">
            <a:noFill/>
            <a:miter lim="800000"/>
            <a:headEnd/>
            <a:tailEnd/>
          </a:ln>
        </p:spPr>
      </p:pic>
      <p:sp>
        <p:nvSpPr>
          <p:cNvPr id="6" name="Text Box 7"/>
          <p:cNvSpPr txBox="1">
            <a:spLocks noChangeArrowheads="1"/>
          </p:cNvSpPr>
          <p:nvPr/>
        </p:nvSpPr>
        <p:spPr bwMode="auto">
          <a:xfrm>
            <a:off x="0" y="76200"/>
            <a:ext cx="9144000" cy="479425"/>
          </a:xfrm>
          <a:prstGeom prst="rect">
            <a:avLst/>
          </a:prstGeom>
          <a:noFill/>
          <a:ln w="9525">
            <a:noFill/>
            <a:miter lim="800000"/>
            <a:headEnd/>
            <a:tailEnd/>
          </a:ln>
        </p:spPr>
        <p:txBody>
          <a:bodyPr>
            <a:spAutoFit/>
          </a:bodyPr>
          <a:lstStyle/>
          <a:p>
            <a:pPr algn="ctr">
              <a:defRPr/>
            </a:pPr>
            <a:r>
              <a:rPr lang="de-AT" sz="2800" dirty="0">
                <a:solidFill>
                  <a:srgbClr val="FF0000"/>
                </a:solidFill>
                <a:latin typeface="+mj-lt"/>
                <a:ea typeface="Calibri" pitchFamily="34" charset="0"/>
                <a:cs typeface="Times New Roman" pitchFamily="18" charset="0"/>
              </a:rPr>
              <a:t>ATLAS </a:t>
            </a:r>
            <a:r>
              <a:rPr lang="de-AT" sz="2800" dirty="0" err="1">
                <a:solidFill>
                  <a:srgbClr val="FF0000"/>
                </a:solidFill>
                <a:latin typeface="+mj-lt"/>
                <a:ea typeface="Calibri" pitchFamily="34" charset="0"/>
                <a:cs typeface="Times New Roman" pitchFamily="18" charset="0"/>
              </a:rPr>
              <a:t>at</a:t>
            </a:r>
            <a:r>
              <a:rPr lang="de-AT" sz="2800" dirty="0">
                <a:solidFill>
                  <a:srgbClr val="FF0000"/>
                </a:solidFill>
                <a:latin typeface="+mj-lt"/>
                <a:ea typeface="Calibri" pitchFamily="34" charset="0"/>
                <a:cs typeface="Times New Roman" pitchFamily="18" charset="0"/>
              </a:rPr>
              <a:t> LHC</a:t>
            </a:r>
          </a:p>
        </p:txBody>
      </p:sp>
      <p:sp>
        <p:nvSpPr>
          <p:cNvPr id="58373" name="Text Box 4"/>
          <p:cNvSpPr txBox="1">
            <a:spLocks noChangeArrowheads="1"/>
          </p:cNvSpPr>
          <p:nvPr/>
        </p:nvSpPr>
        <p:spPr bwMode="auto">
          <a:xfrm>
            <a:off x="4876800" y="5562600"/>
            <a:ext cx="4038600" cy="1062038"/>
          </a:xfrm>
          <a:prstGeom prst="rect">
            <a:avLst/>
          </a:prstGeom>
          <a:noFill/>
          <a:ln w="9525">
            <a:noFill/>
            <a:miter lim="800000"/>
            <a:headEnd/>
            <a:tailEnd/>
          </a:ln>
        </p:spPr>
        <p:txBody>
          <a:bodyPr lIns="92075" tIns="46038" rIns="92075" bIns="46038">
            <a:spAutoFit/>
          </a:bodyPr>
          <a:lstStyle/>
          <a:p>
            <a:r>
              <a:rPr lang="en-US">
                <a:solidFill>
                  <a:srgbClr val="002060"/>
                </a:solidFill>
              </a:rPr>
              <a:t>Large Hadron Collider at CERN.</a:t>
            </a:r>
          </a:p>
          <a:p>
            <a:endParaRPr lang="en-US">
              <a:solidFill>
                <a:srgbClr val="0000FF"/>
              </a:solidFill>
            </a:endParaRPr>
          </a:p>
          <a:p>
            <a:r>
              <a:rPr lang="en-US">
                <a:solidFill>
                  <a:srgbClr val="008000"/>
                </a:solidFill>
              </a:rPr>
              <a:t>The ATLAS detector uses more than 100 million detector channels</a:t>
            </a:r>
            <a:r>
              <a:rPr lang="en-US"/>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1"/>
          </p:nvPr>
        </p:nvSpPr>
        <p:spPr>
          <a:noFill/>
        </p:spPr>
        <p:txBody>
          <a:bodyPr/>
          <a:lstStyle/>
          <a:p>
            <a:fld id="{346C2CF1-ADB2-479E-ADE5-67570EA6D785}" type="slidenum">
              <a:rPr lang="en-US" smtClean="0"/>
              <a:pPr/>
              <a:t>5</a:t>
            </a:fld>
            <a:endParaRPr lang="en-US" smtClean="0"/>
          </a:p>
        </p:txBody>
      </p:sp>
      <p:sp>
        <p:nvSpPr>
          <p:cNvPr id="8195" name="Footer Placeholder 5"/>
          <p:cNvSpPr>
            <a:spLocks noGrp="1"/>
          </p:cNvSpPr>
          <p:nvPr>
            <p:ph type="ftr" sz="quarter" idx="12"/>
          </p:nvPr>
        </p:nvSpPr>
        <p:spPr/>
        <p:txBody>
          <a:bodyPr/>
          <a:lstStyle/>
          <a:p>
            <a:pPr>
              <a:defRPr/>
            </a:pPr>
            <a:r>
              <a:rPr lang="en-US" smtClean="0"/>
              <a:t>W. Riegler/CERN</a:t>
            </a:r>
          </a:p>
        </p:txBody>
      </p:sp>
      <p:sp>
        <p:nvSpPr>
          <p:cNvPr id="10244" name="Rectangle 2"/>
          <p:cNvSpPr>
            <a:spLocks noGrp="1" noChangeArrowheads="1"/>
          </p:cNvSpPr>
          <p:nvPr>
            <p:ph type="title" idx="4294967295"/>
          </p:nvPr>
        </p:nvSpPr>
        <p:spPr>
          <a:xfrm>
            <a:off x="1295400" y="152400"/>
            <a:ext cx="6019800" cy="457200"/>
          </a:xfrm>
          <a:noFill/>
        </p:spPr>
        <p:txBody>
          <a:bodyPr/>
          <a:lstStyle/>
          <a:p>
            <a:r>
              <a:rPr lang="en-US" smtClean="0">
                <a:effectLst/>
              </a:rPr>
              <a:t>History of Instrumentation</a:t>
            </a:r>
          </a:p>
        </p:txBody>
      </p:sp>
      <p:sp>
        <p:nvSpPr>
          <p:cNvPr id="10245" name="Text Box 5"/>
          <p:cNvSpPr txBox="1">
            <a:spLocks noChangeArrowheads="1"/>
          </p:cNvSpPr>
          <p:nvPr/>
        </p:nvSpPr>
        <p:spPr bwMode="auto">
          <a:xfrm>
            <a:off x="3962400" y="1219200"/>
            <a:ext cx="4238625" cy="4664075"/>
          </a:xfrm>
          <a:prstGeom prst="rect">
            <a:avLst/>
          </a:prstGeom>
          <a:noFill/>
          <a:ln w="9525">
            <a:noFill/>
            <a:miter lim="800000"/>
            <a:headEnd/>
            <a:tailEnd/>
          </a:ln>
        </p:spPr>
        <p:txBody>
          <a:bodyPr wrap="none" lIns="92075" tIns="46038" rIns="92075" bIns="46038">
            <a:spAutoFit/>
          </a:bodyPr>
          <a:lstStyle/>
          <a:p>
            <a:r>
              <a:rPr lang="en-US" sz="1800">
                <a:solidFill>
                  <a:srgbClr val="008000"/>
                </a:solidFill>
              </a:rPr>
              <a:t>History of ‘Particle Detection’</a:t>
            </a:r>
          </a:p>
          <a:p>
            <a:endParaRPr lang="en-US" sz="1800">
              <a:solidFill>
                <a:srgbClr val="008000"/>
              </a:solidFill>
            </a:endParaRPr>
          </a:p>
          <a:p>
            <a:r>
              <a:rPr lang="en-US" sz="1800">
                <a:solidFill>
                  <a:srgbClr val="002060"/>
                </a:solidFill>
              </a:rPr>
              <a:t>Image Tradition: </a:t>
            </a:r>
            <a:r>
              <a:rPr lang="en-US" sz="1800">
                <a:solidFill>
                  <a:srgbClr val="008000"/>
                </a:solidFill>
              </a:rPr>
              <a:t>Cloud Chamber</a:t>
            </a:r>
          </a:p>
          <a:p>
            <a:r>
              <a:rPr lang="en-US" sz="1800">
                <a:solidFill>
                  <a:srgbClr val="008000"/>
                </a:solidFill>
              </a:rPr>
              <a:t>		Emulsion</a:t>
            </a:r>
          </a:p>
          <a:p>
            <a:r>
              <a:rPr lang="en-US" sz="1800">
                <a:solidFill>
                  <a:srgbClr val="008000"/>
                </a:solidFill>
              </a:rPr>
              <a:t>		Bubble Chamber</a:t>
            </a:r>
          </a:p>
          <a:p>
            <a:endParaRPr lang="en-US" sz="1800"/>
          </a:p>
          <a:p>
            <a:r>
              <a:rPr lang="en-US" sz="1800">
                <a:solidFill>
                  <a:srgbClr val="002060"/>
                </a:solidFill>
              </a:rPr>
              <a:t>Logic Tradition:</a:t>
            </a:r>
            <a:r>
              <a:rPr lang="en-US" sz="1800"/>
              <a:t>	</a:t>
            </a:r>
            <a:r>
              <a:rPr lang="en-US" sz="1800">
                <a:solidFill>
                  <a:srgbClr val="008000"/>
                </a:solidFill>
              </a:rPr>
              <a:t>Scintillator</a:t>
            </a:r>
          </a:p>
          <a:p>
            <a:r>
              <a:rPr lang="en-US" sz="1800">
                <a:solidFill>
                  <a:srgbClr val="008000"/>
                </a:solidFill>
              </a:rPr>
              <a:t>		Geiger Counter</a:t>
            </a:r>
          </a:p>
          <a:p>
            <a:r>
              <a:rPr lang="en-US" sz="1800">
                <a:solidFill>
                  <a:srgbClr val="008000"/>
                </a:solidFill>
              </a:rPr>
              <a:t>		Tip Counter</a:t>
            </a:r>
          </a:p>
          <a:p>
            <a:r>
              <a:rPr lang="en-US" sz="1800">
                <a:solidFill>
                  <a:srgbClr val="008000"/>
                </a:solidFill>
              </a:rPr>
              <a:t>		Spark Counter</a:t>
            </a:r>
            <a:r>
              <a:rPr lang="en-US" sz="1800"/>
              <a:t> </a:t>
            </a:r>
          </a:p>
          <a:p>
            <a:endParaRPr lang="en-US" sz="1800"/>
          </a:p>
          <a:p>
            <a:r>
              <a:rPr lang="en-US" sz="1800">
                <a:solidFill>
                  <a:srgbClr val="002060"/>
                </a:solidFill>
              </a:rPr>
              <a:t>Electronics Image:  </a:t>
            </a:r>
            <a:r>
              <a:rPr lang="en-US" sz="1800">
                <a:solidFill>
                  <a:srgbClr val="008000"/>
                </a:solidFill>
              </a:rPr>
              <a:t>Wire Chambers</a:t>
            </a:r>
          </a:p>
          <a:p>
            <a:r>
              <a:rPr lang="en-US" sz="1800">
                <a:solidFill>
                  <a:srgbClr val="008000"/>
                </a:solidFill>
              </a:rPr>
              <a:t>		     Silicon Detectors</a:t>
            </a:r>
          </a:p>
          <a:p>
            <a:r>
              <a:rPr lang="en-US" sz="1800">
                <a:solidFill>
                  <a:srgbClr val="008000"/>
                </a:solidFill>
              </a:rPr>
              <a:t>		     …	</a:t>
            </a:r>
          </a:p>
        </p:txBody>
      </p:sp>
      <p:sp>
        <p:nvSpPr>
          <p:cNvPr id="10246" name="Text Box 6"/>
          <p:cNvSpPr txBox="1">
            <a:spLocks noChangeArrowheads="1"/>
          </p:cNvSpPr>
          <p:nvPr/>
        </p:nvSpPr>
        <p:spPr bwMode="auto">
          <a:xfrm>
            <a:off x="304800" y="4876800"/>
            <a:ext cx="3394075"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Peter Galison, Image and Logic</a:t>
            </a:r>
          </a:p>
          <a:p>
            <a:r>
              <a:rPr lang="en-US">
                <a:solidFill>
                  <a:srgbClr val="008000"/>
                </a:solidFill>
              </a:rPr>
              <a:t>A Material Culture of Microphysics</a:t>
            </a:r>
          </a:p>
        </p:txBody>
      </p:sp>
      <p:pic>
        <p:nvPicPr>
          <p:cNvPr id="10247" name="Picture 9" descr="E:\junk\scan0010.jpg"/>
          <p:cNvPicPr>
            <a:picLocks noChangeAspect="1" noChangeArrowheads="1"/>
          </p:cNvPicPr>
          <p:nvPr/>
        </p:nvPicPr>
        <p:blipFill>
          <a:blip r:embed="rId2" cstate="print"/>
          <a:srcRect/>
          <a:stretch>
            <a:fillRect/>
          </a:stretch>
        </p:blipFill>
        <p:spPr bwMode="auto">
          <a:xfrm>
            <a:off x="381000" y="990600"/>
            <a:ext cx="2438400" cy="3663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descr="https://twiki.cern.ch/twiki/pub/Atlas/EventDisplayPublicResults/Atlantis-Wenu-lego-rz.png"/>
          <p:cNvPicPr>
            <a:picLocks noChangeAspect="1" noChangeArrowheads="1"/>
          </p:cNvPicPr>
          <p:nvPr/>
        </p:nvPicPr>
        <p:blipFill>
          <a:blip r:embed="rId2" cstate="print"/>
          <a:srcRect/>
          <a:stretch>
            <a:fillRect/>
          </a:stretch>
        </p:blipFill>
        <p:spPr bwMode="auto">
          <a:xfrm>
            <a:off x="4267200" y="439738"/>
            <a:ext cx="4724400" cy="2809875"/>
          </a:xfrm>
          <a:prstGeom prst="rect">
            <a:avLst/>
          </a:prstGeom>
          <a:noFill/>
          <a:ln w="9525">
            <a:noFill/>
            <a:miter lim="800000"/>
            <a:headEnd/>
            <a:tailEnd/>
          </a:ln>
        </p:spPr>
      </p:pic>
      <p:sp>
        <p:nvSpPr>
          <p:cNvPr id="59395" name="Slide Number Placeholder 1"/>
          <p:cNvSpPr>
            <a:spLocks noGrp="1"/>
          </p:cNvSpPr>
          <p:nvPr>
            <p:ph type="sldNum" sz="quarter" idx="11"/>
          </p:nvPr>
        </p:nvSpPr>
        <p:spPr>
          <a:noFill/>
        </p:spPr>
        <p:txBody>
          <a:bodyPr/>
          <a:lstStyle/>
          <a:p>
            <a:fld id="{97DC8BC4-779E-4048-B419-C0DEA9CB6E09}" type="slidenum">
              <a:rPr lang="en-US" smtClean="0"/>
              <a:pPr/>
              <a:t>50</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pic>
        <p:nvPicPr>
          <p:cNvPr id="59397" name="Picture 2" descr="https://twiki.cern.ch/twiki/pub/Atlas/EventDisplayPublicResults/VP1-W-mune.png"/>
          <p:cNvPicPr>
            <a:picLocks noChangeAspect="1" noChangeArrowheads="1"/>
          </p:cNvPicPr>
          <p:nvPr/>
        </p:nvPicPr>
        <p:blipFill>
          <a:blip r:embed="rId3" cstate="print"/>
          <a:srcRect/>
          <a:stretch>
            <a:fillRect/>
          </a:stretch>
        </p:blipFill>
        <p:spPr bwMode="auto">
          <a:xfrm>
            <a:off x="304800" y="439738"/>
            <a:ext cx="3810000" cy="2816225"/>
          </a:xfrm>
          <a:prstGeom prst="rect">
            <a:avLst/>
          </a:prstGeom>
          <a:noFill/>
          <a:ln w="9525">
            <a:noFill/>
            <a:miter lim="800000"/>
            <a:headEnd/>
            <a:tailEnd/>
          </a:ln>
        </p:spPr>
      </p:pic>
      <p:pic>
        <p:nvPicPr>
          <p:cNvPr id="59398" name="Picture 8" descr="https://twiki.cern.ch/twiki/pub/Atlas/EventDisplayPublicResults/atlas2010_vp1_run154822_evt14321500.png"/>
          <p:cNvPicPr>
            <a:picLocks noChangeAspect="1" noChangeArrowheads="1"/>
          </p:cNvPicPr>
          <p:nvPr/>
        </p:nvPicPr>
        <p:blipFill>
          <a:blip r:embed="rId4" cstate="print"/>
          <a:srcRect/>
          <a:stretch>
            <a:fillRect/>
          </a:stretch>
        </p:blipFill>
        <p:spPr bwMode="auto">
          <a:xfrm>
            <a:off x="304800" y="3563938"/>
            <a:ext cx="3798888" cy="2667000"/>
          </a:xfrm>
          <a:prstGeom prst="rect">
            <a:avLst/>
          </a:prstGeom>
          <a:noFill/>
          <a:ln w="9525">
            <a:noFill/>
            <a:miter lim="800000"/>
            <a:headEnd/>
            <a:tailEnd/>
          </a:ln>
        </p:spPr>
      </p:pic>
      <p:pic>
        <p:nvPicPr>
          <p:cNvPr id="59399" name="Picture 10" descr="https://twiki.cern.ch/twiki/pub/Atlas/EventDisplayPublicResults/Atlantis_154817_968871-3d.png"/>
          <p:cNvPicPr>
            <a:picLocks noChangeAspect="1" noChangeArrowheads="1"/>
          </p:cNvPicPr>
          <p:nvPr/>
        </p:nvPicPr>
        <p:blipFill>
          <a:blip r:embed="rId5" cstate="print"/>
          <a:srcRect/>
          <a:stretch>
            <a:fillRect/>
          </a:stretch>
        </p:blipFill>
        <p:spPr bwMode="auto">
          <a:xfrm>
            <a:off x="4267200" y="3563938"/>
            <a:ext cx="4565650" cy="2684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1"/>
          </p:nvPr>
        </p:nvSpPr>
        <p:spPr>
          <a:noFill/>
        </p:spPr>
        <p:txBody>
          <a:bodyPr/>
          <a:lstStyle/>
          <a:p>
            <a:fld id="{919CB63E-AD19-4FD4-A223-3629CAE8813A}" type="slidenum">
              <a:rPr lang="en-US" smtClean="0"/>
              <a:pPr/>
              <a:t>51</a:t>
            </a:fld>
            <a:endParaRPr lang="en-US" smtClean="0"/>
          </a:p>
        </p:txBody>
      </p:sp>
      <p:sp>
        <p:nvSpPr>
          <p:cNvPr id="56323" name="Footer Placeholder 4"/>
          <p:cNvSpPr>
            <a:spLocks noGrp="1"/>
          </p:cNvSpPr>
          <p:nvPr>
            <p:ph type="ftr" sz="quarter" idx="12"/>
          </p:nvPr>
        </p:nvSpPr>
        <p:spPr/>
        <p:txBody>
          <a:bodyPr/>
          <a:lstStyle/>
          <a:p>
            <a:pPr>
              <a:defRPr/>
            </a:pPr>
            <a:r>
              <a:rPr lang="en-US" smtClean="0"/>
              <a:t>W. Riegler/CERN</a:t>
            </a:r>
          </a:p>
        </p:txBody>
      </p:sp>
      <p:sp>
        <p:nvSpPr>
          <p:cNvPr id="60420" name="Rectangle 2"/>
          <p:cNvSpPr>
            <a:spLocks noGrp="1" noChangeArrowheads="1"/>
          </p:cNvSpPr>
          <p:nvPr>
            <p:ph type="title" idx="4294967295"/>
          </p:nvPr>
        </p:nvSpPr>
        <p:spPr>
          <a:xfrm>
            <a:off x="609600" y="228600"/>
            <a:ext cx="8001000" cy="457200"/>
          </a:xfrm>
          <a:noFill/>
        </p:spPr>
        <p:txBody>
          <a:bodyPr/>
          <a:lstStyle/>
          <a:p>
            <a:r>
              <a:rPr lang="en-US" smtClean="0">
                <a:effectLst/>
              </a:rPr>
              <a:t>Near Future: CMS Experiment at LHC</a:t>
            </a:r>
          </a:p>
        </p:txBody>
      </p:sp>
      <p:pic>
        <p:nvPicPr>
          <p:cNvPr id="60421" name="Picture 3" descr="CMS"/>
          <p:cNvPicPr>
            <a:picLocks noChangeAspect="1" noChangeArrowheads="1"/>
          </p:cNvPicPr>
          <p:nvPr/>
        </p:nvPicPr>
        <p:blipFill>
          <a:blip r:embed="rId2" cstate="print"/>
          <a:srcRect/>
          <a:stretch>
            <a:fillRect/>
          </a:stretch>
        </p:blipFill>
        <p:spPr bwMode="auto">
          <a:xfrm>
            <a:off x="457200" y="762000"/>
            <a:ext cx="7315200" cy="5678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4"/>
          <p:cNvSpPr>
            <a:spLocks noGrp="1"/>
          </p:cNvSpPr>
          <p:nvPr>
            <p:ph type="sldNum" sz="quarter" idx="11"/>
          </p:nvPr>
        </p:nvSpPr>
        <p:spPr>
          <a:noFill/>
        </p:spPr>
        <p:txBody>
          <a:bodyPr/>
          <a:lstStyle/>
          <a:p>
            <a:fld id="{CB654129-BDFD-4C3D-A47D-77C44027DF6B}" type="slidenum">
              <a:rPr lang="en-US" smtClean="0"/>
              <a:pPr/>
              <a:t>52</a:t>
            </a:fld>
            <a:endParaRPr lang="en-US" smtClean="0"/>
          </a:p>
        </p:txBody>
      </p:sp>
      <p:sp>
        <p:nvSpPr>
          <p:cNvPr id="57347" name="Footer Placeholder 5"/>
          <p:cNvSpPr>
            <a:spLocks noGrp="1"/>
          </p:cNvSpPr>
          <p:nvPr>
            <p:ph type="ftr" sz="quarter" idx="12"/>
          </p:nvPr>
        </p:nvSpPr>
        <p:spPr/>
        <p:txBody>
          <a:bodyPr/>
          <a:lstStyle/>
          <a:p>
            <a:pPr>
              <a:defRPr/>
            </a:pPr>
            <a:r>
              <a:rPr lang="en-US" smtClean="0"/>
              <a:t>W. Riegler/CERN</a:t>
            </a:r>
          </a:p>
        </p:txBody>
      </p:sp>
      <p:sp>
        <p:nvSpPr>
          <p:cNvPr id="61444" name="Rectangle 2"/>
          <p:cNvSpPr>
            <a:spLocks noGrp="1" noChangeArrowheads="1"/>
          </p:cNvSpPr>
          <p:nvPr>
            <p:ph type="title" idx="4294967295"/>
          </p:nvPr>
        </p:nvSpPr>
        <p:spPr>
          <a:xfrm>
            <a:off x="1143000" y="152400"/>
            <a:ext cx="6019800" cy="457200"/>
          </a:xfrm>
          <a:noFill/>
        </p:spPr>
        <p:txBody>
          <a:bodyPr/>
          <a:lstStyle/>
          <a:p>
            <a:r>
              <a:rPr lang="en-US" smtClean="0">
                <a:effectLst/>
              </a:rPr>
              <a:t>Summary</a:t>
            </a:r>
          </a:p>
        </p:txBody>
      </p:sp>
      <p:sp>
        <p:nvSpPr>
          <p:cNvPr id="61445" name="Rectangle 3"/>
          <p:cNvSpPr>
            <a:spLocks noGrp="1" noChangeArrowheads="1"/>
          </p:cNvSpPr>
          <p:nvPr>
            <p:ph type="body" idx="4294967295"/>
          </p:nvPr>
        </p:nvSpPr>
        <p:spPr>
          <a:xfrm>
            <a:off x="457200" y="914400"/>
            <a:ext cx="7772400" cy="5181600"/>
          </a:xfrm>
          <a:noFill/>
        </p:spPr>
        <p:txBody>
          <a:bodyPr/>
          <a:lstStyle/>
          <a:p>
            <a:pPr>
              <a:lnSpc>
                <a:spcPct val="80000"/>
              </a:lnSpc>
            </a:pPr>
            <a:r>
              <a:rPr lang="en-US" sz="1800" smtClean="0">
                <a:solidFill>
                  <a:srgbClr val="002060"/>
                </a:solidFill>
                <a:effectLst/>
              </a:rPr>
              <a:t>Particle physics, ‘born’ with the discovery of radioactivity and the electron at the end of the 19</a:t>
            </a:r>
            <a:r>
              <a:rPr lang="en-US" sz="1800" baseline="30000" smtClean="0">
                <a:solidFill>
                  <a:srgbClr val="002060"/>
                </a:solidFill>
                <a:effectLst/>
              </a:rPr>
              <a:t>th</a:t>
            </a:r>
            <a:r>
              <a:rPr lang="en-US" sz="1800" smtClean="0">
                <a:solidFill>
                  <a:srgbClr val="002060"/>
                </a:solidFill>
                <a:effectLst/>
              </a:rPr>
              <a:t> century, has become ‘Big Science’ during the last 100 years.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A large variety of instruments and techniques were developed for studying the world of particles.</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Imaging devices like the cloud chamber, emulsion and the bubble chamber  took photographs of the particle tracks.</a:t>
            </a:r>
          </a:p>
          <a:p>
            <a:pPr>
              <a:lnSpc>
                <a:spcPct val="80000"/>
              </a:lnSpc>
            </a:pPr>
            <a:endParaRPr lang="en-US" sz="1800" smtClean="0">
              <a:effectLst/>
            </a:endParaRPr>
          </a:p>
          <a:p>
            <a:pPr>
              <a:lnSpc>
                <a:spcPct val="80000"/>
              </a:lnSpc>
            </a:pPr>
            <a:r>
              <a:rPr lang="en-US" sz="1800" smtClean="0">
                <a:solidFill>
                  <a:srgbClr val="008000"/>
                </a:solidFill>
                <a:effectLst/>
              </a:rPr>
              <a:t>Logic devices like the Geiger M</a:t>
            </a:r>
            <a:r>
              <a:rPr lang="en-US" sz="1800" smtClean="0">
                <a:solidFill>
                  <a:srgbClr val="008000"/>
                </a:solidFill>
                <a:effectLst/>
                <a:cs typeface="Arial" pitchFamily="34" charset="0"/>
              </a:rPr>
              <a:t>ü</a:t>
            </a:r>
            <a:r>
              <a:rPr lang="en-US" sz="1800" smtClean="0">
                <a:solidFill>
                  <a:srgbClr val="008000"/>
                </a:solidFill>
                <a:effectLst/>
              </a:rPr>
              <a:t>ller counter, the scintillator or the Cerenkov detector were (and are)  widely used. </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Through the electronic revolution and the development of new detectors, both traditions merged into the ‘electronics image’ in the 1970ies.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Particle detectors with over 100 million readout channels are operating at this moment.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1"/>
          </p:nvPr>
        </p:nvSpPr>
        <p:spPr>
          <a:noFill/>
        </p:spPr>
        <p:txBody>
          <a:bodyPr/>
          <a:lstStyle/>
          <a:p>
            <a:fld id="{541F47F4-11ED-408D-BFDD-C86075AD3D04}" type="slidenum">
              <a:rPr lang="en-US" smtClean="0"/>
              <a:pPr/>
              <a:t>6</a:t>
            </a:fld>
            <a:endParaRPr lang="en-US" smtClean="0"/>
          </a:p>
        </p:txBody>
      </p:sp>
      <p:sp>
        <p:nvSpPr>
          <p:cNvPr id="9219" name="Footer Placeholder 4"/>
          <p:cNvSpPr>
            <a:spLocks noGrp="1"/>
          </p:cNvSpPr>
          <p:nvPr>
            <p:ph type="ftr" sz="quarter" idx="12"/>
          </p:nvPr>
        </p:nvSpPr>
        <p:spPr/>
        <p:txBody>
          <a:bodyPr/>
          <a:lstStyle/>
          <a:p>
            <a:pPr>
              <a:defRPr/>
            </a:pPr>
            <a:r>
              <a:rPr lang="en-US" smtClean="0"/>
              <a:t>W. Riegler/CERN</a:t>
            </a:r>
          </a:p>
        </p:txBody>
      </p:sp>
      <p:sp>
        <p:nvSpPr>
          <p:cNvPr id="11268" name="Rectangle 2"/>
          <p:cNvSpPr>
            <a:spLocks noGrp="1" noChangeArrowheads="1"/>
          </p:cNvSpPr>
          <p:nvPr>
            <p:ph type="title" idx="4294967295"/>
          </p:nvPr>
        </p:nvSpPr>
        <p:spPr>
          <a:xfrm>
            <a:off x="1066800" y="228600"/>
            <a:ext cx="6019800" cy="457200"/>
          </a:xfrm>
          <a:noFill/>
        </p:spPr>
        <p:txBody>
          <a:bodyPr/>
          <a:lstStyle/>
          <a:p>
            <a:r>
              <a:rPr lang="en-US" smtClean="0">
                <a:effectLst/>
              </a:rPr>
              <a:t>History of Instrumentation</a:t>
            </a:r>
          </a:p>
        </p:txBody>
      </p:sp>
      <p:sp>
        <p:nvSpPr>
          <p:cNvPr id="11269" name="Text Box 3"/>
          <p:cNvSpPr txBox="1">
            <a:spLocks noChangeArrowheads="1"/>
          </p:cNvSpPr>
          <p:nvPr/>
        </p:nvSpPr>
        <p:spPr bwMode="auto">
          <a:xfrm>
            <a:off x="1143000" y="990600"/>
            <a:ext cx="1684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Image Detectors</a:t>
            </a:r>
          </a:p>
        </p:txBody>
      </p:sp>
      <p:sp>
        <p:nvSpPr>
          <p:cNvPr id="11270" name="Text Box 4"/>
          <p:cNvSpPr txBox="1">
            <a:spLocks noChangeArrowheads="1"/>
          </p:cNvSpPr>
          <p:nvPr/>
        </p:nvSpPr>
        <p:spPr bwMode="auto">
          <a:xfrm>
            <a:off x="4648200" y="990600"/>
            <a:ext cx="299561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‘Logic (electronics) Detectors ’</a:t>
            </a:r>
          </a:p>
        </p:txBody>
      </p:sp>
      <p:pic>
        <p:nvPicPr>
          <p:cNvPr id="11271" name="Picture 5" descr="gargamelle_photo"/>
          <p:cNvPicPr>
            <a:picLocks noChangeAspect="1" noChangeArrowheads="1"/>
          </p:cNvPicPr>
          <p:nvPr/>
        </p:nvPicPr>
        <p:blipFill>
          <a:blip r:embed="rId2" cstate="print"/>
          <a:srcRect/>
          <a:stretch>
            <a:fillRect/>
          </a:stretch>
        </p:blipFill>
        <p:spPr bwMode="auto">
          <a:xfrm>
            <a:off x="762000" y="1676400"/>
            <a:ext cx="2573338" cy="3886200"/>
          </a:xfrm>
          <a:prstGeom prst="rect">
            <a:avLst/>
          </a:prstGeom>
          <a:noFill/>
          <a:ln w="9525">
            <a:noFill/>
            <a:miter lim="800000"/>
            <a:headEnd/>
            <a:tailEnd/>
          </a:ln>
        </p:spPr>
      </p:pic>
      <p:sp>
        <p:nvSpPr>
          <p:cNvPr id="11272" name="Text Box 7"/>
          <p:cNvSpPr txBox="1">
            <a:spLocks noChangeArrowheads="1"/>
          </p:cNvSpPr>
          <p:nvPr/>
        </p:nvSpPr>
        <p:spPr bwMode="auto">
          <a:xfrm>
            <a:off x="457200" y="5867400"/>
            <a:ext cx="3140075" cy="300038"/>
          </a:xfrm>
          <a:prstGeom prst="rect">
            <a:avLst/>
          </a:prstGeom>
          <a:noFill/>
          <a:ln w="9525">
            <a:noFill/>
            <a:miter lim="800000"/>
            <a:headEnd/>
            <a:tailEnd/>
          </a:ln>
        </p:spPr>
        <p:txBody>
          <a:bodyPr lIns="92075" tIns="46038" rIns="92075" bIns="46038">
            <a:spAutoFit/>
          </a:bodyPr>
          <a:lstStyle/>
          <a:p>
            <a:r>
              <a:rPr lang="en-US">
                <a:solidFill>
                  <a:srgbClr val="008000"/>
                </a:solidFill>
              </a:rPr>
              <a:t>Bubble chamber photograph</a:t>
            </a:r>
          </a:p>
        </p:txBody>
      </p:sp>
      <p:sp>
        <p:nvSpPr>
          <p:cNvPr id="11273" name="Text Box 8"/>
          <p:cNvSpPr txBox="1">
            <a:spLocks noChangeArrowheads="1"/>
          </p:cNvSpPr>
          <p:nvPr/>
        </p:nvSpPr>
        <p:spPr bwMode="auto">
          <a:xfrm>
            <a:off x="4343400" y="5867400"/>
            <a:ext cx="381635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Early coincidence counting experiment</a:t>
            </a:r>
            <a:r>
              <a:rPr lang="en-US"/>
              <a:t> </a:t>
            </a:r>
          </a:p>
        </p:txBody>
      </p:sp>
      <p:pic>
        <p:nvPicPr>
          <p:cNvPr id="11274" name="Picture 9" descr="logic_tubes"/>
          <p:cNvPicPr>
            <a:picLocks noChangeAspect="1" noChangeArrowheads="1"/>
          </p:cNvPicPr>
          <p:nvPr/>
        </p:nvPicPr>
        <p:blipFill>
          <a:blip r:embed="rId3" cstate="print"/>
          <a:srcRect/>
          <a:stretch>
            <a:fillRect/>
          </a:stretch>
        </p:blipFill>
        <p:spPr bwMode="auto">
          <a:xfrm>
            <a:off x="4495800" y="1447800"/>
            <a:ext cx="320675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1"/>
          </p:nvPr>
        </p:nvSpPr>
        <p:spPr>
          <a:noFill/>
        </p:spPr>
        <p:txBody>
          <a:bodyPr/>
          <a:lstStyle/>
          <a:p>
            <a:fld id="{A2305019-C4A1-4671-8DA8-6E93F337413F}" type="slidenum">
              <a:rPr lang="en-US" smtClean="0"/>
              <a:pPr/>
              <a:t>7</a:t>
            </a:fld>
            <a:endParaRPr lang="en-US" smtClean="0"/>
          </a:p>
        </p:txBody>
      </p:sp>
      <p:sp>
        <p:nvSpPr>
          <p:cNvPr id="10243" name="Footer Placeholder 4"/>
          <p:cNvSpPr>
            <a:spLocks noGrp="1"/>
          </p:cNvSpPr>
          <p:nvPr>
            <p:ph type="ftr" sz="quarter" idx="12"/>
          </p:nvPr>
        </p:nvSpPr>
        <p:spPr/>
        <p:txBody>
          <a:bodyPr/>
          <a:lstStyle/>
          <a:p>
            <a:pPr>
              <a:defRPr/>
            </a:pPr>
            <a:r>
              <a:rPr lang="en-US" smtClean="0"/>
              <a:t>W. Riegler/CERN</a:t>
            </a:r>
          </a:p>
        </p:txBody>
      </p:sp>
      <p:sp>
        <p:nvSpPr>
          <p:cNvPr id="12292" name="Rectangle 2"/>
          <p:cNvSpPr>
            <a:spLocks noGrp="1" noChangeArrowheads="1"/>
          </p:cNvSpPr>
          <p:nvPr>
            <p:ph type="title" idx="4294967295"/>
          </p:nvPr>
        </p:nvSpPr>
        <p:spPr>
          <a:xfrm>
            <a:off x="1371600" y="228600"/>
            <a:ext cx="6019800" cy="457200"/>
          </a:xfrm>
          <a:noFill/>
        </p:spPr>
        <p:txBody>
          <a:bodyPr/>
          <a:lstStyle/>
          <a:p>
            <a:r>
              <a:rPr lang="en-US" smtClean="0">
                <a:effectLst/>
              </a:rPr>
              <a:t>History of Instrumentation</a:t>
            </a:r>
          </a:p>
        </p:txBody>
      </p:sp>
      <p:pic>
        <p:nvPicPr>
          <p:cNvPr id="12293" name="Picture 11" descr="UA1"/>
          <p:cNvPicPr>
            <a:picLocks noChangeAspect="1" noChangeArrowheads="1"/>
          </p:cNvPicPr>
          <p:nvPr/>
        </p:nvPicPr>
        <p:blipFill>
          <a:blip r:embed="rId2" cstate="print"/>
          <a:srcRect/>
          <a:stretch>
            <a:fillRect/>
          </a:stretch>
        </p:blipFill>
        <p:spPr bwMode="auto">
          <a:xfrm>
            <a:off x="1676400" y="1600200"/>
            <a:ext cx="5410200" cy="3852863"/>
          </a:xfrm>
          <a:prstGeom prst="rect">
            <a:avLst/>
          </a:prstGeom>
          <a:noFill/>
          <a:ln w="9525">
            <a:noFill/>
            <a:miter lim="800000"/>
            <a:headEnd/>
            <a:tailEnd/>
          </a:ln>
        </p:spPr>
      </p:pic>
      <p:sp>
        <p:nvSpPr>
          <p:cNvPr id="12294" name="Text Box 12"/>
          <p:cNvSpPr txBox="1">
            <a:spLocks noChangeArrowheads="1"/>
          </p:cNvSpPr>
          <p:nvPr/>
        </p:nvSpPr>
        <p:spPr bwMode="auto">
          <a:xfrm>
            <a:off x="914400" y="1066800"/>
            <a:ext cx="67183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Both traditions combine into the ‘Electronics Image’ during the 1970ies</a:t>
            </a:r>
          </a:p>
        </p:txBody>
      </p:sp>
      <p:sp>
        <p:nvSpPr>
          <p:cNvPr id="12295" name="Text Box 13"/>
          <p:cNvSpPr txBox="1">
            <a:spLocks noChangeArrowheads="1"/>
          </p:cNvSpPr>
          <p:nvPr/>
        </p:nvSpPr>
        <p:spPr bwMode="auto">
          <a:xfrm>
            <a:off x="3276600" y="5715000"/>
            <a:ext cx="226060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Z-Event at UA1 / CERN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1"/>
          </p:nvPr>
        </p:nvSpPr>
        <p:spPr>
          <a:noFill/>
        </p:spPr>
        <p:txBody>
          <a:bodyPr/>
          <a:lstStyle/>
          <a:p>
            <a:fld id="{192C8797-2BD7-45D9-BC17-4B7CF538437F}" type="slidenum">
              <a:rPr lang="en-US" smtClean="0"/>
              <a:pPr/>
              <a:t>8</a:t>
            </a:fld>
            <a:endParaRPr lang="en-US" smtClean="0"/>
          </a:p>
        </p:txBody>
      </p:sp>
      <p:sp>
        <p:nvSpPr>
          <p:cNvPr id="11267" name="Footer Placeholder 4"/>
          <p:cNvSpPr>
            <a:spLocks noGrp="1"/>
          </p:cNvSpPr>
          <p:nvPr>
            <p:ph type="ftr" sz="quarter" idx="12"/>
          </p:nvPr>
        </p:nvSpPr>
        <p:spPr/>
        <p:txBody>
          <a:bodyPr/>
          <a:lstStyle/>
          <a:p>
            <a:pPr>
              <a:defRPr/>
            </a:pPr>
            <a:r>
              <a:rPr lang="en-US" smtClean="0"/>
              <a:t>W. Riegler/CERN</a:t>
            </a:r>
          </a:p>
        </p:txBody>
      </p:sp>
      <p:sp>
        <p:nvSpPr>
          <p:cNvPr id="13316" name="Rectangle 2"/>
          <p:cNvSpPr>
            <a:spLocks noGrp="1" noChangeArrowheads="1"/>
          </p:cNvSpPr>
          <p:nvPr>
            <p:ph type="title" idx="4294967295"/>
          </p:nvPr>
        </p:nvSpPr>
        <p:spPr>
          <a:xfrm>
            <a:off x="1295400" y="2971800"/>
            <a:ext cx="6019800" cy="457200"/>
          </a:xfrm>
          <a:noFill/>
        </p:spPr>
        <p:txBody>
          <a:bodyPr/>
          <a:lstStyle/>
          <a:p>
            <a:r>
              <a:rPr lang="en-US" sz="6000" smtClean="0">
                <a:effectLst/>
              </a:rPr>
              <a:t>IMAGES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noFill/>
        </p:spPr>
        <p:txBody>
          <a:bodyPr/>
          <a:lstStyle/>
          <a:p>
            <a:fld id="{D7CB4162-B7B3-4476-AA84-B3CCA1E70496}" type="slidenum">
              <a:rPr lang="en-US" smtClean="0"/>
              <a:pPr/>
              <a:t>9</a:t>
            </a:fld>
            <a:endParaRPr lang="en-US" smtClean="0"/>
          </a:p>
        </p:txBody>
      </p:sp>
      <p:sp>
        <p:nvSpPr>
          <p:cNvPr id="12291" name="Footer Placeholder 4"/>
          <p:cNvSpPr>
            <a:spLocks noGrp="1"/>
          </p:cNvSpPr>
          <p:nvPr>
            <p:ph type="ftr" sz="quarter" idx="12"/>
          </p:nvPr>
        </p:nvSpPr>
        <p:spPr/>
        <p:txBody>
          <a:bodyPr/>
          <a:lstStyle/>
          <a:p>
            <a:pPr>
              <a:defRPr/>
            </a:pPr>
            <a:r>
              <a:rPr lang="en-US" smtClean="0"/>
              <a:t>W. Riegler/CERN</a:t>
            </a:r>
          </a:p>
        </p:txBody>
      </p:sp>
      <p:sp>
        <p:nvSpPr>
          <p:cNvPr id="14340" name="Rectangle 2"/>
          <p:cNvSpPr>
            <a:spLocks noGrp="1" noChangeArrowheads="1"/>
          </p:cNvSpPr>
          <p:nvPr>
            <p:ph type="title" idx="4294967295"/>
          </p:nvPr>
        </p:nvSpPr>
        <p:spPr>
          <a:xfrm>
            <a:off x="1600200" y="457200"/>
            <a:ext cx="6019800" cy="457200"/>
          </a:xfrm>
          <a:noFill/>
        </p:spPr>
        <p:txBody>
          <a:bodyPr/>
          <a:lstStyle/>
          <a:p>
            <a:r>
              <a:rPr lang="en-US" smtClean="0">
                <a:effectLst/>
              </a:rPr>
              <a:t>Cloud Chamber</a:t>
            </a:r>
          </a:p>
        </p:txBody>
      </p:sp>
      <p:sp>
        <p:nvSpPr>
          <p:cNvPr id="14341" name="Text Box 3"/>
          <p:cNvSpPr txBox="1">
            <a:spLocks noChangeArrowheads="1"/>
          </p:cNvSpPr>
          <p:nvPr/>
        </p:nvSpPr>
        <p:spPr bwMode="auto">
          <a:xfrm>
            <a:off x="3657600" y="1828800"/>
            <a:ext cx="5183188" cy="3902075"/>
          </a:xfrm>
          <a:prstGeom prst="rect">
            <a:avLst/>
          </a:prstGeom>
          <a:noFill/>
          <a:ln w="9525">
            <a:noFill/>
            <a:miter lim="800000"/>
            <a:headEnd/>
            <a:tailEnd/>
          </a:ln>
        </p:spPr>
        <p:txBody>
          <a:bodyPr wrap="none" lIns="92075" tIns="46038" rIns="92075" bIns="46038">
            <a:spAutoFit/>
          </a:bodyPr>
          <a:lstStyle/>
          <a:p>
            <a:r>
              <a:rPr lang="en-US">
                <a:solidFill>
                  <a:srgbClr val="002060"/>
                </a:solidFill>
              </a:rPr>
              <a:t>John Aitken, *1839, Scotland: 	</a:t>
            </a:r>
            <a:r>
              <a:rPr lang="en-US">
                <a:solidFill>
                  <a:srgbClr val="008000"/>
                </a:solidFill>
              </a:rPr>
              <a:t>	</a:t>
            </a:r>
          </a:p>
          <a:p>
            <a:endParaRPr lang="en-US"/>
          </a:p>
          <a:p>
            <a:r>
              <a:rPr lang="en-US">
                <a:solidFill>
                  <a:srgbClr val="008000"/>
                </a:solidFill>
              </a:rPr>
              <a:t>Aitken was working on the meteorological question of</a:t>
            </a:r>
          </a:p>
          <a:p>
            <a:r>
              <a:rPr lang="en-US">
                <a:solidFill>
                  <a:srgbClr val="008000"/>
                </a:solidFill>
              </a:rPr>
              <a:t>cloud formation. It became evident that cloud </a:t>
            </a:r>
          </a:p>
          <a:p>
            <a:r>
              <a:rPr lang="en-US">
                <a:solidFill>
                  <a:srgbClr val="008000"/>
                </a:solidFill>
              </a:rPr>
              <a:t>droplets only  form around condensation nuclei. </a:t>
            </a:r>
          </a:p>
          <a:p>
            <a:endParaRPr lang="en-US">
              <a:solidFill>
                <a:srgbClr val="008000"/>
              </a:solidFill>
            </a:endParaRPr>
          </a:p>
          <a:p>
            <a:r>
              <a:rPr lang="en-US">
                <a:solidFill>
                  <a:srgbClr val="002060"/>
                </a:solidFill>
              </a:rPr>
              <a:t>Aitken built the ‘Dust Chamber’ to do controlled </a:t>
            </a:r>
          </a:p>
          <a:p>
            <a:r>
              <a:rPr lang="en-US">
                <a:solidFill>
                  <a:srgbClr val="002060"/>
                </a:solidFill>
              </a:rPr>
              <a:t>experiments on this topic. Saturated water vapor</a:t>
            </a:r>
          </a:p>
          <a:p>
            <a:r>
              <a:rPr lang="en-US">
                <a:solidFill>
                  <a:srgbClr val="002060"/>
                </a:solidFill>
              </a:rPr>
              <a:t>is mixed with dust. Expansion of the volume leads to </a:t>
            </a:r>
          </a:p>
          <a:p>
            <a:r>
              <a:rPr lang="en-US">
                <a:solidFill>
                  <a:srgbClr val="002060"/>
                </a:solidFill>
              </a:rPr>
              <a:t>super-saturation and condensation around the </a:t>
            </a:r>
          </a:p>
          <a:p>
            <a:r>
              <a:rPr lang="en-US">
                <a:solidFill>
                  <a:srgbClr val="002060"/>
                </a:solidFill>
              </a:rPr>
              <a:t>dust particles, producing clouds. </a:t>
            </a:r>
          </a:p>
          <a:p>
            <a:endParaRPr lang="en-US"/>
          </a:p>
          <a:p>
            <a:r>
              <a:rPr lang="en-US">
                <a:solidFill>
                  <a:srgbClr val="008000"/>
                </a:solidFill>
              </a:rPr>
              <a:t>From steam nozzles it was known and speculated that </a:t>
            </a:r>
          </a:p>
          <a:p>
            <a:r>
              <a:rPr lang="en-US">
                <a:solidFill>
                  <a:srgbClr val="008000"/>
                </a:solidFill>
              </a:rPr>
              <a:t>also electricity has a connection to  cloud formation. </a:t>
            </a:r>
          </a:p>
        </p:txBody>
      </p:sp>
      <p:sp>
        <p:nvSpPr>
          <p:cNvPr id="14342" name="Text Box 4"/>
          <p:cNvSpPr txBox="1">
            <a:spLocks noChangeArrowheads="1"/>
          </p:cNvSpPr>
          <p:nvPr/>
        </p:nvSpPr>
        <p:spPr bwMode="auto">
          <a:xfrm>
            <a:off x="228600" y="5181600"/>
            <a:ext cx="2819400" cy="300038"/>
          </a:xfrm>
          <a:prstGeom prst="rect">
            <a:avLst/>
          </a:prstGeom>
          <a:noFill/>
          <a:ln w="9525">
            <a:noFill/>
            <a:miter lim="800000"/>
            <a:headEnd/>
            <a:tailEnd/>
          </a:ln>
        </p:spPr>
        <p:txBody>
          <a:bodyPr lIns="92075" tIns="46038" rIns="92075" bIns="46038">
            <a:spAutoFit/>
          </a:bodyPr>
          <a:lstStyle/>
          <a:p>
            <a:r>
              <a:rPr lang="en-US">
                <a:solidFill>
                  <a:srgbClr val="008000"/>
                </a:solidFill>
              </a:rPr>
              <a:t>Dust Chamber, Aitken 1888</a:t>
            </a:r>
          </a:p>
        </p:txBody>
      </p:sp>
      <p:pic>
        <p:nvPicPr>
          <p:cNvPr id="14343" name="Picture 5" descr="aitken_new"/>
          <p:cNvPicPr>
            <a:picLocks noChangeAspect="1" noChangeArrowheads="1"/>
          </p:cNvPicPr>
          <p:nvPr/>
        </p:nvPicPr>
        <p:blipFill>
          <a:blip r:embed="rId2" cstate="print"/>
          <a:srcRect/>
          <a:stretch>
            <a:fillRect/>
          </a:stretch>
        </p:blipFill>
        <p:spPr bwMode="auto">
          <a:xfrm>
            <a:off x="228600" y="1905000"/>
            <a:ext cx="3181350" cy="308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3.pot</Template>
  <TotalTime>10376</TotalTime>
  <Words>3154</Words>
  <Application>Microsoft Office PowerPoint</Application>
  <PresentationFormat>On-screen Show (4:3)</PresentationFormat>
  <Paragraphs>581</Paragraphs>
  <Slides>52</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1" baseType="lpstr">
      <vt:lpstr>Arial</vt:lpstr>
      <vt:lpstr>Times New Roman</vt:lpstr>
      <vt:lpstr>Wingdings</vt:lpstr>
      <vt:lpstr>Mathematica1</vt:lpstr>
      <vt:lpstr>Symbol</vt:lpstr>
      <vt:lpstr>Math1</vt:lpstr>
      <vt:lpstr>Calibri</vt:lpstr>
      <vt:lpstr>schlumpf</vt:lpstr>
      <vt:lpstr>Slide</vt:lpstr>
      <vt:lpstr>Particle Detectors 1/2</vt:lpstr>
      <vt:lpstr>Slide 2</vt:lpstr>
      <vt:lpstr>Slide 3</vt:lpstr>
      <vt:lpstr>Slide 4</vt:lpstr>
      <vt:lpstr>History of Instrumentation</vt:lpstr>
      <vt:lpstr>History of Instrumentation</vt:lpstr>
      <vt:lpstr>History of Instrumentation</vt:lpstr>
      <vt:lpstr>IMAGES</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Nuclear Emulsion</vt:lpstr>
      <vt:lpstr>Nuclear Emulsion</vt:lpstr>
      <vt:lpstr>Nuclear Emulsion</vt:lpstr>
      <vt:lpstr>Nuclear Emulsion</vt:lpstr>
      <vt:lpstr>Nuclear Emulsion</vt:lpstr>
      <vt:lpstr>Particles in the mid 50ies</vt:lpstr>
      <vt:lpstr>Bubble Chamber</vt:lpstr>
      <vt:lpstr>Bubble Chamber</vt:lpstr>
      <vt:lpstr>Bubble Chamber</vt:lpstr>
      <vt:lpstr>Bubble Chamber</vt:lpstr>
      <vt:lpstr>Bubble Chamber</vt:lpstr>
      <vt:lpstr>Bubble Chambers</vt:lpstr>
      <vt:lpstr>Logic and Electronics</vt:lpstr>
      <vt:lpstr>Early Days of ‘Logic Detectors’</vt:lpstr>
      <vt:lpstr>Geiger Rutherford</vt:lpstr>
      <vt:lpstr>Detector + Electronics 1929 </vt:lpstr>
      <vt:lpstr>1930 - 1934</vt:lpstr>
      <vt:lpstr>Geiger Counters</vt:lpstr>
      <vt:lpstr>Scintillators, Cerenkov light, Photomultipliers</vt:lpstr>
      <vt:lpstr>Antiproton</vt:lpstr>
      <vt:lpstr>Anti Neutrino Discovery 1959</vt:lpstr>
      <vt:lpstr>Spark Counters</vt:lpstr>
      <vt:lpstr>Multi Wire Proportional Chamber</vt:lpstr>
      <vt:lpstr>MWPC</vt:lpstr>
      <vt:lpstr>The Electronic Image</vt:lpstr>
      <vt:lpstr>W, Z-Discovery 1983/84</vt:lpstr>
      <vt:lpstr>LEP 1988-2000</vt:lpstr>
      <vt:lpstr>LEP 1988-2000</vt:lpstr>
      <vt:lpstr>Slide 48</vt:lpstr>
      <vt:lpstr>Slide 49</vt:lpstr>
      <vt:lpstr>Slide 50</vt:lpstr>
      <vt:lpstr>Near Future: CMS Experiment at LHC</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Instrumentation</dc:title>
  <dc:creator>Werner Riegler</dc:creator>
  <cp:lastModifiedBy>riegler</cp:lastModifiedBy>
  <cp:revision>224</cp:revision>
  <cp:lastPrinted>2002-02-26T18:34:23Z</cp:lastPrinted>
  <dcterms:created xsi:type="dcterms:W3CDTF">1998-11-30T12:55:56Z</dcterms:created>
  <dcterms:modified xsi:type="dcterms:W3CDTF">2011-10-03T21:34:50Z</dcterms:modified>
</cp:coreProperties>
</file>