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>
  <p:sldMasterIdLst>
    <p:sldMasterId id="2147483648" r:id="rId1"/>
    <p:sldMasterId id="2147483850" r:id="rId2"/>
    <p:sldMasterId id="2147483862" r:id="rId3"/>
  </p:sldMasterIdLst>
  <p:notesMasterIdLst>
    <p:notesMasterId r:id="rId76"/>
  </p:notesMasterIdLst>
  <p:handoutMasterIdLst>
    <p:handoutMasterId r:id="rId77"/>
  </p:handoutMasterIdLst>
  <p:sldIdLst>
    <p:sldId id="256" r:id="rId4"/>
    <p:sldId id="350" r:id="rId5"/>
    <p:sldId id="351" r:id="rId6"/>
    <p:sldId id="378" r:id="rId7"/>
    <p:sldId id="379" r:id="rId8"/>
    <p:sldId id="380" r:id="rId9"/>
    <p:sldId id="381" r:id="rId10"/>
    <p:sldId id="382" r:id="rId11"/>
    <p:sldId id="355" r:id="rId12"/>
    <p:sldId id="356" r:id="rId13"/>
    <p:sldId id="357" r:id="rId14"/>
    <p:sldId id="383" r:id="rId15"/>
    <p:sldId id="384" r:id="rId16"/>
    <p:sldId id="385" r:id="rId17"/>
    <p:sldId id="386" r:id="rId18"/>
    <p:sldId id="358" r:id="rId19"/>
    <p:sldId id="359" r:id="rId20"/>
    <p:sldId id="360" r:id="rId21"/>
    <p:sldId id="377" r:id="rId22"/>
    <p:sldId id="362" r:id="rId23"/>
    <p:sldId id="363" r:id="rId24"/>
    <p:sldId id="364" r:id="rId25"/>
    <p:sldId id="365" r:id="rId26"/>
    <p:sldId id="366" r:id="rId27"/>
    <p:sldId id="367" r:id="rId28"/>
    <p:sldId id="387" r:id="rId29"/>
    <p:sldId id="368" r:id="rId30"/>
    <p:sldId id="369" r:id="rId31"/>
    <p:sldId id="370" r:id="rId32"/>
    <p:sldId id="371" r:id="rId33"/>
    <p:sldId id="372" r:id="rId34"/>
    <p:sldId id="373" r:id="rId35"/>
    <p:sldId id="374" r:id="rId36"/>
    <p:sldId id="375" r:id="rId37"/>
    <p:sldId id="376" r:id="rId38"/>
    <p:sldId id="388" r:id="rId39"/>
    <p:sldId id="389" r:id="rId40"/>
    <p:sldId id="413" r:id="rId41"/>
    <p:sldId id="390" r:id="rId42"/>
    <p:sldId id="391" r:id="rId43"/>
    <p:sldId id="392" r:id="rId44"/>
    <p:sldId id="394" r:id="rId45"/>
    <p:sldId id="395" r:id="rId46"/>
    <p:sldId id="396" r:id="rId47"/>
    <p:sldId id="397" r:id="rId48"/>
    <p:sldId id="398" r:id="rId49"/>
    <p:sldId id="399" r:id="rId50"/>
    <p:sldId id="414" r:id="rId51"/>
    <p:sldId id="415" r:id="rId52"/>
    <p:sldId id="425" r:id="rId53"/>
    <p:sldId id="400" r:id="rId54"/>
    <p:sldId id="401" r:id="rId55"/>
    <p:sldId id="402" r:id="rId56"/>
    <p:sldId id="403" r:id="rId57"/>
    <p:sldId id="404" r:id="rId58"/>
    <p:sldId id="405" r:id="rId59"/>
    <p:sldId id="406" r:id="rId60"/>
    <p:sldId id="407" r:id="rId61"/>
    <p:sldId id="408" r:id="rId62"/>
    <p:sldId id="409" r:id="rId63"/>
    <p:sldId id="410" r:id="rId64"/>
    <p:sldId id="411" r:id="rId65"/>
    <p:sldId id="412" r:id="rId66"/>
    <p:sldId id="416" r:id="rId67"/>
    <p:sldId id="417" r:id="rId68"/>
    <p:sldId id="418" r:id="rId69"/>
    <p:sldId id="419" r:id="rId70"/>
    <p:sldId id="420" r:id="rId71"/>
    <p:sldId id="421" r:id="rId72"/>
    <p:sldId id="422" r:id="rId73"/>
    <p:sldId id="423" r:id="rId74"/>
    <p:sldId id="424" r:id="rId75"/>
  </p:sldIdLst>
  <p:sldSz cx="9144000" cy="6858000" type="screen4x3"/>
  <p:notesSz cx="6769100" cy="9906000"/>
  <p:embeddedFontLst>
    <p:embeddedFont>
      <p:font typeface="Mathematica1" pitchFamily="2" charset="2"/>
      <p:regular r:id="rId78"/>
      <p:bold r:id="rId79"/>
    </p:embeddedFont>
    <p:embeddedFont>
      <p:font typeface="Comic Sans MS" pitchFamily="66" charset="0"/>
      <p:regular r:id="rId80"/>
      <p:bold r:id="rId81"/>
    </p:embeddedFont>
  </p:embeddedFontLst>
  <p:defaultTextStyle>
    <a:defPPr>
      <a:defRPr lang="en-US"/>
    </a:defPPr>
    <a:lvl1pPr algn="l" rtl="0" eaLnBrk="0" fontAlgn="base" hangingPunct="0">
      <a:lnSpc>
        <a:spcPct val="90000"/>
      </a:lnSpc>
      <a:spcBef>
        <a:spcPct val="30000"/>
      </a:spcBef>
      <a:spcAft>
        <a:spcPct val="0"/>
      </a:spcAft>
      <a:buClr>
        <a:srgbClr val="008000"/>
      </a:buClr>
      <a:buSzPct val="70000"/>
      <a:buFont typeface="Wingdings" pitchFamily="2" charset="2"/>
      <a:defRPr sz="1500" b="1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lnSpc>
        <a:spcPct val="90000"/>
      </a:lnSpc>
      <a:spcBef>
        <a:spcPct val="30000"/>
      </a:spcBef>
      <a:spcAft>
        <a:spcPct val="0"/>
      </a:spcAft>
      <a:buClr>
        <a:srgbClr val="008000"/>
      </a:buClr>
      <a:buSzPct val="70000"/>
      <a:buFont typeface="Wingdings" pitchFamily="2" charset="2"/>
      <a:defRPr sz="1500" b="1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lnSpc>
        <a:spcPct val="90000"/>
      </a:lnSpc>
      <a:spcBef>
        <a:spcPct val="30000"/>
      </a:spcBef>
      <a:spcAft>
        <a:spcPct val="0"/>
      </a:spcAft>
      <a:buClr>
        <a:srgbClr val="008000"/>
      </a:buClr>
      <a:buSzPct val="70000"/>
      <a:buFont typeface="Wingdings" pitchFamily="2" charset="2"/>
      <a:defRPr sz="1500" b="1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lnSpc>
        <a:spcPct val="90000"/>
      </a:lnSpc>
      <a:spcBef>
        <a:spcPct val="30000"/>
      </a:spcBef>
      <a:spcAft>
        <a:spcPct val="0"/>
      </a:spcAft>
      <a:buClr>
        <a:srgbClr val="008000"/>
      </a:buClr>
      <a:buSzPct val="70000"/>
      <a:buFont typeface="Wingdings" pitchFamily="2" charset="2"/>
      <a:defRPr sz="1500" b="1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lnSpc>
        <a:spcPct val="90000"/>
      </a:lnSpc>
      <a:spcBef>
        <a:spcPct val="30000"/>
      </a:spcBef>
      <a:spcAft>
        <a:spcPct val="0"/>
      </a:spcAft>
      <a:buClr>
        <a:srgbClr val="008000"/>
      </a:buClr>
      <a:buSzPct val="70000"/>
      <a:buFont typeface="Wingdings" pitchFamily="2" charset="2"/>
      <a:defRPr sz="1500" b="1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500" b="1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500" b="1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500" b="1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500" b="1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CC"/>
    <a:srgbClr val="0000FF"/>
    <a:srgbClr val="99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59" autoAdjust="0"/>
  </p:normalViewPr>
  <p:slideViewPr>
    <p:cSldViewPr>
      <p:cViewPr>
        <p:scale>
          <a:sx n="90" d="100"/>
          <a:sy n="90" d="100"/>
        </p:scale>
        <p:origin x="-384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2094" y="-90"/>
      </p:cViewPr>
      <p:guideLst>
        <p:guide orient="horz" pos="3119"/>
        <p:guide pos="2132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slide" Target="slides/slide52.xml"/><Relationship Id="rId63" Type="http://schemas.openxmlformats.org/officeDocument/2006/relationships/slide" Target="slides/slide60.xml"/><Relationship Id="rId68" Type="http://schemas.openxmlformats.org/officeDocument/2006/relationships/slide" Target="slides/slide65.xml"/><Relationship Id="rId76" Type="http://schemas.openxmlformats.org/officeDocument/2006/relationships/notesMaster" Target="notesMasters/notesMaster1.xml"/><Relationship Id="rId84" Type="http://schemas.openxmlformats.org/officeDocument/2006/relationships/theme" Target="theme/theme1.xml"/><Relationship Id="rId7" Type="http://schemas.openxmlformats.org/officeDocument/2006/relationships/slide" Target="slides/slide4.xml"/><Relationship Id="rId71" Type="http://schemas.openxmlformats.org/officeDocument/2006/relationships/slide" Target="slides/slide6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slide" Target="slides/slide50.xml"/><Relationship Id="rId58" Type="http://schemas.openxmlformats.org/officeDocument/2006/relationships/slide" Target="slides/slide55.xml"/><Relationship Id="rId66" Type="http://schemas.openxmlformats.org/officeDocument/2006/relationships/slide" Target="slides/slide63.xml"/><Relationship Id="rId74" Type="http://schemas.openxmlformats.org/officeDocument/2006/relationships/slide" Target="slides/slide71.xml"/><Relationship Id="rId79" Type="http://schemas.openxmlformats.org/officeDocument/2006/relationships/font" Target="fonts/font2.fntdata"/><Relationship Id="rId5" Type="http://schemas.openxmlformats.org/officeDocument/2006/relationships/slide" Target="slides/slide2.xml"/><Relationship Id="rId61" Type="http://schemas.openxmlformats.org/officeDocument/2006/relationships/slide" Target="slides/slide58.xml"/><Relationship Id="rId82" Type="http://schemas.openxmlformats.org/officeDocument/2006/relationships/presProps" Target="presProps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slide" Target="slides/slide53.xml"/><Relationship Id="rId64" Type="http://schemas.openxmlformats.org/officeDocument/2006/relationships/slide" Target="slides/slide61.xml"/><Relationship Id="rId69" Type="http://schemas.openxmlformats.org/officeDocument/2006/relationships/slide" Target="slides/slide66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72" Type="http://schemas.openxmlformats.org/officeDocument/2006/relationships/slide" Target="slides/slide69.xml"/><Relationship Id="rId80" Type="http://schemas.openxmlformats.org/officeDocument/2006/relationships/font" Target="fonts/font3.fntdata"/><Relationship Id="rId85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59" Type="http://schemas.openxmlformats.org/officeDocument/2006/relationships/slide" Target="slides/slide56.xml"/><Relationship Id="rId67" Type="http://schemas.openxmlformats.org/officeDocument/2006/relationships/slide" Target="slides/slide64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slide" Target="slides/slide51.xml"/><Relationship Id="rId62" Type="http://schemas.openxmlformats.org/officeDocument/2006/relationships/slide" Target="slides/slide59.xml"/><Relationship Id="rId70" Type="http://schemas.openxmlformats.org/officeDocument/2006/relationships/slide" Target="slides/slide67.xml"/><Relationship Id="rId75" Type="http://schemas.openxmlformats.org/officeDocument/2006/relationships/slide" Target="slides/slide72.xml"/><Relationship Id="rId8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slide" Target="slides/slide54.xml"/><Relationship Id="rId10" Type="http://schemas.openxmlformats.org/officeDocument/2006/relationships/slide" Target="slides/slide7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60" Type="http://schemas.openxmlformats.org/officeDocument/2006/relationships/slide" Target="slides/slide57.xml"/><Relationship Id="rId65" Type="http://schemas.openxmlformats.org/officeDocument/2006/relationships/slide" Target="slides/slide62.xml"/><Relationship Id="rId73" Type="http://schemas.openxmlformats.org/officeDocument/2006/relationships/slide" Target="slides/slide70.xml"/><Relationship Id="rId78" Type="http://schemas.openxmlformats.org/officeDocument/2006/relationships/font" Target="fonts/font1.fntdata"/><Relationship Id="rId81" Type="http://schemas.openxmlformats.org/officeDocument/2006/relationships/font" Target="fonts/font4.fntdata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275" cy="4603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317" tIns="45159" rIns="90317" bIns="45159" numCol="1" anchor="t" anchorCtr="0" compatLnSpc="1">
            <a:prstTxWarp prst="textNoShape">
              <a:avLst/>
            </a:prstTxWarp>
          </a:bodyPr>
          <a:lstStyle>
            <a:lvl1pPr defTabSz="90487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3650" y="0"/>
            <a:ext cx="2962275" cy="4603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317" tIns="45159" rIns="90317" bIns="45159" numCol="1" anchor="t" anchorCtr="0" compatLnSpc="1">
            <a:prstTxWarp prst="textNoShape">
              <a:avLst/>
            </a:prstTxWarp>
          </a:bodyPr>
          <a:lstStyle>
            <a:lvl1pPr algn="r" defTabSz="90487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62275" cy="4587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317" tIns="45159" rIns="90317" bIns="45159" numCol="1" anchor="b" anchorCtr="0" compatLnSpc="1">
            <a:prstTxWarp prst="textNoShape">
              <a:avLst/>
            </a:prstTxWarp>
          </a:bodyPr>
          <a:lstStyle>
            <a:lvl1pPr defTabSz="90487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3650" y="9410700"/>
            <a:ext cx="2962275" cy="4587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0317" tIns="45159" rIns="90317" bIns="45159" numCol="1" anchor="b" anchorCtr="0" compatLnSpc="1">
            <a:prstTxWarp prst="textNoShape">
              <a:avLst/>
            </a:prstTxWarp>
          </a:bodyPr>
          <a:lstStyle>
            <a:lvl1pPr algn="r" defTabSz="904875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/>
            </a:lvl1pPr>
          </a:lstStyle>
          <a:p>
            <a:pPr>
              <a:defRPr/>
            </a:pPr>
            <a:fld id="{75EC1EEF-41C1-4EFE-A476-ACCA81C118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9638" y="742950"/>
            <a:ext cx="4953000" cy="371475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3288" y="4705350"/>
            <a:ext cx="4962525" cy="44577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 lIns="91717" tIns="45859" rIns="91717" bIns="45859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1225" y="742950"/>
            <a:ext cx="4948238" cy="3713163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980" y="4705350"/>
            <a:ext cx="4967141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135" tIns="46067" rIns="92135" bIns="46067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1225" y="742950"/>
            <a:ext cx="4948238" cy="3713163"/>
          </a:xfrm>
          <a:prstGeom prst="rect">
            <a:avLst/>
          </a:prstGeom>
          <a:solidFill>
            <a:srgbClr val="FFFFFF"/>
          </a:solidFill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0980" y="4705350"/>
            <a:ext cx="4967141" cy="44577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2135" tIns="46067" rIns="92135" bIns="46067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42950"/>
            <a:ext cx="4951412" cy="3714750"/>
          </a:xfrm>
          <a:prstGeom prst="rect">
            <a:avLst/>
          </a:prstGeom>
          <a:noFill/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6910" y="4705350"/>
            <a:ext cx="5415280" cy="4457700"/>
          </a:xfrm>
          <a:prstGeom prst="rect">
            <a:avLst/>
          </a:prstGeom>
          <a:noFill/>
          <a:ln/>
        </p:spPr>
        <p:txBody>
          <a:bodyPr lIns="92053" tIns="46026" rIns="92053" bIns="46026"/>
          <a:lstStyle/>
          <a:p>
            <a:r>
              <a:rPr lang="en-US" smtClean="0"/>
              <a:t>Lead makes target mass, emulsions allows to see tracks!</a:t>
            </a:r>
          </a:p>
          <a:p>
            <a:r>
              <a:rPr lang="en-US" smtClean="0"/>
              <a:t>Walls are made of bricks, bricks are made of sandwiches, sandwiches are made of lead and emulsion sheets. (type of photographic film)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9638" y="742950"/>
            <a:ext cx="4951412" cy="3714750"/>
          </a:xfrm>
          <a:prstGeom prst="rect">
            <a:avLst/>
          </a:prstGeom>
          <a:noFill/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6910" y="4705350"/>
            <a:ext cx="5415280" cy="4457700"/>
          </a:xfrm>
          <a:prstGeom prst="rect">
            <a:avLst/>
          </a:prstGeom>
          <a:noFill/>
          <a:ln/>
        </p:spPr>
        <p:txBody>
          <a:bodyPr lIns="92053" tIns="46026" rIns="92053" bIns="46026"/>
          <a:lstStyle/>
          <a:p>
            <a:r>
              <a:rPr lang="en-US" smtClean="0"/>
              <a:t>2 photos of OPERA, so we see, experiment exists!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64C02-A8F4-4B28-BB64-9FBA2DAA0DB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D968E-B386-4E7B-AABC-9E813CF773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2" y="381000"/>
            <a:ext cx="19431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2" y="381000"/>
            <a:ext cx="56769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5B663-B358-492B-9021-A5CDEE5E5A3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028"/>
            <a:ext cx="7772400" cy="147042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CB692C-B858-4E16-93CF-295CC05F2FC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248400" y="6644878"/>
            <a:ext cx="2895600" cy="21312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63C21-522B-4B1E-BAF1-A1E2FB8BFDB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1784" y="44065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1784" y="2906317"/>
            <a:ext cx="7772400" cy="15001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EDE102-8256-4DF2-BFE9-E4B36C8FE87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132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600200"/>
            <a:ext cx="4013200" cy="4525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45D942-A912-43C5-BFAA-7B3400C84FA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716"/>
            <a:ext cx="4040717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272"/>
            <a:ext cx="4040717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6086" y="1534716"/>
            <a:ext cx="4040716" cy="64055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086" y="2175272"/>
            <a:ext cx="4040716" cy="39504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17F5B-AE85-41E1-B409-F8B8C2824C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50A4FB-9514-4DFE-9483-2059ECDD8A4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chlump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6756400" y="6572250"/>
            <a:ext cx="2590800" cy="342900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DAAA4F-B066-4A7B-BF3F-CF49F130BA7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2654"/>
            <a:ext cx="30077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72654"/>
            <a:ext cx="511174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4704"/>
            <a:ext cx="30077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2CC413-4567-4166-A5BA-8A4407AC38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610600" y="6477000"/>
            <a:ext cx="533400" cy="457200"/>
          </a:xfrm>
        </p:spPr>
        <p:txBody>
          <a:bodyPr/>
          <a:lstStyle>
            <a:lvl1pPr>
              <a:defRPr sz="1200">
                <a:latin typeface="+mj-lt"/>
              </a:defRPr>
            </a:lvl1pPr>
          </a:lstStyle>
          <a:p>
            <a:pPr>
              <a:defRPr/>
            </a:pPr>
            <a:fld id="{5FFC5321-F65B-45C3-8E59-ED41067100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xfrm>
            <a:off x="-76200" y="64770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17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17" y="61317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17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20DA2-7C51-4040-9FCF-D7367642C35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75FF80-AD66-43A7-92CA-8A4AF2BE737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036"/>
            <a:ext cx="2057400" cy="58507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036"/>
            <a:ext cx="5969000" cy="58507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2162DF-24F7-4BF0-B5BA-E623B090004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D6456-37C1-448A-8636-7D6855EAB97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714F1-27C2-4C15-92AC-E9CEFF36249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5AE279-A43B-4F01-A396-F86316DA0CEC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0A2F2-5885-44E8-924F-C1D543B469B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70FB38-C235-4370-81FD-0D4E8542A98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CDDB5B-4A02-4DDC-9491-B8594A5B144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chlumpf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0" y="6553200"/>
            <a:ext cx="1295400" cy="3079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86800" y="6553200"/>
            <a:ext cx="381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7AE98-F439-483D-9D8C-141DE32932D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59C2F2-A429-41B4-9AFD-ACBCE05B56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DB478-8F20-4297-A92F-C4445374136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EED75-E952-4577-B782-BB448430964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3BFBE-A4F1-404F-80C3-49AF8FB6ADC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562A83-4375-42D9-8869-A6835164089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AB594D-EC04-4B4F-B419-97690EA3F0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BFA10-88E1-4E0D-9F9E-E27C1EF21B1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B0F61-0A2A-4357-9291-3D4A6D0243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867009-9A60-45DA-B5DC-745A8E92BB8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92680-70AC-4F22-B2E6-D409D304BA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918C8E-CCBA-4179-BD86-92E119B6C9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924800" y="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381000"/>
            <a:ext cx="601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34400" y="6477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b="0">
                <a:latin typeface="Times New Roman" pitchFamily="18" charset="0"/>
              </a:defRPr>
            </a:lvl1pPr>
          </a:lstStyle>
          <a:p>
            <a:pPr>
              <a:defRPr/>
            </a:pPr>
            <a:fld id="{9C7808BD-4526-4FCC-8123-64ACEBDA91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152400" y="64770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b="0">
                <a:latin typeface="+mj-lt"/>
              </a:defRPr>
            </a:lvl1pPr>
          </a:lstStyle>
          <a:p>
            <a:pPr>
              <a:defRPr/>
            </a:pPr>
            <a:r>
              <a:rPr lang="en-US"/>
              <a:t>W. Riegler/CERN</a:t>
            </a:r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0" y="1295400"/>
            <a:ext cx="0" cy="0"/>
          </a:xfrm>
          <a:prstGeom prst="line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2075" tIns="46038" rIns="92075" bIns="46038" anchor="ctr"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</p:sldLayoutIdLst>
  <p:hf hdr="0" dt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pitchFamily="34" charset="0"/>
        </a:defRPr>
      </a:lvl9pPr>
    </p:titleStyle>
    <p:bodyStyle>
      <a:lvl1pPr marL="384175" indent="-3841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70000"/>
        <a:buFont typeface="Wingdings" pitchFamily="2" charset="2"/>
        <a:buChar char="u"/>
        <a:defRPr sz="2000" b="1">
          <a:solidFill>
            <a:srgbClr val="0000F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855663" indent="-2809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8000"/>
        </a:buClr>
        <a:buSzPct val="70000"/>
        <a:buFont typeface="Wingdings" pitchFamily="2" charset="2"/>
        <a:buChar char="n"/>
        <a:defRPr sz="1700" b="1">
          <a:solidFill>
            <a:schemeClr val="tx1"/>
          </a:solidFill>
          <a:latin typeface="+mn-lt"/>
        </a:defRPr>
      </a:lvl2pPr>
      <a:lvl3pPr marL="1330325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 b="1">
          <a:solidFill>
            <a:schemeClr val="tx1"/>
          </a:solidFill>
          <a:latin typeface="+mn-lt"/>
        </a:defRPr>
      </a:lvl3pPr>
      <a:lvl4pPr marL="1712913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1400" b="1">
          <a:solidFill>
            <a:srgbClr val="0000FF"/>
          </a:solidFill>
          <a:latin typeface="+mn-lt"/>
        </a:defRPr>
      </a:lvl4pPr>
      <a:lvl5pPr marL="20970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»"/>
        <a:defRPr sz="1400" b="1">
          <a:solidFill>
            <a:srgbClr val="0000FF"/>
          </a:solidFill>
          <a:latin typeface="+mn-lt"/>
        </a:defRPr>
      </a:lvl5pPr>
      <a:lvl6pPr marL="25542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6pPr>
      <a:lvl7pPr marL="30114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7pPr>
      <a:lvl8pPr marL="34686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8pPr>
      <a:lvl9pPr marL="3925888" indent="-1920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 b="1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503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4829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3817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</a:defRPr>
            </a:lvl1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b="0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4829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</a:defRPr>
            </a:lvl1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fld id="{F1358876-3A6B-4EA6-9510-293C8B577E26}" type="slidenum">
              <a:rPr lang="en-US" b="0">
                <a:solidFill>
                  <a:srgbClr val="000000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‹#›</a:t>
            </a:fld>
            <a:endParaRPr lang="en-US" b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</a:defRPr>
            </a:lvl1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228600" y="6553200"/>
            <a:ext cx="1676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pitchFamily="34" charset="0"/>
              </a:defRPr>
            </a:lvl1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en-US" b="0">
                <a:solidFill>
                  <a:srgbClr val="000000"/>
                </a:solidFill>
              </a:rPr>
              <a:t>W. Riegler/CERN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63000" y="6610350"/>
            <a:ext cx="381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pitchFamily="34" charset="0"/>
              </a:defRPr>
            </a:lvl1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/>
            </a:pPr>
            <a:fld id="{827FED19-1D50-4709-A75E-FF0C8B3E59F7}" type="slidenum">
              <a:rPr lang="en-US" b="0">
                <a:solidFill>
                  <a:srgbClr val="000000"/>
                </a:solidFill>
              </a:rPr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‹#›</a:t>
            </a:fld>
            <a:endParaRPr lang="en-US" b="0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hyperlink" Target="http://hep1.physik.uni-bonn.de/javasc#ipt:close();" TargetMode="External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57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1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4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9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9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9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1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9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9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9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9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8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3.wmf"/><Relationship Id="rId4" Type="http://schemas.openxmlformats.org/officeDocument/2006/relationships/oleObject" Target="../embeddings/oleObject1.bin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83.wmf"/><Relationship Id="rId4" Type="http://schemas.openxmlformats.org/officeDocument/2006/relationships/image" Target="../media/image85.jpe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9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9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jpe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9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jpeg"/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95.png"/><Relationship Id="rId4" Type="http://schemas.openxmlformats.org/officeDocument/2006/relationships/image" Target="../media/image94.jpe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9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8.jpe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00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2BB7A67-9E1A-4230-B1C1-9D22731CCCC1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075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W. Riegler/CERN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371600"/>
            <a:ext cx="9144000" cy="838200"/>
          </a:xfrm>
          <a:noFill/>
        </p:spPr>
        <p:txBody>
          <a:bodyPr/>
          <a:lstStyle/>
          <a:p>
            <a:r>
              <a:rPr lang="en-US" dirty="0" smtClean="0">
                <a:effectLst/>
              </a:rPr>
              <a:t>Particle Detectors </a:t>
            </a:r>
            <a:r>
              <a:rPr lang="en-US" dirty="0" smtClean="0">
                <a:effectLst/>
              </a:rPr>
              <a:t>2/2</a:t>
            </a:r>
            <a:endParaRPr lang="en-US" dirty="0" smtClean="0">
              <a:effectLst/>
            </a:endParaRPr>
          </a:p>
        </p:txBody>
      </p:sp>
      <p:sp>
        <p:nvSpPr>
          <p:cNvPr id="3077" name="Text Box 9"/>
          <p:cNvSpPr txBox="1">
            <a:spLocks noChangeArrowheads="1"/>
          </p:cNvSpPr>
          <p:nvPr/>
        </p:nvSpPr>
        <p:spPr bwMode="auto">
          <a:xfrm>
            <a:off x="0" y="2590800"/>
            <a:ext cx="9144000" cy="342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algn="ctr">
              <a:defRPr/>
            </a:pPr>
            <a:r>
              <a:rPr lang="en-US" sz="1800" dirty="0"/>
              <a:t> </a:t>
            </a:r>
            <a:r>
              <a:rPr lang="en-US" sz="1600" dirty="0" smtClean="0"/>
              <a:t>Werner </a:t>
            </a:r>
            <a:r>
              <a:rPr lang="en-US" sz="1600" dirty="0"/>
              <a:t>Riegler, CERN,  </a:t>
            </a:r>
            <a:r>
              <a:rPr lang="en-US" sz="1400" dirty="0">
                <a:solidFill>
                  <a:schemeClr val="accent6"/>
                </a:solidFill>
              </a:rPr>
              <a:t>werner.riegler@cern.ch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scan0020"/>
          <p:cNvPicPr>
            <a:picLocks noChangeAspect="1" noChangeArrowheads="1"/>
          </p:cNvPicPr>
          <p:nvPr/>
        </p:nvPicPr>
        <p:blipFill>
          <a:blip r:embed="rId2" cstate="print"/>
          <a:srcRect l="2707"/>
          <a:stretch>
            <a:fillRect/>
          </a:stretch>
        </p:blipFill>
        <p:spPr bwMode="auto">
          <a:xfrm>
            <a:off x="2286000" y="69682"/>
            <a:ext cx="3505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scan0021"/>
          <p:cNvPicPr>
            <a:picLocks noChangeAspect="1" noChangeArrowheads="1"/>
          </p:cNvPicPr>
          <p:nvPr/>
        </p:nvPicPr>
        <p:blipFill>
          <a:blip r:embed="rId3" cstate="print"/>
          <a:srcRect l="667"/>
          <a:stretch>
            <a:fillRect/>
          </a:stretch>
        </p:blipFill>
        <p:spPr bwMode="auto">
          <a:xfrm>
            <a:off x="2209800" y="5041731"/>
            <a:ext cx="3179064" cy="1740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scan0022"/>
          <p:cNvPicPr>
            <a:picLocks noChangeAspect="1" noChangeArrowheads="1"/>
          </p:cNvPicPr>
          <p:nvPr/>
        </p:nvPicPr>
        <p:blipFill>
          <a:blip r:embed="rId2" cstate="print"/>
          <a:srcRect t="8959" b="14182"/>
          <a:stretch>
            <a:fillRect/>
          </a:stretch>
        </p:blipFill>
        <p:spPr bwMode="auto">
          <a:xfrm>
            <a:off x="1295400" y="228600"/>
            <a:ext cx="6000548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W. Riegler/CERN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3" name="Picture 2" descr="scan0013"/>
          <p:cNvPicPr>
            <a:picLocks noChangeAspect="1" noChangeArrowheads="1"/>
          </p:cNvPicPr>
          <p:nvPr/>
        </p:nvPicPr>
        <p:blipFill>
          <a:blip r:embed="rId2" cstate="print"/>
          <a:srcRect l="3125" t="3516" r="9375"/>
          <a:stretch>
            <a:fillRect/>
          </a:stretch>
        </p:blipFill>
        <p:spPr bwMode="auto">
          <a:xfrm>
            <a:off x="1905000" y="228600"/>
            <a:ext cx="4267200" cy="627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 descr="scan00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95400"/>
            <a:ext cx="4749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5"/>
          <p:cNvSpPr>
            <a:spLocks noChangeArrowheads="1"/>
          </p:cNvSpPr>
          <p:nvPr/>
        </p:nvSpPr>
        <p:spPr bwMode="auto">
          <a:xfrm>
            <a:off x="381000" y="228600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n-US" b="1">
              <a:solidFill>
                <a:srgbClr val="FF0000"/>
              </a:solidFill>
            </a:endParaRPr>
          </a:p>
        </p:txBody>
      </p:sp>
      <p:sp>
        <p:nvSpPr>
          <p:cNvPr id="39940" name="Rectangle 7"/>
          <p:cNvSpPr>
            <a:spLocks noChangeArrowheads="1"/>
          </p:cNvSpPr>
          <p:nvPr/>
        </p:nvSpPr>
        <p:spPr bwMode="auto">
          <a:xfrm>
            <a:off x="2133600" y="6172200"/>
            <a:ext cx="283051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b="1">
                <a:solidFill>
                  <a:srgbClr val="009900"/>
                </a:solidFill>
              </a:rPr>
              <a:t>Limit </a:t>
            </a:r>
            <a:r>
              <a:rPr lang="de-DE" sz="1600" b="1">
                <a:solidFill>
                  <a:srgbClr val="009900"/>
                </a:solidFill>
                <a:sym typeface="Wingdings" pitchFamily="2" charset="2"/>
              </a:rPr>
              <a:t> </a:t>
            </a:r>
            <a:r>
              <a:rPr lang="de-DE" sz="1600" b="1">
                <a:solidFill>
                  <a:srgbClr val="009900"/>
                </a:solidFill>
              </a:rPr>
              <a:t>Multiple Scattering</a:t>
            </a:r>
          </a:p>
        </p:txBody>
      </p:sp>
      <p:sp>
        <p:nvSpPr>
          <p:cNvPr id="5" name="Rectangle 4"/>
          <p:cNvSpPr/>
          <p:nvPr/>
        </p:nvSpPr>
        <p:spPr>
          <a:xfrm>
            <a:off x="1371600" y="4191000"/>
            <a:ext cx="4114800" cy="914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9942" name="Rectangle 7"/>
          <p:cNvSpPr>
            <a:spLocks noChangeArrowheads="1"/>
          </p:cNvSpPr>
          <p:nvPr/>
        </p:nvSpPr>
        <p:spPr bwMode="auto">
          <a:xfrm>
            <a:off x="381000" y="838200"/>
            <a:ext cx="8115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1600" b="1">
                <a:solidFill>
                  <a:srgbClr val="009900"/>
                </a:solidFill>
              </a:rPr>
              <a:t>Magnetic Spectrometer: A charged particle describes a circle in a magnetic field: </a:t>
            </a:r>
          </a:p>
        </p:txBody>
      </p:sp>
      <p:sp>
        <p:nvSpPr>
          <p:cNvPr id="3994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D8D3727-F746-4A6D-9ADE-EA2E76A9D904}" type="slidenum">
              <a:rPr lang="en-US" smtClean="0">
                <a:latin typeface="Arial" charset="0"/>
              </a:rPr>
              <a:pPr/>
              <a:t>13</a:t>
            </a:fld>
            <a:endParaRPr lang="en-US" smtClean="0">
              <a:latin typeface="Arial" charset="0"/>
            </a:endParaRPr>
          </a:p>
        </p:txBody>
      </p:sp>
      <p:sp>
        <p:nvSpPr>
          <p:cNvPr id="39944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sp>
        <p:nvSpPr>
          <p:cNvPr id="39945" name="TextBox 8"/>
          <p:cNvSpPr txBox="1">
            <a:spLocks noChangeArrowheads="1"/>
          </p:cNvSpPr>
          <p:nvPr/>
        </p:nvSpPr>
        <p:spPr bwMode="auto">
          <a:xfrm>
            <a:off x="0" y="0"/>
            <a:ext cx="9144000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  <a:cs typeface="Arial" charset="0"/>
              </a:rPr>
              <a:t>Momentum Measurement</a:t>
            </a:r>
            <a:endParaRPr lang="en-US" sz="2800" b="1" dirty="0">
              <a:solidFill>
                <a:srgbClr val="FF0000"/>
              </a:solidFill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6" descr="scan00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71600"/>
            <a:ext cx="434340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3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C4A83D4-DEF2-46F0-B0AF-626C08FD1825}" type="slidenum">
              <a:rPr lang="en-US" smtClean="0">
                <a:latin typeface="Arial" charset="0"/>
              </a:rPr>
              <a:pPr/>
              <a:t>14</a:t>
            </a:fld>
            <a:endParaRPr lang="en-US" smtClean="0">
              <a:latin typeface="Arial" charset="0"/>
            </a:endParaRPr>
          </a:p>
        </p:txBody>
      </p:sp>
      <p:sp>
        <p:nvSpPr>
          <p:cNvPr id="40964" name="Footer Placeholder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sp>
        <p:nvSpPr>
          <p:cNvPr id="40965" name="TextBox 10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Multiple Scattering</a:t>
            </a:r>
          </a:p>
        </p:txBody>
      </p:sp>
      <p:pic>
        <p:nvPicPr>
          <p:cNvPr id="40966" name="Picture 6" descr="scan00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057400"/>
            <a:ext cx="423227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 descr="atlas_atlas_muon_x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743200"/>
            <a:ext cx="32146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2971800"/>
            <a:ext cx="5410200" cy="318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8" name="TextBox 6"/>
          <p:cNvSpPr txBox="1">
            <a:spLocks noChangeArrowheads="1"/>
          </p:cNvSpPr>
          <p:nvPr/>
        </p:nvSpPr>
        <p:spPr bwMode="auto">
          <a:xfrm>
            <a:off x="1219200" y="914400"/>
            <a:ext cx="64008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9900"/>
                </a:solidFill>
              </a:rPr>
              <a:t>ATLAS Muon Spectrometer:</a:t>
            </a:r>
          </a:p>
          <a:p>
            <a:r>
              <a:rPr lang="en-US" b="1">
                <a:solidFill>
                  <a:srgbClr val="009900"/>
                </a:solidFill>
              </a:rPr>
              <a:t>N=3, sig=50um, P=1TeV, </a:t>
            </a:r>
          </a:p>
          <a:p>
            <a:r>
              <a:rPr lang="en-US" b="1">
                <a:solidFill>
                  <a:srgbClr val="009900"/>
                </a:solidFill>
              </a:rPr>
              <a:t>L=5m, B=0.4T</a:t>
            </a:r>
          </a:p>
          <a:p>
            <a:endParaRPr lang="en-US" b="1">
              <a:solidFill>
                <a:srgbClr val="009900"/>
              </a:solidFill>
            </a:endParaRPr>
          </a:p>
          <a:p>
            <a:r>
              <a:rPr lang="en-US" b="1">
                <a:solidFill>
                  <a:srgbClr val="009900"/>
                </a:solidFill>
              </a:rPr>
              <a:t>∆p/p ~ 8% for the most energetic muons at LHC</a:t>
            </a:r>
          </a:p>
          <a:p>
            <a:endParaRPr lang="en-US"/>
          </a:p>
        </p:txBody>
      </p:sp>
      <p:sp>
        <p:nvSpPr>
          <p:cNvPr id="4198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1A8808F-EF9F-4D07-A43D-4353817FB3E0}" type="slidenum">
              <a:rPr lang="en-US" smtClean="0">
                <a:latin typeface="Arial" charset="0"/>
              </a:rPr>
              <a:pPr/>
              <a:t>15</a:t>
            </a:fld>
            <a:endParaRPr lang="en-US" smtClean="0">
              <a:latin typeface="Arial" charset="0"/>
            </a:endParaRPr>
          </a:p>
        </p:txBody>
      </p:sp>
      <p:sp>
        <p:nvSpPr>
          <p:cNvPr id="41990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sp>
        <p:nvSpPr>
          <p:cNvPr id="41991" name="TextBox 7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  <a:cs typeface="Arial" charset="0"/>
              </a:rPr>
              <a:t>Multiple Scattering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pic>
        <p:nvPicPr>
          <p:cNvPr id="29699" name="Picture 5" descr="omega-dia-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914400"/>
            <a:ext cx="6781799" cy="4560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scan0023"/>
          <p:cNvPicPr>
            <a:picLocks noChangeAspect="1" noChangeArrowheads="1"/>
          </p:cNvPicPr>
          <p:nvPr/>
        </p:nvPicPr>
        <p:blipFill>
          <a:blip r:embed="rId2" cstate="print"/>
          <a:srcRect b="17442"/>
          <a:stretch>
            <a:fillRect/>
          </a:stretch>
        </p:blipFill>
        <p:spPr bwMode="auto">
          <a:xfrm>
            <a:off x="1371600" y="228600"/>
            <a:ext cx="5562600" cy="6123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scan00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62400" y="152399"/>
            <a:ext cx="4953000" cy="661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52400" y="838200"/>
            <a:ext cx="4211409" cy="27930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Tracking: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Momentum by bending in the B-field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Secondary vertices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Calorimeter: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Energy by absorption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err="1" smtClean="0">
                <a:solidFill>
                  <a:srgbClr val="002060"/>
                </a:solidFill>
              </a:rPr>
              <a:t>Muons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Only particles passing through calorimeters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X\lectures\ars_electronica\atlas_schem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4191000" cy="2964760"/>
          </a:xfrm>
          <a:prstGeom prst="rect">
            <a:avLst/>
          </a:prstGeom>
          <a:noFill/>
        </p:spPr>
      </p:pic>
      <p:pic>
        <p:nvPicPr>
          <p:cNvPr id="4099" name="Picture 3" descr="C:\X\lectures\ars_electronica\alice_o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5736" y="152400"/>
            <a:ext cx="4968263" cy="2819399"/>
          </a:xfrm>
          <a:prstGeom prst="rect">
            <a:avLst/>
          </a:prstGeom>
          <a:noFill/>
        </p:spPr>
      </p:pic>
      <p:pic>
        <p:nvPicPr>
          <p:cNvPr id="4100" name="Picture 4" descr="C:\X\lectures\ars_electronica\lhcb_layou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276600"/>
            <a:ext cx="4419600" cy="3314700"/>
          </a:xfrm>
          <a:prstGeom prst="rect">
            <a:avLst/>
          </a:prstGeom>
          <a:noFill/>
        </p:spPr>
      </p:pic>
      <p:pic>
        <p:nvPicPr>
          <p:cNvPr id="4101" name="Picture 5" descr="C:\X\lectures\ars_electronica\cms_layou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55315" y="3352800"/>
            <a:ext cx="4588685" cy="3276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3" name="Line 42"/>
          <p:cNvSpPr>
            <a:spLocks noChangeShapeType="1"/>
          </p:cNvSpPr>
          <p:nvPr/>
        </p:nvSpPr>
        <p:spPr bwMode="auto">
          <a:xfrm flipV="1">
            <a:off x="2286000" y="5334000"/>
            <a:ext cx="609600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3075" name="Picture 3" descr="C:\X\lectures\ars_electronica\SMelementsEnglish.jpg"/>
          <p:cNvPicPr>
            <a:picLocks noChangeAspect="1" noChangeArrowheads="1"/>
          </p:cNvPicPr>
          <p:nvPr/>
        </p:nvPicPr>
        <p:blipFill>
          <a:blip r:embed="rId2" cstate="print"/>
          <a:srcRect b="9458"/>
          <a:stretch>
            <a:fillRect/>
          </a:stretch>
        </p:blipFill>
        <p:spPr bwMode="auto">
          <a:xfrm>
            <a:off x="1143000" y="990600"/>
            <a:ext cx="6781800" cy="5148040"/>
          </a:xfrm>
          <a:prstGeom prst="rect">
            <a:avLst/>
          </a:prstGeom>
          <a:noFill/>
        </p:spPr>
      </p:pic>
      <p:sp>
        <p:nvSpPr>
          <p:cNvPr id="11" name="Text Box 17"/>
          <p:cNvSpPr txBox="1">
            <a:spLocks noChangeArrowheads="1"/>
          </p:cNvSpPr>
          <p:nvPr/>
        </p:nvSpPr>
        <p:spPr bwMode="auto">
          <a:xfrm>
            <a:off x="2133601" y="76201"/>
            <a:ext cx="4326826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The ‘Standard Model’</a:t>
            </a:r>
            <a:endParaRPr lang="en-US" sz="3200" b="1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scan00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52400"/>
            <a:ext cx="7599405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3" descr="aleph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609600"/>
            <a:ext cx="7696200" cy="5452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E:\junk\scan0009.jpg"/>
          <p:cNvPicPr>
            <a:picLocks noChangeAspect="1" noChangeArrowheads="1"/>
          </p:cNvPicPr>
          <p:nvPr/>
        </p:nvPicPr>
        <p:blipFill>
          <a:blip r:embed="rId2" cstate="print"/>
          <a:srcRect t="-1312"/>
          <a:stretch>
            <a:fillRect/>
          </a:stretch>
        </p:blipFill>
        <p:spPr bwMode="auto">
          <a:xfrm>
            <a:off x="1600200" y="1600200"/>
            <a:ext cx="5638800" cy="4970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2" descr="E:\junk\scan0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152400"/>
            <a:ext cx="2237232" cy="1341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4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E:\vorlesung\Summer_student_lecture\CMS_Slic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3276600"/>
            <a:ext cx="6477000" cy="3329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4" descr="CM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62053"/>
            <a:ext cx="4724400" cy="3290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Z-e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000251"/>
            <a:ext cx="6923688" cy="485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0" y="400050"/>
            <a:ext cx="9144000" cy="1428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accent6"/>
                </a:solidFill>
              </a:rPr>
              <a:t>Z </a:t>
            </a:r>
            <a:r>
              <a:rPr lang="en-US" sz="2800" b="1" dirty="0">
                <a:solidFill>
                  <a:schemeClr val="accent6"/>
                </a:solidFill>
                <a:sym typeface="Wingdings" pitchFamily="2" charset="2"/>
              </a:rPr>
              <a:t> </a:t>
            </a:r>
            <a:r>
              <a:rPr lang="en-US" sz="2800" b="1" dirty="0">
                <a:solidFill>
                  <a:schemeClr val="accent6"/>
                </a:solidFill>
              </a:rPr>
              <a:t> e</a:t>
            </a:r>
            <a:r>
              <a:rPr lang="en-US" sz="2800" b="1" baseline="30000" dirty="0">
                <a:solidFill>
                  <a:schemeClr val="accent6"/>
                </a:solidFill>
              </a:rPr>
              <a:t>+</a:t>
            </a:r>
            <a:r>
              <a:rPr lang="en-US" sz="2800" b="1" dirty="0">
                <a:solidFill>
                  <a:schemeClr val="accent6"/>
                </a:solidFill>
              </a:rPr>
              <a:t> e</a:t>
            </a:r>
            <a:r>
              <a:rPr lang="en-US" sz="2800" b="1" baseline="30000" dirty="0">
                <a:solidFill>
                  <a:schemeClr val="accent6"/>
                </a:solidFill>
              </a:rPr>
              <a:t>-</a:t>
            </a:r>
          </a:p>
          <a:p>
            <a:pPr algn="ctr">
              <a:defRPr/>
            </a:pPr>
            <a:endParaRPr lang="en-US" sz="2800" b="1" baseline="30000" dirty="0">
              <a:solidFill>
                <a:schemeClr val="accent6"/>
              </a:solidFill>
            </a:endParaRPr>
          </a:p>
          <a:p>
            <a:pPr algn="ctr">
              <a:defRPr/>
            </a:pPr>
            <a:r>
              <a:rPr lang="en-US" sz="2800" b="1" baseline="30000" dirty="0">
                <a:solidFill>
                  <a:schemeClr val="accent6"/>
                </a:solidFill>
              </a:rPr>
              <a:t>Two high momentum charged particles depositing energy in the Electro Magnetic Calorimeter</a:t>
            </a:r>
          </a:p>
        </p:txBody>
      </p:sp>
      <p:sp>
        <p:nvSpPr>
          <p:cNvPr id="3789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Z-mm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828800"/>
            <a:ext cx="6896537" cy="4838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Box 3"/>
          <p:cNvSpPr txBox="1">
            <a:spLocks noChangeArrowheads="1"/>
          </p:cNvSpPr>
          <p:nvPr/>
        </p:nvSpPr>
        <p:spPr bwMode="auto">
          <a:xfrm>
            <a:off x="0" y="514350"/>
            <a:ext cx="9144000" cy="1772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accent6"/>
                </a:solidFill>
              </a:rPr>
              <a:t>Z </a:t>
            </a:r>
            <a:r>
              <a:rPr lang="en-US" sz="2800" b="1" dirty="0">
                <a:solidFill>
                  <a:schemeClr val="accent6"/>
                </a:solidFill>
                <a:sym typeface="Wingdings" pitchFamily="2" charset="2"/>
              </a:rPr>
              <a:t> </a:t>
            </a:r>
            <a:r>
              <a:rPr lang="el-GR" sz="2800" b="1" dirty="0">
                <a:solidFill>
                  <a:schemeClr val="accent6"/>
                </a:solidFill>
                <a:sym typeface="Wingdings" pitchFamily="2" charset="2"/>
              </a:rPr>
              <a:t>μ</a:t>
            </a:r>
            <a:r>
              <a:rPr lang="en-US" sz="2800" b="1" baseline="30000" dirty="0">
                <a:solidFill>
                  <a:schemeClr val="accent6"/>
                </a:solidFill>
                <a:sym typeface="Wingdings" pitchFamily="2" charset="2"/>
              </a:rPr>
              <a:t>+</a:t>
            </a:r>
            <a:r>
              <a:rPr lang="en-US" sz="2800" b="1" dirty="0">
                <a:solidFill>
                  <a:schemeClr val="accent6"/>
                </a:solidFill>
                <a:sym typeface="Wingdings" pitchFamily="2" charset="2"/>
              </a:rPr>
              <a:t> </a:t>
            </a:r>
            <a:r>
              <a:rPr lang="el-GR" sz="2800" b="1" dirty="0">
                <a:solidFill>
                  <a:schemeClr val="accent6"/>
                </a:solidFill>
                <a:sym typeface="Wingdings" pitchFamily="2" charset="2"/>
              </a:rPr>
              <a:t>μ</a:t>
            </a:r>
            <a:r>
              <a:rPr lang="en-US" sz="2800" b="1" baseline="30000" dirty="0">
                <a:solidFill>
                  <a:schemeClr val="accent6"/>
                </a:solidFill>
                <a:sym typeface="Wingdings" pitchFamily="2" charset="2"/>
              </a:rPr>
              <a:t>-</a:t>
            </a:r>
          </a:p>
          <a:p>
            <a:pPr algn="ctr">
              <a:defRPr/>
            </a:pPr>
            <a:endParaRPr lang="en-US" sz="2800" b="1" baseline="30000" dirty="0">
              <a:solidFill>
                <a:schemeClr val="accent6"/>
              </a:solidFill>
              <a:sym typeface="Wingdings" pitchFamily="2" charset="2"/>
            </a:endParaRPr>
          </a:p>
          <a:p>
            <a:pPr algn="ctr">
              <a:defRPr/>
            </a:pPr>
            <a:r>
              <a:rPr lang="en-US" sz="2800" b="1" baseline="30000" dirty="0">
                <a:solidFill>
                  <a:schemeClr val="accent6"/>
                </a:solidFill>
              </a:rPr>
              <a:t>Two high momentum charged particles traversing all calorimeters and leaving a signal in the </a:t>
            </a:r>
            <a:r>
              <a:rPr lang="en-US" sz="2800" b="1" baseline="30000" dirty="0" err="1">
                <a:solidFill>
                  <a:schemeClr val="accent6"/>
                </a:solidFill>
              </a:rPr>
              <a:t>muon</a:t>
            </a:r>
            <a:r>
              <a:rPr lang="en-US" sz="2800" b="1" baseline="30000" dirty="0">
                <a:solidFill>
                  <a:schemeClr val="accent6"/>
                </a:solidFill>
              </a:rPr>
              <a:t> chambers.</a:t>
            </a:r>
          </a:p>
          <a:p>
            <a:pPr>
              <a:defRPr/>
            </a:pPr>
            <a:endParaRPr lang="en-US" sz="2800" b="1" baseline="30000" dirty="0">
              <a:solidFill>
                <a:schemeClr val="accent6"/>
              </a:solidFill>
            </a:endParaRPr>
          </a:p>
        </p:txBody>
      </p:sp>
      <p:sp>
        <p:nvSpPr>
          <p:cNvPr id="3891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1676400" y="304800"/>
            <a:ext cx="52101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</a:rPr>
              <a:t>Interaction of Particles with Matter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533400" y="1143000"/>
            <a:ext cx="769620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002060"/>
                </a:solidFill>
              </a:rPr>
              <a:t>Any device that is to detect a particle must interact with it in some way  </a:t>
            </a:r>
            <a:r>
              <a:rPr lang="en-US" sz="2000" b="1" dirty="0">
                <a:solidFill>
                  <a:srgbClr val="002060"/>
                </a:solidFill>
                <a:sym typeface="Wingdings" pitchFamily="2" charset="2"/>
              </a:rPr>
              <a:t> almost …</a:t>
            </a:r>
          </a:p>
          <a:p>
            <a:endParaRPr lang="en-US" sz="2000" b="1" dirty="0">
              <a:sym typeface="Wingdings" pitchFamily="2" charset="2"/>
            </a:endParaRPr>
          </a:p>
          <a:p>
            <a:r>
              <a:rPr lang="en-US" sz="2000" b="1" dirty="0">
                <a:solidFill>
                  <a:srgbClr val="008000"/>
                </a:solidFill>
                <a:sym typeface="Wingdings" pitchFamily="2" charset="2"/>
              </a:rPr>
              <a:t>In many experiments neutrinos are measured by missing transverse momentum. </a:t>
            </a:r>
          </a:p>
          <a:p>
            <a:endParaRPr lang="en-US" sz="2000" b="1" dirty="0">
              <a:sym typeface="Wingdings" pitchFamily="2" charset="2"/>
            </a:endParaRPr>
          </a:p>
          <a:p>
            <a:r>
              <a:rPr lang="en-US" sz="2000" b="1" dirty="0">
                <a:solidFill>
                  <a:srgbClr val="002060"/>
                </a:solidFill>
                <a:sym typeface="Wingdings" pitchFamily="2" charset="2"/>
              </a:rPr>
              <a:t>E.g. </a:t>
            </a:r>
            <a:r>
              <a:rPr lang="en-US" sz="2000" b="1" dirty="0" err="1">
                <a:solidFill>
                  <a:srgbClr val="002060"/>
                </a:solidFill>
                <a:sym typeface="Wingdings" pitchFamily="2" charset="2"/>
              </a:rPr>
              <a:t>e</a:t>
            </a:r>
            <a:r>
              <a:rPr lang="en-US" sz="2000" b="1" baseline="30000" dirty="0" err="1">
                <a:solidFill>
                  <a:srgbClr val="002060"/>
                </a:solidFill>
                <a:sym typeface="Wingdings" pitchFamily="2" charset="2"/>
              </a:rPr>
              <a:t>+</a:t>
            </a:r>
            <a:r>
              <a:rPr lang="en-US" sz="2000" b="1" dirty="0" err="1">
                <a:solidFill>
                  <a:srgbClr val="002060"/>
                </a:solidFill>
                <a:sym typeface="Wingdings" pitchFamily="2" charset="2"/>
              </a:rPr>
              <a:t>e</a:t>
            </a:r>
            <a:r>
              <a:rPr lang="en-US" sz="2000" b="1" baseline="30000" dirty="0">
                <a:solidFill>
                  <a:srgbClr val="002060"/>
                </a:solidFill>
                <a:sym typeface="Wingdings" pitchFamily="2" charset="2"/>
              </a:rPr>
              <a:t>-</a:t>
            </a:r>
            <a:r>
              <a:rPr lang="en-US" sz="2000" b="1" dirty="0">
                <a:solidFill>
                  <a:srgbClr val="002060"/>
                </a:solidFill>
                <a:sym typeface="Wingdings" pitchFamily="2" charset="2"/>
              </a:rPr>
              <a:t> collider. </a:t>
            </a:r>
            <a:r>
              <a:rPr lang="en-US" sz="2000" b="1" dirty="0" err="1">
                <a:solidFill>
                  <a:srgbClr val="002060"/>
                </a:solidFill>
                <a:sym typeface="Wingdings" pitchFamily="2" charset="2"/>
              </a:rPr>
              <a:t>P</a:t>
            </a:r>
            <a:r>
              <a:rPr lang="en-US" sz="2000" b="1" baseline="-25000" dirty="0" err="1">
                <a:solidFill>
                  <a:srgbClr val="002060"/>
                </a:solidFill>
                <a:sym typeface="Wingdings" pitchFamily="2" charset="2"/>
              </a:rPr>
              <a:t>tot</a:t>
            </a:r>
            <a:r>
              <a:rPr lang="en-US" sz="2000" b="1" dirty="0">
                <a:solidFill>
                  <a:srgbClr val="002060"/>
                </a:solidFill>
                <a:sym typeface="Wingdings" pitchFamily="2" charset="2"/>
              </a:rPr>
              <a:t>=0, </a:t>
            </a:r>
          </a:p>
          <a:p>
            <a:r>
              <a:rPr lang="en-US" sz="2000" b="1" dirty="0">
                <a:solidFill>
                  <a:srgbClr val="002060"/>
                </a:solidFill>
                <a:sym typeface="Wingdings" pitchFamily="2" charset="2"/>
              </a:rPr>
              <a:t>If the </a:t>
            </a:r>
            <a:r>
              <a:rPr lang="el-GR" sz="2000" b="1" dirty="0">
                <a:solidFill>
                  <a:srgbClr val="002060"/>
                </a:solidFill>
                <a:sym typeface="Wingdings" pitchFamily="2" charset="2"/>
              </a:rPr>
              <a:t>Σ</a:t>
            </a:r>
            <a:r>
              <a:rPr lang="en-US" sz="2000" b="1" dirty="0">
                <a:solidFill>
                  <a:srgbClr val="002060"/>
                </a:solidFill>
                <a:sym typeface="Wingdings" pitchFamily="2" charset="2"/>
              </a:rPr>
              <a:t> p</a:t>
            </a:r>
            <a:r>
              <a:rPr lang="en-US" sz="2000" b="1" baseline="-25000" dirty="0">
                <a:solidFill>
                  <a:srgbClr val="002060"/>
                </a:solidFill>
                <a:sym typeface="Wingdings" pitchFamily="2" charset="2"/>
              </a:rPr>
              <a:t>i </a:t>
            </a:r>
            <a:r>
              <a:rPr lang="en-US" sz="2000" b="1" dirty="0">
                <a:solidFill>
                  <a:srgbClr val="002060"/>
                </a:solidFill>
                <a:sym typeface="Wingdings" pitchFamily="2" charset="2"/>
              </a:rPr>
              <a:t>of all collision products is ≠0  neutrino escaped.</a:t>
            </a:r>
            <a:endParaRPr lang="en-US" sz="2000" b="1" dirty="0">
              <a:solidFill>
                <a:srgbClr val="002060"/>
              </a:solidFill>
            </a:endParaRPr>
          </a:p>
          <a:p>
            <a:endParaRPr lang="en-US" sz="2000" b="1" dirty="0"/>
          </a:p>
          <a:p>
            <a:endParaRPr lang="en-US" sz="2000" b="1" dirty="0"/>
          </a:p>
        </p:txBody>
      </p:sp>
      <p:sp>
        <p:nvSpPr>
          <p:cNvPr id="8196" name="Rectangle 5"/>
          <p:cNvSpPr>
            <a:spLocks noChangeArrowheads="1"/>
          </p:cNvSpPr>
          <p:nvPr/>
        </p:nvSpPr>
        <p:spPr bwMode="auto">
          <a:xfrm>
            <a:off x="990600" y="6400800"/>
            <a:ext cx="6248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000">
                <a:latin typeface="Times New Roman" pitchFamily="18" charset="0"/>
              </a:rPr>
              <a:t>Claus Grupen, Particle Detectors, Cambridge University Press,  Cambridge 1996 (455 pp. ISBN 0-521-55216-8) </a:t>
            </a:r>
          </a:p>
        </p:txBody>
      </p:sp>
      <p:sp>
        <p:nvSpPr>
          <p:cNvPr id="819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3822AAC-6BF7-45CB-B9FF-3FDB13FD6528}" type="slidenum">
              <a:rPr lang="en-US" smtClean="0">
                <a:latin typeface="Arial" charset="0"/>
              </a:rPr>
              <a:pPr/>
              <a:t>26</a:t>
            </a:fld>
            <a:endParaRPr lang="en-US" smtClean="0">
              <a:latin typeface="Arial" charset="0"/>
            </a:endParaRPr>
          </a:p>
        </p:txBody>
      </p:sp>
      <p:sp>
        <p:nvSpPr>
          <p:cNvPr id="8198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pic>
        <p:nvPicPr>
          <p:cNvPr id="8199" name="Picture 3" descr="detector15"/>
          <p:cNvPicPr>
            <a:picLocks noChangeAspect="1" noChangeArrowheads="1"/>
          </p:cNvPicPr>
          <p:nvPr/>
        </p:nvPicPr>
        <p:blipFill>
          <a:blip r:embed="rId2" cstate="print"/>
          <a:srcRect l="70476" t="79037"/>
          <a:stretch>
            <a:fillRect/>
          </a:stretch>
        </p:blipFill>
        <p:spPr bwMode="auto">
          <a:xfrm>
            <a:off x="5867400" y="4572000"/>
            <a:ext cx="222726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752600" y="3810000"/>
            <a:ext cx="4038600" cy="2514600"/>
            <a:chOff x="1752600" y="3810000"/>
            <a:chExt cx="4038600" cy="2514600"/>
          </a:xfrm>
        </p:grpSpPr>
        <p:pic>
          <p:nvPicPr>
            <p:cNvPr id="8201" name="Picture 3" descr="detector1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52600" y="3810000"/>
              <a:ext cx="4000500" cy="2506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8"/>
            <p:cNvSpPr/>
            <p:nvPr/>
          </p:nvSpPr>
          <p:spPr>
            <a:xfrm>
              <a:off x="4572000" y="5791200"/>
              <a:ext cx="1219200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pic>
        <p:nvPicPr>
          <p:cNvPr id="39939" name="Picture 2" descr="http://aleph.web.cern.ch/aleph/dali/161GeV/dc041514_009649_960717_1525.gif_ww_lvl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86000"/>
            <a:ext cx="602842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0" y="400050"/>
            <a:ext cx="9144000" cy="1341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accent6"/>
                </a:solidFill>
              </a:rPr>
              <a:t>W</a:t>
            </a:r>
            <a:r>
              <a:rPr lang="en-US" sz="2800" b="1" baseline="30000" dirty="0">
                <a:solidFill>
                  <a:schemeClr val="accent6"/>
                </a:solidFill>
              </a:rPr>
              <a:t>+</a:t>
            </a:r>
            <a:r>
              <a:rPr lang="en-US" sz="2800" b="1" dirty="0">
                <a:solidFill>
                  <a:schemeClr val="accent6"/>
                </a:solidFill>
              </a:rPr>
              <a:t>W</a:t>
            </a:r>
            <a:r>
              <a:rPr lang="en-US" sz="2800" b="1" baseline="30000" dirty="0">
                <a:solidFill>
                  <a:schemeClr val="accent6"/>
                </a:solidFill>
              </a:rPr>
              <a:t>-</a:t>
            </a:r>
            <a:r>
              <a:rPr lang="en-US" sz="2800" b="1" dirty="0">
                <a:solidFill>
                  <a:schemeClr val="accent6"/>
                </a:solidFill>
              </a:rPr>
              <a:t> </a:t>
            </a:r>
            <a:r>
              <a:rPr lang="en-US" sz="2800" b="1" dirty="0">
                <a:solidFill>
                  <a:schemeClr val="accent6"/>
                </a:solidFill>
                <a:sym typeface="Wingdings" pitchFamily="2" charset="2"/>
              </a:rPr>
              <a:t> </a:t>
            </a:r>
            <a:r>
              <a:rPr lang="en-US" sz="2800" b="1" dirty="0">
                <a:solidFill>
                  <a:schemeClr val="accent6"/>
                </a:solidFill>
              </a:rPr>
              <a:t>e+ </a:t>
            </a:r>
            <a:r>
              <a:rPr lang="en-US" sz="2800" b="1" dirty="0">
                <a:solidFill>
                  <a:schemeClr val="accent6"/>
                </a:solidFill>
                <a:latin typeface="Mathematica1" pitchFamily="2" charset="2"/>
              </a:rPr>
              <a:t>m</a:t>
            </a:r>
            <a:r>
              <a:rPr lang="en-US" sz="2800" b="1" dirty="0">
                <a:solidFill>
                  <a:schemeClr val="accent6"/>
                </a:solidFill>
              </a:rPr>
              <a:t> +</a:t>
            </a:r>
            <a:r>
              <a:rPr lang="en-US" sz="2800" b="1" dirty="0">
                <a:solidFill>
                  <a:schemeClr val="accent6"/>
                </a:solidFill>
                <a:latin typeface="Mathematica1" pitchFamily="2" charset="2"/>
              </a:rPr>
              <a:t> </a:t>
            </a:r>
            <a:r>
              <a:rPr lang="en-US" sz="2800" b="1" dirty="0" err="1">
                <a:solidFill>
                  <a:schemeClr val="accent6"/>
                </a:solidFill>
                <a:latin typeface="Mathematica1" pitchFamily="2" charset="2"/>
              </a:rPr>
              <a:t>n</a:t>
            </a:r>
            <a:r>
              <a:rPr lang="en-US" sz="2800" b="1" baseline="-25000" dirty="0" err="1">
                <a:solidFill>
                  <a:schemeClr val="accent6"/>
                </a:solidFill>
              </a:rPr>
              <a:t>e</a:t>
            </a:r>
            <a:r>
              <a:rPr lang="en-US" sz="2800" b="1" dirty="0" err="1">
                <a:solidFill>
                  <a:schemeClr val="accent6"/>
                </a:solidFill>
              </a:rPr>
              <a:t>+</a:t>
            </a:r>
            <a:r>
              <a:rPr lang="en-US" sz="2800" b="1" dirty="0" err="1">
                <a:solidFill>
                  <a:schemeClr val="accent6"/>
                </a:solidFill>
                <a:latin typeface="Mathematica1" pitchFamily="2" charset="2"/>
              </a:rPr>
              <a:t>n</a:t>
            </a:r>
            <a:r>
              <a:rPr lang="en-US" sz="2800" b="1" baseline="-25000" dirty="0" err="1">
                <a:solidFill>
                  <a:schemeClr val="accent6"/>
                </a:solidFill>
                <a:latin typeface="Mathematica1" pitchFamily="2" charset="2"/>
              </a:rPr>
              <a:t>m</a:t>
            </a:r>
            <a:endParaRPr lang="en-US" sz="2800" b="1" baseline="-25000" dirty="0">
              <a:solidFill>
                <a:schemeClr val="accent6"/>
              </a:solidFill>
            </a:endParaRPr>
          </a:p>
          <a:p>
            <a:pPr algn="ctr">
              <a:defRPr/>
            </a:pPr>
            <a:endParaRPr lang="en-US" sz="2800" b="1" baseline="30000" dirty="0">
              <a:solidFill>
                <a:schemeClr val="accent6"/>
              </a:solidFill>
            </a:endParaRPr>
          </a:p>
          <a:p>
            <a:pPr algn="ctr">
              <a:defRPr/>
            </a:pPr>
            <a:r>
              <a:rPr lang="en-US" sz="2800" b="1" dirty="0">
                <a:solidFill>
                  <a:schemeClr val="accent6"/>
                </a:solidFill>
              </a:rPr>
              <a:t>Single electron, single </a:t>
            </a:r>
            <a:r>
              <a:rPr lang="en-US" sz="2800" b="1" dirty="0" err="1">
                <a:solidFill>
                  <a:schemeClr val="accent6"/>
                </a:solidFill>
              </a:rPr>
              <a:t>Muon</a:t>
            </a:r>
            <a:r>
              <a:rPr lang="en-US" sz="2800" b="1" dirty="0">
                <a:solidFill>
                  <a:schemeClr val="accent6"/>
                </a:solidFill>
              </a:rPr>
              <a:t>, Missing Momentum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Z-qq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995948"/>
            <a:ext cx="6324600" cy="4437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304800" y="457201"/>
            <a:ext cx="8229600" cy="188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accent6"/>
                </a:solidFill>
              </a:rPr>
              <a:t>Z </a:t>
            </a:r>
            <a:r>
              <a:rPr lang="en-US" sz="2800" b="1" dirty="0">
                <a:solidFill>
                  <a:schemeClr val="accent6"/>
                </a:solidFill>
                <a:sym typeface="Wingdings" pitchFamily="2" charset="2"/>
              </a:rPr>
              <a:t> </a:t>
            </a:r>
            <a:r>
              <a:rPr lang="en-US" sz="2800" b="1" dirty="0">
                <a:solidFill>
                  <a:schemeClr val="accent6"/>
                </a:solidFill>
              </a:rPr>
              <a:t> q </a:t>
            </a:r>
            <a:r>
              <a:rPr lang="en-US" sz="2800" b="1" dirty="0" err="1">
                <a:solidFill>
                  <a:schemeClr val="accent6"/>
                </a:solidFill>
              </a:rPr>
              <a:t>q</a:t>
            </a:r>
            <a:endParaRPr lang="en-US" sz="2800" b="1" dirty="0">
              <a:solidFill>
                <a:schemeClr val="accent6"/>
              </a:solidFill>
            </a:endParaRPr>
          </a:p>
          <a:p>
            <a:pPr algn="ctr">
              <a:defRPr/>
            </a:pPr>
            <a:endParaRPr lang="en-US" sz="2800" b="1" dirty="0">
              <a:solidFill>
                <a:schemeClr val="accent6"/>
              </a:solidFill>
            </a:endParaRPr>
          </a:p>
          <a:p>
            <a:pPr algn="ctr">
              <a:defRPr/>
            </a:pPr>
            <a:r>
              <a:rPr lang="en-US" sz="2000" b="1" dirty="0">
                <a:solidFill>
                  <a:schemeClr val="accent6"/>
                </a:solidFill>
              </a:rPr>
              <a:t>Two jets of particles </a:t>
            </a:r>
            <a:endParaRPr lang="en-US" sz="2000" b="1" baseline="30000" dirty="0">
              <a:solidFill>
                <a:schemeClr val="accent6"/>
              </a:solidFill>
            </a:endParaRPr>
          </a:p>
          <a:p>
            <a:pPr>
              <a:defRPr/>
            </a:pPr>
            <a:endParaRPr lang="en-US" sz="2800" b="1" dirty="0">
              <a:solidFill>
                <a:schemeClr val="accent6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4978400" y="514350"/>
            <a:ext cx="406400" cy="119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0965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 descr="Z-qqg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905000"/>
            <a:ext cx="6625019" cy="464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668914" y="400050"/>
            <a:ext cx="3607206" cy="1883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2800" b="1" dirty="0">
                <a:solidFill>
                  <a:schemeClr val="accent6"/>
                </a:solidFill>
              </a:rPr>
              <a:t>Z </a:t>
            </a:r>
            <a:r>
              <a:rPr lang="en-US" sz="2800" b="1" dirty="0">
                <a:solidFill>
                  <a:schemeClr val="accent6"/>
                </a:solidFill>
                <a:sym typeface="Wingdings" pitchFamily="2" charset="2"/>
              </a:rPr>
              <a:t> </a:t>
            </a:r>
            <a:r>
              <a:rPr lang="en-US" sz="2800" b="1" dirty="0">
                <a:solidFill>
                  <a:schemeClr val="accent6"/>
                </a:solidFill>
              </a:rPr>
              <a:t> q </a:t>
            </a:r>
            <a:r>
              <a:rPr lang="en-US" sz="2800" b="1" dirty="0" err="1">
                <a:solidFill>
                  <a:schemeClr val="accent6"/>
                </a:solidFill>
              </a:rPr>
              <a:t>q</a:t>
            </a:r>
            <a:r>
              <a:rPr lang="en-US" sz="2800" b="1" dirty="0">
                <a:solidFill>
                  <a:schemeClr val="accent6"/>
                </a:solidFill>
              </a:rPr>
              <a:t> g</a:t>
            </a:r>
          </a:p>
          <a:p>
            <a:pPr algn="ctr">
              <a:defRPr/>
            </a:pPr>
            <a:endParaRPr lang="en-US" sz="2800" b="1" dirty="0">
              <a:solidFill>
                <a:schemeClr val="accent6"/>
              </a:solidFill>
            </a:endParaRPr>
          </a:p>
          <a:p>
            <a:pPr algn="ctr">
              <a:defRPr/>
            </a:pPr>
            <a:r>
              <a:rPr lang="en-US" sz="2000" b="1" dirty="0">
                <a:solidFill>
                  <a:schemeClr val="accent6"/>
                </a:solidFill>
              </a:rPr>
              <a:t>Three jets of particles </a:t>
            </a:r>
            <a:endParaRPr lang="en-US" sz="2000" b="1" baseline="30000" dirty="0">
              <a:solidFill>
                <a:schemeClr val="accent6"/>
              </a:solidFill>
            </a:endParaRPr>
          </a:p>
          <a:p>
            <a:pPr>
              <a:defRPr/>
            </a:pPr>
            <a:endParaRPr lang="en-US" sz="2800" b="1" dirty="0">
              <a:solidFill>
                <a:schemeClr val="accent6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4876800" y="457200"/>
            <a:ext cx="406400" cy="119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1989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762001"/>
            <a:ext cx="8763000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733800"/>
            <a:ext cx="64008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2209802" y="1"/>
            <a:ext cx="4326826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The ‘Standard Model’</a:t>
            </a:r>
            <a:endParaRPr lang="en-US" sz="3200" b="1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 descr="Z-LbLc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057400"/>
            <a:ext cx="6626986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304800" y="400050"/>
            <a:ext cx="8229600" cy="124658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6"/>
                </a:solidFill>
              </a:rPr>
              <a:t>Two secondary vertices with characteristic decay particles giving invariant masses of known particles.</a:t>
            </a:r>
          </a:p>
          <a:p>
            <a:pPr algn="ctr">
              <a:defRPr/>
            </a:pPr>
            <a:endParaRPr lang="en-US" b="1" dirty="0">
              <a:solidFill>
                <a:schemeClr val="accent6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rgbClr val="009900"/>
                </a:solidFill>
              </a:rPr>
              <a:t>Bubble chamber like – a single event tells what is happening. Negligible background.</a:t>
            </a:r>
          </a:p>
          <a:p>
            <a:pPr algn="ctr">
              <a:defRPr/>
            </a:pPr>
            <a:endParaRPr lang="en-US" b="1" baseline="30000" dirty="0">
              <a:solidFill>
                <a:schemeClr val="accent6"/>
              </a:solidFill>
            </a:endParaRPr>
          </a:p>
        </p:txBody>
      </p:sp>
      <p:sp>
        <p:nvSpPr>
          <p:cNvPr id="43012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iggs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828800"/>
            <a:ext cx="58293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2" descr="scan0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0400" y="457201"/>
            <a:ext cx="3602505" cy="114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6" name="TextBox 3"/>
          <p:cNvSpPr txBox="1">
            <a:spLocks noChangeArrowheads="1"/>
          </p:cNvSpPr>
          <p:nvPr/>
        </p:nvSpPr>
        <p:spPr bwMode="auto">
          <a:xfrm>
            <a:off x="2235200" y="171450"/>
            <a:ext cx="2406428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9900"/>
                </a:solidFill>
              </a:rPr>
              <a:t>ALEPH Higgs Candidate</a:t>
            </a:r>
          </a:p>
        </p:txBody>
      </p:sp>
      <p:sp>
        <p:nvSpPr>
          <p:cNvPr id="5" name="Rectangle 4"/>
          <p:cNvSpPr/>
          <p:nvPr/>
        </p:nvSpPr>
        <p:spPr>
          <a:xfrm>
            <a:off x="406400" y="5943600"/>
            <a:ext cx="7924800" cy="3000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chemeClr val="accent6"/>
                </a:solidFill>
              </a:rPr>
              <a:t>Undistinguishable background exists. Only statistical excess gives signature. </a:t>
            </a:r>
          </a:p>
        </p:txBody>
      </p:sp>
      <p:sp>
        <p:nvSpPr>
          <p:cNvPr id="44038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W. Riegler/CERN</a:t>
            </a:r>
            <a:endParaRPr lang="en-US" dirty="0"/>
          </a:p>
        </p:txBody>
      </p:sp>
      <p:pic>
        <p:nvPicPr>
          <p:cNvPr id="6" name="Picture 4" descr="https://twiki.cern.ch/twiki/pub/Atlas/EventDisplayPublicResults/Atlantis-Wenu-lego-r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2850" y="800100"/>
            <a:ext cx="5382750" cy="3200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https://twiki.cern.ch/twiki/pub/Atlas/EventDisplayPublicResults/Atlantis_154817_968871-3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9800" y="4038600"/>
            <a:ext cx="4306200" cy="2531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1625601" y="171450"/>
            <a:ext cx="4543295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2010 ATLAS W, Z candidates !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W. Riegler/CERN</a:t>
            </a:r>
            <a:endParaRPr lang="en-US"/>
          </a:p>
        </p:txBody>
      </p:sp>
      <p:pic>
        <p:nvPicPr>
          <p:cNvPr id="3" name="Picture 2" descr="https://twiki.cern.ch/twiki/pub/Atlas/EventDisplayPublicResults/VP1-W-mun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685800"/>
            <a:ext cx="4726013" cy="3491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8" descr="https://twiki.cern.ch/twiki/pub/Atlas/EventDisplayPublicResults/atlas2010_vp1_run154822_evt143215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4191000"/>
            <a:ext cx="3582958" cy="251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1625601" y="171450"/>
            <a:ext cx="4543295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2010 ATLAS W, Z candidates !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cmsinfo.cern.ch/outreach/CMSdetectorInfo/HiggsPhysics/Images/Decays.gif"/>
          <p:cNvPicPr>
            <a:picLocks noChangeAspect="1" noChangeArrowheads="1"/>
          </p:cNvPicPr>
          <p:nvPr/>
        </p:nvPicPr>
        <p:blipFill>
          <a:blip r:embed="rId2" cstate="print"/>
          <a:srcRect t="10480" r="50363"/>
          <a:stretch>
            <a:fillRect/>
          </a:stretch>
        </p:blipFill>
        <p:spPr bwMode="auto">
          <a:xfrm>
            <a:off x="152400" y="838200"/>
            <a:ext cx="4419600" cy="2209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2" descr="http://cmsinfo.cern.ch/outreach/CMSdetectorInfo/HiggsPhysics/Images/Decays.gif"/>
          <p:cNvPicPr>
            <a:picLocks noChangeAspect="1" noChangeArrowheads="1"/>
          </p:cNvPicPr>
          <p:nvPr/>
        </p:nvPicPr>
        <p:blipFill>
          <a:blip r:embed="rId2" cstate="print"/>
          <a:srcRect l="50031" t="10480"/>
          <a:stretch>
            <a:fillRect/>
          </a:stretch>
        </p:blipFill>
        <p:spPr bwMode="auto">
          <a:xfrm>
            <a:off x="4648200" y="838200"/>
            <a:ext cx="444916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4" descr="http://cmsinfo.cern.ch/outreach/CMSdetectorInfo/HiggsPhysics/Images/H130_gg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429000"/>
            <a:ext cx="3362325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TextBox 2"/>
          <p:cNvSpPr txBox="1">
            <a:spLocks noChangeArrowheads="1"/>
          </p:cNvSpPr>
          <p:nvPr/>
        </p:nvSpPr>
        <p:spPr bwMode="auto">
          <a:xfrm>
            <a:off x="1828801" y="114301"/>
            <a:ext cx="3719288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Higgs Boson at CMS</a:t>
            </a:r>
          </a:p>
        </p:txBody>
      </p:sp>
      <p:sp>
        <p:nvSpPr>
          <p:cNvPr id="46086" name="TextBox 5"/>
          <p:cNvSpPr txBox="1">
            <a:spLocks noChangeArrowheads="1"/>
          </p:cNvSpPr>
          <p:nvPr/>
        </p:nvSpPr>
        <p:spPr bwMode="auto">
          <a:xfrm>
            <a:off x="4648200" y="4419600"/>
            <a:ext cx="3454400" cy="715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Particle seen as an excess of two photon events above the irreducible background.</a:t>
            </a:r>
          </a:p>
        </p:txBody>
      </p:sp>
      <p:sp>
        <p:nvSpPr>
          <p:cNvPr id="46087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4"/>
          <p:cNvSpPr txBox="1">
            <a:spLocks noChangeArrowheads="1"/>
          </p:cNvSpPr>
          <p:nvPr/>
        </p:nvSpPr>
        <p:spPr bwMode="auto">
          <a:xfrm>
            <a:off x="508001" y="571500"/>
            <a:ext cx="8149167" cy="5618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Principles:</a:t>
            </a:r>
            <a:endParaRPr lang="en-US" sz="2400" b="1" dirty="0">
              <a:solidFill>
                <a:srgbClr val="FF0000"/>
              </a:solidFill>
            </a:endParaRP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chemeClr val="accent2"/>
                </a:solidFill>
              </a:rPr>
              <a:t>Only a few of the numerous known particles have lifetimes that are long enough to leave tracks in a detector.</a:t>
            </a:r>
          </a:p>
          <a:p>
            <a:endParaRPr lang="en-US" b="1" dirty="0">
              <a:solidFill>
                <a:schemeClr val="accent2"/>
              </a:solidFill>
            </a:endParaRPr>
          </a:p>
          <a:p>
            <a:r>
              <a:rPr lang="en-US" b="1" dirty="0">
                <a:solidFill>
                  <a:srgbClr val="009900"/>
                </a:solidFill>
              </a:rPr>
              <a:t>Most of the particles are measured though the decay products and their kinematic relations (invariant mass). Most particles are only seen as an excess over an irreducible background.</a:t>
            </a:r>
          </a:p>
          <a:p>
            <a:endParaRPr lang="en-US" b="1" dirty="0">
              <a:solidFill>
                <a:srgbClr val="009900"/>
              </a:solidFill>
            </a:endParaRPr>
          </a:p>
          <a:p>
            <a:r>
              <a:rPr lang="en-US" b="1" dirty="0">
                <a:solidFill>
                  <a:schemeClr val="accent2"/>
                </a:solidFill>
              </a:rPr>
              <a:t>Some short lived particles (</a:t>
            </a:r>
            <a:r>
              <a:rPr lang="en-US" b="1" dirty="0" err="1">
                <a:solidFill>
                  <a:schemeClr val="accent2"/>
                </a:solidFill>
              </a:rPr>
              <a:t>b,c</a:t>
            </a:r>
            <a:r>
              <a:rPr lang="en-US" b="1" dirty="0">
                <a:solidFill>
                  <a:schemeClr val="accent2"/>
                </a:solidFill>
              </a:rPr>
              <a:t> –particles) reach lifetimes in the laboratory system that are sufficient to leave short tracks before decaying </a:t>
            </a:r>
            <a:r>
              <a:rPr lang="en-US" b="1" dirty="0">
                <a:solidFill>
                  <a:schemeClr val="accent2"/>
                </a:solidFill>
                <a:sym typeface="Wingdings" pitchFamily="2" charset="2"/>
              </a:rPr>
              <a:t> identification by measurement of short tracks.</a:t>
            </a:r>
            <a:endParaRPr lang="en-US" b="1" dirty="0">
              <a:solidFill>
                <a:schemeClr val="accent2"/>
              </a:solidFill>
            </a:endParaRPr>
          </a:p>
          <a:p>
            <a:endParaRPr lang="en-US" b="1" dirty="0">
              <a:solidFill>
                <a:srgbClr val="009900"/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</a:rPr>
              <a:t>In addition to this, detectors are built to measure the </a:t>
            </a:r>
          </a:p>
          <a:p>
            <a:r>
              <a:rPr lang="en-US" b="1" dirty="0">
                <a:solidFill>
                  <a:srgbClr val="00B050"/>
                </a:solidFill>
              </a:rPr>
              <a:t>8 particles</a:t>
            </a:r>
          </a:p>
          <a:p>
            <a:endParaRPr lang="en-US" b="1" dirty="0">
              <a:solidFill>
                <a:srgbClr val="009900"/>
              </a:solidFill>
            </a:endParaRPr>
          </a:p>
          <a:p>
            <a:endParaRPr lang="en-US" b="1" dirty="0">
              <a:solidFill>
                <a:schemeClr val="accent2"/>
              </a:solidFill>
            </a:endParaRPr>
          </a:p>
          <a:p>
            <a:endParaRPr lang="en-US" b="1" dirty="0">
              <a:solidFill>
                <a:schemeClr val="accent2"/>
              </a:solidFill>
            </a:endParaRPr>
          </a:p>
          <a:p>
            <a:r>
              <a:rPr lang="en-US" b="1" dirty="0">
                <a:solidFill>
                  <a:schemeClr val="accent2"/>
                </a:solidFill>
              </a:rPr>
              <a:t>Their difference in mass, charge and interaction is the key to their identification.</a:t>
            </a:r>
          </a:p>
          <a:p>
            <a:endParaRPr lang="en-US" b="1" dirty="0">
              <a:solidFill>
                <a:srgbClr val="009900"/>
              </a:solidFill>
            </a:endParaRPr>
          </a:p>
          <a:p>
            <a:endParaRPr lang="en-US" b="1" dirty="0">
              <a:solidFill>
                <a:schemeClr val="accent2"/>
              </a:solidFill>
            </a:endParaRPr>
          </a:p>
        </p:txBody>
      </p:sp>
      <p:pic>
        <p:nvPicPr>
          <p:cNvPr id="47107" name="Picture 5" descr="scan00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4457700"/>
            <a:ext cx="4114800" cy="688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W. Riegler/CERN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838200" y="1752600"/>
            <a:ext cx="7162800" cy="2031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Solid state detectors close to the collision point for excellent position resolution to find vertices and secondary vertices </a:t>
            </a: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silicon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p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ixel detectors</a:t>
            </a:r>
            <a:r>
              <a:rPr lang="en-US" dirty="0" smtClean="0">
                <a:solidFill>
                  <a:srgbClr val="002060"/>
                </a:solidFill>
                <a:sym typeface="Wingdings" pitchFamily="2" charset="2"/>
              </a:rPr>
              <a:t>.</a:t>
            </a:r>
            <a:endParaRPr lang="en-US" dirty="0">
              <a:solidFill>
                <a:srgbClr val="002060"/>
              </a:solidFill>
            </a:endParaRPr>
          </a:p>
          <a:p>
            <a:endParaRPr lang="en-US" dirty="0">
              <a:solidFill>
                <a:srgbClr val="0033CC"/>
              </a:solidFill>
            </a:endParaRPr>
          </a:p>
          <a:p>
            <a:r>
              <a:rPr lang="en-US" dirty="0" smtClean="0">
                <a:solidFill>
                  <a:srgbClr val="008000"/>
                </a:solidFill>
              </a:rPr>
              <a:t>Solid state detectors (</a:t>
            </a:r>
            <a:r>
              <a:rPr lang="en-US" dirty="0" smtClean="0">
                <a:solidFill>
                  <a:srgbClr val="FF0000"/>
                </a:solidFill>
              </a:rPr>
              <a:t>silicon </a:t>
            </a:r>
            <a:r>
              <a:rPr lang="en-US" dirty="0" smtClean="0">
                <a:solidFill>
                  <a:srgbClr val="FF0000"/>
                </a:solidFill>
              </a:rPr>
              <a:t>s</a:t>
            </a:r>
            <a:r>
              <a:rPr lang="en-US" dirty="0" smtClean="0">
                <a:solidFill>
                  <a:srgbClr val="FF0000"/>
                </a:solidFill>
              </a:rPr>
              <a:t>trip </a:t>
            </a:r>
            <a:r>
              <a:rPr lang="en-US" dirty="0" smtClean="0">
                <a:solidFill>
                  <a:srgbClr val="FF0000"/>
                </a:solidFill>
              </a:rPr>
              <a:t>d</a:t>
            </a:r>
            <a:r>
              <a:rPr lang="en-US" dirty="0" smtClean="0">
                <a:solidFill>
                  <a:srgbClr val="FF0000"/>
                </a:solidFill>
              </a:rPr>
              <a:t>etectors</a:t>
            </a:r>
            <a:r>
              <a:rPr lang="en-US" dirty="0" smtClean="0">
                <a:solidFill>
                  <a:srgbClr val="008000"/>
                </a:solidFill>
              </a:rPr>
              <a:t>) or gas detectors at larger distances for tracking and momentum measurement.</a:t>
            </a:r>
            <a:endParaRPr lang="en-US" dirty="0">
              <a:solidFill>
                <a:srgbClr val="008000"/>
              </a:solidFill>
            </a:endParaRPr>
          </a:p>
          <a:p>
            <a:endParaRPr lang="en-US" dirty="0">
              <a:solidFill>
                <a:srgbClr val="00800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Massive calorimeters with alternating layers of passive absorber material and active detector material for measurement of particle energies.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0" y="114301"/>
            <a:ext cx="9143999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Detector Technologies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90600"/>
            <a:ext cx="408622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0" y="22860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Silicon Pixel Detectors</a:t>
            </a:r>
            <a:endParaRPr lang="en-US" sz="20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3200400" y="6581775"/>
            <a:ext cx="2514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0000"/>
                </a:solidFill>
              </a:rPr>
              <a:t>Solid State Detectors</a:t>
            </a:r>
            <a:endParaRPr lang="en-US" sz="1200">
              <a:solidFill>
                <a:srgbClr val="FF0000"/>
              </a:solidFill>
            </a:endParaRPr>
          </a:p>
        </p:txBody>
      </p:sp>
      <p:sp>
        <p:nvSpPr>
          <p:cNvPr id="2765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2765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BBE4D70-8085-4E97-9D96-12BEAE9108DF}" type="slidenum">
              <a:rPr lang="en-US" smtClean="0"/>
              <a:pPr/>
              <a:t>37</a:t>
            </a:fld>
            <a:endParaRPr lang="en-US" smtClean="0"/>
          </a:p>
        </p:txBody>
      </p:sp>
      <p:pic>
        <p:nvPicPr>
          <p:cNvPr id="27655" name="Picture 2" descr="IBM15541 bumps"/>
          <p:cNvPicPr>
            <a:picLocks noChangeAspect="1" noChangeArrowheads="1"/>
          </p:cNvPicPr>
          <p:nvPr/>
        </p:nvPicPr>
        <p:blipFill>
          <a:blip r:embed="rId3" cstate="print">
            <a:lum bright="-4000" contrast="36000"/>
          </a:blip>
          <a:srcRect/>
          <a:stretch>
            <a:fillRect/>
          </a:stretch>
        </p:blipFill>
        <p:spPr bwMode="auto">
          <a:xfrm>
            <a:off x="4445000" y="4038600"/>
            <a:ext cx="29464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6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038600"/>
            <a:ext cx="2624138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7" name="Text Box 3"/>
          <p:cNvSpPr txBox="1">
            <a:spLocks noChangeArrowheads="1"/>
          </p:cNvSpPr>
          <p:nvPr/>
        </p:nvSpPr>
        <p:spPr bwMode="auto">
          <a:xfrm>
            <a:off x="4572000" y="1828800"/>
            <a:ext cx="4114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</a:rPr>
              <a:t>ATLAS: 1.4x10</a:t>
            </a:r>
            <a:r>
              <a:rPr lang="en-US" sz="2000" b="1" baseline="30000" dirty="0">
                <a:solidFill>
                  <a:schemeClr val="accent2"/>
                </a:solidFill>
              </a:rPr>
              <a:t>8</a:t>
            </a:r>
            <a:r>
              <a:rPr lang="en-US" sz="2000" b="1" dirty="0">
                <a:solidFill>
                  <a:schemeClr val="accent2"/>
                </a:solidFill>
              </a:rPr>
              <a:t> </a:t>
            </a:r>
            <a:r>
              <a:rPr lang="en-US" sz="2000" b="1" dirty="0" smtClean="0">
                <a:solidFill>
                  <a:schemeClr val="accent2"/>
                </a:solidFill>
              </a:rPr>
              <a:t>pixels</a:t>
            </a:r>
          </a:p>
          <a:p>
            <a:endParaRPr lang="en-US" sz="2000" dirty="0" smtClean="0">
              <a:solidFill>
                <a:schemeClr val="accent2"/>
              </a:solidFill>
            </a:endParaRPr>
          </a:p>
          <a:p>
            <a:r>
              <a:rPr lang="en-US" sz="2000" b="1" dirty="0" smtClean="0">
                <a:solidFill>
                  <a:schemeClr val="accent2"/>
                </a:solidFill>
              </a:rPr>
              <a:t>40 000 000 ‘images’ per second.</a:t>
            </a:r>
            <a:endParaRPr lang="en-US" sz="2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W. Riegler/CERN</a:t>
            </a:r>
            <a:endParaRPr lang="en-US">
              <a:solidFill>
                <a:srgbClr val="000000"/>
              </a:solidFill>
            </a:endParaRPr>
          </a:p>
        </p:txBody>
      </p:sp>
      <p:pic>
        <p:nvPicPr>
          <p:cNvPr id="3" name="Picture 2" descr="http://hep1.physik.uni-bonn.de/typo3temp/pics/504f588f9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9110" y="1143000"/>
            <a:ext cx="8764890" cy="4876800"/>
          </a:xfrm>
          <a:prstGeom prst="rect">
            <a:avLst/>
          </a:prstGeom>
          <a:noFill/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22860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ATLAS Silicon Pixel Detector</a:t>
            </a:r>
            <a:endParaRPr lang="en-US" sz="20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r="23993" b="1633"/>
          <a:stretch>
            <a:fillRect/>
          </a:stretch>
        </p:blipFill>
        <p:spPr bwMode="auto">
          <a:xfrm>
            <a:off x="0" y="2209800"/>
            <a:ext cx="3886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200400" y="6581775"/>
            <a:ext cx="2514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>
                <a:solidFill>
                  <a:srgbClr val="FF0000"/>
                </a:solidFill>
              </a:rPr>
              <a:t>Solid State Detectors</a:t>
            </a:r>
            <a:endParaRPr lang="en-US" sz="1200">
              <a:solidFill>
                <a:srgbClr val="FF0000"/>
              </a:solidFill>
            </a:endParaRPr>
          </a:p>
        </p:txBody>
      </p:sp>
      <p:sp>
        <p:nvSpPr>
          <p:cNvPr id="21508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21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3B51C0-303D-413E-A7A4-D3AE9CF8633C}" type="slidenum">
              <a:rPr lang="en-US" smtClean="0"/>
              <a:pPr/>
              <a:t>39</a:t>
            </a:fld>
            <a:endParaRPr lang="en-US" smtClean="0"/>
          </a:p>
        </p:txBody>
      </p:sp>
      <p:sp>
        <p:nvSpPr>
          <p:cNvPr id="10" name="TextBox 9"/>
          <p:cNvSpPr txBox="1"/>
          <p:nvPr/>
        </p:nvSpPr>
        <p:spPr>
          <a:xfrm>
            <a:off x="533400" y="838200"/>
            <a:ext cx="5373688" cy="17541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9900"/>
                </a:solidFill>
                <a:latin typeface="Arial" charset="0"/>
              </a:rPr>
              <a:t>Every electrode is connected to an amplifier </a:t>
            </a:r>
            <a:r>
              <a:rPr lang="en-US" b="1" dirty="0">
                <a:solidFill>
                  <a:srgbClr val="009900"/>
                </a:solidFill>
                <a:latin typeface="Arial" charset="0"/>
                <a:sym typeface="Wingdings" pitchFamily="2" charset="2"/>
              </a:rPr>
              <a:t></a:t>
            </a:r>
            <a:r>
              <a:rPr lang="en-US" b="1" dirty="0">
                <a:solidFill>
                  <a:srgbClr val="009900"/>
                </a:solidFill>
                <a:latin typeface="Arial" charset="0"/>
              </a:rPr>
              <a:t> </a:t>
            </a:r>
          </a:p>
          <a:p>
            <a:pPr>
              <a:defRPr/>
            </a:pPr>
            <a:r>
              <a:rPr lang="en-US" b="1" dirty="0">
                <a:solidFill>
                  <a:srgbClr val="009900"/>
                </a:solidFill>
                <a:latin typeface="Arial" charset="0"/>
              </a:rPr>
              <a:t>Highly integrated readout electronics.</a:t>
            </a:r>
          </a:p>
          <a:p>
            <a:pPr>
              <a:defRPr/>
            </a:pPr>
            <a:endParaRPr lang="en-US" b="1" dirty="0">
              <a:solidFill>
                <a:srgbClr val="009900"/>
              </a:solidFill>
              <a:latin typeface="Arial" charset="0"/>
            </a:endParaRPr>
          </a:p>
          <a:p>
            <a:pPr>
              <a:defRPr/>
            </a:pPr>
            <a:r>
              <a:rPr lang="en-US" b="1" dirty="0">
                <a:solidFill>
                  <a:schemeClr val="accent6"/>
                </a:solidFill>
                <a:latin typeface="Arial" charset="0"/>
              </a:rPr>
              <a:t>Two dimensional readout is possible.</a:t>
            </a:r>
          </a:p>
          <a:p>
            <a:pPr>
              <a:defRPr/>
            </a:pPr>
            <a:endParaRPr lang="en-US" b="1" dirty="0">
              <a:solidFill>
                <a:srgbClr val="009900"/>
              </a:solidFill>
              <a:latin typeface="Arial" charset="0"/>
            </a:endParaRPr>
          </a:p>
          <a:p>
            <a:pPr>
              <a:defRPr/>
            </a:pPr>
            <a:endParaRPr lang="en-US" b="1" dirty="0">
              <a:solidFill>
                <a:srgbClr val="009900"/>
              </a:solidFill>
              <a:latin typeface="Arial" charset="0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4191000" y="2743200"/>
            <a:ext cx="4038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002060"/>
                </a:solidFill>
                <a:latin typeface="+mj-lt"/>
              </a:rPr>
              <a:t>CMS Outer Barrel Module</a:t>
            </a:r>
          </a:p>
        </p:txBody>
      </p:sp>
      <p:pic>
        <p:nvPicPr>
          <p:cNvPr id="21513" name="Picture 6" descr="g_modbar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200400"/>
            <a:ext cx="5105400" cy="267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3"/>
          <p:cNvSpPr txBox="1">
            <a:spLocks noChangeArrowheads="1"/>
          </p:cNvSpPr>
          <p:nvPr/>
        </p:nvSpPr>
        <p:spPr bwMode="auto">
          <a:xfrm>
            <a:off x="0" y="22860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Silicon Strip Detectors</a:t>
            </a:r>
            <a:endParaRPr lang="en-US" sz="20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scan0006"/>
          <p:cNvPicPr>
            <a:picLocks noChangeAspect="1" noChangeArrowheads="1"/>
          </p:cNvPicPr>
          <p:nvPr/>
        </p:nvPicPr>
        <p:blipFill>
          <a:blip r:embed="rId2" cstate="print"/>
          <a:srcRect l="6580" t="2299" r="13146" b="18683"/>
          <a:stretch>
            <a:fillRect/>
          </a:stretch>
        </p:blipFill>
        <p:spPr bwMode="auto">
          <a:xfrm>
            <a:off x="1600200" y="381000"/>
            <a:ext cx="5181600" cy="5839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23555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47F8986-6DFD-4444-8350-9D9F25EB6586}" type="slidenum">
              <a:rPr lang="en-US" smtClean="0"/>
              <a:pPr/>
              <a:t>40</a:t>
            </a:fld>
            <a:endParaRPr lang="en-US" smtClean="0"/>
          </a:p>
        </p:txBody>
      </p:sp>
      <p:pic>
        <p:nvPicPr>
          <p:cNvPr id="23556" name="Picture 2" descr="http://sundh99.cern.ch/cgi-bin/jpeg.getimg.sh?i=/archive/electronic/cern/others/PHO/photo-cms/oreach//oreach-2005-006_01.jpg&amp;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14400"/>
            <a:ext cx="4648200" cy="347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6" descr="http://sundh99.cern.ch/cgi-bin/jpeg.getimg.sh?i=/archive/electronic/cern/others/PHO/photo-ex/0610026_01.jpg&amp;s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3201988"/>
            <a:ext cx="5132388" cy="343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0" y="22860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000" b="1" dirty="0" smtClean="0">
                <a:solidFill>
                  <a:srgbClr val="FF0000"/>
                </a:solidFill>
                <a:latin typeface="+mj-lt"/>
              </a:rPr>
              <a:t>Silicon Strip Detectors</a:t>
            </a:r>
            <a:endParaRPr lang="en-US" sz="20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4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8089900" y="6697663"/>
            <a:ext cx="1033463" cy="1349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1987" name="AutoShape 6"/>
          <p:cNvSpPr>
            <a:spLocks noChangeArrowheads="1"/>
          </p:cNvSpPr>
          <p:nvPr/>
        </p:nvSpPr>
        <p:spPr bwMode="auto">
          <a:xfrm>
            <a:off x="360363" y="4572000"/>
            <a:ext cx="3886200" cy="457200"/>
          </a:xfrm>
          <a:prstGeom prst="parallelogram">
            <a:avLst>
              <a:gd name="adj" fmla="val 113255"/>
            </a:avLst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988" name="Rectangle 7"/>
          <p:cNvSpPr>
            <a:spLocks noChangeArrowheads="1"/>
          </p:cNvSpPr>
          <p:nvPr/>
        </p:nvSpPr>
        <p:spPr bwMode="auto">
          <a:xfrm>
            <a:off x="893763" y="3200400"/>
            <a:ext cx="3352800" cy="1371600"/>
          </a:xfrm>
          <a:prstGeom prst="rect">
            <a:avLst/>
          </a:prstGeom>
          <a:noFill/>
          <a:ln w="12700">
            <a:solidFill>
              <a:schemeClr val="bg2"/>
            </a:solidFill>
            <a:miter lim="800000"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989" name="Line 8"/>
          <p:cNvSpPr>
            <a:spLocks noChangeShapeType="1"/>
          </p:cNvSpPr>
          <p:nvPr/>
        </p:nvSpPr>
        <p:spPr bwMode="auto">
          <a:xfrm flipV="1">
            <a:off x="360363" y="4495800"/>
            <a:ext cx="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990" name="Line 9"/>
          <p:cNvSpPr>
            <a:spLocks noChangeShapeType="1"/>
          </p:cNvSpPr>
          <p:nvPr/>
        </p:nvSpPr>
        <p:spPr bwMode="auto">
          <a:xfrm flipV="1">
            <a:off x="360363" y="5029200"/>
            <a:ext cx="533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991" name="Line 10"/>
          <p:cNvSpPr>
            <a:spLocks noChangeShapeType="1"/>
          </p:cNvSpPr>
          <p:nvPr/>
        </p:nvSpPr>
        <p:spPr bwMode="auto">
          <a:xfrm flipV="1">
            <a:off x="360363" y="4724400"/>
            <a:ext cx="3810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sm" len="sm"/>
            <a:tailEnd type="triangle" w="med" len="med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992" name="Text Box 11"/>
          <p:cNvSpPr txBox="1">
            <a:spLocks noChangeArrowheads="1"/>
          </p:cNvSpPr>
          <p:nvPr/>
        </p:nvSpPr>
        <p:spPr bwMode="auto">
          <a:xfrm>
            <a:off x="0" y="4449763"/>
            <a:ext cx="2857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smtClean="0">
                <a:solidFill>
                  <a:srgbClr val="000000"/>
                </a:solidFill>
                <a:latin typeface="Times New Roman" pitchFamily="18" charset="0"/>
              </a:rPr>
              <a:t>y</a:t>
            </a:r>
          </a:p>
        </p:txBody>
      </p:sp>
      <p:sp>
        <p:nvSpPr>
          <p:cNvPr id="41993" name="Text Box 12"/>
          <p:cNvSpPr txBox="1">
            <a:spLocks noChangeArrowheads="1"/>
          </p:cNvSpPr>
          <p:nvPr/>
        </p:nvSpPr>
        <p:spPr bwMode="auto">
          <a:xfrm>
            <a:off x="436563" y="4978400"/>
            <a:ext cx="274637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smtClean="0">
                <a:solidFill>
                  <a:srgbClr val="000000"/>
                </a:solidFill>
                <a:latin typeface="Times New Roman" pitchFamily="18" charset="0"/>
              </a:rPr>
              <a:t>z</a:t>
            </a:r>
          </a:p>
        </p:txBody>
      </p:sp>
      <p:sp>
        <p:nvSpPr>
          <p:cNvPr id="41994" name="Text Box 13"/>
          <p:cNvSpPr txBox="1">
            <a:spLocks noChangeArrowheads="1"/>
          </p:cNvSpPr>
          <p:nvPr/>
        </p:nvSpPr>
        <p:spPr bwMode="auto">
          <a:xfrm>
            <a:off x="665163" y="4597400"/>
            <a:ext cx="2857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smtClean="0">
                <a:solidFill>
                  <a:srgbClr val="000000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41995" name="Line 14"/>
          <p:cNvSpPr>
            <a:spLocks noChangeShapeType="1"/>
          </p:cNvSpPr>
          <p:nvPr/>
        </p:nvSpPr>
        <p:spPr bwMode="auto">
          <a:xfrm flipH="1" flipV="1">
            <a:off x="1198563" y="2667000"/>
            <a:ext cx="1524000" cy="2743200"/>
          </a:xfrm>
          <a:prstGeom prst="line">
            <a:avLst/>
          </a:prstGeom>
          <a:noFill/>
          <a:ln w="28575">
            <a:solidFill>
              <a:srgbClr val="FF3300"/>
            </a:solidFill>
            <a:prstDash val="sysDot"/>
            <a:round/>
            <a:headEnd type="none" w="sm" len="sm"/>
            <a:tailEnd type="arrow" w="med" len="med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996" name="Line 15"/>
          <p:cNvSpPr>
            <a:spLocks noChangeShapeType="1"/>
          </p:cNvSpPr>
          <p:nvPr/>
        </p:nvSpPr>
        <p:spPr bwMode="auto">
          <a:xfrm flipV="1">
            <a:off x="3713163" y="32766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997" name="Line 16"/>
          <p:cNvSpPr>
            <a:spLocks noChangeShapeType="1"/>
          </p:cNvSpPr>
          <p:nvPr/>
        </p:nvSpPr>
        <p:spPr bwMode="auto">
          <a:xfrm flipV="1">
            <a:off x="3713163" y="33528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998" name="Line 17"/>
          <p:cNvSpPr>
            <a:spLocks noChangeShapeType="1"/>
          </p:cNvSpPr>
          <p:nvPr/>
        </p:nvSpPr>
        <p:spPr bwMode="auto">
          <a:xfrm flipV="1">
            <a:off x="3713163" y="34290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1999" name="Line 18"/>
          <p:cNvSpPr>
            <a:spLocks noChangeShapeType="1"/>
          </p:cNvSpPr>
          <p:nvPr/>
        </p:nvSpPr>
        <p:spPr bwMode="auto">
          <a:xfrm flipV="1">
            <a:off x="3713163" y="35052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00" name="Line 19"/>
          <p:cNvSpPr>
            <a:spLocks noChangeShapeType="1"/>
          </p:cNvSpPr>
          <p:nvPr/>
        </p:nvSpPr>
        <p:spPr bwMode="auto">
          <a:xfrm flipV="1">
            <a:off x="3713163" y="35814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01" name="Line 20"/>
          <p:cNvSpPr>
            <a:spLocks noChangeShapeType="1"/>
          </p:cNvSpPr>
          <p:nvPr/>
        </p:nvSpPr>
        <p:spPr bwMode="auto">
          <a:xfrm flipV="1">
            <a:off x="3713163" y="36576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02" name="Line 21"/>
          <p:cNvSpPr>
            <a:spLocks noChangeShapeType="1"/>
          </p:cNvSpPr>
          <p:nvPr/>
        </p:nvSpPr>
        <p:spPr bwMode="auto">
          <a:xfrm flipV="1">
            <a:off x="3713163" y="37338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03" name="Line 22"/>
          <p:cNvSpPr>
            <a:spLocks noChangeShapeType="1"/>
          </p:cNvSpPr>
          <p:nvPr/>
        </p:nvSpPr>
        <p:spPr bwMode="auto">
          <a:xfrm flipV="1">
            <a:off x="3713163" y="38100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04" name="Line 23"/>
          <p:cNvSpPr>
            <a:spLocks noChangeShapeType="1"/>
          </p:cNvSpPr>
          <p:nvPr/>
        </p:nvSpPr>
        <p:spPr bwMode="auto">
          <a:xfrm flipV="1">
            <a:off x="3713163" y="38862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05" name="Line 24"/>
          <p:cNvSpPr>
            <a:spLocks noChangeShapeType="1"/>
          </p:cNvSpPr>
          <p:nvPr/>
        </p:nvSpPr>
        <p:spPr bwMode="auto">
          <a:xfrm flipV="1">
            <a:off x="3713163" y="39624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06" name="Line 25"/>
          <p:cNvSpPr>
            <a:spLocks noChangeShapeType="1"/>
          </p:cNvSpPr>
          <p:nvPr/>
        </p:nvSpPr>
        <p:spPr bwMode="auto">
          <a:xfrm flipV="1">
            <a:off x="3713163" y="40386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07" name="Line 26"/>
          <p:cNvSpPr>
            <a:spLocks noChangeShapeType="1"/>
          </p:cNvSpPr>
          <p:nvPr/>
        </p:nvSpPr>
        <p:spPr bwMode="auto">
          <a:xfrm flipV="1">
            <a:off x="3713163" y="41148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08" name="Line 27"/>
          <p:cNvSpPr>
            <a:spLocks noChangeShapeType="1"/>
          </p:cNvSpPr>
          <p:nvPr/>
        </p:nvSpPr>
        <p:spPr bwMode="auto">
          <a:xfrm flipV="1">
            <a:off x="3713163" y="41910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09" name="Line 28"/>
          <p:cNvSpPr>
            <a:spLocks noChangeShapeType="1"/>
          </p:cNvSpPr>
          <p:nvPr/>
        </p:nvSpPr>
        <p:spPr bwMode="auto">
          <a:xfrm flipV="1">
            <a:off x="3713163" y="42672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10" name="Line 29"/>
          <p:cNvSpPr>
            <a:spLocks noChangeShapeType="1"/>
          </p:cNvSpPr>
          <p:nvPr/>
        </p:nvSpPr>
        <p:spPr bwMode="auto">
          <a:xfrm flipV="1">
            <a:off x="3713163" y="43434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11" name="Line 30"/>
          <p:cNvSpPr>
            <a:spLocks noChangeShapeType="1"/>
          </p:cNvSpPr>
          <p:nvPr/>
        </p:nvSpPr>
        <p:spPr bwMode="auto">
          <a:xfrm flipV="1">
            <a:off x="3713163" y="44196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12" name="Line 31"/>
          <p:cNvSpPr>
            <a:spLocks noChangeShapeType="1"/>
          </p:cNvSpPr>
          <p:nvPr/>
        </p:nvSpPr>
        <p:spPr bwMode="auto">
          <a:xfrm flipV="1">
            <a:off x="3713163" y="4495800"/>
            <a:ext cx="533400" cy="457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1274763" y="4216400"/>
            <a:ext cx="395287" cy="336550"/>
            <a:chOff x="871" y="2603"/>
            <a:chExt cx="249" cy="212"/>
          </a:xfrm>
        </p:grpSpPr>
        <p:sp>
          <p:nvSpPr>
            <p:cNvPr id="42045" name="Text Box 33"/>
            <p:cNvSpPr txBox="1">
              <a:spLocks noChangeArrowheads="1"/>
            </p:cNvSpPr>
            <p:nvPr/>
          </p:nvSpPr>
          <p:spPr bwMode="auto">
            <a:xfrm>
              <a:off x="919" y="2603"/>
              <a:ext cx="201" cy="21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92075" tIns="46038" rIns="92075" bIns="46038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600" smtClean="0">
                  <a:solidFill>
                    <a:srgbClr val="FF3300"/>
                  </a:solidFill>
                  <a:latin typeface="Times New Roman" pitchFamily="18" charset="0"/>
                </a:rPr>
                <a:t>E</a:t>
              </a:r>
            </a:p>
          </p:txBody>
        </p:sp>
        <p:sp>
          <p:nvSpPr>
            <p:cNvPr id="42046" name="Line 34"/>
            <p:cNvSpPr>
              <a:spLocks noChangeShapeType="1"/>
            </p:cNvSpPr>
            <p:nvPr/>
          </p:nvSpPr>
          <p:spPr bwMode="auto">
            <a:xfrm flipH="1">
              <a:off x="871" y="2635"/>
              <a:ext cx="240" cy="0"/>
            </a:xfrm>
            <a:prstGeom prst="line">
              <a:avLst/>
            </a:prstGeom>
            <a:noFill/>
            <a:ln w="19050">
              <a:solidFill>
                <a:srgbClr val="FF3300"/>
              </a:solidFill>
              <a:round/>
              <a:headEnd type="none" w="sm" len="sm"/>
              <a:tailEnd type="arrow" w="med" len="med"/>
            </a:ln>
          </p:spPr>
          <p:txBody>
            <a:bodyPr wrap="none" lIns="92075" tIns="46038" rIns="92075" bIns="46038" anchor="ctr"/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 b="0" smtClean="0">
                <a:solidFill>
                  <a:srgbClr val="000000"/>
                </a:solidFill>
                <a:latin typeface="Arial" charset="0"/>
              </a:endParaRPr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1274763" y="3683000"/>
            <a:ext cx="398462" cy="355600"/>
            <a:chOff x="871" y="2267"/>
            <a:chExt cx="251" cy="224"/>
          </a:xfrm>
        </p:grpSpPr>
        <p:sp>
          <p:nvSpPr>
            <p:cNvPr id="42043" name="Line 36"/>
            <p:cNvSpPr>
              <a:spLocks noChangeShapeType="1"/>
            </p:cNvSpPr>
            <p:nvPr/>
          </p:nvSpPr>
          <p:spPr bwMode="auto">
            <a:xfrm flipH="1">
              <a:off x="871" y="2491"/>
              <a:ext cx="240" cy="0"/>
            </a:xfrm>
            <a:prstGeom prst="line">
              <a:avLst/>
            </a:prstGeom>
            <a:noFill/>
            <a:ln w="19050">
              <a:solidFill>
                <a:srgbClr val="002060"/>
              </a:solidFill>
              <a:round/>
              <a:headEnd type="none" w="sm" len="sm"/>
              <a:tailEnd type="arrow" w="med" len="med"/>
            </a:ln>
          </p:spPr>
          <p:txBody>
            <a:bodyPr wrap="none" lIns="92075" tIns="46038" rIns="92075" bIns="46038" anchor="ctr"/>
            <a:lstStyle/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 b="0" smtClean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2044" name="Text Box 37"/>
            <p:cNvSpPr txBox="1">
              <a:spLocks noChangeArrowheads="1"/>
            </p:cNvSpPr>
            <p:nvPr/>
          </p:nvSpPr>
          <p:spPr bwMode="auto">
            <a:xfrm>
              <a:off x="919" y="2267"/>
              <a:ext cx="203" cy="214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 lIns="92075" tIns="46038" rIns="92075" bIns="46038">
              <a:spAutoFit/>
            </a:bodyPr>
            <a:lstStyle/>
            <a:p>
              <a:pPr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600" smtClean="0">
                  <a:solidFill>
                    <a:srgbClr val="002060"/>
                  </a:solidFill>
                  <a:latin typeface="Times New Roman" pitchFamily="18" charset="0"/>
                </a:rPr>
                <a:t>B</a:t>
              </a:r>
            </a:p>
          </p:txBody>
        </p:sp>
      </p:grpSp>
      <p:sp>
        <p:nvSpPr>
          <p:cNvPr id="42015" name="AutoShape 38"/>
          <p:cNvSpPr>
            <a:spLocks noChangeArrowheads="1"/>
          </p:cNvSpPr>
          <p:nvPr/>
        </p:nvSpPr>
        <p:spPr bwMode="auto">
          <a:xfrm>
            <a:off x="360363" y="3200400"/>
            <a:ext cx="3886200" cy="457200"/>
          </a:xfrm>
          <a:prstGeom prst="parallelogram">
            <a:avLst>
              <a:gd name="adj" fmla="val 113255"/>
            </a:avLst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16" name="Rectangle 39"/>
          <p:cNvSpPr>
            <a:spLocks noChangeArrowheads="1"/>
          </p:cNvSpPr>
          <p:nvPr/>
        </p:nvSpPr>
        <p:spPr bwMode="auto">
          <a:xfrm>
            <a:off x="360363" y="3657600"/>
            <a:ext cx="3352800" cy="13716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17" name="Freeform 40"/>
          <p:cNvSpPr>
            <a:spLocks/>
          </p:cNvSpPr>
          <p:nvPr/>
        </p:nvSpPr>
        <p:spPr bwMode="auto">
          <a:xfrm>
            <a:off x="1500188" y="3265488"/>
            <a:ext cx="80962" cy="65087"/>
          </a:xfrm>
          <a:custGeom>
            <a:avLst/>
            <a:gdLst>
              <a:gd name="T0" fmla="*/ 2147483647 w 51"/>
              <a:gd name="T1" fmla="*/ 2147483647 h 41"/>
              <a:gd name="T2" fmla="*/ 2147483647 w 51"/>
              <a:gd name="T3" fmla="*/ 2147483647 h 41"/>
              <a:gd name="T4" fmla="*/ 2147483647 w 51"/>
              <a:gd name="T5" fmla="*/ 2147483647 h 41"/>
              <a:gd name="T6" fmla="*/ 2147483647 w 51"/>
              <a:gd name="T7" fmla="*/ 2147483647 h 41"/>
              <a:gd name="T8" fmla="*/ 2147483647 w 51"/>
              <a:gd name="T9" fmla="*/ 2147483647 h 41"/>
              <a:gd name="T10" fmla="*/ 2147483647 w 51"/>
              <a:gd name="T11" fmla="*/ 2147483647 h 41"/>
              <a:gd name="T12" fmla="*/ 2147483647 w 51"/>
              <a:gd name="T13" fmla="*/ 2147483647 h 41"/>
              <a:gd name="T14" fmla="*/ 2147483647 w 51"/>
              <a:gd name="T15" fmla="*/ 2147483647 h 41"/>
              <a:gd name="T16" fmla="*/ 2147483647 w 51"/>
              <a:gd name="T17" fmla="*/ 2147483647 h 41"/>
              <a:gd name="T18" fmla="*/ 2147483647 w 51"/>
              <a:gd name="T19" fmla="*/ 2147483647 h 41"/>
              <a:gd name="T20" fmla="*/ 2147483647 w 51"/>
              <a:gd name="T21" fmla="*/ 2147483647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18" name="Freeform 41"/>
          <p:cNvSpPr>
            <a:spLocks/>
          </p:cNvSpPr>
          <p:nvPr/>
        </p:nvSpPr>
        <p:spPr bwMode="auto">
          <a:xfrm>
            <a:off x="2417763" y="4876800"/>
            <a:ext cx="80962" cy="65088"/>
          </a:xfrm>
          <a:custGeom>
            <a:avLst/>
            <a:gdLst>
              <a:gd name="T0" fmla="*/ 2147483647 w 51"/>
              <a:gd name="T1" fmla="*/ 2147483647 h 41"/>
              <a:gd name="T2" fmla="*/ 2147483647 w 51"/>
              <a:gd name="T3" fmla="*/ 2147483647 h 41"/>
              <a:gd name="T4" fmla="*/ 2147483647 w 51"/>
              <a:gd name="T5" fmla="*/ 2147483647 h 41"/>
              <a:gd name="T6" fmla="*/ 2147483647 w 51"/>
              <a:gd name="T7" fmla="*/ 2147483647 h 41"/>
              <a:gd name="T8" fmla="*/ 2147483647 w 51"/>
              <a:gd name="T9" fmla="*/ 2147483647 h 41"/>
              <a:gd name="T10" fmla="*/ 2147483647 w 51"/>
              <a:gd name="T11" fmla="*/ 2147483647 h 41"/>
              <a:gd name="T12" fmla="*/ 2147483647 w 51"/>
              <a:gd name="T13" fmla="*/ 2147483647 h 41"/>
              <a:gd name="T14" fmla="*/ 2147483647 w 51"/>
              <a:gd name="T15" fmla="*/ 2147483647 h 41"/>
              <a:gd name="T16" fmla="*/ 2147483647 w 51"/>
              <a:gd name="T17" fmla="*/ 2147483647 h 41"/>
              <a:gd name="T18" fmla="*/ 2147483647 w 51"/>
              <a:gd name="T19" fmla="*/ 2147483647 h 41"/>
              <a:gd name="T20" fmla="*/ 2147483647 w 51"/>
              <a:gd name="T21" fmla="*/ 2147483647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19" name="Line 42"/>
          <p:cNvSpPr>
            <a:spLocks noChangeShapeType="1"/>
          </p:cNvSpPr>
          <p:nvPr/>
        </p:nvSpPr>
        <p:spPr bwMode="auto">
          <a:xfrm flipH="1">
            <a:off x="3865563" y="3276600"/>
            <a:ext cx="304800" cy="160020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ot"/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20" name="Line 43"/>
          <p:cNvSpPr>
            <a:spLocks noChangeShapeType="1"/>
          </p:cNvSpPr>
          <p:nvPr/>
        </p:nvSpPr>
        <p:spPr bwMode="auto">
          <a:xfrm>
            <a:off x="1731963" y="3429000"/>
            <a:ext cx="228600" cy="0"/>
          </a:xfrm>
          <a:prstGeom prst="line">
            <a:avLst/>
          </a:prstGeom>
          <a:noFill/>
          <a:ln w="19050">
            <a:solidFill>
              <a:srgbClr val="00BE00"/>
            </a:solidFill>
            <a:round/>
            <a:headEnd type="none" w="sm" len="sm"/>
            <a:tailEnd type="arrow" w="med" len="med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21" name="Line 44"/>
          <p:cNvSpPr>
            <a:spLocks noChangeShapeType="1"/>
          </p:cNvSpPr>
          <p:nvPr/>
        </p:nvSpPr>
        <p:spPr bwMode="auto">
          <a:xfrm>
            <a:off x="1960563" y="3810000"/>
            <a:ext cx="228600" cy="0"/>
          </a:xfrm>
          <a:prstGeom prst="line">
            <a:avLst/>
          </a:prstGeom>
          <a:noFill/>
          <a:ln w="19050">
            <a:solidFill>
              <a:srgbClr val="00BE00"/>
            </a:solidFill>
            <a:round/>
            <a:headEnd type="none" w="sm" len="sm"/>
            <a:tailEnd type="arrow" w="med" len="med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22" name="Line 45"/>
          <p:cNvSpPr>
            <a:spLocks noChangeShapeType="1"/>
          </p:cNvSpPr>
          <p:nvPr/>
        </p:nvSpPr>
        <p:spPr bwMode="auto">
          <a:xfrm>
            <a:off x="2112963" y="4114800"/>
            <a:ext cx="228600" cy="0"/>
          </a:xfrm>
          <a:prstGeom prst="line">
            <a:avLst/>
          </a:prstGeom>
          <a:noFill/>
          <a:ln w="19050">
            <a:solidFill>
              <a:srgbClr val="00BE00"/>
            </a:solidFill>
            <a:round/>
            <a:headEnd type="none" w="sm" len="sm"/>
            <a:tailEnd type="arrow" w="med" len="med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23" name="Line 46"/>
          <p:cNvSpPr>
            <a:spLocks noChangeShapeType="1"/>
          </p:cNvSpPr>
          <p:nvPr/>
        </p:nvSpPr>
        <p:spPr bwMode="auto">
          <a:xfrm>
            <a:off x="2341563" y="4419600"/>
            <a:ext cx="228600" cy="0"/>
          </a:xfrm>
          <a:prstGeom prst="line">
            <a:avLst/>
          </a:prstGeom>
          <a:noFill/>
          <a:ln w="19050">
            <a:solidFill>
              <a:srgbClr val="00BE00"/>
            </a:solidFill>
            <a:round/>
            <a:headEnd type="none" w="sm" len="sm"/>
            <a:tailEnd type="arrow" w="med" len="med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24" name="Line 47"/>
          <p:cNvSpPr>
            <a:spLocks noChangeShapeType="1"/>
          </p:cNvSpPr>
          <p:nvPr/>
        </p:nvSpPr>
        <p:spPr bwMode="auto">
          <a:xfrm>
            <a:off x="2493963" y="4800600"/>
            <a:ext cx="228600" cy="0"/>
          </a:xfrm>
          <a:prstGeom prst="line">
            <a:avLst/>
          </a:prstGeom>
          <a:noFill/>
          <a:ln w="19050">
            <a:solidFill>
              <a:srgbClr val="00BE00"/>
            </a:solidFill>
            <a:round/>
            <a:headEnd type="none" w="sm" len="sm"/>
            <a:tailEnd type="arrow" w="med" len="med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25" name="Text Box 48"/>
          <p:cNvSpPr txBox="1">
            <a:spLocks noChangeArrowheads="1"/>
          </p:cNvSpPr>
          <p:nvPr/>
        </p:nvSpPr>
        <p:spPr bwMode="auto">
          <a:xfrm>
            <a:off x="2203450" y="3749675"/>
            <a:ext cx="536575" cy="336550"/>
          </a:xfrm>
          <a:prstGeom prst="rect">
            <a:avLst/>
          </a:prstGeom>
          <a:noFill/>
          <a:ln w="19050">
            <a:noFill/>
            <a:miter lim="800000"/>
            <a:headEnd type="none" w="sm" len="sm"/>
            <a:tailEnd type="none" w="sm" len="sm"/>
          </a:ln>
        </p:spPr>
        <p:txBody>
          <a:bodyPr wrap="none"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0" smtClean="0">
                <a:solidFill>
                  <a:srgbClr val="00BE00"/>
                </a:solidFill>
                <a:latin typeface="Times New Roman" pitchFamily="18" charset="0"/>
              </a:rPr>
              <a:t>drift</a:t>
            </a:r>
          </a:p>
        </p:txBody>
      </p:sp>
      <p:sp>
        <p:nvSpPr>
          <p:cNvPr id="42026" name="Text Box 49"/>
          <p:cNvSpPr txBox="1">
            <a:spLocks noChangeArrowheads="1"/>
          </p:cNvSpPr>
          <p:nvPr/>
        </p:nvSpPr>
        <p:spPr bwMode="auto">
          <a:xfrm>
            <a:off x="993775" y="5232400"/>
            <a:ext cx="158432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0" smtClean="0">
                <a:solidFill>
                  <a:srgbClr val="000000"/>
                </a:solidFill>
                <a:latin typeface="Comic Sans MS" pitchFamily="66" charset="0"/>
              </a:rPr>
              <a:t>charged track</a:t>
            </a:r>
          </a:p>
        </p:txBody>
      </p:sp>
      <p:sp>
        <p:nvSpPr>
          <p:cNvPr id="42027" name="AutoShape 50"/>
          <p:cNvSpPr>
            <a:spLocks noChangeArrowheads="1"/>
          </p:cNvSpPr>
          <p:nvPr/>
        </p:nvSpPr>
        <p:spPr bwMode="auto">
          <a:xfrm>
            <a:off x="2590800" y="5638800"/>
            <a:ext cx="1981200" cy="585788"/>
          </a:xfrm>
          <a:prstGeom prst="wedgeRectCallout">
            <a:avLst>
              <a:gd name="adj1" fmla="val 16588"/>
              <a:gd name="adj2" fmla="val -164264"/>
            </a:avLst>
          </a:prstGeom>
          <a:solidFill>
            <a:srgbClr val="FFFFE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lIns="92075" tIns="46038" rIns="92075" bIns="46038"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smtClean="0">
                <a:solidFill>
                  <a:srgbClr val="008000"/>
                </a:solidFill>
                <a:latin typeface="Arial" charset="0"/>
              </a:rPr>
              <a:t>Wire Chamber to detect the tracks</a:t>
            </a:r>
          </a:p>
        </p:txBody>
      </p:sp>
      <p:sp>
        <p:nvSpPr>
          <p:cNvPr id="42028" name="AutoShape 51"/>
          <p:cNvSpPr>
            <a:spLocks noChangeArrowheads="1"/>
          </p:cNvSpPr>
          <p:nvPr/>
        </p:nvSpPr>
        <p:spPr bwMode="auto">
          <a:xfrm>
            <a:off x="1828800" y="2590800"/>
            <a:ext cx="1981200" cy="339725"/>
          </a:xfrm>
          <a:prstGeom prst="wedgeRectCallout">
            <a:avLst>
              <a:gd name="adj1" fmla="val -32130"/>
              <a:gd name="adj2" fmla="val 117111"/>
            </a:avLst>
          </a:prstGeom>
          <a:solidFill>
            <a:srgbClr val="FFFFE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lIns="92075" tIns="46038" rIns="92075" bIns="46038">
            <a:spAutoFit/>
          </a:bodyPr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0" smtClean="0">
                <a:solidFill>
                  <a:srgbClr val="000000"/>
                </a:solidFill>
                <a:latin typeface="Comic Sans MS" pitchFamily="66" charset="0"/>
              </a:rPr>
              <a:t>gas volume</a:t>
            </a:r>
          </a:p>
        </p:txBody>
      </p:sp>
      <p:pic>
        <p:nvPicPr>
          <p:cNvPr id="42029" name="Picture 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70588" y="412750"/>
            <a:ext cx="3135312" cy="312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42030" name="Picture 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50" y="3524250"/>
            <a:ext cx="3097213" cy="31321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42031" name="Freeform 54"/>
          <p:cNvSpPr>
            <a:spLocks/>
          </p:cNvSpPr>
          <p:nvPr/>
        </p:nvSpPr>
        <p:spPr bwMode="auto">
          <a:xfrm>
            <a:off x="2303463" y="4737100"/>
            <a:ext cx="80962" cy="65088"/>
          </a:xfrm>
          <a:custGeom>
            <a:avLst/>
            <a:gdLst>
              <a:gd name="T0" fmla="*/ 2147483647 w 51"/>
              <a:gd name="T1" fmla="*/ 2147483647 h 41"/>
              <a:gd name="T2" fmla="*/ 2147483647 w 51"/>
              <a:gd name="T3" fmla="*/ 2147483647 h 41"/>
              <a:gd name="T4" fmla="*/ 2147483647 w 51"/>
              <a:gd name="T5" fmla="*/ 2147483647 h 41"/>
              <a:gd name="T6" fmla="*/ 2147483647 w 51"/>
              <a:gd name="T7" fmla="*/ 2147483647 h 41"/>
              <a:gd name="T8" fmla="*/ 2147483647 w 51"/>
              <a:gd name="T9" fmla="*/ 2147483647 h 41"/>
              <a:gd name="T10" fmla="*/ 2147483647 w 51"/>
              <a:gd name="T11" fmla="*/ 2147483647 h 41"/>
              <a:gd name="T12" fmla="*/ 2147483647 w 51"/>
              <a:gd name="T13" fmla="*/ 2147483647 h 41"/>
              <a:gd name="T14" fmla="*/ 2147483647 w 51"/>
              <a:gd name="T15" fmla="*/ 2147483647 h 41"/>
              <a:gd name="T16" fmla="*/ 2147483647 w 51"/>
              <a:gd name="T17" fmla="*/ 2147483647 h 41"/>
              <a:gd name="T18" fmla="*/ 2147483647 w 51"/>
              <a:gd name="T19" fmla="*/ 2147483647 h 41"/>
              <a:gd name="T20" fmla="*/ 2147483647 w 51"/>
              <a:gd name="T21" fmla="*/ 2147483647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32" name="Freeform 55"/>
          <p:cNvSpPr>
            <a:spLocks/>
          </p:cNvSpPr>
          <p:nvPr/>
        </p:nvSpPr>
        <p:spPr bwMode="auto">
          <a:xfrm>
            <a:off x="2205038" y="4516438"/>
            <a:ext cx="80962" cy="65087"/>
          </a:xfrm>
          <a:custGeom>
            <a:avLst/>
            <a:gdLst>
              <a:gd name="T0" fmla="*/ 2147483647 w 51"/>
              <a:gd name="T1" fmla="*/ 2147483647 h 41"/>
              <a:gd name="T2" fmla="*/ 2147483647 w 51"/>
              <a:gd name="T3" fmla="*/ 2147483647 h 41"/>
              <a:gd name="T4" fmla="*/ 2147483647 w 51"/>
              <a:gd name="T5" fmla="*/ 2147483647 h 41"/>
              <a:gd name="T6" fmla="*/ 2147483647 w 51"/>
              <a:gd name="T7" fmla="*/ 2147483647 h 41"/>
              <a:gd name="T8" fmla="*/ 2147483647 w 51"/>
              <a:gd name="T9" fmla="*/ 2147483647 h 41"/>
              <a:gd name="T10" fmla="*/ 2147483647 w 51"/>
              <a:gd name="T11" fmla="*/ 2147483647 h 41"/>
              <a:gd name="T12" fmla="*/ 2147483647 w 51"/>
              <a:gd name="T13" fmla="*/ 2147483647 h 41"/>
              <a:gd name="T14" fmla="*/ 2147483647 w 51"/>
              <a:gd name="T15" fmla="*/ 2147483647 h 41"/>
              <a:gd name="T16" fmla="*/ 2147483647 w 51"/>
              <a:gd name="T17" fmla="*/ 2147483647 h 41"/>
              <a:gd name="T18" fmla="*/ 2147483647 w 51"/>
              <a:gd name="T19" fmla="*/ 2147483647 h 41"/>
              <a:gd name="T20" fmla="*/ 2147483647 w 51"/>
              <a:gd name="T21" fmla="*/ 2147483647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33" name="Freeform 56"/>
          <p:cNvSpPr>
            <a:spLocks/>
          </p:cNvSpPr>
          <p:nvPr/>
        </p:nvSpPr>
        <p:spPr bwMode="auto">
          <a:xfrm>
            <a:off x="2157413" y="4406900"/>
            <a:ext cx="80962" cy="65088"/>
          </a:xfrm>
          <a:custGeom>
            <a:avLst/>
            <a:gdLst>
              <a:gd name="T0" fmla="*/ 2147483647 w 51"/>
              <a:gd name="T1" fmla="*/ 2147483647 h 41"/>
              <a:gd name="T2" fmla="*/ 2147483647 w 51"/>
              <a:gd name="T3" fmla="*/ 2147483647 h 41"/>
              <a:gd name="T4" fmla="*/ 2147483647 w 51"/>
              <a:gd name="T5" fmla="*/ 2147483647 h 41"/>
              <a:gd name="T6" fmla="*/ 2147483647 w 51"/>
              <a:gd name="T7" fmla="*/ 2147483647 h 41"/>
              <a:gd name="T8" fmla="*/ 2147483647 w 51"/>
              <a:gd name="T9" fmla="*/ 2147483647 h 41"/>
              <a:gd name="T10" fmla="*/ 2147483647 w 51"/>
              <a:gd name="T11" fmla="*/ 2147483647 h 41"/>
              <a:gd name="T12" fmla="*/ 2147483647 w 51"/>
              <a:gd name="T13" fmla="*/ 2147483647 h 41"/>
              <a:gd name="T14" fmla="*/ 2147483647 w 51"/>
              <a:gd name="T15" fmla="*/ 2147483647 h 41"/>
              <a:gd name="T16" fmla="*/ 2147483647 w 51"/>
              <a:gd name="T17" fmla="*/ 2147483647 h 41"/>
              <a:gd name="T18" fmla="*/ 2147483647 w 51"/>
              <a:gd name="T19" fmla="*/ 2147483647 h 41"/>
              <a:gd name="T20" fmla="*/ 2147483647 w 51"/>
              <a:gd name="T21" fmla="*/ 2147483647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34" name="Freeform 57"/>
          <p:cNvSpPr>
            <a:spLocks/>
          </p:cNvSpPr>
          <p:nvPr/>
        </p:nvSpPr>
        <p:spPr bwMode="auto">
          <a:xfrm>
            <a:off x="1989138" y="4165600"/>
            <a:ext cx="80962" cy="65088"/>
          </a:xfrm>
          <a:custGeom>
            <a:avLst/>
            <a:gdLst>
              <a:gd name="T0" fmla="*/ 2147483647 w 51"/>
              <a:gd name="T1" fmla="*/ 2147483647 h 41"/>
              <a:gd name="T2" fmla="*/ 2147483647 w 51"/>
              <a:gd name="T3" fmla="*/ 2147483647 h 41"/>
              <a:gd name="T4" fmla="*/ 2147483647 w 51"/>
              <a:gd name="T5" fmla="*/ 2147483647 h 41"/>
              <a:gd name="T6" fmla="*/ 2147483647 w 51"/>
              <a:gd name="T7" fmla="*/ 2147483647 h 41"/>
              <a:gd name="T8" fmla="*/ 2147483647 w 51"/>
              <a:gd name="T9" fmla="*/ 2147483647 h 41"/>
              <a:gd name="T10" fmla="*/ 2147483647 w 51"/>
              <a:gd name="T11" fmla="*/ 2147483647 h 41"/>
              <a:gd name="T12" fmla="*/ 2147483647 w 51"/>
              <a:gd name="T13" fmla="*/ 2147483647 h 41"/>
              <a:gd name="T14" fmla="*/ 2147483647 w 51"/>
              <a:gd name="T15" fmla="*/ 2147483647 h 41"/>
              <a:gd name="T16" fmla="*/ 2147483647 w 51"/>
              <a:gd name="T17" fmla="*/ 2147483647 h 41"/>
              <a:gd name="T18" fmla="*/ 2147483647 w 51"/>
              <a:gd name="T19" fmla="*/ 2147483647 h 41"/>
              <a:gd name="T20" fmla="*/ 2147483647 w 51"/>
              <a:gd name="T21" fmla="*/ 2147483647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35" name="Freeform 58"/>
          <p:cNvSpPr>
            <a:spLocks/>
          </p:cNvSpPr>
          <p:nvPr/>
        </p:nvSpPr>
        <p:spPr bwMode="auto">
          <a:xfrm>
            <a:off x="2001838" y="4108450"/>
            <a:ext cx="80962" cy="65088"/>
          </a:xfrm>
          <a:custGeom>
            <a:avLst/>
            <a:gdLst>
              <a:gd name="T0" fmla="*/ 2147483647 w 51"/>
              <a:gd name="T1" fmla="*/ 2147483647 h 41"/>
              <a:gd name="T2" fmla="*/ 2147483647 w 51"/>
              <a:gd name="T3" fmla="*/ 2147483647 h 41"/>
              <a:gd name="T4" fmla="*/ 2147483647 w 51"/>
              <a:gd name="T5" fmla="*/ 2147483647 h 41"/>
              <a:gd name="T6" fmla="*/ 2147483647 w 51"/>
              <a:gd name="T7" fmla="*/ 2147483647 h 41"/>
              <a:gd name="T8" fmla="*/ 2147483647 w 51"/>
              <a:gd name="T9" fmla="*/ 2147483647 h 41"/>
              <a:gd name="T10" fmla="*/ 2147483647 w 51"/>
              <a:gd name="T11" fmla="*/ 2147483647 h 41"/>
              <a:gd name="T12" fmla="*/ 2147483647 w 51"/>
              <a:gd name="T13" fmla="*/ 2147483647 h 41"/>
              <a:gd name="T14" fmla="*/ 2147483647 w 51"/>
              <a:gd name="T15" fmla="*/ 2147483647 h 41"/>
              <a:gd name="T16" fmla="*/ 2147483647 w 51"/>
              <a:gd name="T17" fmla="*/ 2147483647 h 41"/>
              <a:gd name="T18" fmla="*/ 2147483647 w 51"/>
              <a:gd name="T19" fmla="*/ 2147483647 h 41"/>
              <a:gd name="T20" fmla="*/ 2147483647 w 51"/>
              <a:gd name="T21" fmla="*/ 2147483647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36" name="Freeform 59"/>
          <p:cNvSpPr>
            <a:spLocks/>
          </p:cNvSpPr>
          <p:nvPr/>
        </p:nvSpPr>
        <p:spPr bwMode="auto">
          <a:xfrm>
            <a:off x="1824038" y="3841750"/>
            <a:ext cx="80962" cy="65088"/>
          </a:xfrm>
          <a:custGeom>
            <a:avLst/>
            <a:gdLst>
              <a:gd name="T0" fmla="*/ 2147483647 w 51"/>
              <a:gd name="T1" fmla="*/ 2147483647 h 41"/>
              <a:gd name="T2" fmla="*/ 2147483647 w 51"/>
              <a:gd name="T3" fmla="*/ 2147483647 h 41"/>
              <a:gd name="T4" fmla="*/ 2147483647 w 51"/>
              <a:gd name="T5" fmla="*/ 2147483647 h 41"/>
              <a:gd name="T6" fmla="*/ 2147483647 w 51"/>
              <a:gd name="T7" fmla="*/ 2147483647 h 41"/>
              <a:gd name="T8" fmla="*/ 2147483647 w 51"/>
              <a:gd name="T9" fmla="*/ 2147483647 h 41"/>
              <a:gd name="T10" fmla="*/ 2147483647 w 51"/>
              <a:gd name="T11" fmla="*/ 2147483647 h 41"/>
              <a:gd name="T12" fmla="*/ 2147483647 w 51"/>
              <a:gd name="T13" fmla="*/ 2147483647 h 41"/>
              <a:gd name="T14" fmla="*/ 2147483647 w 51"/>
              <a:gd name="T15" fmla="*/ 2147483647 h 41"/>
              <a:gd name="T16" fmla="*/ 2147483647 w 51"/>
              <a:gd name="T17" fmla="*/ 2147483647 h 41"/>
              <a:gd name="T18" fmla="*/ 2147483647 w 51"/>
              <a:gd name="T19" fmla="*/ 2147483647 h 41"/>
              <a:gd name="T20" fmla="*/ 2147483647 w 51"/>
              <a:gd name="T21" fmla="*/ 2147483647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37" name="Freeform 60"/>
          <p:cNvSpPr>
            <a:spLocks/>
          </p:cNvSpPr>
          <p:nvPr/>
        </p:nvSpPr>
        <p:spPr bwMode="auto">
          <a:xfrm>
            <a:off x="1738313" y="3681413"/>
            <a:ext cx="80962" cy="65087"/>
          </a:xfrm>
          <a:custGeom>
            <a:avLst/>
            <a:gdLst>
              <a:gd name="T0" fmla="*/ 2147483647 w 51"/>
              <a:gd name="T1" fmla="*/ 2147483647 h 41"/>
              <a:gd name="T2" fmla="*/ 2147483647 w 51"/>
              <a:gd name="T3" fmla="*/ 2147483647 h 41"/>
              <a:gd name="T4" fmla="*/ 2147483647 w 51"/>
              <a:gd name="T5" fmla="*/ 2147483647 h 41"/>
              <a:gd name="T6" fmla="*/ 2147483647 w 51"/>
              <a:gd name="T7" fmla="*/ 2147483647 h 41"/>
              <a:gd name="T8" fmla="*/ 2147483647 w 51"/>
              <a:gd name="T9" fmla="*/ 2147483647 h 41"/>
              <a:gd name="T10" fmla="*/ 2147483647 w 51"/>
              <a:gd name="T11" fmla="*/ 2147483647 h 41"/>
              <a:gd name="T12" fmla="*/ 2147483647 w 51"/>
              <a:gd name="T13" fmla="*/ 2147483647 h 41"/>
              <a:gd name="T14" fmla="*/ 2147483647 w 51"/>
              <a:gd name="T15" fmla="*/ 2147483647 h 41"/>
              <a:gd name="T16" fmla="*/ 2147483647 w 51"/>
              <a:gd name="T17" fmla="*/ 2147483647 h 41"/>
              <a:gd name="T18" fmla="*/ 2147483647 w 51"/>
              <a:gd name="T19" fmla="*/ 2147483647 h 41"/>
              <a:gd name="T20" fmla="*/ 2147483647 w 51"/>
              <a:gd name="T21" fmla="*/ 2147483647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38" name="Freeform 61"/>
          <p:cNvSpPr>
            <a:spLocks/>
          </p:cNvSpPr>
          <p:nvPr/>
        </p:nvSpPr>
        <p:spPr bwMode="auto">
          <a:xfrm>
            <a:off x="1573213" y="3429000"/>
            <a:ext cx="80962" cy="65088"/>
          </a:xfrm>
          <a:custGeom>
            <a:avLst/>
            <a:gdLst>
              <a:gd name="T0" fmla="*/ 2147483647 w 51"/>
              <a:gd name="T1" fmla="*/ 2147483647 h 41"/>
              <a:gd name="T2" fmla="*/ 2147483647 w 51"/>
              <a:gd name="T3" fmla="*/ 2147483647 h 41"/>
              <a:gd name="T4" fmla="*/ 2147483647 w 51"/>
              <a:gd name="T5" fmla="*/ 2147483647 h 41"/>
              <a:gd name="T6" fmla="*/ 2147483647 w 51"/>
              <a:gd name="T7" fmla="*/ 2147483647 h 41"/>
              <a:gd name="T8" fmla="*/ 2147483647 w 51"/>
              <a:gd name="T9" fmla="*/ 2147483647 h 41"/>
              <a:gd name="T10" fmla="*/ 2147483647 w 51"/>
              <a:gd name="T11" fmla="*/ 2147483647 h 41"/>
              <a:gd name="T12" fmla="*/ 2147483647 w 51"/>
              <a:gd name="T13" fmla="*/ 2147483647 h 41"/>
              <a:gd name="T14" fmla="*/ 2147483647 w 51"/>
              <a:gd name="T15" fmla="*/ 2147483647 h 41"/>
              <a:gd name="T16" fmla="*/ 2147483647 w 51"/>
              <a:gd name="T17" fmla="*/ 2147483647 h 41"/>
              <a:gd name="T18" fmla="*/ 2147483647 w 51"/>
              <a:gd name="T19" fmla="*/ 2147483647 h 41"/>
              <a:gd name="T20" fmla="*/ 2147483647 w 51"/>
              <a:gd name="T21" fmla="*/ 2147483647 h 41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51"/>
              <a:gd name="T34" fmla="*/ 0 h 41"/>
              <a:gd name="T35" fmla="*/ 51 w 51"/>
              <a:gd name="T36" fmla="*/ 41 h 41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51" h="41">
                <a:moveTo>
                  <a:pt x="32" y="10"/>
                </a:moveTo>
                <a:cubicBezTo>
                  <a:pt x="6" y="13"/>
                  <a:pt x="0" y="16"/>
                  <a:pt x="23" y="28"/>
                </a:cubicBezTo>
                <a:cubicBezTo>
                  <a:pt x="31" y="27"/>
                  <a:pt x="41" y="30"/>
                  <a:pt x="47" y="25"/>
                </a:cubicBezTo>
                <a:cubicBezTo>
                  <a:pt x="51" y="22"/>
                  <a:pt x="49" y="12"/>
                  <a:pt x="44" y="10"/>
                </a:cubicBezTo>
                <a:cubicBezTo>
                  <a:pt x="34" y="7"/>
                  <a:pt x="22" y="12"/>
                  <a:pt x="11" y="13"/>
                </a:cubicBezTo>
                <a:cubicBezTo>
                  <a:pt x="5" y="32"/>
                  <a:pt x="21" y="27"/>
                  <a:pt x="35" y="25"/>
                </a:cubicBezTo>
                <a:cubicBezTo>
                  <a:pt x="29" y="0"/>
                  <a:pt x="16" y="9"/>
                  <a:pt x="11" y="28"/>
                </a:cubicBezTo>
                <a:cubicBezTo>
                  <a:pt x="27" y="32"/>
                  <a:pt x="44" y="41"/>
                  <a:pt x="32" y="16"/>
                </a:cubicBezTo>
                <a:cubicBezTo>
                  <a:pt x="27" y="17"/>
                  <a:pt x="21" y="15"/>
                  <a:pt x="17" y="19"/>
                </a:cubicBezTo>
                <a:cubicBezTo>
                  <a:pt x="15" y="21"/>
                  <a:pt x="17" y="27"/>
                  <a:pt x="20" y="28"/>
                </a:cubicBezTo>
                <a:cubicBezTo>
                  <a:pt x="30" y="31"/>
                  <a:pt x="40" y="28"/>
                  <a:pt x="50" y="28"/>
                </a:cubicBezTo>
              </a:path>
            </a:pathLst>
          </a:cu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lIns="92075" tIns="46038" rIns="92075" bIns="46038" anchor="ctr"/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800" b="0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39" name="Text Box 62"/>
          <p:cNvSpPr txBox="1">
            <a:spLocks noChangeArrowheads="1"/>
          </p:cNvSpPr>
          <p:nvPr/>
        </p:nvSpPr>
        <p:spPr bwMode="auto">
          <a:xfrm>
            <a:off x="76200" y="0"/>
            <a:ext cx="579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2800" smtClean="0">
                <a:solidFill>
                  <a:srgbClr val="FF0000"/>
                </a:solidFill>
                <a:latin typeface="Arial" charset="0"/>
              </a:rPr>
              <a:t>Time Projection Chamber (TPC):</a:t>
            </a:r>
          </a:p>
        </p:txBody>
      </p:sp>
      <p:sp>
        <p:nvSpPr>
          <p:cNvPr id="42040" name="Footer Placeholder 61"/>
          <p:cNvSpPr>
            <a:spLocks noGrp="1"/>
          </p:cNvSpPr>
          <p:nvPr>
            <p:ph type="ftr" sz="quarter" idx="11"/>
          </p:nvPr>
        </p:nvSpPr>
        <p:spPr>
          <a:xfrm>
            <a:off x="0" y="6550025"/>
            <a:ext cx="1295400" cy="307975"/>
          </a:xfrm>
          <a:noFill/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 charset="0"/>
              </a:rPr>
              <a:t>W. Riegler/CERN</a:t>
            </a:r>
          </a:p>
        </p:txBody>
      </p:sp>
      <p:sp>
        <p:nvSpPr>
          <p:cNvPr id="42041" name="Slide Number Placeholder 6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4F0EABF-06D7-4528-AD99-E75E3783665F}" type="slidenum">
              <a:rPr lang="en-US" smtClean="0">
                <a:solidFill>
                  <a:srgbClr val="000000"/>
                </a:solidFill>
                <a:latin typeface="Arial" charset="0"/>
              </a:rPr>
              <a:pPr/>
              <a:t>41</a:t>
            </a:fld>
            <a:endParaRPr lang="en-US" smtClean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2042" name="Text Box 62"/>
          <p:cNvSpPr txBox="1">
            <a:spLocks noChangeArrowheads="1"/>
          </p:cNvSpPr>
          <p:nvPr/>
        </p:nvSpPr>
        <p:spPr bwMode="auto">
          <a:xfrm>
            <a:off x="152400" y="685800"/>
            <a:ext cx="56388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smtClean="0">
                <a:solidFill>
                  <a:srgbClr val="002060"/>
                </a:solidFill>
                <a:latin typeface="Arial" charset="0"/>
              </a:rPr>
              <a:t>Gas volume with parallel E and B Field.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smtClean="0">
                <a:solidFill>
                  <a:srgbClr val="002060"/>
                </a:solidFill>
                <a:latin typeface="Arial" charset="0"/>
              </a:rPr>
              <a:t>B for momentum measurement. Positive effect: Diffusion is strongly  reduced by E//B (up to a factor 5).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en-US" sz="1600" smtClean="0">
              <a:solidFill>
                <a:srgbClr val="333399"/>
              </a:solidFill>
              <a:latin typeface="Arial" charset="0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smtClean="0">
                <a:solidFill>
                  <a:srgbClr val="008000"/>
                </a:solidFill>
                <a:latin typeface="Arial" charset="0"/>
              </a:rPr>
              <a:t>Drift Fields 100-400V/cm. Drift times 10-100</a:t>
            </a:r>
            <a:r>
              <a:rPr lang="en-US" sz="1600" smtClean="0">
                <a:solidFill>
                  <a:srgbClr val="008000"/>
                </a:solidFill>
                <a:latin typeface="Arial" charset="0"/>
                <a:sym typeface="Symbol" pitchFamily="18" charset="2"/>
              </a:rPr>
              <a:t> </a:t>
            </a:r>
            <a:r>
              <a:rPr lang="en-US" sz="1600" smtClean="0">
                <a:solidFill>
                  <a:srgbClr val="008000"/>
                </a:solidFill>
                <a:latin typeface="Arial" charset="0"/>
              </a:rPr>
              <a:t>s.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600" smtClean="0">
                <a:solidFill>
                  <a:srgbClr val="008000"/>
                </a:solidFill>
                <a:latin typeface="Arial" charset="0"/>
              </a:rPr>
              <a:t>Distance up to 2.5m 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8000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3800" y="1447800"/>
            <a:ext cx="5257800" cy="42672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</p:pic>
      <p:sp>
        <p:nvSpPr>
          <p:cNvPr id="44035" name="Rectangle 6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2800" b="1">
                <a:solidFill>
                  <a:srgbClr val="FF0000"/>
                </a:solidFill>
              </a:rPr>
              <a:t>ALICE TPC: Construction Parameters</a:t>
            </a:r>
          </a:p>
        </p:txBody>
      </p:sp>
      <p:sp>
        <p:nvSpPr>
          <p:cNvPr id="44036" name="Rectangle 7"/>
          <p:cNvSpPr>
            <a:spLocks noChangeArrowheads="1"/>
          </p:cNvSpPr>
          <p:nvPr/>
        </p:nvSpPr>
        <p:spPr bwMode="auto">
          <a:xfrm>
            <a:off x="152400" y="1143000"/>
            <a:ext cx="38862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>
                <a:solidFill>
                  <a:srgbClr val="002060"/>
                </a:solidFill>
              </a:rPr>
              <a:t>Largest TPC: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b="1">
                <a:solidFill>
                  <a:srgbClr val="009900"/>
                </a:solidFill>
              </a:rPr>
              <a:t>Length 5m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b="1">
                <a:solidFill>
                  <a:srgbClr val="009900"/>
                </a:solidFill>
              </a:rPr>
              <a:t>Diameter 5m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b="1">
                <a:solidFill>
                  <a:srgbClr val="009900"/>
                </a:solidFill>
              </a:rPr>
              <a:t>Volume 88m</a:t>
            </a:r>
            <a:r>
              <a:rPr lang="en-US" b="1" baseline="30000">
                <a:solidFill>
                  <a:srgbClr val="009900"/>
                </a:solidFill>
              </a:rPr>
              <a:t>3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b="1">
                <a:solidFill>
                  <a:srgbClr val="009900"/>
                </a:solidFill>
              </a:rPr>
              <a:t>Detector area 32m</a:t>
            </a:r>
            <a:r>
              <a:rPr lang="en-US" b="1" baseline="30000">
                <a:solidFill>
                  <a:srgbClr val="009900"/>
                </a:solidFill>
              </a:rPr>
              <a:t>2</a:t>
            </a:r>
            <a:endParaRPr lang="en-US" b="1">
              <a:solidFill>
                <a:srgbClr val="009900"/>
              </a:solidFill>
            </a:endParaRP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b="1">
                <a:solidFill>
                  <a:srgbClr val="009900"/>
                </a:solidFill>
              </a:rPr>
              <a:t>Channels ~570 000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b="1" baseline="30000">
              <a:solidFill>
                <a:srgbClr val="009900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>
                <a:solidFill>
                  <a:srgbClr val="002060"/>
                </a:solidFill>
              </a:rPr>
              <a:t>High Voltage: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b="1">
                <a:solidFill>
                  <a:srgbClr val="009900"/>
                </a:solidFill>
              </a:rPr>
              <a:t>Cathode -100kV 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endParaRPr lang="en-US" b="1">
              <a:solidFill>
                <a:srgbClr val="009900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b="1">
                <a:solidFill>
                  <a:srgbClr val="002060"/>
                </a:solidFill>
              </a:rPr>
              <a:t>Material X</a:t>
            </a:r>
            <a:r>
              <a:rPr lang="en-US" b="1" baseline="-25000">
                <a:solidFill>
                  <a:srgbClr val="002060"/>
                </a:solidFill>
              </a:rPr>
              <a:t>0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b="1">
                <a:solidFill>
                  <a:srgbClr val="009900"/>
                </a:solidFill>
              </a:rPr>
              <a:t>Cylinder from composite materials  from airplane industry (X</a:t>
            </a:r>
            <a:r>
              <a:rPr lang="en-US" b="1" baseline="-25000">
                <a:solidFill>
                  <a:srgbClr val="009900"/>
                </a:solidFill>
              </a:rPr>
              <a:t>0</a:t>
            </a:r>
            <a:r>
              <a:rPr lang="en-US" b="1">
                <a:solidFill>
                  <a:srgbClr val="009900"/>
                </a:solidFill>
              </a:rPr>
              <a:t>= ~3%)</a:t>
            </a:r>
            <a:endParaRPr lang="en-US" sz="2800">
              <a:solidFill>
                <a:srgbClr val="000000"/>
              </a:solidFill>
            </a:endParaRPr>
          </a:p>
        </p:txBody>
      </p:sp>
      <p:sp>
        <p:nvSpPr>
          <p:cNvPr id="44037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sp>
        <p:nvSpPr>
          <p:cNvPr id="440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A5EBDC2-B8BB-46A2-A108-1F587C716F27}" type="slidenum">
              <a:rPr lang="en-US" smtClean="0">
                <a:latin typeface="Arial" charset="0"/>
              </a:rPr>
              <a:pPr/>
              <a:t>42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0" y="-552450"/>
            <a:ext cx="9144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 anchor="b"/>
          <a:lstStyle/>
          <a:p>
            <a:pPr algn="ctr"/>
            <a:r>
              <a:rPr lang="en-US" sz="2800" b="1">
                <a:solidFill>
                  <a:srgbClr val="FF0000"/>
                </a:solidFill>
              </a:rPr>
              <a:t>ALICE TPC:  Pictures of the Construction</a:t>
            </a:r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50" y="1371600"/>
            <a:ext cx="3886200" cy="51816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3716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</p:pic>
      <p:pic>
        <p:nvPicPr>
          <p:cNvPr id="4506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4343400"/>
            <a:ext cx="3841750" cy="1870075"/>
          </a:xfrm>
          <a:prstGeom prst="rect">
            <a:avLst/>
          </a:prstGeom>
          <a:noFill/>
          <a:ln w="9525">
            <a:noFill/>
            <a:miter lim="800000"/>
            <a:headEnd type="none" w="sm" len="sm"/>
            <a:tailEnd type="none" w="sm" len="sm"/>
          </a:ln>
        </p:spPr>
      </p:pic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304800" y="914400"/>
            <a:ext cx="7620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b="1">
                <a:solidFill>
                  <a:srgbClr val="002060"/>
                </a:solidFill>
              </a:rPr>
              <a:t>Precision in z: 250</a:t>
            </a:r>
            <a:r>
              <a:rPr lang="en-US" b="1">
                <a:solidFill>
                  <a:srgbClr val="002060"/>
                </a:solidFill>
                <a:latin typeface="Symbol" pitchFamily="18" charset="2"/>
              </a:rPr>
              <a:t>m</a:t>
            </a:r>
            <a:r>
              <a:rPr lang="en-US" b="1">
                <a:solidFill>
                  <a:srgbClr val="002060"/>
                </a:solidFill>
              </a:rPr>
              <a:t>m 		 	End plates 250</a:t>
            </a:r>
            <a:r>
              <a:rPr lang="en-US" b="1">
                <a:solidFill>
                  <a:srgbClr val="002060"/>
                </a:solidFill>
                <a:latin typeface="Symbol" pitchFamily="18" charset="2"/>
              </a:rPr>
              <a:t>m</a:t>
            </a:r>
            <a:r>
              <a:rPr lang="en-US" b="1">
                <a:solidFill>
                  <a:srgbClr val="002060"/>
                </a:solidFill>
              </a:rPr>
              <a:t>m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4495800" y="6324600"/>
            <a:ext cx="266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488" tIns="44450" rIns="90488" bIns="44450"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en-US" b="1">
                <a:solidFill>
                  <a:srgbClr val="009900"/>
                </a:solidFill>
              </a:rPr>
              <a:t>Wire chamber: 40</a:t>
            </a:r>
            <a:r>
              <a:rPr lang="en-US" b="1">
                <a:solidFill>
                  <a:srgbClr val="009900"/>
                </a:solidFill>
                <a:latin typeface="Symbol" pitchFamily="18" charset="2"/>
              </a:rPr>
              <a:t>m</a:t>
            </a:r>
            <a:r>
              <a:rPr lang="en-US" b="1">
                <a:solidFill>
                  <a:srgbClr val="009900"/>
                </a:solidFill>
              </a:rPr>
              <a:t>m</a:t>
            </a:r>
          </a:p>
        </p:txBody>
      </p:sp>
      <p:sp>
        <p:nvSpPr>
          <p:cNvPr id="45064" name="Footer Placeholder 1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sp>
        <p:nvSpPr>
          <p:cNvPr id="45065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59ED50-D433-4DAD-A441-66D3E3828A60}" type="slidenum">
              <a:rPr lang="en-US" smtClean="0">
                <a:latin typeface="Arial" charset="0"/>
              </a:rPr>
              <a:pPr/>
              <a:t>43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4" descr="120-2027_IM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6" descr="120-2030_IM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28600"/>
            <a:ext cx="39624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4" name="Picture 7" descr="120-2031_IM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3429000"/>
            <a:ext cx="42672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Text Box 8"/>
          <p:cNvSpPr txBox="1">
            <a:spLocks noChangeArrowheads="1"/>
          </p:cNvSpPr>
          <p:nvPr/>
        </p:nvSpPr>
        <p:spPr bwMode="auto">
          <a:xfrm>
            <a:off x="152400" y="3581400"/>
            <a:ext cx="29035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ALICE TPC Construction</a:t>
            </a:r>
          </a:p>
        </p:txBody>
      </p:sp>
      <p:sp>
        <p:nvSpPr>
          <p:cNvPr id="46086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sp>
        <p:nvSpPr>
          <p:cNvPr id="46087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E075507-13A6-4F54-A88E-249B1FA8D12E}" type="slidenum">
              <a:rPr lang="en-US" smtClean="0">
                <a:latin typeface="Arial" charset="0"/>
              </a:rPr>
              <a:pPr/>
              <a:t>44</a:t>
            </a:fld>
            <a:endParaRPr lang="en-US" smtClean="0">
              <a:latin typeface="Arial" charset="0"/>
            </a:endParaRP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152400" y="4267200"/>
            <a:ext cx="25908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2060"/>
                </a:solidFill>
              </a:rPr>
              <a:t>My personal contribution:</a:t>
            </a:r>
          </a:p>
          <a:p>
            <a:endParaRPr lang="en-US" b="1">
              <a:solidFill>
                <a:schemeClr val="accent2"/>
              </a:solidFill>
            </a:endParaRPr>
          </a:p>
          <a:p>
            <a:r>
              <a:rPr lang="en-US" b="1">
                <a:solidFill>
                  <a:srgbClr val="009900"/>
                </a:solidFill>
              </a:rPr>
              <a:t>A visit inside the TPC.</a:t>
            </a:r>
            <a:endParaRPr lang="en-US">
              <a:solidFill>
                <a:srgbClr val="009900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F713B4F-C8F1-43DA-867F-863E565894C9}" type="datetime1">
              <a:rPr lang="en-US" smtClean="0">
                <a:latin typeface="Arial" charset="0"/>
              </a:rPr>
              <a:pPr/>
              <a:t>10/3/2011</a:t>
            </a:fld>
            <a:endParaRPr lang="en-US" smtClean="0">
              <a:latin typeface="Arial" charset="0"/>
            </a:endParaRPr>
          </a:p>
        </p:txBody>
      </p:sp>
      <p:sp>
        <p:nvSpPr>
          <p:cNvPr id="4710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81750"/>
            <a:ext cx="2895600" cy="476250"/>
          </a:xfrm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Riegler, CERN</a:t>
            </a:r>
          </a:p>
        </p:txBody>
      </p:sp>
      <p:pic>
        <p:nvPicPr>
          <p:cNvPr id="47108" name="Picture 2" descr="E:\alice\talks\alice_team_June_26th_2008\tpc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38188"/>
            <a:ext cx="9144000" cy="611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9" name="Rectangle 4"/>
          <p:cNvSpPr>
            <a:spLocks noChangeArrowheads="1"/>
          </p:cNvSpPr>
          <p:nvPr/>
        </p:nvSpPr>
        <p:spPr bwMode="auto">
          <a:xfrm>
            <a:off x="228600" y="71438"/>
            <a:ext cx="8305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>
                <a:solidFill>
                  <a:srgbClr val="FF0000"/>
                </a:solidFill>
              </a:rPr>
              <a:t>TPC installed in the ALICE Experiment</a:t>
            </a: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9DE3BB9-9840-48E0-A744-89DF4769C10C}" type="datetime1">
              <a:rPr lang="en-US" smtClean="0">
                <a:latin typeface="Arial" charset="0"/>
              </a:rPr>
              <a:pPr/>
              <a:t>10/3/2011</a:t>
            </a:fld>
            <a:endParaRPr lang="en-US" smtClean="0">
              <a:latin typeface="Arial" charset="0"/>
            </a:endParaRPr>
          </a:p>
        </p:txBody>
      </p:sp>
      <p:sp>
        <p:nvSpPr>
          <p:cNvPr id="48131" name="Rectangle 6"/>
          <p:cNvSpPr>
            <a:spLocks noChangeArrowheads="1"/>
          </p:cNvSpPr>
          <p:nvPr/>
        </p:nvSpPr>
        <p:spPr bwMode="auto">
          <a:xfrm>
            <a:off x="533400" y="152400"/>
            <a:ext cx="8305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First 7 TeV p-p Collisions in the ALICE TPC in March 2010 !</a:t>
            </a:r>
          </a:p>
        </p:txBody>
      </p:sp>
      <p:pic>
        <p:nvPicPr>
          <p:cNvPr id="48132" name="Picture 9" descr="http://aliceinfo.cern.ch/Public/ev_41_3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44625"/>
            <a:ext cx="40386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11" descr="http://aliceinfo.cern.ch/Public/ev37_3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6950" y="1463675"/>
            <a:ext cx="4032250" cy="394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1C4F027-699C-4670-A970-6AEF0A74BA3E}" type="datetime1">
              <a:rPr lang="en-US" smtClean="0">
                <a:latin typeface="Arial" charset="0"/>
              </a:rPr>
              <a:pPr/>
              <a:t>10/3/2011</a:t>
            </a:fld>
            <a:endParaRPr lang="en-US" smtClean="0">
              <a:latin typeface="Arial" charset="0"/>
            </a:endParaRPr>
          </a:p>
        </p:txBody>
      </p:sp>
      <p:sp>
        <p:nvSpPr>
          <p:cNvPr id="49155" name="Rectangle 6"/>
          <p:cNvSpPr>
            <a:spLocks noChangeArrowheads="1"/>
          </p:cNvSpPr>
          <p:nvPr/>
        </p:nvSpPr>
        <p:spPr bwMode="auto">
          <a:xfrm>
            <a:off x="533400" y="152400"/>
            <a:ext cx="8305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>
                <a:solidFill>
                  <a:srgbClr val="FF0000"/>
                </a:solidFill>
              </a:rPr>
              <a:t>First Pb Pb Collisions in the ALICE TPC in Nov 2010 !</a:t>
            </a:r>
          </a:p>
        </p:txBody>
      </p:sp>
      <p:pic>
        <p:nvPicPr>
          <p:cNvPr id="49156" name="Picture 5" descr="1011251_01-A4-at-144-dpi"/>
          <p:cNvPicPr>
            <a:picLocks noChangeAspect="1" noChangeArrowheads="1"/>
          </p:cNvPicPr>
          <p:nvPr/>
        </p:nvPicPr>
        <p:blipFill>
          <a:blip r:embed="rId2" cstate="print">
            <a:lum bright="30000" contrast="24000"/>
          </a:blip>
          <a:srcRect/>
          <a:stretch>
            <a:fillRect/>
          </a:stretch>
        </p:blipFill>
        <p:spPr bwMode="auto">
          <a:xfrm>
            <a:off x="762000" y="685800"/>
            <a:ext cx="7315200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</a:rPr>
              <a:t>The Geiger Counter reloaded: Drift Tube</a:t>
            </a:r>
            <a:endParaRPr lang="en-US" sz="2800" b="1">
              <a:solidFill>
                <a:srgbClr val="FF0000"/>
              </a:solidFill>
              <a:sym typeface="Symbol" pitchFamily="18" charset="2"/>
            </a:endParaRPr>
          </a:p>
        </p:txBody>
      </p:sp>
      <p:pic>
        <p:nvPicPr>
          <p:cNvPr id="34819" name="Picture 6" descr="MDT_princi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05000"/>
            <a:ext cx="51816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27" name="Picture 7" descr="chamb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114800"/>
            <a:ext cx="3124200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28" name="Picture 8" descr="chamber_tra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4419600"/>
            <a:ext cx="44958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Line 10"/>
          <p:cNvSpPr>
            <a:spLocks noChangeShapeType="1"/>
          </p:cNvSpPr>
          <p:nvPr/>
        </p:nvSpPr>
        <p:spPr bwMode="auto">
          <a:xfrm flipV="1">
            <a:off x="228600" y="1752600"/>
            <a:ext cx="1524000" cy="1295400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/>
            <a:tailEnd type="triangle" w="med" len="med"/>
          </a:ln>
        </p:spPr>
        <p:txBody>
          <a:bodyPr lIns="92075" tIns="46038" rIns="92075" bIns="46038"/>
          <a:lstStyle/>
          <a:p>
            <a:endParaRPr lang="en-US"/>
          </a:p>
        </p:txBody>
      </p:sp>
      <p:sp>
        <p:nvSpPr>
          <p:cNvPr id="34823" name="Text Box 11"/>
          <p:cNvSpPr txBox="1">
            <a:spLocks noChangeArrowheads="1"/>
          </p:cNvSpPr>
          <p:nvPr/>
        </p:nvSpPr>
        <p:spPr bwMode="auto">
          <a:xfrm>
            <a:off x="5562600" y="762000"/>
            <a:ext cx="3311525" cy="300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500" b="1">
                <a:solidFill>
                  <a:srgbClr val="002060"/>
                </a:solidFill>
              </a:rPr>
              <a:t>Primary electrons are drifting to the wire.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endParaRPr lang="en-US" sz="1500" b="1">
              <a:solidFill>
                <a:schemeClr val="accent2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500" b="1">
                <a:solidFill>
                  <a:srgbClr val="008000"/>
                </a:solidFill>
              </a:rPr>
              <a:t>Electron avalanche at the wire.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endParaRPr lang="en-US" sz="1500" b="1">
              <a:solidFill>
                <a:srgbClr val="008000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500" b="1">
                <a:solidFill>
                  <a:srgbClr val="002060"/>
                </a:solidFill>
              </a:rPr>
              <a:t>The measured drift time is converted to a radius by a (calibrated) radius-time correlation.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endParaRPr lang="en-US" sz="1500" b="1">
              <a:solidFill>
                <a:schemeClr val="accent2"/>
              </a:solidFill>
            </a:endParaRP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500" b="1">
                <a:solidFill>
                  <a:srgbClr val="008000"/>
                </a:solidFill>
              </a:rPr>
              <a:t>Many of these circles define the particle track. </a:t>
            </a:r>
            <a:endParaRPr lang="en-US" sz="1500" b="1">
              <a:solidFill>
                <a:srgbClr val="009900"/>
              </a:solidFill>
            </a:endParaRPr>
          </a:p>
        </p:txBody>
      </p:sp>
      <p:sp>
        <p:nvSpPr>
          <p:cNvPr id="184332" name="Text Box 12"/>
          <p:cNvSpPr txBox="1">
            <a:spLocks noChangeArrowheads="1"/>
          </p:cNvSpPr>
          <p:nvPr/>
        </p:nvSpPr>
        <p:spPr bwMode="auto">
          <a:xfrm>
            <a:off x="4724400" y="6248400"/>
            <a:ext cx="2798763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500" b="1">
                <a:solidFill>
                  <a:srgbClr val="008000"/>
                </a:solidFill>
              </a:rPr>
              <a:t>ATLAS MDTs, 80</a:t>
            </a:r>
            <a:r>
              <a:rPr lang="en-US" sz="1600" b="1">
                <a:solidFill>
                  <a:srgbClr val="008000"/>
                </a:solidFill>
                <a:sym typeface="Symbol" pitchFamily="18" charset="2"/>
              </a:rPr>
              <a:t></a:t>
            </a:r>
            <a:r>
              <a:rPr lang="en-US" sz="1500" b="1">
                <a:solidFill>
                  <a:srgbClr val="008000"/>
                </a:solidFill>
              </a:rPr>
              <a:t>m per tube</a:t>
            </a:r>
          </a:p>
        </p:txBody>
      </p:sp>
      <p:sp>
        <p:nvSpPr>
          <p:cNvPr id="184333" name="Text Box 13"/>
          <p:cNvSpPr txBox="1">
            <a:spLocks noChangeArrowheads="1"/>
          </p:cNvSpPr>
          <p:nvPr/>
        </p:nvSpPr>
        <p:spPr bwMode="auto">
          <a:xfrm>
            <a:off x="228600" y="3994150"/>
            <a:ext cx="1928813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200" b="1">
                <a:solidFill>
                  <a:srgbClr val="0000FF"/>
                </a:solidFill>
              </a:rPr>
              <a:t>ATLAS Muon Chambers</a:t>
            </a:r>
          </a:p>
        </p:txBody>
      </p:sp>
      <p:sp>
        <p:nvSpPr>
          <p:cNvPr id="34826" name="Text Box 14"/>
          <p:cNvSpPr txBox="1">
            <a:spLocks noChangeArrowheads="1"/>
          </p:cNvSpPr>
          <p:nvPr/>
        </p:nvSpPr>
        <p:spPr bwMode="auto">
          <a:xfrm>
            <a:off x="304800" y="1371600"/>
            <a:ext cx="2211388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200" b="1">
                <a:solidFill>
                  <a:srgbClr val="008000"/>
                </a:solidFill>
              </a:rPr>
              <a:t>ATLAS MDT R(tube) =15mm</a:t>
            </a:r>
          </a:p>
        </p:txBody>
      </p:sp>
      <p:sp>
        <p:nvSpPr>
          <p:cNvPr id="34827" name="Text Box 15"/>
          <p:cNvSpPr txBox="1">
            <a:spLocks noChangeArrowheads="1"/>
          </p:cNvSpPr>
          <p:nvPr/>
        </p:nvSpPr>
        <p:spPr bwMode="auto">
          <a:xfrm>
            <a:off x="3200400" y="1371600"/>
            <a:ext cx="2057400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200" b="1">
                <a:solidFill>
                  <a:srgbClr val="008000"/>
                </a:solidFill>
              </a:rPr>
              <a:t>Calibrated Radius-Time correlation</a:t>
            </a:r>
          </a:p>
        </p:txBody>
      </p:sp>
      <p:sp>
        <p:nvSpPr>
          <p:cNvPr id="34828" name="Footer Placeholder 1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sp>
        <p:nvSpPr>
          <p:cNvPr id="34829" name="Slide Number Placeholder 1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EF70938-BF70-4168-9F8D-176C1677B509}" type="slidenum">
              <a:rPr lang="en-US" smtClean="0">
                <a:latin typeface="Arial" charset="0"/>
              </a:rPr>
              <a:pPr/>
              <a:t>48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2" grpId="0"/>
      <p:bldP spid="18433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atlas_atlas_muon_x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743200"/>
            <a:ext cx="3214688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5" descr="chamb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228600"/>
            <a:ext cx="3733800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2971800"/>
            <a:ext cx="5410200" cy="318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 Box 8"/>
          <p:cNvSpPr txBox="1">
            <a:spLocks noChangeArrowheads="1"/>
          </p:cNvSpPr>
          <p:nvPr/>
        </p:nvSpPr>
        <p:spPr bwMode="auto">
          <a:xfrm>
            <a:off x="152400" y="762000"/>
            <a:ext cx="57150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500" b="1">
                <a:solidFill>
                  <a:srgbClr val="002060"/>
                </a:solidFill>
              </a:rPr>
              <a:t>Atlas Muon Spectrometer, 44m long, from r=5 to11m.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500" b="1">
                <a:solidFill>
                  <a:srgbClr val="009900"/>
                </a:solidFill>
              </a:rPr>
              <a:t>1200 Chambers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500" b="1">
                <a:solidFill>
                  <a:srgbClr val="002060"/>
                </a:solidFill>
              </a:rPr>
              <a:t>6 layers of 3cm tubes per chamber. 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500" b="1">
                <a:solidFill>
                  <a:srgbClr val="009900"/>
                </a:solidFill>
              </a:rPr>
              <a:t>Length of the chambers  1-6m !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500" b="1">
                <a:solidFill>
                  <a:srgbClr val="002060"/>
                </a:solidFill>
              </a:rPr>
              <a:t>Position resolution: 80</a:t>
            </a:r>
            <a:r>
              <a:rPr lang="en-US" sz="1500" b="1">
                <a:solidFill>
                  <a:srgbClr val="002060"/>
                </a:solidFill>
                <a:sym typeface="Symbol" pitchFamily="18" charset="2"/>
              </a:rPr>
              <a:t></a:t>
            </a:r>
            <a:r>
              <a:rPr lang="en-US" sz="1500" b="1">
                <a:solidFill>
                  <a:srgbClr val="002060"/>
                </a:solidFill>
              </a:rPr>
              <a:t>m/tube, &lt;50</a:t>
            </a:r>
            <a:r>
              <a:rPr lang="en-US" sz="1500" b="1">
                <a:solidFill>
                  <a:srgbClr val="002060"/>
                </a:solidFill>
                <a:sym typeface="Symbol" pitchFamily="18" charset="2"/>
              </a:rPr>
              <a:t></a:t>
            </a:r>
            <a:r>
              <a:rPr lang="en-US" sz="1500" b="1">
                <a:solidFill>
                  <a:srgbClr val="002060"/>
                </a:solidFill>
              </a:rPr>
              <a:t>m/chamber (3 bar)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500" b="1">
                <a:solidFill>
                  <a:srgbClr val="009900"/>
                </a:solidFill>
              </a:rPr>
              <a:t>Maximum drift time </a:t>
            </a:r>
            <a:r>
              <a:rPr lang="en-US" sz="1500" b="1">
                <a:solidFill>
                  <a:srgbClr val="009900"/>
                </a:solidFill>
                <a:sym typeface="Symbol" pitchFamily="18" charset="2"/>
              </a:rPr>
              <a:t></a:t>
            </a:r>
            <a:r>
              <a:rPr lang="en-US" sz="1500" b="1">
                <a:solidFill>
                  <a:srgbClr val="009900"/>
                </a:solidFill>
              </a:rPr>
              <a:t>700ns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rgbClr val="008000"/>
              </a:buClr>
              <a:buSzPct val="70000"/>
              <a:buFont typeface="Wingdings" pitchFamily="2" charset="2"/>
              <a:buNone/>
            </a:pPr>
            <a:r>
              <a:rPr lang="en-US" sz="1500" b="1">
                <a:solidFill>
                  <a:srgbClr val="002060"/>
                </a:solidFill>
              </a:rPr>
              <a:t>Gas Ar/CO</a:t>
            </a:r>
            <a:r>
              <a:rPr lang="en-US" sz="1500" b="1" baseline="-25000">
                <a:solidFill>
                  <a:srgbClr val="002060"/>
                </a:solidFill>
              </a:rPr>
              <a:t>2 </a:t>
            </a:r>
            <a:r>
              <a:rPr lang="en-US" sz="1500" b="1">
                <a:solidFill>
                  <a:srgbClr val="002060"/>
                </a:solidFill>
              </a:rPr>
              <a:t>93/7</a:t>
            </a:r>
          </a:p>
        </p:txBody>
      </p:sp>
      <p:sp>
        <p:nvSpPr>
          <p:cNvPr id="35846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sp>
        <p:nvSpPr>
          <p:cNvPr id="35847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618E731-48CB-49AA-988A-D3723586FCE4}" type="slidenum">
              <a:rPr lang="en-US" smtClean="0">
                <a:latin typeface="Arial" charset="0"/>
              </a:rPr>
              <a:pPr/>
              <a:t>49</a:t>
            </a:fld>
            <a:endParaRPr lang="en-US" smtClean="0">
              <a:latin typeface="Arial" charset="0"/>
            </a:endParaRPr>
          </a:p>
        </p:txBody>
      </p:sp>
      <p:sp>
        <p:nvSpPr>
          <p:cNvPr id="35848" name="Text Box 4"/>
          <p:cNvSpPr txBox="1">
            <a:spLocks noChangeArrowheads="1"/>
          </p:cNvSpPr>
          <p:nvPr/>
        </p:nvSpPr>
        <p:spPr bwMode="auto">
          <a:xfrm>
            <a:off x="228600" y="0"/>
            <a:ext cx="6969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The Geiger counter reloaded: Drift Tube</a:t>
            </a:r>
            <a:endParaRPr lang="en-US" sz="2800" b="1">
              <a:solidFill>
                <a:srgbClr val="FF0000"/>
              </a:solidFill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scan00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5257800" cy="6776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7065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CA6C5B-AD17-4F1F-9289-540FE49FC8B0}" type="slidenum">
              <a:rPr lang="en-US" smtClean="0"/>
              <a:pPr/>
              <a:t>50</a:t>
            </a:fld>
            <a:endParaRPr lang="en-US" smtClean="0"/>
          </a:p>
        </p:txBody>
      </p:sp>
      <p:sp>
        <p:nvSpPr>
          <p:cNvPr id="70660" name="TextBox 3"/>
          <p:cNvSpPr txBox="1">
            <a:spLocks noChangeArrowheads="1"/>
          </p:cNvSpPr>
          <p:nvPr/>
        </p:nvSpPr>
        <p:spPr bwMode="auto">
          <a:xfrm>
            <a:off x="2209800" y="2133600"/>
            <a:ext cx="452078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</a:rPr>
              <a:t>Detector Systems</a:t>
            </a:r>
            <a:endParaRPr lang="en-US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7065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FCA6C5B-AD17-4F1F-9289-540FE49FC8B0}" type="slidenum">
              <a:rPr lang="en-US" smtClean="0"/>
              <a:pPr/>
              <a:t>51</a:t>
            </a:fld>
            <a:endParaRPr lang="en-US" smtClean="0"/>
          </a:p>
        </p:txBody>
      </p:sp>
      <p:sp>
        <p:nvSpPr>
          <p:cNvPr id="70660" name="TextBox 3"/>
          <p:cNvSpPr txBox="1">
            <a:spLocks noChangeArrowheads="1"/>
          </p:cNvSpPr>
          <p:nvPr/>
        </p:nvSpPr>
        <p:spPr bwMode="auto">
          <a:xfrm>
            <a:off x="990600" y="1905000"/>
            <a:ext cx="68802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solidFill>
                  <a:srgbClr val="FF0000"/>
                </a:solidFill>
              </a:rPr>
              <a:t>CERN Neutrino Gran Sasso</a:t>
            </a:r>
          </a:p>
          <a:p>
            <a:pPr algn="ctr"/>
            <a:endParaRPr lang="en-US" sz="4000" b="1">
              <a:solidFill>
                <a:srgbClr val="FF0000"/>
              </a:solidFill>
            </a:endParaRPr>
          </a:p>
          <a:p>
            <a:pPr algn="ctr"/>
            <a:r>
              <a:rPr lang="en-US" sz="4000" b="1">
                <a:solidFill>
                  <a:srgbClr val="FF0000"/>
                </a:solidFill>
              </a:rPr>
              <a:t>(CNGS)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71683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924BBA-51D5-40E0-91AD-12CA17DECE4B}" type="slidenum">
              <a:rPr lang="en-US" smtClean="0"/>
              <a:pPr/>
              <a:t>52</a:t>
            </a:fld>
            <a:endParaRPr lang="en-US" smtClean="0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990600" y="3343275"/>
            <a:ext cx="6721475" cy="3194050"/>
            <a:chOff x="1839" y="1596"/>
            <a:chExt cx="4234" cy="2012"/>
          </a:xfrm>
        </p:grpSpPr>
        <p:pic>
          <p:nvPicPr>
            <p:cNvPr id="71695" name="Picture 18" descr="fig0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9" y="1622"/>
              <a:ext cx="4234" cy="19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696" name="Line 19"/>
            <p:cNvSpPr>
              <a:spLocks noChangeShapeType="1"/>
            </p:cNvSpPr>
            <p:nvPr/>
          </p:nvSpPr>
          <p:spPr bwMode="auto">
            <a:xfrm>
              <a:off x="2792" y="1596"/>
              <a:ext cx="0" cy="777"/>
            </a:xfrm>
            <a:prstGeom prst="line">
              <a:avLst/>
            </a:prstGeom>
            <a:noFill/>
            <a:ln w="47625">
              <a:solidFill>
                <a:schemeClr val="hlink"/>
              </a:solidFill>
              <a:round/>
              <a:headEnd type="none" w="sm" len="sm"/>
              <a:tailEnd type="triangle" w="lg" len="lg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304800" y="1066800"/>
            <a:ext cx="3092450" cy="1874838"/>
            <a:chOff x="260" y="846"/>
            <a:chExt cx="1948" cy="1181"/>
          </a:xfrm>
        </p:grpSpPr>
        <p:sp>
          <p:nvSpPr>
            <p:cNvPr id="71689" name="Text Box 8"/>
            <p:cNvSpPr txBox="1">
              <a:spLocks noChangeArrowheads="1"/>
            </p:cNvSpPr>
            <p:nvPr/>
          </p:nvSpPr>
          <p:spPr bwMode="auto">
            <a:xfrm>
              <a:off x="1028" y="846"/>
              <a:ext cx="376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>
                  <a:latin typeface="Symbol" pitchFamily="18" charset="2"/>
                </a:rPr>
                <a:t>n</a:t>
              </a:r>
              <a:r>
                <a:rPr lang="en-US" sz="3600" baseline="-25000"/>
                <a:t>e</a:t>
              </a:r>
            </a:p>
          </p:txBody>
        </p:sp>
        <p:sp>
          <p:nvSpPr>
            <p:cNvPr id="71690" name="Text Box 9"/>
            <p:cNvSpPr txBox="1">
              <a:spLocks noChangeArrowheads="1"/>
            </p:cNvSpPr>
            <p:nvPr/>
          </p:nvSpPr>
          <p:spPr bwMode="auto">
            <a:xfrm>
              <a:off x="1855" y="1620"/>
              <a:ext cx="353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chemeClr val="hlink"/>
                  </a:solidFill>
                  <a:latin typeface="Symbol" pitchFamily="18" charset="2"/>
                </a:rPr>
                <a:t>n</a:t>
              </a:r>
              <a:r>
                <a:rPr lang="en-US" sz="3600" baseline="-25000">
                  <a:solidFill>
                    <a:schemeClr val="hlink"/>
                  </a:solidFill>
                  <a:latin typeface="Symbol" pitchFamily="18" charset="2"/>
                </a:rPr>
                <a:t>t</a:t>
              </a:r>
            </a:p>
          </p:txBody>
        </p:sp>
        <p:sp>
          <p:nvSpPr>
            <p:cNvPr id="71691" name="Text Box 10"/>
            <p:cNvSpPr txBox="1">
              <a:spLocks noChangeArrowheads="1"/>
            </p:cNvSpPr>
            <p:nvPr/>
          </p:nvSpPr>
          <p:spPr bwMode="auto">
            <a:xfrm>
              <a:off x="260" y="1620"/>
              <a:ext cx="380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3600">
                  <a:solidFill>
                    <a:schemeClr val="accent2"/>
                  </a:solidFill>
                  <a:latin typeface="Symbol" pitchFamily="18" charset="2"/>
                </a:rPr>
                <a:t>n</a:t>
              </a:r>
              <a:r>
                <a:rPr lang="en-US" sz="3600" baseline="-25000">
                  <a:solidFill>
                    <a:schemeClr val="accent2"/>
                  </a:solidFill>
                  <a:latin typeface="Symbol" pitchFamily="18" charset="2"/>
                </a:rPr>
                <a:t>m</a:t>
              </a:r>
            </a:p>
          </p:txBody>
        </p:sp>
        <p:sp>
          <p:nvSpPr>
            <p:cNvPr id="71692" name="Line 11"/>
            <p:cNvSpPr>
              <a:spLocks noChangeShapeType="1"/>
            </p:cNvSpPr>
            <p:nvPr/>
          </p:nvSpPr>
          <p:spPr bwMode="auto">
            <a:xfrm flipH="1">
              <a:off x="572" y="1253"/>
              <a:ext cx="467" cy="471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 type="arrow" w="lg" len="med"/>
              <a:tailEnd type="arrow" w="lg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93" name="Line 12"/>
            <p:cNvSpPr>
              <a:spLocks noChangeShapeType="1"/>
            </p:cNvSpPr>
            <p:nvPr/>
          </p:nvSpPr>
          <p:spPr bwMode="auto">
            <a:xfrm flipH="1">
              <a:off x="779" y="1852"/>
              <a:ext cx="936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 type="arrow" w="lg" len="med"/>
              <a:tailEnd type="arrow" w="lg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694" name="Line 13"/>
            <p:cNvSpPr>
              <a:spLocks noChangeShapeType="1"/>
            </p:cNvSpPr>
            <p:nvPr/>
          </p:nvSpPr>
          <p:spPr bwMode="auto">
            <a:xfrm>
              <a:off x="1455" y="1210"/>
              <a:ext cx="519" cy="471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 type="arrow" w="lg" len="med"/>
              <a:tailEnd type="arrow" w="lg" len="med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152400" y="838200"/>
            <a:ext cx="4564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9900"/>
                </a:solidFill>
                <a:latin typeface="+mj-lt"/>
              </a:rPr>
              <a:t>If neutrinos have mass: </a:t>
            </a:r>
          </a:p>
        </p:txBody>
      </p:sp>
      <p:sp>
        <p:nvSpPr>
          <p:cNvPr id="71687" name="Rectangle 15"/>
          <p:cNvSpPr>
            <a:spLocks noChangeArrowheads="1"/>
          </p:cNvSpPr>
          <p:nvPr/>
        </p:nvSpPr>
        <p:spPr bwMode="auto">
          <a:xfrm>
            <a:off x="3048000" y="228600"/>
            <a:ext cx="1371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CNGS</a:t>
            </a:r>
            <a:endParaRPr lang="en-US" sz="3200"/>
          </a:p>
        </p:txBody>
      </p:sp>
      <p:sp>
        <p:nvSpPr>
          <p:cNvPr id="17" name="TextBox 16"/>
          <p:cNvSpPr txBox="1"/>
          <p:nvPr/>
        </p:nvSpPr>
        <p:spPr>
          <a:xfrm>
            <a:off x="4343400" y="1371600"/>
            <a:ext cx="4083050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 err="1">
                <a:solidFill>
                  <a:schemeClr val="accent6"/>
                </a:solidFill>
                <a:latin typeface="Arial" charset="0"/>
              </a:rPr>
              <a:t>Muon</a:t>
            </a:r>
            <a:r>
              <a:rPr lang="en-US" b="1" dirty="0">
                <a:solidFill>
                  <a:schemeClr val="accent6"/>
                </a:solidFill>
                <a:latin typeface="Arial" charset="0"/>
              </a:rPr>
              <a:t> neutrinos produced at CERN.</a:t>
            </a:r>
          </a:p>
          <a:p>
            <a:pPr>
              <a:defRPr/>
            </a:pPr>
            <a:r>
              <a:rPr lang="en-US" b="1" dirty="0">
                <a:solidFill>
                  <a:schemeClr val="accent6"/>
                </a:solidFill>
                <a:latin typeface="Arial" charset="0"/>
              </a:rPr>
              <a:t>See if tau neutrinos arrive in Italy.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AT" smtClean="0"/>
              <a:t>W. Riegler/CERN</a:t>
            </a:r>
          </a:p>
        </p:txBody>
      </p:sp>
      <p:sp>
        <p:nvSpPr>
          <p:cNvPr id="7270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9ABA315-A800-4641-A334-F7675B640ABD}" type="slidenum">
              <a:rPr lang="en-US" smtClean="0"/>
              <a:pPr/>
              <a:t>53</a:t>
            </a:fld>
            <a:endParaRPr lang="en-US" smtClean="0"/>
          </a:p>
        </p:txBody>
      </p:sp>
      <p:sp>
        <p:nvSpPr>
          <p:cNvPr id="72708" name="Rectangle 2"/>
          <p:cNvSpPr>
            <a:spLocks noChangeArrowheads="1"/>
          </p:cNvSpPr>
          <p:nvPr/>
        </p:nvSpPr>
        <p:spPr bwMode="auto">
          <a:xfrm>
            <a:off x="228600" y="1219200"/>
            <a:ext cx="8763000" cy="76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None/>
            </a:pPr>
            <a:r>
              <a:rPr lang="en-US" sz="2800">
                <a:solidFill>
                  <a:schemeClr val="hlink"/>
                </a:solidFill>
                <a:latin typeface="Comic Sans MS" pitchFamily="66" charset="0"/>
                <a:sym typeface="Symbol" pitchFamily="18" charset="2"/>
              </a:rPr>
              <a:t>	                        </a:t>
            </a:r>
            <a:r>
              <a:rPr lang="en-US" sz="1600">
                <a:solidFill>
                  <a:srgbClr val="FF33CC"/>
                </a:solidFill>
                <a:latin typeface="Comic Sans MS" pitchFamily="66" charset="0"/>
                <a:sym typeface="Symbol" pitchFamily="18" charset="2"/>
              </a:rPr>
              <a:t> </a:t>
            </a:r>
            <a:endParaRPr lang="en-US" sz="1600" u="sng">
              <a:solidFill>
                <a:srgbClr val="FF33CC"/>
              </a:solidFill>
              <a:latin typeface="Comic Sans MS" pitchFamily="66" charset="0"/>
              <a:sym typeface="Symbol" pitchFamily="18" charset="2"/>
            </a:endParaRPr>
          </a:p>
          <a:p>
            <a:pPr marL="457200" indent="-457200">
              <a:buFont typeface="Wingdings" pitchFamily="2" charset="2"/>
              <a:buNone/>
            </a:pPr>
            <a:endParaRPr lang="en-US" sz="1600" u="sng">
              <a:solidFill>
                <a:srgbClr val="FF33CC"/>
              </a:solidFill>
              <a:latin typeface="Comic Sans MS" pitchFamily="66" charset="0"/>
              <a:sym typeface="Symbol" pitchFamily="18" charset="2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93838" y="2527300"/>
            <a:ext cx="5575300" cy="3424238"/>
            <a:chOff x="144" y="2544"/>
            <a:chExt cx="5760" cy="4449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44" y="2544"/>
              <a:ext cx="5760" cy="4449"/>
              <a:chOff x="144" y="2544"/>
              <a:chExt cx="5760" cy="4449"/>
            </a:xfrm>
          </p:grpSpPr>
          <p:pic>
            <p:nvPicPr>
              <p:cNvPr id="72715" name="Picture 5" descr="GoogleEarth_europe_noborder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44" y="2544"/>
                <a:ext cx="5760" cy="4449"/>
              </a:xfrm>
              <a:prstGeom prst="rect">
                <a:avLst/>
              </a:prstGeom>
              <a:noFill/>
              <a:ln w="22225">
                <a:solidFill>
                  <a:srgbClr val="00FF00"/>
                </a:solidFill>
                <a:miter lim="800000"/>
                <a:headEnd/>
                <a:tailEnd/>
              </a:ln>
            </p:spPr>
          </p:pic>
          <p:sp>
            <p:nvSpPr>
              <p:cNvPr id="72716" name="Oval 6"/>
              <p:cNvSpPr>
                <a:spLocks noChangeArrowheads="1"/>
              </p:cNvSpPr>
              <p:nvPr/>
            </p:nvSpPr>
            <p:spPr bwMode="auto">
              <a:xfrm>
                <a:off x="2832" y="4512"/>
                <a:ext cx="144" cy="144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 wrap="none" lIns="68406" tIns="34203" rIns="68406" bIns="34203" anchor="ctr"/>
              <a:lstStyle/>
              <a:p>
                <a:pPr algn="ctr" defTabSz="957263"/>
                <a:endParaRPr lang="en-US" sz="1900">
                  <a:solidFill>
                    <a:srgbClr val="FFFF66"/>
                  </a:solidFill>
                </a:endParaRPr>
              </a:p>
            </p:txBody>
          </p:sp>
          <p:sp>
            <p:nvSpPr>
              <p:cNvPr id="72717" name="Oval 7"/>
              <p:cNvSpPr>
                <a:spLocks noChangeArrowheads="1"/>
              </p:cNvSpPr>
              <p:nvPr/>
            </p:nvSpPr>
            <p:spPr bwMode="auto">
              <a:xfrm>
                <a:off x="3360" y="5088"/>
                <a:ext cx="144" cy="144"/>
              </a:xfrm>
              <a:prstGeom prst="ellipse">
                <a:avLst/>
              </a:prstGeom>
              <a:solidFill>
                <a:srgbClr val="FFFF66"/>
              </a:solidFill>
              <a:ln w="9525">
                <a:solidFill>
                  <a:srgbClr val="FFFF66"/>
                </a:solidFill>
                <a:round/>
                <a:headEnd/>
                <a:tailEnd/>
              </a:ln>
            </p:spPr>
            <p:txBody>
              <a:bodyPr wrap="none" lIns="68406" tIns="34203" rIns="68406" bIns="34203" anchor="ctr"/>
              <a:lstStyle/>
              <a:p>
                <a:pPr algn="ctr" defTabSz="957263"/>
                <a:endParaRPr lang="en-US" sz="1900">
                  <a:solidFill>
                    <a:srgbClr val="FFFF66"/>
                  </a:solidFill>
                </a:endParaRPr>
              </a:p>
            </p:txBody>
          </p:sp>
        </p:grpSp>
        <p:sp>
          <p:nvSpPr>
            <p:cNvPr id="72714" name="Line 8"/>
            <p:cNvSpPr>
              <a:spLocks noChangeShapeType="1"/>
            </p:cNvSpPr>
            <p:nvPr/>
          </p:nvSpPr>
          <p:spPr bwMode="auto">
            <a:xfrm>
              <a:off x="2976" y="4656"/>
              <a:ext cx="384" cy="432"/>
            </a:xfrm>
            <a:prstGeom prst="line">
              <a:avLst/>
            </a:prstGeom>
            <a:noFill/>
            <a:ln w="25400">
              <a:solidFill>
                <a:srgbClr val="FFFF66"/>
              </a:solidFill>
              <a:prstDash val="sysDot"/>
              <a:round/>
              <a:headEnd/>
              <a:tailEnd type="stealth" w="lg" len="lg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2710" name="Rectangle 9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533400"/>
          </a:xfrm>
        </p:spPr>
        <p:txBody>
          <a:bodyPr/>
          <a:lstStyle/>
          <a:p>
            <a:r>
              <a:rPr lang="en-US" sz="2800" b="1" smtClean="0">
                <a:solidFill>
                  <a:srgbClr val="FF0000"/>
                </a:solidFill>
              </a:rPr>
              <a:t>CNGS Project</a:t>
            </a:r>
          </a:p>
        </p:txBody>
      </p:sp>
      <p:sp>
        <p:nvSpPr>
          <p:cNvPr id="72711" name="Rectangle 10"/>
          <p:cNvSpPr>
            <a:spLocks noGrp="1" noChangeArrowheads="1"/>
          </p:cNvSpPr>
          <p:nvPr>
            <p:ph type="body" idx="4294967295"/>
          </p:nvPr>
        </p:nvSpPr>
        <p:spPr>
          <a:xfrm>
            <a:off x="381000" y="838200"/>
            <a:ext cx="7391400" cy="135731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1600" smtClean="0"/>
              <a:t>CNGS (CERN Neutrino Gran Sasso)</a:t>
            </a:r>
          </a:p>
          <a:p>
            <a:pPr marL="1104900" lvl="1" indent="-419100"/>
            <a:r>
              <a:rPr lang="en-US" sz="1600" smtClean="0"/>
              <a:t>A long base-line neutrino beam facility (732km)</a:t>
            </a:r>
          </a:p>
          <a:p>
            <a:pPr marL="1104900" lvl="1" indent="-419100"/>
            <a:r>
              <a:rPr lang="en-US" sz="1600" smtClean="0"/>
              <a:t>send</a:t>
            </a:r>
            <a:r>
              <a:rPr lang="en-US" sz="1600" smtClean="0">
                <a:solidFill>
                  <a:srgbClr val="996600"/>
                </a:solidFill>
              </a:rPr>
              <a:t> </a:t>
            </a:r>
            <a:r>
              <a:rPr lang="en-US" sz="1600" smtClean="0">
                <a:solidFill>
                  <a:schemeClr val="accent2"/>
                </a:solidFill>
                <a:latin typeface="Symbol" pitchFamily="18" charset="2"/>
              </a:rPr>
              <a:t>n</a:t>
            </a:r>
            <a:r>
              <a:rPr lang="en-US" sz="1600" baseline="-25000" smtClean="0">
                <a:solidFill>
                  <a:schemeClr val="accent2"/>
                </a:solidFill>
                <a:latin typeface="Symbol" pitchFamily="18" charset="2"/>
              </a:rPr>
              <a:t>m</a:t>
            </a:r>
            <a:r>
              <a:rPr lang="en-US" sz="1600" smtClean="0">
                <a:solidFill>
                  <a:schemeClr val="accent2"/>
                </a:solidFill>
              </a:rPr>
              <a:t> beam</a:t>
            </a:r>
            <a:r>
              <a:rPr lang="en-US" sz="1600" smtClean="0">
                <a:solidFill>
                  <a:srgbClr val="996600"/>
                </a:solidFill>
              </a:rPr>
              <a:t> </a:t>
            </a:r>
            <a:r>
              <a:rPr lang="en-US" sz="1600" smtClean="0"/>
              <a:t>produced at CERN</a:t>
            </a:r>
            <a:endParaRPr lang="en-US" sz="1600" smtClean="0">
              <a:solidFill>
                <a:srgbClr val="000099"/>
              </a:solidFill>
              <a:sym typeface="Wingdings" pitchFamily="2" charset="2"/>
            </a:endParaRPr>
          </a:p>
          <a:p>
            <a:pPr marL="1104900" lvl="1" indent="-419100"/>
            <a:r>
              <a:rPr lang="en-US" sz="1600" smtClean="0"/>
              <a:t>detect </a:t>
            </a:r>
            <a:r>
              <a:rPr lang="en-US" sz="1600" smtClean="0">
                <a:solidFill>
                  <a:schemeClr val="hlink"/>
                </a:solidFill>
                <a:latin typeface="Symbol" pitchFamily="18" charset="2"/>
              </a:rPr>
              <a:t>n</a:t>
            </a:r>
            <a:r>
              <a:rPr lang="en-US" sz="1600" baseline="-25000" smtClean="0">
                <a:solidFill>
                  <a:schemeClr val="hlink"/>
                </a:solidFill>
                <a:latin typeface="Symbol" pitchFamily="18" charset="2"/>
              </a:rPr>
              <a:t>t</a:t>
            </a:r>
            <a:r>
              <a:rPr lang="en-US" sz="1600" smtClean="0">
                <a:solidFill>
                  <a:schemeClr val="hlink"/>
                </a:solidFill>
              </a:rPr>
              <a:t> appearance </a:t>
            </a:r>
            <a:r>
              <a:rPr lang="en-US" sz="1600" smtClean="0"/>
              <a:t>in OPERA experiment at Gran Sasso</a:t>
            </a:r>
          </a:p>
        </p:txBody>
      </p:sp>
      <p:sp>
        <p:nvSpPr>
          <p:cNvPr id="72712" name="Text Box 11"/>
          <p:cNvSpPr txBox="1">
            <a:spLocks noChangeArrowheads="1"/>
          </p:cNvSpPr>
          <p:nvPr/>
        </p:nvSpPr>
        <p:spPr bwMode="auto">
          <a:xfrm>
            <a:off x="314325" y="5949950"/>
            <a:ext cx="64404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GB" sz="2800">
                <a:solidFill>
                  <a:srgbClr val="0000CC"/>
                </a:solidFill>
                <a:sym typeface="Wingdings" pitchFamily="2" charset="2"/>
              </a:rPr>
              <a:t> </a:t>
            </a:r>
            <a:r>
              <a:rPr lang="en-GB">
                <a:solidFill>
                  <a:srgbClr val="0000CC"/>
                </a:solidFill>
              </a:rPr>
              <a:t>direct proof of</a:t>
            </a:r>
            <a:r>
              <a:rPr lang="en-GB">
                <a:solidFill>
                  <a:srgbClr val="FFCC00"/>
                </a:solidFill>
              </a:rPr>
              <a:t> </a:t>
            </a:r>
            <a:r>
              <a:rPr lang="en-US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n</a:t>
            </a:r>
            <a:r>
              <a:rPr lang="en-US" baseline="-2500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GB">
                <a:solidFill>
                  <a:srgbClr val="FFCC00"/>
                </a:solidFill>
              </a:rPr>
              <a:t> </a:t>
            </a:r>
            <a:r>
              <a:rPr lang="en-GB">
                <a:solidFill>
                  <a:srgbClr val="0000CC"/>
                </a:solidFill>
              </a:rPr>
              <a:t>-</a:t>
            </a:r>
            <a:r>
              <a:rPr lang="en-GB">
                <a:solidFill>
                  <a:srgbClr val="FFCC00"/>
                </a:solidFill>
              </a:rPr>
              <a:t> </a:t>
            </a:r>
            <a:r>
              <a:rPr lang="en-US">
                <a:solidFill>
                  <a:schemeClr val="hlink"/>
                </a:solidFill>
                <a:latin typeface="Symbol" pitchFamily="18" charset="2"/>
                <a:sym typeface="Symbol" pitchFamily="18" charset="2"/>
              </a:rPr>
              <a:t>n</a:t>
            </a:r>
            <a:r>
              <a:rPr lang="en-US" baseline="-25000">
                <a:solidFill>
                  <a:schemeClr val="hlink"/>
                </a:solidFill>
                <a:latin typeface="Symbol" pitchFamily="18" charset="2"/>
                <a:sym typeface="Symbol" pitchFamily="18" charset="2"/>
              </a:rPr>
              <a:t>t</a:t>
            </a:r>
            <a:r>
              <a:rPr lang="en-US" baseline="-25000">
                <a:solidFill>
                  <a:srgbClr val="FF9966"/>
                </a:solidFill>
                <a:sym typeface="Symbol" pitchFamily="18" charset="2"/>
              </a:rPr>
              <a:t> </a:t>
            </a:r>
            <a:r>
              <a:rPr lang="en-GB">
                <a:solidFill>
                  <a:srgbClr val="0000CC"/>
                </a:solidFill>
              </a:rPr>
              <a:t>oscillation (appearance experiment)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http://proj-cngs.web.cern.ch/proj-cngs/Download/GDFIG5/fig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81375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1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4B6324D-4F57-422D-8BAB-CC12CB13A762}" type="slidenum">
              <a:rPr lang="en-US" smtClean="0"/>
              <a:pPr/>
              <a:t>54</a:t>
            </a:fld>
            <a:endParaRPr lang="en-US" smtClean="0"/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3429000" y="304800"/>
            <a:ext cx="1371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CNGS</a:t>
            </a:r>
            <a:endParaRPr lang="en-US" sz="320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2" name="Picture 2" descr="http://proj-cngs.web.cern.ch/proj-cngs/Download/UndergroundStructures/SITUA%20170603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90600"/>
            <a:ext cx="670401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76804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470767B-5822-4AA1-8790-86E9EF30E9DE}" type="slidenum">
              <a:rPr lang="en-US" smtClean="0"/>
              <a:pPr/>
              <a:t>55</a:t>
            </a:fld>
            <a:endParaRPr lang="en-US" smtClean="0"/>
          </a:p>
        </p:txBody>
      </p:sp>
      <p:sp>
        <p:nvSpPr>
          <p:cNvPr id="76805" name="Rectangle 4"/>
          <p:cNvSpPr>
            <a:spLocks noChangeArrowheads="1"/>
          </p:cNvSpPr>
          <p:nvPr/>
        </p:nvSpPr>
        <p:spPr bwMode="auto">
          <a:xfrm>
            <a:off x="3581400" y="228600"/>
            <a:ext cx="1222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CNGS</a:t>
            </a:r>
            <a:endParaRPr lang="en-US" sz="280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826" name="Picture 2" descr="http://proj-cngs.web.cern.ch/proj-cngs/Download/GDFIG11/fig11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219200"/>
            <a:ext cx="6732588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77828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8EC5690-DEE7-46BF-8D0D-B2F5DCE77132}" type="slidenum">
              <a:rPr lang="en-US" smtClean="0"/>
              <a:pPr/>
              <a:t>56</a:t>
            </a:fld>
            <a:endParaRPr lang="en-US" smtClean="0"/>
          </a:p>
        </p:txBody>
      </p:sp>
      <p:sp>
        <p:nvSpPr>
          <p:cNvPr id="77829" name="Rectangle 4"/>
          <p:cNvSpPr>
            <a:spLocks noChangeArrowheads="1"/>
          </p:cNvSpPr>
          <p:nvPr/>
        </p:nvSpPr>
        <p:spPr bwMode="auto">
          <a:xfrm>
            <a:off x="3429000" y="304800"/>
            <a:ext cx="1371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CNGS</a:t>
            </a:r>
            <a:endParaRPr lang="en-US" sz="320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78851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DFD00D8-8539-4A44-9F79-3E7E62583EBB}" type="slidenum">
              <a:rPr lang="en-US" smtClean="0"/>
              <a:pPr/>
              <a:t>57</a:t>
            </a:fld>
            <a:endParaRPr lang="en-US" smtClean="0"/>
          </a:p>
        </p:txBody>
      </p:sp>
      <p:sp>
        <p:nvSpPr>
          <p:cNvPr id="78852" name="Footer Placeholder 3"/>
          <p:cNvSpPr txBox="1">
            <a:spLocks/>
          </p:cNvSpPr>
          <p:nvPr/>
        </p:nvSpPr>
        <p:spPr bwMode="auto">
          <a:xfrm>
            <a:off x="130175" y="6477000"/>
            <a:ext cx="2209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/>
          <a:lstStyle/>
          <a:p>
            <a:pPr algn="ctr" eaLnBrk="0" hangingPunct="0"/>
            <a:r>
              <a:rPr lang="de-AT" sz="1200">
                <a:solidFill>
                  <a:srgbClr val="000099"/>
                </a:solidFill>
                <a:latin typeface="Times New Roman" pitchFamily="18" charset="0"/>
              </a:rPr>
              <a:t>E. Gschwendtner, CERN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" y="1371600"/>
            <a:ext cx="5943600" cy="4724400"/>
            <a:chOff x="1063" y="592"/>
            <a:chExt cx="3947" cy="3380"/>
          </a:xfrm>
        </p:grpSpPr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1063" y="592"/>
              <a:ext cx="3947" cy="3380"/>
              <a:chOff x="1063" y="592"/>
              <a:chExt cx="3947" cy="3380"/>
            </a:xfrm>
          </p:grpSpPr>
          <p:pic>
            <p:nvPicPr>
              <p:cNvPr id="78859" name="Picture 5" descr="neutrino_rad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063" y="592"/>
                <a:ext cx="3947" cy="33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3" name="Text Box 6"/>
              <p:cNvSpPr txBox="1">
                <a:spLocks noChangeArrowheads="1"/>
              </p:cNvSpPr>
              <p:nvPr/>
            </p:nvSpPr>
            <p:spPr bwMode="auto">
              <a:xfrm>
                <a:off x="2026" y="2703"/>
                <a:ext cx="2746" cy="2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kern="0">
                    <a:solidFill>
                      <a:sysClr val="windowText" lastClr="000000"/>
                    </a:solidFill>
                    <a:latin typeface="Arial" charset="0"/>
                  </a:rPr>
                  <a:t>typical size of a detector at Gran Sasso</a:t>
                </a:r>
              </a:p>
            </p:txBody>
          </p:sp>
          <p:sp>
            <p:nvSpPr>
              <p:cNvPr id="24" name="Line 7"/>
              <p:cNvSpPr>
                <a:spLocks noChangeShapeType="1"/>
              </p:cNvSpPr>
              <p:nvPr/>
            </p:nvSpPr>
            <p:spPr bwMode="auto">
              <a:xfrm flipH="1">
                <a:off x="1650" y="2952"/>
                <a:ext cx="546" cy="486"/>
              </a:xfrm>
              <a:prstGeom prst="line">
                <a:avLst/>
              </a:prstGeom>
              <a:noFill/>
              <a:ln w="57150">
                <a:solidFill>
                  <a:srgbClr val="0000FF"/>
                </a:solidFill>
                <a:round/>
                <a:headEnd type="none" w="sm" len="sm"/>
                <a:tailEnd type="triangle" w="med" len="med"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>
                  <a:solidFill>
                    <a:sysClr val="windowText" lastClr="000000"/>
                  </a:solidFill>
                  <a:latin typeface="Arial" charset="0"/>
                </a:endParaRPr>
              </a:p>
            </p:txBody>
          </p:sp>
        </p:grpSp>
        <p:sp>
          <p:nvSpPr>
            <p:cNvPr id="21" name="Rectangle 8"/>
            <p:cNvSpPr>
              <a:spLocks noChangeArrowheads="1"/>
            </p:cNvSpPr>
            <p:nvPr/>
          </p:nvSpPr>
          <p:spPr bwMode="auto">
            <a:xfrm>
              <a:off x="1556" y="995"/>
              <a:ext cx="31" cy="2688"/>
            </a:xfrm>
            <a:prstGeom prst="rect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  <a:latin typeface="Arial" charset="0"/>
              </a:endParaRPr>
            </a:p>
          </p:txBody>
        </p:sp>
      </p:grp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3276600" y="2133600"/>
            <a:ext cx="1897063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Arial" charset="0"/>
              </a:rPr>
              <a:t>Flat top: 500m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kern="0" dirty="0">
                <a:solidFill>
                  <a:sysClr val="windowText" lastClr="000000"/>
                </a:solidFill>
                <a:latin typeface="Arial" charset="0"/>
              </a:rPr>
              <a:t>FWHM: 2800m</a:t>
            </a:r>
          </a:p>
        </p:txBody>
      </p:sp>
      <p:sp>
        <p:nvSpPr>
          <p:cNvPr id="27" name="Rectangle 9"/>
          <p:cNvSpPr txBox="1">
            <a:spLocks noChangeArrowheads="1"/>
          </p:cNvSpPr>
          <p:nvPr/>
        </p:nvSpPr>
        <p:spPr bwMode="auto">
          <a:xfrm>
            <a:off x="533400" y="152400"/>
            <a:ext cx="7515225" cy="628650"/>
          </a:xfrm>
          <a:prstGeom prst="rect">
            <a:avLst/>
          </a:prstGeom>
          <a:solidFill>
            <a:srgbClr val="3333FF"/>
          </a:solidFill>
          <a:ln w="25400">
            <a:solidFill>
              <a:srgbClr val="66FF66"/>
            </a:solidFill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US" sz="3200" b="1" kern="0">
                <a:solidFill>
                  <a:srgbClr val="DDFDC7"/>
                </a:solidFill>
                <a:latin typeface="Times New Roman"/>
                <a:ea typeface="+mj-ea"/>
                <a:cs typeface="+mj-cs"/>
              </a:rPr>
              <a:t>Radial Distribution of the </a:t>
            </a:r>
            <a:r>
              <a:rPr lang="en-US" sz="3200" b="1" kern="0">
                <a:solidFill>
                  <a:srgbClr val="DDFDC7"/>
                </a:solidFill>
                <a:latin typeface="Symbol" pitchFamily="18" charset="2"/>
                <a:ea typeface="+mj-ea"/>
                <a:cs typeface="+mj-cs"/>
              </a:rPr>
              <a:t>n</a:t>
            </a:r>
            <a:r>
              <a:rPr lang="en-US" sz="3200" b="1" kern="0" baseline="-25000">
                <a:solidFill>
                  <a:srgbClr val="DDFDC7"/>
                </a:solidFill>
                <a:latin typeface="Symbol" pitchFamily="18" charset="2"/>
                <a:ea typeface="+mj-ea"/>
                <a:cs typeface="+mj-cs"/>
              </a:rPr>
              <a:t>m</a:t>
            </a:r>
            <a:r>
              <a:rPr lang="en-US" sz="3200" b="1" kern="0">
                <a:solidFill>
                  <a:srgbClr val="DDFDC7"/>
                </a:solidFill>
                <a:latin typeface="Times New Roman"/>
                <a:ea typeface="+mj-ea"/>
                <a:cs typeface="+mj-cs"/>
              </a:rPr>
              <a:t>-Beam at GS</a:t>
            </a:r>
          </a:p>
        </p:txBody>
      </p:sp>
      <p:sp>
        <p:nvSpPr>
          <p:cNvPr id="28" name="Rectangle 24"/>
          <p:cNvSpPr>
            <a:spLocks noChangeArrowheads="1"/>
          </p:cNvSpPr>
          <p:nvPr/>
        </p:nvSpPr>
        <p:spPr bwMode="auto">
          <a:xfrm>
            <a:off x="5943600" y="1905000"/>
            <a:ext cx="3200400" cy="2411413"/>
          </a:xfrm>
          <a:prstGeom prst="rect">
            <a:avLst/>
          </a:prstGeom>
          <a:noFill/>
          <a:ln w="12700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571500" indent="-571500" fontAlgn="auto">
              <a:lnSpc>
                <a:spcPct val="85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defRPr/>
            </a:pPr>
            <a:r>
              <a:rPr lang="en-US" sz="1400" b="1" kern="0" dirty="0">
                <a:solidFill>
                  <a:sysClr val="windowText" lastClr="000000"/>
                </a:solidFill>
                <a:latin typeface="Arial" charset="0"/>
              </a:rPr>
              <a:t>5 years CNGS operation, 1800 tons target:</a:t>
            </a:r>
          </a:p>
          <a:p>
            <a:pPr marL="571500" indent="-571500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1400" b="1" kern="0" dirty="0">
                <a:solidFill>
                  <a:srgbClr val="000000"/>
                </a:solidFill>
                <a:latin typeface="Arial" charset="0"/>
              </a:rPr>
              <a:t>30000 neutrino interactions</a:t>
            </a:r>
          </a:p>
          <a:p>
            <a:pPr marL="571500" indent="-571500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1400" b="1" kern="0" dirty="0">
                <a:solidFill>
                  <a:srgbClr val="000000"/>
                </a:solidFill>
                <a:latin typeface="Arial" charset="0"/>
              </a:rPr>
              <a:t>~150 </a:t>
            </a:r>
            <a:r>
              <a:rPr lang="en-US" sz="1400" b="1" kern="0" dirty="0" err="1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US" sz="1400" b="1" kern="0" baseline="-10000" dirty="0" err="1">
                <a:solidFill>
                  <a:srgbClr val="000000"/>
                </a:solidFill>
                <a:latin typeface="Symbol" pitchFamily="18" charset="2"/>
              </a:rPr>
              <a:t>t</a:t>
            </a:r>
            <a:r>
              <a:rPr lang="en-US" sz="1400" b="1" kern="0" dirty="0">
                <a:solidFill>
                  <a:srgbClr val="000000"/>
                </a:solidFill>
                <a:latin typeface="Arial" charset="0"/>
              </a:rPr>
              <a:t> interactions</a:t>
            </a:r>
          </a:p>
          <a:p>
            <a:pPr marL="571500" indent="-571500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1400" b="1" kern="0" dirty="0">
                <a:solidFill>
                  <a:srgbClr val="000000"/>
                </a:solidFill>
                <a:latin typeface="Arial" charset="0"/>
              </a:rPr>
              <a:t>~15 </a:t>
            </a:r>
            <a:r>
              <a:rPr lang="en-US" sz="1400" b="1" kern="0" dirty="0" err="1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US" sz="1400" b="1" kern="0" baseline="-10000" dirty="0" err="1">
                <a:solidFill>
                  <a:srgbClr val="000000"/>
                </a:solidFill>
                <a:latin typeface="Symbol" pitchFamily="18" charset="2"/>
              </a:rPr>
              <a:t>t</a:t>
            </a:r>
            <a:r>
              <a:rPr lang="en-US" sz="1400" b="1" kern="0" dirty="0">
                <a:solidFill>
                  <a:srgbClr val="000000"/>
                </a:solidFill>
                <a:latin typeface="Arial" charset="0"/>
              </a:rPr>
              <a:t> identified</a:t>
            </a:r>
          </a:p>
          <a:p>
            <a:pPr marL="571500" indent="-571500" fontAlgn="auto">
              <a:lnSpc>
                <a:spcPct val="90000"/>
              </a:lnSpc>
              <a:spcBef>
                <a:spcPct val="30000"/>
              </a:spcBef>
              <a:spcAft>
                <a:spcPts val="0"/>
              </a:spcAft>
              <a:buClr>
                <a:srgbClr val="FC0128"/>
              </a:buClr>
              <a:buSzPct val="70000"/>
              <a:buFont typeface="Wingdings" pitchFamily="2" charset="2"/>
              <a:buChar char="l"/>
              <a:defRPr/>
            </a:pPr>
            <a:r>
              <a:rPr lang="en-US" sz="1400" b="1" kern="0" dirty="0">
                <a:solidFill>
                  <a:srgbClr val="000000"/>
                </a:solidFill>
                <a:latin typeface="Arial" charset="0"/>
              </a:rPr>
              <a:t>&lt; 1 event of background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AT" smtClean="0"/>
              <a:t>W. Riegler/CERN</a:t>
            </a:r>
          </a:p>
        </p:txBody>
      </p:sp>
      <p:sp>
        <p:nvSpPr>
          <p:cNvPr id="7475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4566E99-B02F-400A-8A42-B9933D8186B9}" type="slidenum">
              <a:rPr lang="en-US" smtClean="0"/>
              <a:pPr/>
              <a:t>58</a:t>
            </a:fld>
            <a:endParaRPr lang="en-US" smtClean="0"/>
          </a:p>
        </p:txBody>
      </p:sp>
      <p:sp>
        <p:nvSpPr>
          <p:cNvPr id="1533954" name="Text Box 2"/>
          <p:cNvSpPr txBox="1">
            <a:spLocks noChangeArrowheads="1"/>
          </p:cNvSpPr>
          <p:nvPr/>
        </p:nvSpPr>
        <p:spPr bwMode="auto">
          <a:xfrm>
            <a:off x="457200" y="1524000"/>
            <a:ext cx="7926388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09900"/>
                </a:solidFill>
                <a:cs typeface="Arial" pitchFamily="34" charset="0"/>
              </a:rPr>
              <a:t>For 1 </a:t>
            </a:r>
            <a:r>
              <a:rPr lang="en-US" b="1" dirty="0" smtClean="0">
                <a:solidFill>
                  <a:srgbClr val="009900"/>
                </a:solidFill>
                <a:cs typeface="Arial" pitchFamily="34" charset="0"/>
              </a:rPr>
              <a:t>year </a:t>
            </a:r>
            <a:r>
              <a:rPr lang="en-US" b="1" dirty="0">
                <a:solidFill>
                  <a:srgbClr val="009900"/>
                </a:solidFill>
                <a:cs typeface="Arial" pitchFamily="34" charset="0"/>
              </a:rPr>
              <a:t>of CNGS operation, we expect:</a:t>
            </a:r>
          </a:p>
          <a:p>
            <a:pPr>
              <a:defRPr/>
            </a:pPr>
            <a:r>
              <a:rPr lang="en-US" b="1" dirty="0">
                <a:cs typeface="Arial" pitchFamily="34" charset="0"/>
              </a:rPr>
              <a:t>	</a:t>
            </a:r>
          </a:p>
          <a:p>
            <a:pPr>
              <a:defRPr/>
            </a:pPr>
            <a:r>
              <a:rPr lang="en-US" b="1" dirty="0">
                <a:solidFill>
                  <a:srgbClr val="0070C0"/>
                </a:solidFill>
                <a:cs typeface="Arial" pitchFamily="34" charset="0"/>
              </a:rPr>
              <a:t>protons on target</a:t>
            </a:r>
            <a:r>
              <a:rPr lang="en-US" b="1" dirty="0">
                <a:cs typeface="Arial" pitchFamily="34" charset="0"/>
              </a:rPr>
              <a:t>				</a:t>
            </a:r>
            <a:r>
              <a:rPr lang="en-US" b="1" dirty="0">
                <a:solidFill>
                  <a:srgbClr val="0070C0"/>
                </a:solidFill>
                <a:cs typeface="Arial" pitchFamily="34" charset="0"/>
              </a:rPr>
              <a:t>2 x </a:t>
            </a:r>
            <a:r>
              <a:rPr lang="en-US" b="1" dirty="0" smtClean="0">
                <a:solidFill>
                  <a:srgbClr val="0070C0"/>
                </a:solidFill>
                <a:cs typeface="Arial" pitchFamily="34" charset="0"/>
              </a:rPr>
              <a:t>10</a:t>
            </a:r>
            <a:r>
              <a:rPr lang="en-US" b="1" baseline="30000" dirty="0" smtClean="0">
                <a:solidFill>
                  <a:srgbClr val="0070C0"/>
                </a:solidFill>
                <a:cs typeface="Arial" pitchFamily="34" charset="0"/>
              </a:rPr>
              <a:t>19</a:t>
            </a:r>
            <a:r>
              <a:rPr lang="en-US" b="1" dirty="0" smtClean="0">
                <a:solidFill>
                  <a:srgbClr val="0070C0"/>
                </a:solidFill>
                <a:cs typeface="Arial" pitchFamily="34" charset="0"/>
              </a:rPr>
              <a:t> </a:t>
            </a:r>
            <a:endParaRPr lang="en-US" b="1" dirty="0">
              <a:solidFill>
                <a:srgbClr val="0070C0"/>
              </a:solidFill>
              <a:cs typeface="Arial" pitchFamily="34" charset="0"/>
            </a:endParaRPr>
          </a:p>
          <a:p>
            <a:pPr>
              <a:defRPr/>
            </a:pPr>
            <a:endParaRPr lang="en-US" b="1" dirty="0">
              <a:solidFill>
                <a:srgbClr val="009900"/>
              </a:solidFill>
              <a:cs typeface="Arial" pitchFamily="34" charset="0"/>
            </a:endParaRPr>
          </a:p>
          <a:p>
            <a:pPr>
              <a:defRPr/>
            </a:pPr>
            <a:r>
              <a:rPr lang="en-US" b="1" dirty="0" err="1">
                <a:solidFill>
                  <a:srgbClr val="009900"/>
                </a:solidFill>
                <a:cs typeface="Arial" pitchFamily="34" charset="0"/>
              </a:rPr>
              <a:t>pions</a:t>
            </a:r>
            <a:r>
              <a:rPr lang="en-US" b="1" dirty="0">
                <a:solidFill>
                  <a:srgbClr val="009900"/>
                </a:solidFill>
                <a:cs typeface="Arial" pitchFamily="34" charset="0"/>
              </a:rPr>
              <a:t> / </a:t>
            </a:r>
            <a:r>
              <a:rPr lang="en-US" b="1" dirty="0" err="1">
                <a:solidFill>
                  <a:srgbClr val="009900"/>
                </a:solidFill>
                <a:cs typeface="Arial" pitchFamily="34" charset="0"/>
              </a:rPr>
              <a:t>kaons</a:t>
            </a:r>
            <a:r>
              <a:rPr lang="en-US" b="1" dirty="0">
                <a:solidFill>
                  <a:srgbClr val="009900"/>
                </a:solidFill>
                <a:cs typeface="Arial" pitchFamily="34" charset="0"/>
              </a:rPr>
              <a:t> at entrance to decay tunnel</a:t>
            </a:r>
            <a:r>
              <a:rPr lang="en-US" b="1" dirty="0">
                <a:cs typeface="Arial" pitchFamily="34" charset="0"/>
              </a:rPr>
              <a:t>		</a:t>
            </a:r>
            <a:r>
              <a:rPr lang="en-US" b="1" dirty="0">
                <a:solidFill>
                  <a:srgbClr val="009900"/>
                </a:solidFill>
                <a:cs typeface="Arial" pitchFamily="34" charset="0"/>
              </a:rPr>
              <a:t>3 x </a:t>
            </a:r>
            <a:r>
              <a:rPr lang="en-US" b="1" dirty="0" smtClean="0">
                <a:solidFill>
                  <a:srgbClr val="009900"/>
                </a:solidFill>
                <a:cs typeface="Arial" pitchFamily="34" charset="0"/>
              </a:rPr>
              <a:t>10</a:t>
            </a:r>
            <a:r>
              <a:rPr lang="en-US" b="1" baseline="30000" dirty="0" smtClean="0">
                <a:solidFill>
                  <a:srgbClr val="009900"/>
                </a:solidFill>
                <a:cs typeface="Arial" pitchFamily="34" charset="0"/>
              </a:rPr>
              <a:t>19</a:t>
            </a:r>
            <a:r>
              <a:rPr lang="en-US" b="1" dirty="0" smtClean="0">
                <a:solidFill>
                  <a:srgbClr val="009900"/>
                </a:solidFill>
                <a:cs typeface="Arial" pitchFamily="34" charset="0"/>
              </a:rPr>
              <a:t>  </a:t>
            </a:r>
            <a:endParaRPr lang="en-US" b="1" dirty="0">
              <a:solidFill>
                <a:srgbClr val="009900"/>
              </a:solidFill>
              <a:cs typeface="Arial" pitchFamily="34" charset="0"/>
            </a:endParaRPr>
          </a:p>
          <a:p>
            <a:pPr>
              <a:defRPr/>
            </a:pPr>
            <a:endParaRPr lang="en-US" b="1" dirty="0">
              <a:cs typeface="Arial" pitchFamily="34" charset="0"/>
            </a:endParaRPr>
          </a:p>
          <a:p>
            <a:pPr>
              <a:defRPr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>
                    <a:lumMod val="50000"/>
                  </a:schemeClr>
                </a:solidFill>
                <a:latin typeface="Symbol" pitchFamily="18" charset="2"/>
              </a:rPr>
              <a:t>m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 in direction of Gran </a:t>
            </a:r>
            <a:r>
              <a:rPr lang="en-US" b="1" dirty="0" err="1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Sasso</a:t>
            </a:r>
            <a:r>
              <a:rPr lang="en-US" b="1" dirty="0">
                <a:solidFill>
                  <a:schemeClr val="accent1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en-US" b="1" dirty="0">
                <a:cs typeface="Arial" pitchFamily="34" charset="0"/>
              </a:rPr>
              <a:t>			</a:t>
            </a:r>
            <a:r>
              <a:rPr lang="en-US" b="1" dirty="0" smtClean="0">
                <a:solidFill>
                  <a:srgbClr val="0070C0"/>
                </a:solidFill>
                <a:cs typeface="Arial" pitchFamily="34" charset="0"/>
              </a:rPr>
              <a:t>10</a:t>
            </a:r>
            <a:r>
              <a:rPr lang="en-US" b="1" baseline="30000" dirty="0" smtClean="0">
                <a:solidFill>
                  <a:srgbClr val="0070C0"/>
                </a:solidFill>
                <a:cs typeface="Arial" pitchFamily="34" charset="0"/>
              </a:rPr>
              <a:t>19</a:t>
            </a:r>
            <a:endParaRPr lang="en-US" b="1" baseline="30000" dirty="0">
              <a:solidFill>
                <a:srgbClr val="0070C0"/>
              </a:solidFill>
              <a:cs typeface="Arial" pitchFamily="34" charset="0"/>
            </a:endParaRPr>
          </a:p>
          <a:p>
            <a:pPr>
              <a:defRPr/>
            </a:pPr>
            <a:endParaRPr lang="en-US" b="1" baseline="30000" dirty="0">
              <a:cs typeface="Arial" pitchFamily="34" charset="0"/>
            </a:endParaRPr>
          </a:p>
          <a:p>
            <a:pPr>
              <a:defRPr/>
            </a:pPr>
            <a:r>
              <a:rPr lang="en-US" dirty="0">
                <a:solidFill>
                  <a:srgbClr val="009900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rgbClr val="009900"/>
                </a:solidFill>
                <a:latin typeface="Symbol" pitchFamily="18" charset="2"/>
              </a:rPr>
              <a:t>m</a:t>
            </a:r>
            <a:r>
              <a:rPr lang="en-US" b="1" dirty="0">
                <a:solidFill>
                  <a:srgbClr val="009900"/>
                </a:solidFill>
                <a:cs typeface="Arial" pitchFamily="34" charset="0"/>
              </a:rPr>
              <a:t> in 100 m</a:t>
            </a:r>
            <a:r>
              <a:rPr lang="en-US" b="1" baseline="30000" dirty="0">
                <a:solidFill>
                  <a:srgbClr val="009900"/>
                </a:solidFill>
                <a:cs typeface="Arial" pitchFamily="34" charset="0"/>
              </a:rPr>
              <a:t>2</a:t>
            </a:r>
            <a:r>
              <a:rPr lang="en-US" b="1" dirty="0">
                <a:solidFill>
                  <a:srgbClr val="009900"/>
                </a:solidFill>
                <a:cs typeface="Arial" pitchFamily="34" charset="0"/>
              </a:rPr>
              <a:t> at Gran </a:t>
            </a:r>
            <a:r>
              <a:rPr lang="en-US" b="1" dirty="0" err="1">
                <a:solidFill>
                  <a:srgbClr val="009900"/>
                </a:solidFill>
                <a:cs typeface="Arial" pitchFamily="34" charset="0"/>
              </a:rPr>
              <a:t>Sasso</a:t>
            </a:r>
            <a:r>
              <a:rPr lang="en-US" b="1" dirty="0">
                <a:solidFill>
                  <a:srgbClr val="009900"/>
                </a:solidFill>
                <a:cs typeface="Arial" pitchFamily="34" charset="0"/>
              </a:rPr>
              <a:t> 			3 x </a:t>
            </a:r>
            <a:r>
              <a:rPr lang="en-US" b="1" dirty="0" smtClean="0">
                <a:solidFill>
                  <a:srgbClr val="009900"/>
                </a:solidFill>
                <a:cs typeface="Arial" pitchFamily="34" charset="0"/>
              </a:rPr>
              <a:t>10</a:t>
            </a:r>
            <a:r>
              <a:rPr lang="en-US" b="1" baseline="30000" dirty="0" smtClean="0">
                <a:solidFill>
                  <a:srgbClr val="009900"/>
                </a:solidFill>
                <a:cs typeface="Arial" pitchFamily="34" charset="0"/>
              </a:rPr>
              <a:t>14</a:t>
            </a:r>
          </a:p>
          <a:p>
            <a:pPr>
              <a:defRPr/>
            </a:pPr>
            <a:endParaRPr lang="en-US" b="1" baseline="30000" dirty="0" smtClean="0">
              <a:solidFill>
                <a:srgbClr val="009900"/>
              </a:solidFill>
              <a:cs typeface="Arial" pitchFamily="34" charset="0"/>
            </a:endParaRPr>
          </a:p>
          <a:p>
            <a:pPr>
              <a:defRPr/>
            </a:pPr>
            <a:r>
              <a:rPr lang="en-US" sz="2400" b="1" dirty="0" smtClean="0">
                <a:solidFill>
                  <a:schemeClr val="accent1">
                    <a:lumMod val="50000"/>
                  </a:schemeClr>
                </a:solidFill>
                <a:latin typeface="Symbol" pitchFamily="18" charset="2"/>
              </a:rPr>
              <a:t>n</a:t>
            </a:r>
            <a:r>
              <a:rPr lang="en-US" sz="2400" b="1" baseline="-25000" dirty="0" smtClean="0">
                <a:solidFill>
                  <a:schemeClr val="accent1">
                    <a:lumMod val="50000"/>
                  </a:schemeClr>
                </a:solidFill>
                <a:latin typeface="Symbol" pitchFamily="18" charset="2"/>
              </a:rPr>
              <a:t>m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 events per day in OPERA               		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  <a:sym typeface="Symbol" pitchFamily="18" charset="2"/>
              </a:rPr>
              <a:t>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2500      </a:t>
            </a:r>
          </a:p>
          <a:p>
            <a:pPr>
              <a:defRPr/>
            </a:pPr>
            <a:endParaRPr lang="en-US" b="1" dirty="0" smtClean="0">
              <a:solidFill>
                <a:schemeClr val="accent1">
                  <a:lumMod val="50000"/>
                </a:schemeClr>
              </a:solidFill>
              <a:latin typeface="Arial" charset="0"/>
            </a:endParaRPr>
          </a:p>
          <a:p>
            <a:pPr>
              <a:defRPr/>
            </a:pPr>
            <a:r>
              <a:rPr lang="en-US" sz="2400" b="1" dirty="0" err="1" smtClean="0">
                <a:solidFill>
                  <a:srgbClr val="FC0128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 smtClean="0">
                <a:solidFill>
                  <a:srgbClr val="FC0128"/>
                </a:solidFill>
                <a:latin typeface="Symbol" pitchFamily="18" charset="2"/>
              </a:rPr>
              <a:t>t</a:t>
            </a:r>
            <a:r>
              <a:rPr lang="en-US" b="1" dirty="0" smtClean="0">
                <a:solidFill>
                  <a:srgbClr val="FC0128"/>
                </a:solidFill>
              </a:rPr>
              <a:t> events</a:t>
            </a:r>
            <a:r>
              <a:rPr lang="en-US" b="1" dirty="0" smtClean="0">
                <a:solidFill>
                  <a:schemeClr val="tx2"/>
                </a:solidFill>
              </a:rPr>
              <a:t> (from oscillation)       </a:t>
            </a:r>
            <a:r>
              <a:rPr lang="en-US" b="1" dirty="0" smtClean="0"/>
              <a:t>      		</a:t>
            </a:r>
            <a:r>
              <a:rPr lang="en-US" b="1" dirty="0" smtClean="0">
                <a:solidFill>
                  <a:srgbClr val="FC0128"/>
                </a:solidFill>
                <a:sym typeface="Symbol" pitchFamily="18" charset="2"/>
              </a:rPr>
              <a:t> </a:t>
            </a:r>
            <a:r>
              <a:rPr lang="en-US" b="1" dirty="0" smtClean="0">
                <a:solidFill>
                  <a:srgbClr val="FC0128"/>
                </a:solidFill>
              </a:rPr>
              <a:t>2 </a:t>
            </a:r>
          </a:p>
          <a:p>
            <a:pPr>
              <a:defRPr/>
            </a:pP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Arial" charset="0"/>
              </a:rPr>
              <a:t>  </a:t>
            </a:r>
          </a:p>
          <a:p>
            <a:pPr>
              <a:defRPr/>
            </a:pPr>
            <a:endParaRPr lang="en-US" b="1" baseline="30000" dirty="0">
              <a:solidFill>
                <a:srgbClr val="009900"/>
              </a:solidFill>
              <a:cs typeface="Arial" pitchFamily="34" charset="0"/>
            </a:endParaRPr>
          </a:p>
        </p:txBody>
      </p:sp>
      <p:sp>
        <p:nvSpPr>
          <p:cNvPr id="7475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Neutrinos at CNGS: Some Numbers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AT" smtClean="0"/>
              <a:t>W. Riegler/CERN</a:t>
            </a:r>
          </a:p>
        </p:txBody>
      </p:sp>
      <p:sp>
        <p:nvSpPr>
          <p:cNvPr id="7987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A7DE398-01A4-4EB4-9BA9-23067993CF5B}" type="slidenum">
              <a:rPr lang="en-US" smtClean="0"/>
              <a:pPr/>
              <a:t>59</a:t>
            </a:fld>
            <a:endParaRPr lang="en-US" smtClean="0"/>
          </a:p>
        </p:txBody>
      </p:sp>
      <p:sp>
        <p:nvSpPr>
          <p:cNvPr id="1158146" name="Text Box 2"/>
          <p:cNvSpPr txBox="1">
            <a:spLocks noChangeArrowheads="1"/>
          </p:cNvSpPr>
          <p:nvPr/>
        </p:nvSpPr>
        <p:spPr bwMode="auto">
          <a:xfrm>
            <a:off x="381000" y="2057400"/>
            <a:ext cx="39036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b="1" dirty="0" err="1">
                <a:solidFill>
                  <a:schemeClr val="accent6"/>
                </a:solidFill>
                <a:latin typeface="Arial" charset="0"/>
              </a:rPr>
              <a:t>Lead</a:t>
            </a:r>
            <a:r>
              <a:rPr lang="fr-FR" b="1" dirty="0">
                <a:solidFill>
                  <a:schemeClr val="accent6"/>
                </a:solidFill>
                <a:latin typeface="Arial" charset="0"/>
              </a:rPr>
              <a:t> plates: massive </a:t>
            </a:r>
            <a:r>
              <a:rPr lang="fr-FR" b="1" dirty="0" err="1">
                <a:solidFill>
                  <a:schemeClr val="accent6"/>
                </a:solidFill>
                <a:latin typeface="Arial" charset="0"/>
              </a:rPr>
              <a:t>target</a:t>
            </a:r>
            <a:endParaRPr lang="fr-FR" b="1" dirty="0">
              <a:solidFill>
                <a:schemeClr val="accent6"/>
              </a:solidFill>
              <a:latin typeface="Arial" charset="0"/>
            </a:endParaRPr>
          </a:p>
          <a:p>
            <a:pPr>
              <a:defRPr/>
            </a:pPr>
            <a:r>
              <a:rPr lang="fr-FR" b="1" dirty="0">
                <a:solidFill>
                  <a:schemeClr val="accent6"/>
                </a:solidFill>
                <a:latin typeface="Arial" charset="0"/>
              </a:rPr>
              <a:t>Emulsions: </a:t>
            </a:r>
            <a:r>
              <a:rPr lang="fr-FR" b="1" dirty="0" err="1">
                <a:solidFill>
                  <a:schemeClr val="accent6"/>
                </a:solidFill>
                <a:latin typeface="Arial" charset="0"/>
              </a:rPr>
              <a:t>micrometric</a:t>
            </a:r>
            <a:r>
              <a:rPr lang="fr-FR" b="1" dirty="0">
                <a:solidFill>
                  <a:schemeClr val="accent6"/>
                </a:solidFill>
                <a:latin typeface="Arial" charset="0"/>
              </a:rPr>
              <a:t> </a:t>
            </a:r>
            <a:r>
              <a:rPr lang="fr-FR" b="1" dirty="0" err="1">
                <a:solidFill>
                  <a:schemeClr val="accent6"/>
                </a:solidFill>
                <a:latin typeface="Arial" charset="0"/>
              </a:rPr>
              <a:t>precision</a:t>
            </a:r>
            <a:endParaRPr lang="fr-FR" b="1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79877" name="AutoShape 3"/>
          <p:cNvSpPr>
            <a:spLocks noChangeArrowheads="1"/>
          </p:cNvSpPr>
          <p:nvPr/>
        </p:nvSpPr>
        <p:spPr bwMode="auto">
          <a:xfrm>
            <a:off x="4213225" y="3044825"/>
            <a:ext cx="533400" cy="228600"/>
          </a:xfrm>
          <a:prstGeom prst="rightArrow">
            <a:avLst>
              <a:gd name="adj1" fmla="val 50000"/>
              <a:gd name="adj2" fmla="val 6317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9878" name="Text Box 11"/>
          <p:cNvSpPr txBox="1">
            <a:spLocks noChangeArrowheads="1"/>
          </p:cNvSpPr>
          <p:nvPr/>
        </p:nvSpPr>
        <p:spPr bwMode="auto">
          <a:xfrm>
            <a:off x="6323013" y="4764088"/>
            <a:ext cx="23479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10.2 x 12.7 x 7.5 cm</a:t>
            </a:r>
            <a:r>
              <a:rPr lang="fr-FR" baseline="30000"/>
              <a:t>3</a:t>
            </a:r>
          </a:p>
        </p:txBody>
      </p:sp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6022975" y="2203450"/>
            <a:ext cx="2906713" cy="2552700"/>
            <a:chOff x="4068" y="677"/>
            <a:chExt cx="1983" cy="1608"/>
          </a:xfrm>
        </p:grpSpPr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4068" y="677"/>
              <a:ext cx="1983" cy="1608"/>
              <a:chOff x="1248" y="-140"/>
              <a:chExt cx="1831" cy="1608"/>
            </a:xfrm>
          </p:grpSpPr>
          <p:pic>
            <p:nvPicPr>
              <p:cNvPr id="79926" name="Picture 8" descr="DSCF0008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248" y="-140"/>
                <a:ext cx="1824" cy="1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9927" name="Text Box 9"/>
              <p:cNvSpPr txBox="1">
                <a:spLocks noChangeArrowheads="1"/>
              </p:cNvSpPr>
              <p:nvPr/>
            </p:nvSpPr>
            <p:spPr bwMode="auto">
              <a:xfrm>
                <a:off x="2592" y="1200"/>
                <a:ext cx="487" cy="233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r>
                  <a:rPr lang="fr-FR">
                    <a:latin typeface="Comic Sans MS" pitchFamily="66" charset="0"/>
                  </a:rPr>
                  <a:t>8.3kg</a:t>
                </a:r>
                <a:endParaRPr lang="en-GB">
                  <a:latin typeface="Comic Sans MS" pitchFamily="66" charset="0"/>
                </a:endParaRPr>
              </a:p>
            </p:txBody>
          </p:sp>
          <p:sp>
            <p:nvSpPr>
              <p:cNvPr id="79928" name="Text Box 10"/>
              <p:cNvSpPr txBox="1">
                <a:spLocks noChangeArrowheads="1"/>
              </p:cNvSpPr>
              <p:nvPr/>
            </p:nvSpPr>
            <p:spPr bwMode="auto">
              <a:xfrm>
                <a:off x="1920" y="86"/>
                <a:ext cx="117" cy="233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 lIns="92075" tIns="46038" rIns="92075" bIns="46038">
                <a:spAutoFit/>
              </a:bodyPr>
              <a:lstStyle/>
              <a:p>
                <a:endParaRPr lang="en-GB">
                  <a:solidFill>
                    <a:schemeClr val="bg1"/>
                  </a:solidFill>
                  <a:latin typeface="Comic Sans MS" pitchFamily="66" charset="0"/>
                </a:endParaRPr>
              </a:p>
            </p:txBody>
          </p:sp>
        </p:grpSp>
        <p:sp>
          <p:nvSpPr>
            <p:cNvPr id="79925" name="Rectangle 12"/>
            <p:cNvSpPr>
              <a:spLocks noChangeArrowheads="1"/>
            </p:cNvSpPr>
            <p:nvPr/>
          </p:nvSpPr>
          <p:spPr bwMode="auto">
            <a:xfrm>
              <a:off x="4901" y="891"/>
              <a:ext cx="458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chemeClr val="bg1"/>
                  </a:solidFill>
                </a:rPr>
                <a:t>brick</a:t>
              </a:r>
            </a:p>
          </p:txBody>
        </p:sp>
      </p:grpSp>
      <p:grpSp>
        <p:nvGrpSpPr>
          <p:cNvPr id="4" name="Group 56"/>
          <p:cNvGrpSpPr>
            <a:grpSpLocks/>
          </p:cNvGrpSpPr>
          <p:nvPr/>
        </p:nvGrpSpPr>
        <p:grpSpPr bwMode="auto">
          <a:xfrm>
            <a:off x="236538" y="3240088"/>
            <a:ext cx="5983287" cy="3078162"/>
            <a:chOff x="52" y="2285"/>
            <a:chExt cx="4082" cy="1939"/>
          </a:xfrm>
        </p:grpSpPr>
        <p:pic>
          <p:nvPicPr>
            <p:cNvPr id="79883" name="Picture 5" descr="brickevent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2" y="2285"/>
              <a:ext cx="1605" cy="1939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  <p:sp>
          <p:nvSpPr>
            <p:cNvPr id="79884" name="Rectangle 13"/>
            <p:cNvSpPr>
              <a:spLocks noChangeArrowheads="1"/>
            </p:cNvSpPr>
            <p:nvPr/>
          </p:nvSpPr>
          <p:spPr bwMode="auto">
            <a:xfrm>
              <a:off x="585" y="2311"/>
              <a:ext cx="476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fr-FR">
                  <a:solidFill>
                    <a:srgbClr val="FF0000"/>
                  </a:solidFill>
                </a:rPr>
                <a:t>Brick</a:t>
              </a:r>
            </a:p>
          </p:txBody>
        </p:sp>
        <p:grpSp>
          <p:nvGrpSpPr>
            <p:cNvPr id="5" name="Group 14"/>
            <p:cNvGrpSpPr>
              <a:grpSpLocks/>
            </p:cNvGrpSpPr>
            <p:nvPr/>
          </p:nvGrpSpPr>
          <p:grpSpPr bwMode="auto">
            <a:xfrm>
              <a:off x="2079" y="2544"/>
              <a:ext cx="2055" cy="1588"/>
              <a:chOff x="1920" y="2544"/>
              <a:chExt cx="1897" cy="1588"/>
            </a:xfrm>
          </p:grpSpPr>
          <p:sp>
            <p:nvSpPr>
              <p:cNvPr id="79889" name="Rectangle 15"/>
              <p:cNvSpPr>
                <a:spLocks noChangeArrowheads="1"/>
              </p:cNvSpPr>
              <p:nvPr/>
            </p:nvSpPr>
            <p:spPr bwMode="auto">
              <a:xfrm>
                <a:off x="3195" y="2544"/>
                <a:ext cx="324" cy="1217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890" name="Rectangle 16"/>
              <p:cNvSpPr>
                <a:spLocks noChangeArrowheads="1"/>
              </p:cNvSpPr>
              <p:nvPr/>
            </p:nvSpPr>
            <p:spPr bwMode="auto">
              <a:xfrm>
                <a:off x="2254" y="2544"/>
                <a:ext cx="324" cy="1217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891" name="Rectangle 17"/>
              <p:cNvSpPr>
                <a:spLocks noChangeArrowheads="1"/>
              </p:cNvSpPr>
              <p:nvPr/>
            </p:nvSpPr>
            <p:spPr bwMode="auto">
              <a:xfrm>
                <a:off x="2731" y="2544"/>
                <a:ext cx="324" cy="1217"/>
              </a:xfrm>
              <a:prstGeom prst="rect">
                <a:avLst/>
              </a:prstGeom>
              <a:solidFill>
                <a:srgbClr val="C0C0C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892" name="Rectangle 18"/>
              <p:cNvSpPr>
                <a:spLocks noChangeArrowheads="1"/>
              </p:cNvSpPr>
              <p:nvPr/>
            </p:nvSpPr>
            <p:spPr bwMode="auto">
              <a:xfrm>
                <a:off x="2578" y="2544"/>
                <a:ext cx="29" cy="1217"/>
              </a:xfrm>
              <a:prstGeom prst="rect">
                <a:avLst/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893" name="Rectangle 19"/>
              <p:cNvSpPr>
                <a:spLocks noChangeArrowheads="1"/>
              </p:cNvSpPr>
              <p:nvPr/>
            </p:nvSpPr>
            <p:spPr bwMode="auto">
              <a:xfrm>
                <a:off x="2702" y="2544"/>
                <a:ext cx="30" cy="1217"/>
              </a:xfrm>
              <a:prstGeom prst="rect">
                <a:avLst/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894" name="Rectangle 20"/>
              <p:cNvSpPr>
                <a:spLocks noChangeArrowheads="1"/>
              </p:cNvSpPr>
              <p:nvPr/>
            </p:nvSpPr>
            <p:spPr bwMode="auto">
              <a:xfrm>
                <a:off x="3178" y="2544"/>
                <a:ext cx="31" cy="1217"/>
              </a:xfrm>
              <a:prstGeom prst="rect">
                <a:avLst/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895" name="Rectangle 21"/>
              <p:cNvSpPr>
                <a:spLocks noChangeArrowheads="1"/>
              </p:cNvSpPr>
              <p:nvPr/>
            </p:nvSpPr>
            <p:spPr bwMode="auto">
              <a:xfrm>
                <a:off x="3054" y="2544"/>
                <a:ext cx="31" cy="1217"/>
              </a:xfrm>
              <a:prstGeom prst="rect">
                <a:avLst/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896" name="Line 22"/>
              <p:cNvSpPr>
                <a:spLocks noChangeShapeType="1"/>
              </p:cNvSpPr>
              <p:nvPr/>
            </p:nvSpPr>
            <p:spPr bwMode="auto">
              <a:xfrm>
                <a:off x="2456" y="3240"/>
                <a:ext cx="856" cy="371"/>
              </a:xfrm>
              <a:prstGeom prst="line">
                <a:avLst/>
              </a:prstGeom>
              <a:noFill/>
              <a:ln w="6350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897" name="Line 23"/>
              <p:cNvSpPr>
                <a:spLocks noChangeShapeType="1"/>
              </p:cNvSpPr>
              <p:nvPr/>
            </p:nvSpPr>
            <p:spPr bwMode="auto">
              <a:xfrm>
                <a:off x="2463" y="3238"/>
                <a:ext cx="866" cy="194"/>
              </a:xfrm>
              <a:prstGeom prst="line">
                <a:avLst/>
              </a:prstGeom>
              <a:noFill/>
              <a:ln w="6350">
                <a:solidFill>
                  <a:srgbClr val="4D4D4D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898" name="Line 24"/>
              <p:cNvSpPr>
                <a:spLocks noChangeShapeType="1"/>
              </p:cNvSpPr>
              <p:nvPr/>
            </p:nvSpPr>
            <p:spPr bwMode="auto">
              <a:xfrm flipV="1">
                <a:off x="2270" y="3239"/>
                <a:ext cx="178" cy="1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899" name="Line 25"/>
              <p:cNvSpPr>
                <a:spLocks noChangeShapeType="1"/>
              </p:cNvSpPr>
              <p:nvPr/>
            </p:nvSpPr>
            <p:spPr bwMode="auto">
              <a:xfrm>
                <a:off x="1920" y="3241"/>
                <a:ext cx="333" cy="0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prstDash val="sysDot"/>
                <a:round/>
                <a:headEnd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00" name="Line 26"/>
              <p:cNvSpPr>
                <a:spLocks noChangeShapeType="1"/>
              </p:cNvSpPr>
              <p:nvPr/>
            </p:nvSpPr>
            <p:spPr bwMode="auto">
              <a:xfrm flipV="1">
                <a:off x="2462" y="3019"/>
                <a:ext cx="405" cy="217"/>
              </a:xfrm>
              <a:prstGeom prst="line">
                <a:avLst/>
              </a:prstGeom>
              <a:noFill/>
              <a:ln w="6350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01" name="Line 27"/>
              <p:cNvSpPr>
                <a:spLocks noChangeShapeType="1"/>
              </p:cNvSpPr>
              <p:nvPr/>
            </p:nvSpPr>
            <p:spPr bwMode="auto">
              <a:xfrm>
                <a:off x="2869" y="3017"/>
                <a:ext cx="477" cy="9"/>
              </a:xfrm>
              <a:prstGeom prst="line">
                <a:avLst/>
              </a:prstGeom>
              <a:noFill/>
              <a:ln w="6350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02" name="Line 28"/>
              <p:cNvSpPr>
                <a:spLocks noChangeShapeType="1"/>
              </p:cNvSpPr>
              <p:nvPr/>
            </p:nvSpPr>
            <p:spPr bwMode="auto">
              <a:xfrm flipV="1">
                <a:off x="2865" y="2566"/>
                <a:ext cx="360" cy="454"/>
              </a:xfrm>
              <a:prstGeom prst="line">
                <a:avLst/>
              </a:prstGeom>
              <a:noFill/>
              <a:ln w="6350">
                <a:solidFill>
                  <a:srgbClr val="CC0000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03" name="Line 29"/>
              <p:cNvSpPr>
                <a:spLocks noChangeShapeType="1"/>
              </p:cNvSpPr>
              <p:nvPr/>
            </p:nvSpPr>
            <p:spPr bwMode="auto">
              <a:xfrm flipV="1">
                <a:off x="2873" y="2764"/>
                <a:ext cx="431" cy="251"/>
              </a:xfrm>
              <a:prstGeom prst="line">
                <a:avLst/>
              </a:prstGeom>
              <a:noFill/>
              <a:ln w="6350">
                <a:solidFill>
                  <a:srgbClr val="CC0000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04" name="Line 30"/>
              <p:cNvSpPr>
                <a:spLocks noChangeShapeType="1"/>
              </p:cNvSpPr>
              <p:nvPr/>
            </p:nvSpPr>
            <p:spPr bwMode="auto">
              <a:xfrm>
                <a:off x="3052" y="3021"/>
                <a:ext cx="33" cy="0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05" name="Line 31"/>
              <p:cNvSpPr>
                <a:spLocks noChangeShapeType="1"/>
              </p:cNvSpPr>
              <p:nvPr/>
            </p:nvSpPr>
            <p:spPr bwMode="auto">
              <a:xfrm>
                <a:off x="3176" y="3025"/>
                <a:ext cx="33" cy="0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06" name="Line 32"/>
              <p:cNvSpPr>
                <a:spLocks noChangeShapeType="1"/>
              </p:cNvSpPr>
              <p:nvPr/>
            </p:nvSpPr>
            <p:spPr bwMode="auto">
              <a:xfrm flipV="1">
                <a:off x="2700" y="3092"/>
                <a:ext cx="31" cy="16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07" name="Line 33"/>
              <p:cNvSpPr>
                <a:spLocks noChangeShapeType="1"/>
              </p:cNvSpPr>
              <p:nvPr/>
            </p:nvSpPr>
            <p:spPr bwMode="auto">
              <a:xfrm flipV="1">
                <a:off x="2575" y="3159"/>
                <a:ext cx="31" cy="16"/>
              </a:xfrm>
              <a:prstGeom prst="line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08" name="Line 34"/>
              <p:cNvSpPr>
                <a:spLocks noChangeShapeType="1"/>
              </p:cNvSpPr>
              <p:nvPr/>
            </p:nvSpPr>
            <p:spPr bwMode="auto">
              <a:xfrm>
                <a:off x="2572" y="3263"/>
                <a:ext cx="35" cy="1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09" name="Line 35"/>
              <p:cNvSpPr>
                <a:spLocks noChangeShapeType="1"/>
              </p:cNvSpPr>
              <p:nvPr/>
            </p:nvSpPr>
            <p:spPr bwMode="auto">
              <a:xfrm>
                <a:off x="2704" y="3293"/>
                <a:ext cx="35" cy="1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10" name="Line 36"/>
              <p:cNvSpPr>
                <a:spLocks noChangeShapeType="1"/>
              </p:cNvSpPr>
              <p:nvPr/>
            </p:nvSpPr>
            <p:spPr bwMode="auto">
              <a:xfrm>
                <a:off x="3177" y="3399"/>
                <a:ext cx="35" cy="1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11" name="Line 37"/>
              <p:cNvSpPr>
                <a:spLocks noChangeShapeType="1"/>
              </p:cNvSpPr>
              <p:nvPr/>
            </p:nvSpPr>
            <p:spPr bwMode="auto">
              <a:xfrm>
                <a:off x="3051" y="3372"/>
                <a:ext cx="35" cy="1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12" name="Line 38"/>
              <p:cNvSpPr>
                <a:spLocks noChangeShapeType="1"/>
              </p:cNvSpPr>
              <p:nvPr/>
            </p:nvSpPr>
            <p:spPr bwMode="auto">
              <a:xfrm>
                <a:off x="2575" y="3294"/>
                <a:ext cx="27" cy="1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13" name="Line 39"/>
              <p:cNvSpPr>
                <a:spLocks noChangeShapeType="1"/>
              </p:cNvSpPr>
              <p:nvPr/>
            </p:nvSpPr>
            <p:spPr bwMode="auto">
              <a:xfrm>
                <a:off x="2705" y="3348"/>
                <a:ext cx="27" cy="1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14" name="Line 40"/>
              <p:cNvSpPr>
                <a:spLocks noChangeShapeType="1"/>
              </p:cNvSpPr>
              <p:nvPr/>
            </p:nvSpPr>
            <p:spPr bwMode="auto">
              <a:xfrm>
                <a:off x="3055" y="3502"/>
                <a:ext cx="27" cy="1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15" name="Line 41"/>
              <p:cNvSpPr>
                <a:spLocks noChangeShapeType="1"/>
              </p:cNvSpPr>
              <p:nvPr/>
            </p:nvSpPr>
            <p:spPr bwMode="auto">
              <a:xfrm>
                <a:off x="3177" y="3554"/>
                <a:ext cx="27" cy="1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16" name="Text Box 42"/>
              <p:cNvSpPr txBox="1">
                <a:spLocks noChangeArrowheads="1"/>
              </p:cNvSpPr>
              <p:nvPr/>
            </p:nvSpPr>
            <p:spPr bwMode="auto">
              <a:xfrm>
                <a:off x="2253" y="3562"/>
                <a:ext cx="326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400">
                    <a:solidFill>
                      <a:srgbClr val="292929"/>
                    </a:solidFill>
                  </a:rPr>
                  <a:t>Pb</a:t>
                </a:r>
              </a:p>
            </p:txBody>
          </p:sp>
          <p:sp>
            <p:nvSpPr>
              <p:cNvPr id="79917" name="Text Box 43"/>
              <p:cNvSpPr txBox="1">
                <a:spLocks noChangeArrowheads="1"/>
              </p:cNvSpPr>
              <p:nvPr/>
            </p:nvSpPr>
            <p:spPr bwMode="auto">
              <a:xfrm>
                <a:off x="2160" y="3802"/>
                <a:ext cx="1657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400">
                    <a:solidFill>
                      <a:srgbClr val="292929"/>
                    </a:solidFill>
                  </a:rPr>
                  <a:t>Couche de gélatine photographique 40 </a:t>
                </a:r>
                <a:r>
                  <a:rPr lang="en-GB" sz="1400">
                    <a:solidFill>
                      <a:srgbClr val="292929"/>
                    </a:solidFill>
                    <a:latin typeface="Symbol" pitchFamily="18" charset="2"/>
                  </a:rPr>
                  <a:t>m</a:t>
                </a:r>
                <a:r>
                  <a:rPr lang="en-GB" sz="1400">
                    <a:solidFill>
                      <a:srgbClr val="292929"/>
                    </a:solidFill>
                  </a:rPr>
                  <a:t>m</a:t>
                </a:r>
              </a:p>
            </p:txBody>
          </p:sp>
          <p:sp>
            <p:nvSpPr>
              <p:cNvPr id="79918" name="Line 44"/>
              <p:cNvSpPr>
                <a:spLocks noChangeShapeType="1"/>
              </p:cNvSpPr>
              <p:nvPr/>
            </p:nvSpPr>
            <p:spPr bwMode="auto">
              <a:xfrm flipH="1" flipV="1">
                <a:off x="2718" y="3750"/>
                <a:ext cx="44" cy="117"/>
              </a:xfrm>
              <a:prstGeom prst="line">
                <a:avLst/>
              </a:prstGeom>
              <a:noFill/>
              <a:ln w="9525">
                <a:solidFill>
                  <a:srgbClr val="292929"/>
                </a:solidFill>
                <a:round/>
                <a:headEnd/>
                <a:tailEnd type="stealth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19" name="Line 45"/>
              <p:cNvSpPr>
                <a:spLocks noChangeShapeType="1"/>
              </p:cNvSpPr>
              <p:nvPr/>
            </p:nvSpPr>
            <p:spPr bwMode="auto">
              <a:xfrm flipH="1" flipV="1">
                <a:off x="2592" y="3755"/>
                <a:ext cx="160" cy="129"/>
              </a:xfrm>
              <a:prstGeom prst="line">
                <a:avLst/>
              </a:prstGeom>
              <a:noFill/>
              <a:ln w="9525">
                <a:solidFill>
                  <a:srgbClr val="292929"/>
                </a:solidFill>
                <a:round/>
                <a:headEnd/>
                <a:tailEnd type="stealth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20" name="Text Box 46"/>
              <p:cNvSpPr txBox="1">
                <a:spLocks noChangeArrowheads="1"/>
              </p:cNvSpPr>
              <p:nvPr/>
            </p:nvSpPr>
            <p:spPr bwMode="auto">
              <a:xfrm>
                <a:off x="1937" y="3074"/>
                <a:ext cx="25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400">
                    <a:solidFill>
                      <a:srgbClr val="CC0000"/>
                    </a:solidFill>
                    <a:latin typeface="Symbol" pitchFamily="18" charset="2"/>
                  </a:rPr>
                  <a:t>n</a:t>
                </a:r>
              </a:p>
            </p:txBody>
          </p:sp>
          <p:sp>
            <p:nvSpPr>
              <p:cNvPr id="79921" name="Text Box 47"/>
              <p:cNvSpPr txBox="1">
                <a:spLocks noChangeArrowheads="1"/>
              </p:cNvSpPr>
              <p:nvPr/>
            </p:nvSpPr>
            <p:spPr bwMode="auto">
              <a:xfrm>
                <a:off x="2664" y="2880"/>
                <a:ext cx="250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400">
                    <a:solidFill>
                      <a:srgbClr val="CC0000"/>
                    </a:solidFill>
                    <a:latin typeface="Symbol" pitchFamily="18" charset="2"/>
                  </a:rPr>
                  <a:t>t</a:t>
                </a:r>
              </a:p>
            </p:txBody>
          </p:sp>
          <p:sp>
            <p:nvSpPr>
              <p:cNvPr id="79922" name="Line 48"/>
              <p:cNvSpPr>
                <a:spLocks noChangeShapeType="1"/>
              </p:cNvSpPr>
              <p:nvPr/>
            </p:nvSpPr>
            <p:spPr bwMode="auto">
              <a:xfrm>
                <a:off x="2247" y="2732"/>
                <a:ext cx="333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923" name="Text Box 49"/>
              <p:cNvSpPr txBox="1">
                <a:spLocks noChangeArrowheads="1"/>
              </p:cNvSpPr>
              <p:nvPr/>
            </p:nvSpPr>
            <p:spPr bwMode="auto">
              <a:xfrm>
                <a:off x="2216" y="2546"/>
                <a:ext cx="390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GB" sz="1200"/>
                  <a:t>1 mm</a:t>
                </a:r>
              </a:p>
            </p:txBody>
          </p:sp>
        </p:grpSp>
        <p:sp>
          <p:nvSpPr>
            <p:cNvPr id="79886" name="Oval 50"/>
            <p:cNvSpPr>
              <a:spLocks noChangeArrowheads="1"/>
            </p:cNvSpPr>
            <p:nvPr/>
          </p:nvSpPr>
          <p:spPr bwMode="auto">
            <a:xfrm>
              <a:off x="312" y="3168"/>
              <a:ext cx="156" cy="192"/>
            </a:xfrm>
            <a:prstGeom prst="ellips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887" name="Line 51"/>
            <p:cNvSpPr>
              <a:spLocks noChangeShapeType="1"/>
            </p:cNvSpPr>
            <p:nvPr/>
          </p:nvSpPr>
          <p:spPr bwMode="auto">
            <a:xfrm flipV="1">
              <a:off x="416" y="2496"/>
              <a:ext cx="2079" cy="672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9888" name="Line 52"/>
            <p:cNvSpPr>
              <a:spLocks noChangeShapeType="1"/>
            </p:cNvSpPr>
            <p:nvPr/>
          </p:nvSpPr>
          <p:spPr bwMode="auto">
            <a:xfrm>
              <a:off x="364" y="3360"/>
              <a:ext cx="2131" cy="38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58199" name="Text Box 55"/>
          <p:cNvSpPr txBox="1">
            <a:spLocks noChangeArrowheads="1"/>
          </p:cNvSpPr>
          <p:nvPr/>
        </p:nvSpPr>
        <p:spPr bwMode="auto">
          <a:xfrm>
            <a:off x="457200" y="990600"/>
            <a:ext cx="6367463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fr-FR" sz="2400" b="1" dirty="0">
                <a:solidFill>
                  <a:schemeClr val="accent6"/>
                </a:solidFill>
                <a:latin typeface="Arial" charset="0"/>
              </a:rPr>
              <a:t>Basic unit: brick</a:t>
            </a:r>
          </a:p>
          <a:p>
            <a:pPr>
              <a:defRPr/>
            </a:pPr>
            <a:r>
              <a:rPr lang="fr-FR" b="1" dirty="0">
                <a:solidFill>
                  <a:srgbClr val="009900"/>
                </a:solidFill>
                <a:latin typeface="Arial" charset="0"/>
              </a:rPr>
              <a:t>56 Pb </a:t>
            </a:r>
            <a:r>
              <a:rPr lang="fr-FR" b="1" dirty="0" err="1">
                <a:solidFill>
                  <a:srgbClr val="009900"/>
                </a:solidFill>
                <a:latin typeface="Arial" charset="0"/>
              </a:rPr>
              <a:t>sheets</a:t>
            </a:r>
            <a:r>
              <a:rPr lang="fr-FR" b="1" dirty="0">
                <a:solidFill>
                  <a:srgbClr val="009900"/>
                </a:solidFill>
                <a:latin typeface="Arial" charset="0"/>
              </a:rPr>
              <a:t> + 56 </a:t>
            </a:r>
            <a:r>
              <a:rPr lang="fr-FR" b="1" dirty="0" err="1">
                <a:solidFill>
                  <a:srgbClr val="009900"/>
                </a:solidFill>
                <a:latin typeface="Arial" charset="0"/>
              </a:rPr>
              <a:t>photographic</a:t>
            </a:r>
            <a:r>
              <a:rPr lang="fr-FR" b="1" dirty="0">
                <a:solidFill>
                  <a:srgbClr val="009900"/>
                </a:solidFill>
                <a:latin typeface="Arial" charset="0"/>
              </a:rPr>
              <a:t> films (</a:t>
            </a:r>
            <a:r>
              <a:rPr lang="fr-FR" b="1" dirty="0" err="1">
                <a:solidFill>
                  <a:srgbClr val="009900"/>
                </a:solidFill>
                <a:latin typeface="Arial" charset="0"/>
              </a:rPr>
              <a:t>emulsion</a:t>
            </a:r>
            <a:r>
              <a:rPr lang="fr-FR" b="1" dirty="0">
                <a:solidFill>
                  <a:srgbClr val="009900"/>
                </a:solidFill>
                <a:latin typeface="Arial" charset="0"/>
              </a:rPr>
              <a:t> </a:t>
            </a:r>
            <a:r>
              <a:rPr lang="fr-FR" b="1" dirty="0" err="1">
                <a:solidFill>
                  <a:srgbClr val="009900"/>
                </a:solidFill>
                <a:latin typeface="Arial" charset="0"/>
              </a:rPr>
              <a:t>sheets</a:t>
            </a:r>
            <a:r>
              <a:rPr lang="fr-FR" b="1" dirty="0">
                <a:solidFill>
                  <a:srgbClr val="009900"/>
                </a:solidFill>
                <a:latin typeface="Arial" charset="0"/>
              </a:rPr>
              <a:t>)</a:t>
            </a:r>
            <a:r>
              <a:rPr lang="fr-FR" sz="2400" b="1" dirty="0">
                <a:solidFill>
                  <a:srgbClr val="009900"/>
                </a:solidFill>
                <a:latin typeface="Arial" charset="0"/>
              </a:rPr>
              <a:t> </a:t>
            </a:r>
          </a:p>
        </p:txBody>
      </p:sp>
      <p:sp>
        <p:nvSpPr>
          <p:cNvPr id="79882" name="Rectangle 57"/>
          <p:cNvSpPr>
            <a:spLocks noChangeArrowheads="1"/>
          </p:cNvSpPr>
          <p:nvPr/>
        </p:nvSpPr>
        <p:spPr bwMode="auto">
          <a:xfrm>
            <a:off x="1219200" y="228600"/>
            <a:ext cx="5797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Opera Experiment at Gran Sasso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295400" y="1752600"/>
            <a:ext cx="3352800" cy="3295650"/>
            <a:chOff x="533400" y="1524000"/>
            <a:chExt cx="4038600" cy="3919109"/>
          </a:xfrm>
        </p:grpSpPr>
        <p:sp>
          <p:nvSpPr>
            <p:cNvPr id="3" name="Rectangle 2"/>
            <p:cNvSpPr/>
            <p:nvPr/>
          </p:nvSpPr>
          <p:spPr>
            <a:xfrm>
              <a:off x="533400" y="3352800"/>
              <a:ext cx="838200" cy="1447800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2400" dirty="0"/>
                <a:t>1.5V</a:t>
              </a:r>
            </a:p>
          </p:txBody>
        </p:sp>
        <p:sp>
          <p:nvSpPr>
            <p:cNvPr id="4" name="Rectangle 3"/>
            <p:cNvSpPr/>
            <p:nvPr/>
          </p:nvSpPr>
          <p:spPr>
            <a:xfrm>
              <a:off x="762000" y="3200400"/>
              <a:ext cx="381000" cy="1524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5368" name="TextBox 4"/>
            <p:cNvSpPr txBox="1">
              <a:spLocks noChangeArrowheads="1"/>
            </p:cNvSpPr>
            <p:nvPr/>
          </p:nvSpPr>
          <p:spPr bwMode="auto">
            <a:xfrm>
              <a:off x="762000" y="3276600"/>
              <a:ext cx="273152" cy="566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/>
                <a:t>+</a:t>
              </a:r>
            </a:p>
          </p:txBody>
        </p:sp>
        <p:sp>
          <p:nvSpPr>
            <p:cNvPr id="15369" name="TextBox 5"/>
            <p:cNvSpPr txBox="1">
              <a:spLocks noChangeArrowheads="1"/>
            </p:cNvSpPr>
            <p:nvPr/>
          </p:nvSpPr>
          <p:spPr bwMode="auto">
            <a:xfrm>
              <a:off x="762000" y="4267200"/>
              <a:ext cx="267141" cy="566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/>
                <a:t>_</a:t>
              </a:r>
            </a:p>
          </p:txBody>
        </p:sp>
        <p:sp>
          <p:nvSpPr>
            <p:cNvPr id="7" name="Oval 6"/>
            <p:cNvSpPr/>
            <p:nvPr/>
          </p:nvSpPr>
          <p:spPr>
            <a:xfrm>
              <a:off x="2514600" y="3048000"/>
              <a:ext cx="2057400" cy="685800"/>
            </a:xfrm>
            <a:prstGeom prst="ellipse">
              <a:avLst/>
            </a:prstGeom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514600" y="4724400"/>
              <a:ext cx="2057400" cy="685800"/>
            </a:xfrm>
            <a:prstGeom prst="ellipse">
              <a:avLst/>
            </a:prstGeom>
            <a:ln w="571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1143000" y="3200400"/>
              <a:ext cx="1371600" cy="228600"/>
            </a:xfrm>
            <a:custGeom>
              <a:avLst/>
              <a:gdLst>
                <a:gd name="connsiteX0" fmla="*/ 0 w 1528997"/>
                <a:gd name="connsiteY0" fmla="*/ 0 h 198521"/>
                <a:gd name="connsiteX1" fmla="*/ 524656 w 1528997"/>
                <a:gd name="connsiteY1" fmla="*/ 14990 h 198521"/>
                <a:gd name="connsiteX2" fmla="*/ 569626 w 1528997"/>
                <a:gd name="connsiteY2" fmla="*/ 44970 h 198521"/>
                <a:gd name="connsiteX3" fmla="*/ 629587 w 1528997"/>
                <a:gd name="connsiteY3" fmla="*/ 59961 h 198521"/>
                <a:gd name="connsiteX4" fmla="*/ 719528 w 1528997"/>
                <a:gd name="connsiteY4" fmla="*/ 89941 h 198521"/>
                <a:gd name="connsiteX5" fmla="*/ 824459 w 1528997"/>
                <a:gd name="connsiteY5" fmla="*/ 119921 h 198521"/>
                <a:gd name="connsiteX6" fmla="*/ 944380 w 1528997"/>
                <a:gd name="connsiteY6" fmla="*/ 134911 h 198521"/>
                <a:gd name="connsiteX7" fmla="*/ 1079292 w 1528997"/>
                <a:gd name="connsiteY7" fmla="*/ 164892 h 198521"/>
                <a:gd name="connsiteX8" fmla="*/ 1244184 w 1528997"/>
                <a:gd name="connsiteY8" fmla="*/ 194872 h 198521"/>
                <a:gd name="connsiteX9" fmla="*/ 1528997 w 1528997"/>
                <a:gd name="connsiteY9" fmla="*/ 194872 h 198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28997" h="198521">
                  <a:moveTo>
                    <a:pt x="0" y="0"/>
                  </a:moveTo>
                  <a:cubicBezTo>
                    <a:pt x="174885" y="4997"/>
                    <a:pt x="350242" y="1221"/>
                    <a:pt x="524656" y="14990"/>
                  </a:cubicBezTo>
                  <a:cubicBezTo>
                    <a:pt x="542616" y="16408"/>
                    <a:pt x="553067" y="37873"/>
                    <a:pt x="569626" y="44970"/>
                  </a:cubicBezTo>
                  <a:cubicBezTo>
                    <a:pt x="588562" y="53086"/>
                    <a:pt x="609854" y="54041"/>
                    <a:pt x="629587" y="59961"/>
                  </a:cubicBezTo>
                  <a:cubicBezTo>
                    <a:pt x="659856" y="69042"/>
                    <a:pt x="689548" y="79948"/>
                    <a:pt x="719528" y="89941"/>
                  </a:cubicBezTo>
                  <a:cubicBezTo>
                    <a:pt x="755173" y="101822"/>
                    <a:pt x="786812" y="113647"/>
                    <a:pt x="824459" y="119921"/>
                  </a:cubicBezTo>
                  <a:cubicBezTo>
                    <a:pt x="864196" y="126544"/>
                    <a:pt x="904406" y="129914"/>
                    <a:pt x="944380" y="134911"/>
                  </a:cubicBezTo>
                  <a:cubicBezTo>
                    <a:pt x="1090576" y="171462"/>
                    <a:pt x="908062" y="126841"/>
                    <a:pt x="1079292" y="164892"/>
                  </a:cubicBezTo>
                  <a:cubicBezTo>
                    <a:pt x="1146259" y="179773"/>
                    <a:pt x="1165627" y="191851"/>
                    <a:pt x="1244184" y="194872"/>
                  </a:cubicBezTo>
                  <a:cubicBezTo>
                    <a:pt x="1339052" y="198521"/>
                    <a:pt x="1434059" y="194872"/>
                    <a:pt x="1528997" y="194872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919163" y="4797425"/>
              <a:ext cx="1589087" cy="354013"/>
            </a:xfrm>
            <a:custGeom>
              <a:avLst/>
              <a:gdLst>
                <a:gd name="connsiteX0" fmla="*/ 0 w 1588957"/>
                <a:gd name="connsiteY0" fmla="*/ 0 h 352916"/>
                <a:gd name="connsiteX1" fmla="*/ 209862 w 1588957"/>
                <a:gd name="connsiteY1" fmla="*/ 14990 h 352916"/>
                <a:gd name="connsiteX2" fmla="*/ 299803 w 1588957"/>
                <a:gd name="connsiteY2" fmla="*/ 44970 h 352916"/>
                <a:gd name="connsiteX3" fmla="*/ 344773 w 1588957"/>
                <a:gd name="connsiteY3" fmla="*/ 89941 h 352916"/>
                <a:gd name="connsiteX4" fmla="*/ 464695 w 1588957"/>
                <a:gd name="connsiteY4" fmla="*/ 119921 h 352916"/>
                <a:gd name="connsiteX5" fmla="*/ 659567 w 1588957"/>
                <a:gd name="connsiteY5" fmla="*/ 269823 h 352916"/>
                <a:gd name="connsiteX6" fmla="*/ 1109272 w 1588957"/>
                <a:gd name="connsiteY6" fmla="*/ 314793 h 352916"/>
                <a:gd name="connsiteX7" fmla="*/ 1154242 w 1588957"/>
                <a:gd name="connsiteY7" fmla="*/ 329783 h 352916"/>
                <a:gd name="connsiteX8" fmla="*/ 1588957 w 1588957"/>
                <a:gd name="connsiteY8" fmla="*/ 344773 h 352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88957" h="352916">
                  <a:moveTo>
                    <a:pt x="0" y="0"/>
                  </a:moveTo>
                  <a:cubicBezTo>
                    <a:pt x="69954" y="4997"/>
                    <a:pt x="140506" y="4587"/>
                    <a:pt x="209862" y="14990"/>
                  </a:cubicBezTo>
                  <a:cubicBezTo>
                    <a:pt x="241114" y="19678"/>
                    <a:pt x="299803" y="44970"/>
                    <a:pt x="299803" y="44970"/>
                  </a:cubicBezTo>
                  <a:cubicBezTo>
                    <a:pt x="314793" y="59960"/>
                    <a:pt x="327134" y="78182"/>
                    <a:pt x="344773" y="89941"/>
                  </a:cubicBezTo>
                  <a:cubicBezTo>
                    <a:pt x="364527" y="103110"/>
                    <a:pt x="453885" y="117759"/>
                    <a:pt x="464695" y="119921"/>
                  </a:cubicBezTo>
                  <a:cubicBezTo>
                    <a:pt x="513296" y="168522"/>
                    <a:pt x="589310" y="255772"/>
                    <a:pt x="659567" y="269823"/>
                  </a:cubicBezTo>
                  <a:cubicBezTo>
                    <a:pt x="907585" y="319426"/>
                    <a:pt x="758576" y="297258"/>
                    <a:pt x="1109272" y="314793"/>
                  </a:cubicBezTo>
                  <a:cubicBezTo>
                    <a:pt x="1124262" y="319790"/>
                    <a:pt x="1138600" y="327548"/>
                    <a:pt x="1154242" y="329783"/>
                  </a:cubicBezTo>
                  <a:cubicBezTo>
                    <a:pt x="1316173" y="352916"/>
                    <a:pt x="1414738" y="344773"/>
                    <a:pt x="1588957" y="344773"/>
                  </a:cubicBezTo>
                </a:path>
              </a:pathLst>
            </a:cu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3429000" y="50292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rot="5400000" flipH="1" flipV="1">
              <a:off x="3048001" y="4419600"/>
              <a:ext cx="914400" cy="31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376" name="TextBox 16"/>
            <p:cNvSpPr txBox="1">
              <a:spLocks noChangeArrowheads="1"/>
            </p:cNvSpPr>
            <p:nvPr/>
          </p:nvSpPr>
          <p:spPr bwMode="auto">
            <a:xfrm>
              <a:off x="3657600" y="4876800"/>
              <a:ext cx="318837" cy="5663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/>
                <a:t>e</a:t>
              </a:r>
              <a:r>
                <a:rPr lang="en-US" sz="2400" baseline="30000"/>
                <a:t>-</a:t>
              </a: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5400000" flipH="1" flipV="1">
              <a:off x="2667794" y="2361406"/>
              <a:ext cx="16764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Oval 19"/>
            <p:cNvSpPr/>
            <p:nvPr/>
          </p:nvSpPr>
          <p:spPr>
            <a:xfrm>
              <a:off x="3429000" y="3276600"/>
              <a:ext cx="152400" cy="15240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5364" name="TextBox 20"/>
          <p:cNvSpPr txBox="1">
            <a:spLocks noChangeArrowheads="1"/>
          </p:cNvSpPr>
          <p:nvPr/>
        </p:nvSpPr>
        <p:spPr bwMode="auto">
          <a:xfrm>
            <a:off x="5384800" y="1485901"/>
            <a:ext cx="3352800" cy="1588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/>
              <a:t>E</a:t>
            </a:r>
            <a:r>
              <a:rPr lang="en-US" sz="2400" baseline="-25000"/>
              <a:t>kin</a:t>
            </a:r>
            <a:r>
              <a:rPr lang="en-US" sz="2400"/>
              <a:t>= 1.5eV = </a:t>
            </a:r>
          </a:p>
          <a:p>
            <a:endParaRPr lang="en-US" sz="2400"/>
          </a:p>
          <a:p>
            <a:r>
              <a:rPr lang="en-US" sz="2400"/>
              <a:t>2 615 596 km/h</a:t>
            </a:r>
          </a:p>
          <a:p>
            <a:endParaRPr lang="en-US"/>
          </a:p>
        </p:txBody>
      </p:sp>
      <p:sp>
        <p:nvSpPr>
          <p:cNvPr id="15365" name="TextBox 22"/>
          <p:cNvSpPr txBox="1">
            <a:spLocks noChangeArrowheads="1"/>
          </p:cNvSpPr>
          <p:nvPr/>
        </p:nvSpPr>
        <p:spPr bwMode="auto">
          <a:xfrm>
            <a:off x="1320801" y="457201"/>
            <a:ext cx="4844083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009900"/>
                </a:solidFill>
              </a:rPr>
              <a:t>Build your own Accelerator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AT" smtClean="0"/>
              <a:t>W. Riegler/CERN</a:t>
            </a:r>
          </a:p>
        </p:txBody>
      </p:sp>
      <p:sp>
        <p:nvSpPr>
          <p:cNvPr id="20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8F4A6B8-7C8F-4836-BE66-4CAF6B89BB68}" type="slidenum">
              <a:rPr lang="en-US" smtClean="0"/>
              <a:pPr/>
              <a:t>60</a:t>
            </a:fld>
            <a:endParaRPr lang="en-US" smtClean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1141413"/>
          <a:ext cx="9144000" cy="5335587"/>
        </p:xfrm>
        <a:graphic>
          <a:graphicData uri="http://schemas.openxmlformats.org/presentationml/2006/ole">
            <p:oleObj spid="_x0000_s57346" name="Photo Editor Photo" r:id="rId4" imgW="15238095" imgH="11428571" progId="">
              <p:embed/>
            </p:oleObj>
          </a:graphicData>
        </a:graphic>
      </p:graphicFrame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152400" y="1371600"/>
            <a:ext cx="40798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200">
                <a:solidFill>
                  <a:srgbClr val="008000"/>
                </a:solidFill>
              </a:rPr>
              <a:t>31 target planes / supermodule</a:t>
            </a:r>
            <a:endParaRPr lang="fr-FR" sz="2200">
              <a:solidFill>
                <a:schemeClr val="hlink"/>
              </a:solidFill>
            </a:endParaRPr>
          </a:p>
        </p:txBody>
      </p:sp>
      <p:sp>
        <p:nvSpPr>
          <p:cNvPr id="2054" name="Text Box 4"/>
          <p:cNvSpPr txBox="1">
            <a:spLocks noChangeArrowheads="1"/>
          </p:cNvSpPr>
          <p:nvPr/>
        </p:nvSpPr>
        <p:spPr bwMode="auto">
          <a:xfrm>
            <a:off x="147638" y="2822575"/>
            <a:ext cx="36353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fr-FR" sz="2400">
                <a:solidFill>
                  <a:srgbClr val="008000"/>
                </a:solidFill>
                <a:latin typeface="Symbol" pitchFamily="18" charset="2"/>
                <a:sym typeface="Symbol" pitchFamily="18" charset="2"/>
              </a:rPr>
              <a:t></a:t>
            </a:r>
          </a:p>
        </p:txBody>
      </p:sp>
      <p:sp>
        <p:nvSpPr>
          <p:cNvPr id="2055" name="Text Box 5"/>
          <p:cNvSpPr txBox="1">
            <a:spLocks noChangeArrowheads="1"/>
          </p:cNvSpPr>
          <p:nvPr/>
        </p:nvSpPr>
        <p:spPr bwMode="auto">
          <a:xfrm>
            <a:off x="3222625" y="4841875"/>
            <a:ext cx="111125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200">
                <a:solidFill>
                  <a:srgbClr val="008000"/>
                </a:solidFill>
              </a:rPr>
              <a:t>Targets</a:t>
            </a:r>
            <a:endParaRPr lang="en-GB" sz="2200">
              <a:solidFill>
                <a:srgbClr val="008000"/>
              </a:solidFill>
            </a:endParaRPr>
          </a:p>
        </p:txBody>
      </p:sp>
      <p:sp>
        <p:nvSpPr>
          <p:cNvPr id="2056" name="Text Box 6"/>
          <p:cNvSpPr txBox="1">
            <a:spLocks noChangeArrowheads="1"/>
          </p:cNvSpPr>
          <p:nvPr/>
        </p:nvSpPr>
        <p:spPr bwMode="auto">
          <a:xfrm>
            <a:off x="5410200" y="4999038"/>
            <a:ext cx="3246438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2200">
                <a:solidFill>
                  <a:srgbClr val="CC0000"/>
                </a:solidFill>
              </a:rPr>
              <a:t>Magnetic Spectrometers</a:t>
            </a:r>
            <a:endParaRPr lang="en-GB" sz="2200">
              <a:solidFill>
                <a:srgbClr val="CC0000"/>
              </a:solidFill>
            </a:endParaRPr>
          </a:p>
        </p:txBody>
      </p:sp>
      <p:sp>
        <p:nvSpPr>
          <p:cNvPr id="2057" name="Line 7"/>
          <p:cNvSpPr>
            <a:spLocks noChangeShapeType="1"/>
          </p:cNvSpPr>
          <p:nvPr/>
        </p:nvSpPr>
        <p:spPr bwMode="auto">
          <a:xfrm flipH="1" flipV="1">
            <a:off x="2971800" y="3819525"/>
            <a:ext cx="638175" cy="111125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58" name="Line 8"/>
          <p:cNvSpPr>
            <a:spLocks noChangeShapeType="1"/>
          </p:cNvSpPr>
          <p:nvPr/>
        </p:nvSpPr>
        <p:spPr bwMode="auto">
          <a:xfrm flipV="1">
            <a:off x="3706813" y="3533775"/>
            <a:ext cx="1474787" cy="1377950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59" name="Line 9"/>
          <p:cNvSpPr>
            <a:spLocks noChangeShapeType="1"/>
          </p:cNvSpPr>
          <p:nvPr/>
        </p:nvSpPr>
        <p:spPr bwMode="auto">
          <a:xfrm flipH="1" flipV="1">
            <a:off x="4038600" y="4530725"/>
            <a:ext cx="1981200" cy="568325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0" name="Line 10"/>
          <p:cNvSpPr>
            <a:spLocks noChangeShapeType="1"/>
          </p:cNvSpPr>
          <p:nvPr/>
        </p:nvSpPr>
        <p:spPr bwMode="auto">
          <a:xfrm flipV="1">
            <a:off x="6019800" y="4672013"/>
            <a:ext cx="152400" cy="427037"/>
          </a:xfrm>
          <a:prstGeom prst="line">
            <a:avLst/>
          </a:prstGeom>
          <a:noFill/>
          <a:ln w="28575">
            <a:solidFill>
              <a:srgbClr val="CC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235" name="Text Box 11"/>
          <p:cNvSpPr txBox="1">
            <a:spLocks noChangeArrowheads="1"/>
          </p:cNvSpPr>
          <p:nvPr/>
        </p:nvSpPr>
        <p:spPr bwMode="auto">
          <a:xfrm>
            <a:off x="152400" y="5791200"/>
            <a:ext cx="8461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GB" b="1" dirty="0">
                <a:solidFill>
                  <a:schemeClr val="accent6"/>
                </a:solidFill>
                <a:latin typeface="Arial" charset="0"/>
              </a:rPr>
              <a:t>First observation of CNGS beam neutrinos : </a:t>
            </a:r>
            <a:r>
              <a:rPr lang="en-GB" dirty="0">
                <a:solidFill>
                  <a:srgbClr val="FF0000"/>
                </a:solidFill>
                <a:latin typeface="Arial" charset="0"/>
              </a:rPr>
              <a:t>August 18</a:t>
            </a:r>
            <a:r>
              <a:rPr lang="en-GB" baseline="30000" dirty="0">
                <a:solidFill>
                  <a:srgbClr val="FF0000"/>
                </a:solidFill>
                <a:latin typeface="Arial" charset="0"/>
              </a:rPr>
              <a:t>th</a:t>
            </a:r>
            <a:r>
              <a:rPr lang="en-GB" dirty="0">
                <a:solidFill>
                  <a:srgbClr val="FF0000"/>
                </a:solidFill>
                <a:latin typeface="Arial" charset="0"/>
              </a:rPr>
              <a:t>, 2006</a:t>
            </a:r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62" name="Line 12"/>
          <p:cNvSpPr>
            <a:spLocks noChangeShapeType="1"/>
          </p:cNvSpPr>
          <p:nvPr/>
        </p:nvSpPr>
        <p:spPr bwMode="auto">
          <a:xfrm>
            <a:off x="1789113" y="1803400"/>
            <a:ext cx="1106487" cy="1589088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3" name="Line 13"/>
          <p:cNvSpPr>
            <a:spLocks noChangeShapeType="1"/>
          </p:cNvSpPr>
          <p:nvPr/>
        </p:nvSpPr>
        <p:spPr bwMode="auto">
          <a:xfrm>
            <a:off x="130175" y="3249613"/>
            <a:ext cx="762000" cy="0"/>
          </a:xfrm>
          <a:prstGeom prst="line">
            <a:avLst/>
          </a:prstGeom>
          <a:noFill/>
          <a:ln w="57150">
            <a:solidFill>
              <a:srgbClr val="008000"/>
            </a:solidFill>
            <a:prstDash val="sysDot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64" name="Text Box 14"/>
          <p:cNvSpPr txBox="1">
            <a:spLocks noChangeArrowheads="1"/>
          </p:cNvSpPr>
          <p:nvPr/>
        </p:nvSpPr>
        <p:spPr bwMode="auto">
          <a:xfrm>
            <a:off x="3124200" y="1752600"/>
            <a:ext cx="658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rgbClr val="FFCC00"/>
                </a:solidFill>
              </a:rPr>
              <a:t>SM1</a:t>
            </a:r>
          </a:p>
        </p:txBody>
      </p:sp>
      <p:sp>
        <p:nvSpPr>
          <p:cNvPr id="2065" name="Text Box 15"/>
          <p:cNvSpPr txBox="1">
            <a:spLocks noChangeArrowheads="1"/>
          </p:cNvSpPr>
          <p:nvPr/>
        </p:nvSpPr>
        <p:spPr bwMode="auto">
          <a:xfrm>
            <a:off x="5257800" y="1752600"/>
            <a:ext cx="658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>
                <a:solidFill>
                  <a:srgbClr val="FFCC00"/>
                </a:solidFill>
              </a:rPr>
              <a:t>SM2</a:t>
            </a:r>
          </a:p>
        </p:txBody>
      </p:sp>
      <p:sp>
        <p:nvSpPr>
          <p:cNvPr id="2066" name="AutoShape 16"/>
          <p:cNvSpPr>
            <a:spLocks/>
          </p:cNvSpPr>
          <p:nvPr/>
        </p:nvSpPr>
        <p:spPr bwMode="auto">
          <a:xfrm rot="5400000" flipV="1">
            <a:off x="3344862" y="1322388"/>
            <a:ext cx="320675" cy="1828800"/>
          </a:xfrm>
          <a:prstGeom prst="leftBrace">
            <a:avLst>
              <a:gd name="adj1" fmla="val 51459"/>
              <a:gd name="adj2" fmla="val 51102"/>
            </a:avLst>
          </a:prstGeom>
          <a:noFill/>
          <a:ln w="38100">
            <a:solidFill>
              <a:srgbClr val="FF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67" name="AutoShape 17"/>
          <p:cNvSpPr>
            <a:spLocks/>
          </p:cNvSpPr>
          <p:nvPr/>
        </p:nvSpPr>
        <p:spPr bwMode="auto">
          <a:xfrm rot="5400000" flipV="1">
            <a:off x="5478462" y="1322388"/>
            <a:ext cx="320675" cy="1828800"/>
          </a:xfrm>
          <a:prstGeom prst="leftBrace">
            <a:avLst>
              <a:gd name="adj1" fmla="val 51459"/>
              <a:gd name="adj2" fmla="val 51102"/>
            </a:avLst>
          </a:prstGeom>
          <a:noFill/>
          <a:ln w="38100">
            <a:solidFill>
              <a:srgbClr val="FFCC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068" name="Picture 18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129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244" name="Text Box 20"/>
          <p:cNvSpPr txBox="1">
            <a:spLocks noChangeArrowheads="1"/>
          </p:cNvSpPr>
          <p:nvPr/>
        </p:nvSpPr>
        <p:spPr bwMode="auto">
          <a:xfrm>
            <a:off x="4495800" y="1371600"/>
            <a:ext cx="53562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fr-FR" sz="2400" dirty="0">
                <a:solidFill>
                  <a:schemeClr val="accent6"/>
                </a:solidFill>
                <a:latin typeface="Arial" charset="0"/>
              </a:rPr>
              <a:t>In total: 206336 bricks, 1766 tons</a:t>
            </a:r>
          </a:p>
        </p:txBody>
      </p:sp>
      <p:sp>
        <p:nvSpPr>
          <p:cNvPr id="2070" name="Rectangle 26"/>
          <p:cNvSpPr>
            <a:spLocks noChangeArrowheads="1"/>
          </p:cNvSpPr>
          <p:nvPr/>
        </p:nvSpPr>
        <p:spPr bwMode="auto">
          <a:xfrm>
            <a:off x="1219200" y="228600"/>
            <a:ext cx="5797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>
                <a:solidFill>
                  <a:srgbClr val="FF0000"/>
                </a:solidFill>
              </a:rPr>
              <a:t>Opera Experiment at Gran Sasso</a:t>
            </a:r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AT" smtClean="0"/>
              <a:t>W. Riegler/CERN</a:t>
            </a:r>
          </a:p>
        </p:txBody>
      </p:sp>
      <p:sp>
        <p:nvSpPr>
          <p:cNvPr id="8089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AA70D21-67AA-4DC4-9F44-F88F57D6D399}" type="slidenum">
              <a:rPr lang="en-US" smtClean="0"/>
              <a:pPr/>
              <a:t>61</a:t>
            </a:fld>
            <a:endParaRPr lang="en-US" smtClean="0"/>
          </a:p>
        </p:txBody>
      </p:sp>
      <p:sp>
        <p:nvSpPr>
          <p:cNvPr id="80900" name="Text Box 2"/>
          <p:cNvSpPr txBox="1">
            <a:spLocks noChangeArrowheads="1"/>
          </p:cNvSpPr>
          <p:nvPr/>
        </p:nvSpPr>
        <p:spPr bwMode="auto">
          <a:xfrm>
            <a:off x="738188" y="5892800"/>
            <a:ext cx="29114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Scintillator planes 5900 m</a:t>
            </a:r>
            <a:r>
              <a:rPr lang="fr-FR" baseline="30000"/>
              <a:t>2</a:t>
            </a:r>
            <a:endParaRPr lang="fr-FR"/>
          </a:p>
          <a:p>
            <a:r>
              <a:rPr lang="fr-FR"/>
              <a:t>8064 7m long drift tubes</a:t>
            </a:r>
          </a:p>
        </p:txBody>
      </p:sp>
      <p:pic>
        <p:nvPicPr>
          <p:cNvPr id="80901" name="Picture 3" descr="DSC037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066800"/>
            <a:ext cx="3657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0902" name="Picture 4" descr="DSC0376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25" y="1085850"/>
            <a:ext cx="3630613" cy="484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3" name="Text Box 5"/>
          <p:cNvSpPr txBox="1">
            <a:spLocks noChangeArrowheads="1"/>
          </p:cNvSpPr>
          <p:nvPr/>
        </p:nvSpPr>
        <p:spPr bwMode="auto">
          <a:xfrm>
            <a:off x="946150" y="755650"/>
            <a:ext cx="22240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600"/>
              <a:t>Second Super-module</a:t>
            </a:r>
            <a:endParaRPr lang="en-US" sz="1600"/>
          </a:p>
        </p:txBody>
      </p:sp>
      <p:pic>
        <p:nvPicPr>
          <p:cNvPr id="80904" name="Picture 6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8600" y="0"/>
            <a:ext cx="1295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5" name="Text Box 8"/>
          <p:cNvSpPr txBox="1">
            <a:spLocks noChangeArrowheads="1"/>
          </p:cNvSpPr>
          <p:nvPr/>
        </p:nvSpPr>
        <p:spPr bwMode="auto">
          <a:xfrm>
            <a:off x="4792663" y="5862638"/>
            <a:ext cx="4056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/>
              <a:t>3050 m</a:t>
            </a:r>
            <a:r>
              <a:rPr lang="fr-FR" baseline="30000"/>
              <a:t>2</a:t>
            </a:r>
            <a:r>
              <a:rPr lang="fr-FR"/>
              <a:t> Resistive Plate Counters</a:t>
            </a:r>
          </a:p>
          <a:p>
            <a:r>
              <a:rPr lang="fr-FR"/>
              <a:t>2000 tons of iron  for the two magnets</a:t>
            </a:r>
          </a:p>
        </p:txBody>
      </p:sp>
      <p:sp>
        <p:nvSpPr>
          <p:cNvPr id="80906" name="Text Box 9"/>
          <p:cNvSpPr txBox="1">
            <a:spLocks noChangeArrowheads="1"/>
          </p:cNvSpPr>
          <p:nvPr/>
        </p:nvSpPr>
        <p:spPr bwMode="auto">
          <a:xfrm>
            <a:off x="5008563" y="792163"/>
            <a:ext cx="30289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600"/>
              <a:t>Details of the first spectrometer</a:t>
            </a:r>
            <a:endParaRPr lang="en-US" sz="1600"/>
          </a:p>
        </p:txBody>
      </p:sp>
      <p:sp>
        <p:nvSpPr>
          <p:cNvPr id="80907" name="Rectangle 13"/>
          <p:cNvSpPr>
            <a:spLocks noChangeArrowheads="1"/>
          </p:cNvSpPr>
          <p:nvPr/>
        </p:nvSpPr>
        <p:spPr bwMode="auto">
          <a:xfrm>
            <a:off x="990600" y="152400"/>
            <a:ext cx="6584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>
                <a:solidFill>
                  <a:srgbClr val="FF0000"/>
                </a:solidFill>
              </a:rPr>
              <a:t>Opera Experiment at Gran Sasso</a:t>
            </a:r>
            <a:endParaRPr 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43000"/>
            <a:ext cx="7315200" cy="539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23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81924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DA3ED1-FADE-453C-A1E8-E43BD6E17251}" type="slidenum">
              <a:rPr lang="en-US" smtClean="0"/>
              <a:pPr/>
              <a:t>62</a:t>
            </a:fld>
            <a:endParaRPr lang="en-US" smtClean="0"/>
          </a:p>
        </p:txBody>
      </p:sp>
      <p:sp>
        <p:nvSpPr>
          <p:cNvPr id="81925" name="Rectangle 4"/>
          <p:cNvSpPr>
            <a:spLocks noChangeArrowheads="1"/>
          </p:cNvSpPr>
          <p:nvPr/>
        </p:nvSpPr>
        <p:spPr bwMode="auto">
          <a:xfrm>
            <a:off x="1219200" y="228600"/>
            <a:ext cx="65849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Opera Experiment at Gran </a:t>
            </a:r>
            <a:r>
              <a:rPr lang="en-US" sz="3200" b="1" dirty="0" err="1">
                <a:solidFill>
                  <a:srgbClr val="FF0000"/>
                </a:solidFill>
              </a:rPr>
              <a:t>Sasso</a:t>
            </a:r>
            <a:endParaRPr lang="en-US" sz="3200" dirty="0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850171"/>
            <a:ext cx="8201025" cy="5322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152400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First Tau Candidate seen a few weeks ago !</a:t>
            </a:r>
            <a:endParaRPr lang="en-US" sz="3200" dirty="0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Footer Placeholder 1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6041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3C91069-131A-4C51-BA81-10DBBA451152}" type="slidenum">
              <a:rPr lang="en-US" smtClean="0"/>
              <a:pPr/>
              <a:t>64</a:t>
            </a:fld>
            <a:endParaRPr lang="en-US" smtClean="0"/>
          </a:p>
        </p:txBody>
      </p:sp>
      <p:sp>
        <p:nvSpPr>
          <p:cNvPr id="60420" name="TextBox 3"/>
          <p:cNvSpPr txBox="1">
            <a:spLocks noChangeArrowheads="1"/>
          </p:cNvSpPr>
          <p:nvPr/>
        </p:nvSpPr>
        <p:spPr bwMode="auto">
          <a:xfrm>
            <a:off x="2971800" y="2667000"/>
            <a:ext cx="2463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4000" b="1">
                <a:solidFill>
                  <a:srgbClr val="FF0000"/>
                </a:solidFill>
              </a:rPr>
              <a:t>AMANDA</a:t>
            </a:r>
          </a:p>
        </p:txBody>
      </p:sp>
      <p:pic>
        <p:nvPicPr>
          <p:cNvPr id="6042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024063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9900" y="0"/>
            <a:ext cx="2324100" cy="261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3" name="Rectangle 6"/>
          <p:cNvSpPr>
            <a:spLocks noChangeArrowheads="1"/>
          </p:cNvSpPr>
          <p:nvPr/>
        </p:nvSpPr>
        <p:spPr bwMode="auto">
          <a:xfrm>
            <a:off x="1828800" y="3810000"/>
            <a:ext cx="541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A</a:t>
            </a:r>
            <a:r>
              <a:rPr lang="en-US"/>
              <a:t>ntarctic </a:t>
            </a:r>
            <a:r>
              <a:rPr lang="en-US" b="1"/>
              <a:t>M</a:t>
            </a:r>
            <a:r>
              <a:rPr lang="en-US"/>
              <a:t>uon </a:t>
            </a:r>
            <a:r>
              <a:rPr lang="en-US" b="1"/>
              <a:t>A</a:t>
            </a:r>
            <a:r>
              <a:rPr lang="en-US"/>
              <a:t>nd </a:t>
            </a:r>
            <a:r>
              <a:rPr lang="en-US" b="1"/>
              <a:t>N</a:t>
            </a:r>
            <a:r>
              <a:rPr lang="en-US"/>
              <a:t>eutrino </a:t>
            </a:r>
            <a:r>
              <a:rPr lang="en-US" b="1"/>
              <a:t>D</a:t>
            </a:r>
            <a:r>
              <a:rPr lang="en-US"/>
              <a:t>etector </a:t>
            </a:r>
            <a:r>
              <a:rPr lang="en-US" b="1"/>
              <a:t>A</a:t>
            </a:r>
            <a:r>
              <a:rPr lang="en-US"/>
              <a:t>rray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10" descr="darksector2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3429000" y="2971800"/>
            <a:ext cx="5432425" cy="361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9" descr="southpole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28600" y="1143000"/>
            <a:ext cx="4343400" cy="2887663"/>
          </a:xfrm>
        </p:spPr>
      </p:pic>
      <p:sp>
        <p:nvSpPr>
          <p:cNvPr id="61444" name="TextBox 5"/>
          <p:cNvSpPr txBox="1">
            <a:spLocks noChangeArrowheads="1"/>
          </p:cNvSpPr>
          <p:nvPr/>
        </p:nvSpPr>
        <p:spPr bwMode="auto">
          <a:xfrm>
            <a:off x="2743200" y="152400"/>
            <a:ext cx="22367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 b="1">
                <a:solidFill>
                  <a:srgbClr val="FF0000"/>
                </a:solidFill>
              </a:rPr>
              <a:t>AMANDA</a:t>
            </a:r>
          </a:p>
        </p:txBody>
      </p:sp>
      <p:sp>
        <p:nvSpPr>
          <p:cNvPr id="61445" name="TextBox 6"/>
          <p:cNvSpPr txBox="1">
            <a:spLocks noChangeArrowheads="1"/>
          </p:cNvSpPr>
          <p:nvPr/>
        </p:nvSpPr>
        <p:spPr bwMode="auto">
          <a:xfrm>
            <a:off x="5715000" y="1676400"/>
            <a:ext cx="1390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</a:rPr>
              <a:t>South Pole</a:t>
            </a:r>
          </a:p>
        </p:txBody>
      </p:sp>
      <p:sp>
        <p:nvSpPr>
          <p:cNvPr id="61446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52A9857-676F-4DE1-B45C-5E4922E345FD}" type="slidenum">
              <a:rPr lang="en-US" smtClean="0"/>
              <a:pPr/>
              <a:t>65</a:t>
            </a:fld>
            <a:endParaRPr lang="en-US" smtClean="0"/>
          </a:p>
        </p:txBody>
      </p:sp>
      <p:sp>
        <p:nvSpPr>
          <p:cNvPr id="61447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19800" y="304800"/>
            <a:ext cx="2514600" cy="1885950"/>
          </a:xfrm>
        </p:spPr>
      </p:pic>
      <p:pic>
        <p:nvPicPr>
          <p:cNvPr id="62467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l="9435"/>
          <a:stretch>
            <a:fillRect/>
          </a:stretch>
        </p:blipFill>
        <p:spPr>
          <a:xfrm>
            <a:off x="5943600" y="4495800"/>
            <a:ext cx="2898775" cy="2133600"/>
          </a:xfrm>
        </p:spPr>
      </p:pic>
      <p:pic>
        <p:nvPicPr>
          <p:cNvPr id="62468" name="Picture 2" descr="amanda-ii_eiffel_notxt.jpg                                     00000010Macintosh HD                   ABA78158: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609600"/>
            <a:ext cx="2667000" cy="5894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9000" y="2209800"/>
            <a:ext cx="2743200" cy="219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0" name="TextBox 5"/>
          <p:cNvSpPr txBox="1">
            <a:spLocks noChangeArrowheads="1"/>
          </p:cNvSpPr>
          <p:nvPr/>
        </p:nvSpPr>
        <p:spPr bwMode="auto">
          <a:xfrm>
            <a:off x="2971800" y="0"/>
            <a:ext cx="2008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</a:rPr>
              <a:t>AMANDA</a:t>
            </a:r>
          </a:p>
        </p:txBody>
      </p:sp>
      <p:sp>
        <p:nvSpPr>
          <p:cNvPr id="6247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A9F8EF9-1E72-4678-9D04-3DE799E58A1D}" type="slidenum">
              <a:rPr lang="en-US" smtClean="0"/>
              <a:pPr/>
              <a:t>66</a:t>
            </a:fld>
            <a:endParaRPr lang="en-US" smtClean="0"/>
          </a:p>
        </p:txBody>
      </p:sp>
      <p:sp>
        <p:nvSpPr>
          <p:cNvPr id="62472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62473" name="TextBox 8"/>
          <p:cNvSpPr txBox="1">
            <a:spLocks noChangeArrowheads="1"/>
          </p:cNvSpPr>
          <p:nvPr/>
        </p:nvSpPr>
        <p:spPr bwMode="auto">
          <a:xfrm>
            <a:off x="2286000" y="5181600"/>
            <a:ext cx="257968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1">
                <a:solidFill>
                  <a:srgbClr val="009900"/>
                </a:solidFill>
              </a:rPr>
              <a:t>Photomultipliers in the Ice,  </a:t>
            </a:r>
          </a:p>
          <a:p>
            <a:r>
              <a:rPr lang="en-US" sz="1400" b="1">
                <a:solidFill>
                  <a:srgbClr val="009900"/>
                </a:solidFill>
              </a:rPr>
              <a:t>looking downwards.</a:t>
            </a:r>
          </a:p>
          <a:p>
            <a:r>
              <a:rPr lang="en-US" sz="1400" b="1">
                <a:solidFill>
                  <a:srgbClr val="009900"/>
                </a:solidFill>
              </a:rPr>
              <a:t>Ice is the detecting medium.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09800"/>
            <a:ext cx="409575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1" name="Picture 2051" descr="F:\neuesc\amand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914400"/>
            <a:ext cx="3200400" cy="57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2" name="TextBox 3"/>
          <p:cNvSpPr txBox="1">
            <a:spLocks noChangeArrowheads="1"/>
          </p:cNvSpPr>
          <p:nvPr/>
        </p:nvSpPr>
        <p:spPr bwMode="auto">
          <a:xfrm>
            <a:off x="2971800" y="0"/>
            <a:ext cx="2008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</a:rPr>
              <a:t>AMANDA</a:t>
            </a:r>
          </a:p>
        </p:txBody>
      </p:sp>
      <p:sp>
        <p:nvSpPr>
          <p:cNvPr id="63493" name="TextBox 4"/>
          <p:cNvSpPr txBox="1">
            <a:spLocks noChangeArrowheads="1"/>
          </p:cNvSpPr>
          <p:nvPr/>
        </p:nvSpPr>
        <p:spPr bwMode="auto">
          <a:xfrm>
            <a:off x="152400" y="762000"/>
            <a:ext cx="593407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rgbClr val="009900"/>
                </a:solidFill>
              </a:rPr>
              <a:t>Look for upwards going Muons from Neutrino Interactions.</a:t>
            </a:r>
          </a:p>
          <a:p>
            <a:r>
              <a:rPr lang="en-US" sz="1600" b="1">
                <a:solidFill>
                  <a:srgbClr val="009900"/>
                </a:solidFill>
              </a:rPr>
              <a:t>Cherekov Light propagating through the ice.</a:t>
            </a:r>
          </a:p>
          <a:p>
            <a:endParaRPr lang="en-US" sz="1600" b="1">
              <a:solidFill>
                <a:srgbClr val="009900"/>
              </a:solidFill>
            </a:endParaRPr>
          </a:p>
          <a:p>
            <a:pPr>
              <a:buFont typeface="Wingdings" pitchFamily="2" charset="2"/>
              <a:buChar char="à"/>
            </a:pPr>
            <a:r>
              <a:rPr lang="en-US" sz="1600" b="1">
                <a:solidFill>
                  <a:srgbClr val="002060"/>
                </a:solidFill>
                <a:sym typeface="Wingdings" pitchFamily="2" charset="2"/>
              </a:rPr>
              <a:t> Find neutrino point sources in the universe !</a:t>
            </a:r>
            <a:endParaRPr lang="en-US" sz="1600" b="1">
              <a:solidFill>
                <a:srgbClr val="002060"/>
              </a:solidFill>
            </a:endParaRPr>
          </a:p>
        </p:txBody>
      </p:sp>
      <p:sp>
        <p:nvSpPr>
          <p:cNvPr id="6349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70886BA-2C5A-4914-8BD8-9407FB72E40E}" type="slidenum">
              <a:rPr lang="en-US" smtClean="0"/>
              <a:pPr/>
              <a:t>67</a:t>
            </a:fld>
            <a:endParaRPr lang="en-US" smtClean="0"/>
          </a:p>
        </p:txBody>
      </p:sp>
      <p:sp>
        <p:nvSpPr>
          <p:cNvPr id="63495" name="Footer Placeholder 6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45" descr="D:\PIX\Vortrag\amanda\even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8200"/>
            <a:ext cx="220345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TextBox 3"/>
          <p:cNvSpPr txBox="1">
            <a:spLocks noChangeArrowheads="1"/>
          </p:cNvSpPr>
          <p:nvPr/>
        </p:nvSpPr>
        <p:spPr bwMode="auto">
          <a:xfrm>
            <a:off x="2971800" y="152400"/>
            <a:ext cx="2008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200" b="1">
                <a:solidFill>
                  <a:srgbClr val="FF0000"/>
                </a:solidFill>
              </a:rPr>
              <a:t>AMANDA</a:t>
            </a:r>
          </a:p>
        </p:txBody>
      </p:sp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3" cstate="print"/>
          <a:srcRect b="29730"/>
          <a:stretch>
            <a:fillRect/>
          </a:stretch>
        </p:blipFill>
        <p:spPr bwMode="auto">
          <a:xfrm>
            <a:off x="1905000" y="1143000"/>
            <a:ext cx="4151313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7" name="TextBox 5"/>
          <p:cNvSpPr txBox="1">
            <a:spLocks noChangeArrowheads="1"/>
          </p:cNvSpPr>
          <p:nvPr/>
        </p:nvSpPr>
        <p:spPr bwMode="auto">
          <a:xfrm>
            <a:off x="2438400" y="4038600"/>
            <a:ext cx="3276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009900"/>
                </a:solidFill>
              </a:rPr>
              <a:t>Up to now: No significant point sources but just neutrinos from cosmic ray interactions in the atmosphere were found .</a:t>
            </a:r>
          </a:p>
          <a:p>
            <a:endParaRPr lang="en-US" b="1">
              <a:solidFill>
                <a:srgbClr val="009900"/>
              </a:solidFill>
            </a:endParaRPr>
          </a:p>
          <a:p>
            <a:r>
              <a:rPr lang="en-US" b="1">
                <a:solidFill>
                  <a:srgbClr val="002060"/>
                </a:solidFill>
                <a:sym typeface="Wingdings" pitchFamily="2" charset="2"/>
              </a:rPr>
              <a:t> Ice Cube for more statistics !</a:t>
            </a:r>
            <a:endParaRPr lang="en-US" b="1">
              <a:solidFill>
                <a:srgbClr val="002060"/>
              </a:solidFill>
            </a:endParaRPr>
          </a:p>
        </p:txBody>
      </p:sp>
      <p:sp>
        <p:nvSpPr>
          <p:cNvPr id="64518" name="TextBox 6"/>
          <p:cNvSpPr txBox="1">
            <a:spLocks noChangeArrowheads="1"/>
          </p:cNvSpPr>
          <p:nvPr/>
        </p:nvSpPr>
        <p:spPr bwMode="auto">
          <a:xfrm>
            <a:off x="381000" y="762000"/>
            <a:ext cx="169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009900"/>
                </a:solidFill>
              </a:rPr>
              <a:t>Event Display</a:t>
            </a:r>
          </a:p>
        </p:txBody>
      </p:sp>
      <p:pic>
        <p:nvPicPr>
          <p:cNvPr id="6451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371600"/>
            <a:ext cx="2971800" cy="391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0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1251CB-1AFF-4B01-89AB-3E776E2F7E7E}" type="slidenum">
              <a:rPr lang="en-US" smtClean="0"/>
              <a:pPr/>
              <a:t>68</a:t>
            </a:fld>
            <a:endParaRPr lang="en-US" smtClean="0"/>
          </a:p>
        </p:txBody>
      </p:sp>
      <p:sp>
        <p:nvSpPr>
          <p:cNvPr id="64521" name="Footer Placeholder 9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mtClean="0">
                <a:solidFill>
                  <a:srgbClr val="FF0000"/>
                </a:solidFill>
              </a:rPr>
              <a:t>AMS</a:t>
            </a:r>
          </a:p>
        </p:txBody>
      </p:sp>
      <p:sp>
        <p:nvSpPr>
          <p:cNvPr id="82947" name="Untertitel 4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9144000" cy="2057400"/>
          </a:xfrm>
        </p:spPr>
        <p:txBody>
          <a:bodyPr/>
          <a:lstStyle/>
          <a:p>
            <a:r>
              <a:rPr lang="de-DE" b="1" smtClean="0"/>
              <a:t>A</a:t>
            </a:r>
            <a:r>
              <a:rPr lang="de-DE" smtClean="0"/>
              <a:t>lpha </a:t>
            </a:r>
            <a:r>
              <a:rPr lang="de-DE" b="1" smtClean="0"/>
              <a:t>M</a:t>
            </a:r>
            <a:r>
              <a:rPr lang="de-DE" smtClean="0"/>
              <a:t>agnetic </a:t>
            </a:r>
            <a:r>
              <a:rPr lang="de-DE" b="1" smtClean="0"/>
              <a:t>S</a:t>
            </a:r>
            <a:r>
              <a:rPr lang="de-DE" smtClean="0"/>
              <a:t>pectrometer</a:t>
            </a:r>
          </a:p>
          <a:p>
            <a:endParaRPr lang="de-DE" smtClean="0"/>
          </a:p>
          <a:p>
            <a:endParaRPr lang="de-DE" smtClean="0"/>
          </a:p>
          <a:p>
            <a:endParaRPr lang="de-DE" smtClean="0"/>
          </a:p>
          <a:p>
            <a:endParaRPr lang="de-DE" smtClean="0"/>
          </a:p>
        </p:txBody>
      </p:sp>
      <p:pic>
        <p:nvPicPr>
          <p:cNvPr id="829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4800" y="0"/>
            <a:ext cx="3759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051C2AB-EDCA-4AC6-BBC2-FA58B8E3FF9A}" type="slidenum">
              <a:rPr lang="en-US" smtClean="0"/>
              <a:pPr/>
              <a:t>69</a:t>
            </a:fld>
            <a:endParaRPr lang="en-US" smtClean="0"/>
          </a:p>
        </p:txBody>
      </p:sp>
      <p:sp>
        <p:nvSpPr>
          <p:cNvPr id="82950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1524000" y="4724400"/>
            <a:ext cx="6172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9900"/>
                </a:solidFill>
                <a:latin typeface="+mj-lt"/>
              </a:rPr>
              <a:t>Try to find Antimatter in the primary cosmic rays.</a:t>
            </a:r>
          </a:p>
          <a:p>
            <a:pPr>
              <a:defRPr/>
            </a:pPr>
            <a:r>
              <a:rPr lang="en-US" sz="2000" b="1" dirty="0">
                <a:solidFill>
                  <a:srgbClr val="009900"/>
                </a:solidFill>
                <a:latin typeface="+mj-lt"/>
              </a:rPr>
              <a:t>Study cosmic ray composition etc.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scan0008"/>
          <p:cNvPicPr>
            <a:picLocks noChangeAspect="1" noChangeArrowheads="1"/>
          </p:cNvPicPr>
          <p:nvPr/>
        </p:nvPicPr>
        <p:blipFill>
          <a:blip r:embed="rId2" cstate="print"/>
          <a:srcRect t="686" b="68132"/>
          <a:stretch>
            <a:fillRect/>
          </a:stretch>
        </p:blipFill>
        <p:spPr bwMode="auto">
          <a:xfrm>
            <a:off x="1371599" y="1066800"/>
            <a:ext cx="5379983" cy="2162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  <p:pic>
        <p:nvPicPr>
          <p:cNvPr id="5" name="Picture 2" descr="scan0008"/>
          <p:cNvPicPr>
            <a:picLocks noChangeAspect="1" noChangeArrowheads="1"/>
          </p:cNvPicPr>
          <p:nvPr/>
        </p:nvPicPr>
        <p:blipFill>
          <a:blip r:embed="rId2" cstate="print"/>
          <a:srcRect l="1431" t="82241"/>
          <a:stretch>
            <a:fillRect/>
          </a:stretch>
        </p:blipFill>
        <p:spPr bwMode="auto">
          <a:xfrm>
            <a:off x="1524000" y="3276600"/>
            <a:ext cx="525040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de-DE" sz="4000" b="1" smtClean="0">
                <a:solidFill>
                  <a:srgbClr val="FF0000"/>
                </a:solidFill>
              </a:rPr>
              <a:t>AMS</a:t>
            </a:r>
          </a:p>
        </p:txBody>
      </p:sp>
      <p:pic>
        <p:nvPicPr>
          <p:cNvPr id="839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4038" y="1600200"/>
            <a:ext cx="8035925" cy="4525963"/>
          </a:xfrm>
        </p:spPr>
      </p:pic>
      <p:sp>
        <p:nvSpPr>
          <p:cNvPr id="8397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575564-3747-4E1C-B4F4-ABA3702A792F}" type="slidenum">
              <a:rPr lang="en-US" smtClean="0"/>
              <a:pPr/>
              <a:t>70</a:t>
            </a:fld>
            <a:endParaRPr lang="en-US" smtClean="0"/>
          </a:p>
        </p:txBody>
      </p:sp>
      <p:sp>
        <p:nvSpPr>
          <p:cNvPr id="83973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6" name="Rectangle 15"/>
          <p:cNvSpPr>
            <a:spLocks noChangeArrowheads="1"/>
          </p:cNvSpPr>
          <p:nvPr/>
        </p:nvSpPr>
        <p:spPr bwMode="auto">
          <a:xfrm>
            <a:off x="457200" y="1066800"/>
            <a:ext cx="8458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009900"/>
                </a:solidFill>
                <a:latin typeface="+mj-lt"/>
              </a:rPr>
              <a:t>Will be installed on the space station.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9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09763" y="1600200"/>
            <a:ext cx="5324475" cy="4525963"/>
          </a:xfrm>
        </p:spPr>
      </p:pic>
      <p:sp>
        <p:nvSpPr>
          <p:cNvPr id="84995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DD2164B-DBF5-421F-9DA8-AC7CA9A895DA}" type="slidenum">
              <a:rPr lang="en-US" smtClean="0"/>
              <a:pPr/>
              <a:t>71</a:t>
            </a:fld>
            <a:endParaRPr lang="en-US" smtClean="0"/>
          </a:p>
        </p:txBody>
      </p:sp>
      <p:sp>
        <p:nvSpPr>
          <p:cNvPr id="8499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7" name="Titel 1"/>
          <p:cNvSpPr txBox="1">
            <a:spLocks/>
          </p:cNvSpPr>
          <p:nvPr/>
        </p:nvSpPr>
        <p:spPr bwMode="auto">
          <a:xfrm>
            <a:off x="457200" y="2746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de-DE" sz="4000" b="1" ker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AMS</a:t>
            </a:r>
            <a:endParaRPr lang="de-DE" sz="40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0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762000"/>
            <a:ext cx="532765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19" name="Slide Number Placeholder 2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96FEC5A-6FF9-49A8-BAE6-B9E5E8B97034}" type="slidenum">
              <a:rPr lang="en-US" smtClean="0"/>
              <a:pPr/>
              <a:t>72</a:t>
            </a:fld>
            <a:endParaRPr lang="en-US" smtClean="0"/>
          </a:p>
        </p:txBody>
      </p:sp>
      <p:sp>
        <p:nvSpPr>
          <p:cNvPr id="86020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W. Riegler/CERN</a:t>
            </a: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457200" y="152400"/>
            <a:ext cx="8229600" cy="79216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de-DE" sz="4000" b="1" ker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AMS</a:t>
            </a:r>
            <a:endParaRPr lang="de-DE" sz="4000" b="1" kern="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scan0009"/>
          <p:cNvPicPr>
            <a:picLocks noChangeAspect="1" noChangeArrowheads="1"/>
          </p:cNvPicPr>
          <p:nvPr/>
        </p:nvPicPr>
        <p:blipFill>
          <a:blip r:embed="rId2" cstate="print"/>
          <a:srcRect l="1916"/>
          <a:stretch>
            <a:fillRect/>
          </a:stretch>
        </p:blipFill>
        <p:spPr bwMode="auto">
          <a:xfrm>
            <a:off x="1981200" y="76200"/>
            <a:ext cx="48768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 descr="E:\junk\scan0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0"/>
            <a:ext cx="498763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Footer Placeholder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>
                <a:latin typeface="Arial" charset="0"/>
              </a:rPr>
              <a:t>W. Riegler/CERN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hlump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008000"/>
          </a:buClr>
          <a:buSzPct val="70000"/>
          <a:buFont typeface="Wingdings" pitchFamily="2" charset="2"/>
          <a:buNone/>
          <a:tabLst/>
          <a:defRPr kumimoji="0" lang="en-US" sz="1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>
            <a:srgbClr val="008000"/>
          </a:buClr>
          <a:buSzPct val="70000"/>
          <a:buFont typeface="Wingdings" pitchFamily="2" charset="2"/>
          <a:buNone/>
          <a:tabLst/>
          <a:defRPr kumimoji="0" lang="en-US" sz="15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schlumpf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Z:\P32\MSO97PRO\Template\CERN\Paper Presentation 3.pot</Template>
  <TotalTime>10434</TotalTime>
  <Words>1537</Words>
  <Application>Microsoft Office PowerPoint</Application>
  <PresentationFormat>On-screen Show (4:3)</PresentationFormat>
  <Paragraphs>368</Paragraphs>
  <Slides>72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82" baseType="lpstr">
      <vt:lpstr>Arial</vt:lpstr>
      <vt:lpstr>Times New Roman</vt:lpstr>
      <vt:lpstr>Wingdings</vt:lpstr>
      <vt:lpstr>Mathematica1</vt:lpstr>
      <vt:lpstr>Comic Sans MS</vt:lpstr>
      <vt:lpstr>Symbol</vt:lpstr>
      <vt:lpstr>schlumpf</vt:lpstr>
      <vt:lpstr>Default Design</vt:lpstr>
      <vt:lpstr>1_schlumpf</vt:lpstr>
      <vt:lpstr>Photo Editor Photo</vt:lpstr>
      <vt:lpstr>Particle Detectors 2/2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CNGS Project</vt:lpstr>
      <vt:lpstr>Slide 54</vt:lpstr>
      <vt:lpstr>Slide 55</vt:lpstr>
      <vt:lpstr>Slide 56</vt:lpstr>
      <vt:lpstr>Slide 57</vt:lpstr>
      <vt:lpstr>Neutrinos at CNGS: Some Numbers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AMS</vt:lpstr>
      <vt:lpstr>AMS</vt:lpstr>
      <vt:lpstr>Slide 71</vt:lpstr>
      <vt:lpstr>Slide 72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Instrumentation</dc:title>
  <dc:creator>Werner Riegler</dc:creator>
  <cp:lastModifiedBy>riegler</cp:lastModifiedBy>
  <cp:revision>262</cp:revision>
  <cp:lastPrinted>2002-02-26T18:34:23Z</cp:lastPrinted>
  <dcterms:created xsi:type="dcterms:W3CDTF">1998-11-30T12:55:56Z</dcterms:created>
  <dcterms:modified xsi:type="dcterms:W3CDTF">2011-10-03T21:31:55Z</dcterms:modified>
</cp:coreProperties>
</file>