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70" r:id="rId4"/>
    <p:sldId id="295" r:id="rId5"/>
    <p:sldId id="292" r:id="rId6"/>
    <p:sldId id="293" r:id="rId7"/>
    <p:sldId id="279" r:id="rId8"/>
    <p:sldId id="305" r:id="rId9"/>
    <p:sldId id="263" r:id="rId10"/>
    <p:sldId id="306" r:id="rId11"/>
    <p:sldId id="307" r:id="rId12"/>
    <p:sldId id="296" r:id="rId13"/>
    <p:sldId id="297" r:id="rId14"/>
    <p:sldId id="298" r:id="rId15"/>
    <p:sldId id="30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ABAB"/>
    <a:srgbClr val="B3BC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556" autoAdjust="0"/>
    <p:restoredTop sz="94660"/>
  </p:normalViewPr>
  <p:slideViewPr>
    <p:cSldViewPr snapToGrid="0">
      <p:cViewPr varScale="1">
        <p:scale>
          <a:sx n="62" d="100"/>
          <a:sy n="62" d="100"/>
        </p:scale>
        <p:origin x="47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446949-1945-4AD7-AC54-60BDEE7C4706}" type="datetimeFigureOut">
              <a:rPr lang="en-GB" smtClean="0"/>
              <a:t>13/10/2021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B8AD17-93E4-4321-BFB0-B1EBDD4E52D9}" type="slidenum">
              <a:rPr lang="en-GB" smtClean="0"/>
              <a:t>‹#›</a:t>
            </a:fld>
            <a:endParaRPr lang="en-GB"/>
          </a:p>
        </p:txBody>
      </p:sp>
    </p:spTree>
    <p:extLst>
      <p:ext uri="{BB962C8B-B14F-4D97-AF65-F5344CB8AC3E}">
        <p14:creationId xmlns:p14="http://schemas.microsoft.com/office/powerpoint/2010/main" val="3554470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B8AD17-93E4-4321-BFB0-B1EBDD4E52D9}" type="slidenum">
              <a:rPr lang="en-GB" smtClean="0"/>
              <a:t>1</a:t>
            </a:fld>
            <a:endParaRPr lang="en-GB"/>
          </a:p>
        </p:txBody>
      </p:sp>
    </p:spTree>
    <p:extLst>
      <p:ext uri="{BB962C8B-B14F-4D97-AF65-F5344CB8AC3E}">
        <p14:creationId xmlns:p14="http://schemas.microsoft.com/office/powerpoint/2010/main" val="1047123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B8AD17-93E4-4321-BFB0-B1EBDD4E52D9}" type="slidenum">
              <a:rPr lang="en-GB" smtClean="0"/>
              <a:t>2</a:t>
            </a:fld>
            <a:endParaRPr lang="en-GB"/>
          </a:p>
        </p:txBody>
      </p:sp>
    </p:spTree>
    <p:extLst>
      <p:ext uri="{BB962C8B-B14F-4D97-AF65-F5344CB8AC3E}">
        <p14:creationId xmlns:p14="http://schemas.microsoft.com/office/powerpoint/2010/main" val="854682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4</a:t>
            </a:fld>
            <a:endParaRPr lang="en-GB"/>
          </a:p>
        </p:txBody>
      </p:sp>
    </p:spTree>
    <p:extLst>
      <p:ext uri="{BB962C8B-B14F-4D97-AF65-F5344CB8AC3E}">
        <p14:creationId xmlns:p14="http://schemas.microsoft.com/office/powerpoint/2010/main" val="2218012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5</a:t>
            </a:fld>
            <a:endParaRPr lang="en-GB"/>
          </a:p>
        </p:txBody>
      </p:sp>
    </p:spTree>
    <p:extLst>
      <p:ext uri="{BB962C8B-B14F-4D97-AF65-F5344CB8AC3E}">
        <p14:creationId xmlns:p14="http://schemas.microsoft.com/office/powerpoint/2010/main" val="22803172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6</a:t>
            </a:fld>
            <a:endParaRPr lang="en-GB"/>
          </a:p>
        </p:txBody>
      </p:sp>
    </p:spTree>
    <p:extLst>
      <p:ext uri="{BB962C8B-B14F-4D97-AF65-F5344CB8AC3E}">
        <p14:creationId xmlns:p14="http://schemas.microsoft.com/office/powerpoint/2010/main" val="362357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12</a:t>
            </a:fld>
            <a:endParaRPr lang="en-GB"/>
          </a:p>
        </p:txBody>
      </p:sp>
    </p:spTree>
    <p:extLst>
      <p:ext uri="{BB962C8B-B14F-4D97-AF65-F5344CB8AC3E}">
        <p14:creationId xmlns:p14="http://schemas.microsoft.com/office/powerpoint/2010/main" val="3109290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13</a:t>
            </a:fld>
            <a:endParaRPr lang="en-GB"/>
          </a:p>
        </p:txBody>
      </p:sp>
    </p:spTree>
    <p:extLst>
      <p:ext uri="{BB962C8B-B14F-4D97-AF65-F5344CB8AC3E}">
        <p14:creationId xmlns:p14="http://schemas.microsoft.com/office/powerpoint/2010/main" val="1975696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B8AD17-93E4-4321-BFB0-B1EBDD4E52D9}" type="slidenum">
              <a:rPr lang="en-GB" smtClean="0"/>
              <a:t>15</a:t>
            </a:fld>
            <a:endParaRPr lang="en-GB"/>
          </a:p>
        </p:txBody>
      </p:sp>
    </p:spTree>
    <p:extLst>
      <p:ext uri="{BB962C8B-B14F-4D97-AF65-F5344CB8AC3E}">
        <p14:creationId xmlns:p14="http://schemas.microsoft.com/office/powerpoint/2010/main" val="3825919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b="1">
                <a:solidFill>
                  <a:schemeClr val="tx1"/>
                </a:solidFill>
              </a:defRPr>
            </a:lvl1pPr>
          </a:lstStyle>
          <a:p>
            <a:r>
              <a:rPr lang="en-US" smtClean="0"/>
              <a:t>12/10/2021</a:t>
            </a:r>
            <a:endParaRPr lang="en-GB" dirty="0"/>
          </a:p>
        </p:txBody>
      </p:sp>
      <p:sp>
        <p:nvSpPr>
          <p:cNvPr id="5" name="Footer Placeholder 4"/>
          <p:cNvSpPr>
            <a:spLocks noGrp="1"/>
          </p:cNvSpPr>
          <p:nvPr>
            <p:ph type="ftr" sz="quarter" idx="11"/>
          </p:nvPr>
        </p:nvSpPr>
        <p:spPr/>
        <p:txBody>
          <a:bodyPr/>
          <a:lstStyle>
            <a:lvl1pPr>
              <a:defRPr b="1">
                <a:solidFill>
                  <a:schemeClr val="tx1"/>
                </a:solidFill>
              </a:defRPr>
            </a:lvl1pPr>
          </a:lstStyle>
          <a:p>
            <a:r>
              <a:rPr lang="en-GB" smtClean="0"/>
              <a:t>RADWG Meeting</a:t>
            </a:r>
            <a:endParaRPr lang="en-GB" dirty="0" smtClean="0"/>
          </a:p>
        </p:txBody>
      </p:sp>
      <p:sp>
        <p:nvSpPr>
          <p:cNvPr id="6" name="Slide Number Placeholder 5"/>
          <p:cNvSpPr>
            <a:spLocks noGrp="1"/>
          </p:cNvSpPr>
          <p:nvPr>
            <p:ph type="sldNum" sz="quarter" idx="12"/>
          </p:nvPr>
        </p:nvSpPr>
        <p:spPr/>
        <p:txBody>
          <a:bodyPr/>
          <a:lstStyle>
            <a:lvl1pPr>
              <a:defRPr b="1">
                <a:solidFill>
                  <a:schemeClr val="tx1"/>
                </a:solidFill>
              </a:defRPr>
            </a:lvl1pPr>
          </a:lstStyle>
          <a:p>
            <a:fld id="{917AFF83-AA22-4D22-A412-C94A422514B5}" type="slidenum">
              <a:rPr lang="en-GB" smtClean="0"/>
              <a:pPr/>
              <a:t>‹#›</a:t>
            </a:fld>
            <a:endParaRPr lang="en-GB" dirty="0"/>
          </a:p>
        </p:txBody>
      </p:sp>
    </p:spTree>
    <p:extLst>
      <p:ext uri="{BB962C8B-B14F-4D97-AF65-F5344CB8AC3E}">
        <p14:creationId xmlns:p14="http://schemas.microsoft.com/office/powerpoint/2010/main" val="469608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solidFill>
                  <a:schemeClr val="tx1"/>
                </a:solidFill>
              </a:defRPr>
            </a:lvl1pPr>
          </a:lstStyle>
          <a:p>
            <a:r>
              <a:rPr lang="en-US" smtClean="0"/>
              <a:t>12/10/2021</a:t>
            </a:r>
            <a:endParaRPr lang="en-GB" dirty="0"/>
          </a:p>
        </p:txBody>
      </p:sp>
      <p:sp>
        <p:nvSpPr>
          <p:cNvPr id="5" name="Footer Placeholder 4"/>
          <p:cNvSpPr>
            <a:spLocks noGrp="1"/>
          </p:cNvSpPr>
          <p:nvPr>
            <p:ph type="ftr" sz="quarter" idx="11"/>
          </p:nvPr>
        </p:nvSpPr>
        <p:spPr/>
        <p:txBody>
          <a:bodyPr/>
          <a:lstStyle>
            <a:lvl1pPr>
              <a:defRPr b="1">
                <a:solidFill>
                  <a:schemeClr val="tx1"/>
                </a:solidFill>
              </a:defRPr>
            </a:lvl1pPr>
          </a:lstStyle>
          <a:p>
            <a:r>
              <a:rPr lang="en-GB" smtClean="0"/>
              <a:t>RADWG Meeting</a:t>
            </a:r>
            <a:endParaRPr lang="en-GB" dirty="0" smtClean="0"/>
          </a:p>
        </p:txBody>
      </p:sp>
      <p:sp>
        <p:nvSpPr>
          <p:cNvPr id="6" name="Slide Number Placeholder 5"/>
          <p:cNvSpPr>
            <a:spLocks noGrp="1"/>
          </p:cNvSpPr>
          <p:nvPr>
            <p:ph type="sldNum" sz="quarter" idx="12"/>
          </p:nvPr>
        </p:nvSpPr>
        <p:spPr/>
        <p:txBody>
          <a:bodyPr/>
          <a:lstStyle>
            <a:lvl1pPr>
              <a:defRPr b="1">
                <a:solidFill>
                  <a:schemeClr val="tx1"/>
                </a:solidFill>
              </a:defRPr>
            </a:lvl1pPr>
          </a:lstStyle>
          <a:p>
            <a:fld id="{917AFF83-AA22-4D22-A412-C94A422514B5}" type="slidenum">
              <a:rPr lang="en-GB" smtClean="0"/>
              <a:pPr/>
              <a:t>‹#›</a:t>
            </a:fld>
            <a:endParaRPr lang="en-GB" dirty="0"/>
          </a:p>
        </p:txBody>
      </p:sp>
      <p:cxnSp>
        <p:nvCxnSpPr>
          <p:cNvPr id="8" name="Straight Connector 7"/>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t="5629" b="24647"/>
          <a:stretch/>
        </p:blipFill>
        <p:spPr>
          <a:xfrm>
            <a:off x="2772833" y="6225068"/>
            <a:ext cx="1540933" cy="604358"/>
          </a:xfrm>
          <a:prstGeom prst="rect">
            <a:avLst/>
          </a:prstGeom>
        </p:spPr>
      </p:pic>
      <p:pic>
        <p:nvPicPr>
          <p:cNvPr id="10" name="Picture 9"/>
          <p:cNvPicPr>
            <a:picLocks noChangeAspect="1"/>
          </p:cNvPicPr>
          <p:nvPr userDrawn="1"/>
        </p:nvPicPr>
        <p:blipFill>
          <a:blip r:embed="rId3"/>
          <a:stretch>
            <a:fillRect/>
          </a:stretch>
        </p:blipFill>
        <p:spPr bwMode="auto">
          <a:xfrm>
            <a:off x="4419601" y="6225068"/>
            <a:ext cx="486188" cy="604358"/>
          </a:xfrm>
          <a:prstGeom prst="rect">
            <a:avLst/>
          </a:prstGeom>
        </p:spPr>
      </p:pic>
    </p:spTree>
    <p:extLst>
      <p:ext uri="{BB962C8B-B14F-4D97-AF65-F5344CB8AC3E}">
        <p14:creationId xmlns:p14="http://schemas.microsoft.com/office/powerpoint/2010/main" val="1644494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838200" y="365125"/>
            <a:ext cx="10515600" cy="1325563"/>
          </a:xfrm>
        </p:spPr>
        <p:txBody>
          <a:bodyPr/>
          <a:lstStyle/>
          <a:p>
            <a:r>
              <a:rPr lang="en-US" smtClean="0"/>
              <a:t>Click to edit Master title style</a:t>
            </a:r>
            <a:endParaRPr lang="en-GB"/>
          </a:p>
        </p:txBody>
      </p:sp>
      <p:sp>
        <p:nvSpPr>
          <p:cNvPr id="6" name="Content Placeholder 2"/>
          <p:cNvSpPr>
            <a:spLocks noGrp="1"/>
          </p:cNvSpPr>
          <p:nvPr>
            <p:ph idx="1"/>
          </p:nvPr>
        </p:nvSpPr>
        <p:spPr>
          <a:xfrm>
            <a:off x="838200" y="1825625"/>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a:xfrm>
            <a:off x="838200" y="6356350"/>
            <a:ext cx="2743200" cy="365125"/>
          </a:xfrm>
        </p:spPr>
        <p:txBody>
          <a:bodyPr/>
          <a:lstStyle>
            <a:lvl1pPr>
              <a:defRPr>
                <a:solidFill>
                  <a:schemeClr val="tx1"/>
                </a:solidFill>
              </a:defRPr>
            </a:lvl1pPr>
          </a:lstStyle>
          <a:p>
            <a:r>
              <a:rPr lang="en-US" smtClean="0"/>
              <a:t>12/10/2021</a:t>
            </a:r>
            <a:endParaRPr lang="en-GB" dirty="0"/>
          </a:p>
        </p:txBody>
      </p:sp>
      <p:sp>
        <p:nvSpPr>
          <p:cNvPr id="8" name="Footer Placeholder 4"/>
          <p:cNvSpPr>
            <a:spLocks noGrp="1"/>
          </p:cNvSpPr>
          <p:nvPr>
            <p:ph type="ftr" sz="quarter" idx="11"/>
          </p:nvPr>
        </p:nvSpPr>
        <p:spPr>
          <a:xfrm>
            <a:off x="4038600" y="6356350"/>
            <a:ext cx="4114800" cy="365125"/>
          </a:xfrm>
        </p:spPr>
        <p:txBody>
          <a:bodyPr/>
          <a:lstStyle>
            <a:lvl1pPr>
              <a:defRPr b="1">
                <a:solidFill>
                  <a:schemeClr val="tx1"/>
                </a:solidFill>
              </a:defRPr>
            </a:lvl1pPr>
          </a:lstStyle>
          <a:p>
            <a:r>
              <a:rPr lang="en-GB" smtClean="0"/>
              <a:t>RADWG Meeting</a:t>
            </a:r>
            <a:endParaRPr lang="en-GB" dirty="0" smtClean="0"/>
          </a:p>
        </p:txBody>
      </p:sp>
      <p:sp>
        <p:nvSpPr>
          <p:cNvPr id="9" name="Slide Number Placeholder 5"/>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917AFF83-AA22-4D22-A412-C94A422514B5}" type="slidenum">
              <a:rPr lang="en-GB" smtClean="0"/>
              <a:pPr/>
              <a:t>‹#›</a:t>
            </a:fld>
            <a:endParaRPr lang="en-GB" dirty="0"/>
          </a:p>
        </p:txBody>
      </p:sp>
      <p:cxnSp>
        <p:nvCxnSpPr>
          <p:cNvPr id="10" name="Straight Connector 9"/>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t="5629" b="24647"/>
          <a:stretch/>
        </p:blipFill>
        <p:spPr>
          <a:xfrm>
            <a:off x="2772833" y="6225068"/>
            <a:ext cx="1540933" cy="604358"/>
          </a:xfrm>
          <a:prstGeom prst="rect">
            <a:avLst/>
          </a:prstGeom>
        </p:spPr>
      </p:pic>
      <p:pic>
        <p:nvPicPr>
          <p:cNvPr id="12" name="Picture 11"/>
          <p:cNvPicPr>
            <a:picLocks noChangeAspect="1"/>
          </p:cNvPicPr>
          <p:nvPr userDrawn="1"/>
        </p:nvPicPr>
        <p:blipFill>
          <a:blip r:embed="rId3"/>
          <a:stretch>
            <a:fillRect/>
          </a:stretch>
        </p:blipFill>
        <p:spPr bwMode="auto">
          <a:xfrm>
            <a:off x="4419601" y="6225068"/>
            <a:ext cx="486188" cy="604358"/>
          </a:xfrm>
          <a:prstGeom prst="rect">
            <a:avLst/>
          </a:prstGeom>
        </p:spPr>
      </p:pic>
    </p:spTree>
    <p:extLst>
      <p:ext uri="{BB962C8B-B14F-4D97-AF65-F5344CB8AC3E}">
        <p14:creationId xmlns:p14="http://schemas.microsoft.com/office/powerpoint/2010/main" val="3490252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userDrawn="1">
  <p:cSld name="Just Title">
    <p:spTree>
      <p:nvGrpSpPr>
        <p:cNvPr id="1" name=""/>
        <p:cNvGrpSpPr/>
        <p:nvPr/>
      </p:nvGrpSpPr>
      <p:grpSpPr bwMode="auto">
        <a:xfrm>
          <a:off x="0" y="0"/>
          <a:ext cx="0" cy="0"/>
          <a:chOff x="0" y="0"/>
          <a:chExt cx="0" cy="0"/>
        </a:xfrm>
      </p:grpSpPr>
      <p:sp>
        <p:nvSpPr>
          <p:cNvPr id="19" name="Title 1"/>
          <p:cNvSpPr>
            <a:spLocks noGrp="1"/>
          </p:cNvSpPr>
          <p:nvPr>
            <p:ph type="title"/>
          </p:nvPr>
        </p:nvSpPr>
        <p:spPr>
          <a:xfrm>
            <a:off x="838200" y="365125"/>
            <a:ext cx="10515600" cy="1325563"/>
          </a:xfrm>
        </p:spPr>
        <p:txBody>
          <a:bodyPr/>
          <a:lstStyle/>
          <a:p>
            <a:r>
              <a:rPr lang="en-US" smtClean="0"/>
              <a:t>Click to edit Master title style</a:t>
            </a:r>
            <a:endParaRPr lang="en-GB"/>
          </a:p>
        </p:txBody>
      </p:sp>
      <p:sp>
        <p:nvSpPr>
          <p:cNvPr id="20" name="Content Placeholder 2"/>
          <p:cNvSpPr>
            <a:spLocks noGrp="1"/>
          </p:cNvSpPr>
          <p:nvPr>
            <p:ph idx="1"/>
          </p:nvPr>
        </p:nvSpPr>
        <p:spPr>
          <a:xfrm>
            <a:off x="838200" y="1825625"/>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21" name="Date Placeholder 3"/>
          <p:cNvSpPr>
            <a:spLocks noGrp="1"/>
          </p:cNvSpPr>
          <p:nvPr>
            <p:ph type="dt" sz="half" idx="10"/>
          </p:nvPr>
        </p:nvSpPr>
        <p:spPr>
          <a:xfrm>
            <a:off x="838200" y="6356350"/>
            <a:ext cx="2743200" cy="365125"/>
          </a:xfrm>
        </p:spPr>
        <p:txBody>
          <a:bodyPr/>
          <a:lstStyle>
            <a:lvl1pPr>
              <a:defRPr>
                <a:solidFill>
                  <a:schemeClr val="tx1"/>
                </a:solidFill>
              </a:defRPr>
            </a:lvl1pPr>
          </a:lstStyle>
          <a:p>
            <a:r>
              <a:rPr lang="en-US" smtClean="0"/>
              <a:t>12/10/2021</a:t>
            </a:r>
            <a:endParaRPr lang="en-GB" dirty="0"/>
          </a:p>
        </p:txBody>
      </p:sp>
      <p:sp>
        <p:nvSpPr>
          <p:cNvPr id="22" name="Footer Placeholder 4"/>
          <p:cNvSpPr>
            <a:spLocks noGrp="1"/>
          </p:cNvSpPr>
          <p:nvPr>
            <p:ph type="ftr" sz="quarter" idx="11"/>
          </p:nvPr>
        </p:nvSpPr>
        <p:spPr>
          <a:xfrm>
            <a:off x="4038600" y="6356350"/>
            <a:ext cx="4114800" cy="365125"/>
          </a:xfrm>
        </p:spPr>
        <p:txBody>
          <a:bodyPr/>
          <a:lstStyle>
            <a:lvl1pPr>
              <a:defRPr b="1">
                <a:solidFill>
                  <a:schemeClr val="tx1"/>
                </a:solidFill>
              </a:defRPr>
            </a:lvl1pPr>
          </a:lstStyle>
          <a:p>
            <a:r>
              <a:rPr lang="en-GB" smtClean="0"/>
              <a:t>RADWG Meeting</a:t>
            </a:r>
            <a:endParaRPr lang="en-GB" dirty="0" smtClean="0"/>
          </a:p>
        </p:txBody>
      </p:sp>
      <p:sp>
        <p:nvSpPr>
          <p:cNvPr id="23" name="Slide Number Placeholder 5"/>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917AFF83-AA22-4D22-A412-C94A422514B5}" type="slidenum">
              <a:rPr lang="en-GB" smtClean="0"/>
              <a:pPr/>
              <a:t>‹#›</a:t>
            </a:fld>
            <a:endParaRPr lang="en-GB" dirty="0"/>
          </a:p>
        </p:txBody>
      </p:sp>
      <p:cxnSp>
        <p:nvCxnSpPr>
          <p:cNvPr id="24" name="Straight Connector 23"/>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userDrawn="1"/>
        </p:nvPicPr>
        <p:blipFill rotWithShape="1">
          <a:blip r:embed="rId2" cstate="print">
            <a:extLst>
              <a:ext uri="{28A0092B-C50C-407E-A947-70E740481C1C}">
                <a14:useLocalDpi xmlns:a14="http://schemas.microsoft.com/office/drawing/2010/main" val="0"/>
              </a:ext>
            </a:extLst>
          </a:blip>
          <a:srcRect t="5629" b="24647"/>
          <a:stretch/>
        </p:blipFill>
        <p:spPr>
          <a:xfrm>
            <a:off x="2772833" y="6225068"/>
            <a:ext cx="1540933" cy="604358"/>
          </a:xfrm>
          <a:prstGeom prst="rect">
            <a:avLst/>
          </a:prstGeom>
        </p:spPr>
      </p:pic>
      <p:pic>
        <p:nvPicPr>
          <p:cNvPr id="26" name="Picture 25"/>
          <p:cNvPicPr>
            <a:picLocks noChangeAspect="1"/>
          </p:cNvPicPr>
          <p:nvPr userDrawn="1"/>
        </p:nvPicPr>
        <p:blipFill>
          <a:blip r:embed="rId3"/>
          <a:stretch>
            <a:fillRect/>
          </a:stretch>
        </p:blipFill>
        <p:spPr bwMode="auto">
          <a:xfrm>
            <a:off x="4419601" y="6225068"/>
            <a:ext cx="486188" cy="604358"/>
          </a:xfrm>
          <a:prstGeom prst="rect">
            <a:avLst/>
          </a:prstGeom>
        </p:spPr>
      </p:pic>
    </p:spTree>
    <p:extLst>
      <p:ext uri="{BB962C8B-B14F-4D97-AF65-F5344CB8AC3E}">
        <p14:creationId xmlns:p14="http://schemas.microsoft.com/office/powerpoint/2010/main" val="2676239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userDrawn="1">
  <p:cSld name="Default Alt">
    <p:spTree>
      <p:nvGrpSpPr>
        <p:cNvPr id="1" name=""/>
        <p:cNvGrpSpPr/>
        <p:nvPr/>
      </p:nvGrpSpPr>
      <p:grpSpPr bwMode="auto">
        <a:xfrm>
          <a:off x="0" y="0"/>
          <a:ext cx="0" cy="0"/>
          <a:chOff x="0" y="0"/>
          <a:chExt cx="0" cy="0"/>
        </a:xfrm>
      </p:grpSpPr>
      <p:sp>
        <p:nvSpPr>
          <p:cNvPr id="9" name="Title 1"/>
          <p:cNvSpPr>
            <a:spLocks noGrp="1"/>
          </p:cNvSpPr>
          <p:nvPr>
            <p:ph type="title"/>
          </p:nvPr>
        </p:nvSpPr>
        <p:spPr>
          <a:xfrm>
            <a:off x="838200" y="365125"/>
            <a:ext cx="10515600" cy="1325563"/>
          </a:xfrm>
        </p:spPr>
        <p:txBody>
          <a:bodyPr/>
          <a:lstStyle/>
          <a:p>
            <a:r>
              <a:rPr lang="en-US" smtClean="0"/>
              <a:t>Click to edit Master title style</a:t>
            </a:r>
            <a:endParaRPr lang="en-GB"/>
          </a:p>
        </p:txBody>
      </p:sp>
      <p:sp>
        <p:nvSpPr>
          <p:cNvPr id="10" name="Content Placeholder 2"/>
          <p:cNvSpPr>
            <a:spLocks noGrp="1"/>
          </p:cNvSpPr>
          <p:nvPr>
            <p:ph idx="1"/>
          </p:nvPr>
        </p:nvSpPr>
        <p:spPr>
          <a:xfrm>
            <a:off x="838200" y="1825625"/>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1" name="Date Placeholder 3"/>
          <p:cNvSpPr>
            <a:spLocks noGrp="1"/>
          </p:cNvSpPr>
          <p:nvPr>
            <p:ph type="dt" sz="half" idx="10"/>
          </p:nvPr>
        </p:nvSpPr>
        <p:spPr>
          <a:xfrm>
            <a:off x="838200" y="6356350"/>
            <a:ext cx="2743200" cy="365125"/>
          </a:xfrm>
        </p:spPr>
        <p:txBody>
          <a:bodyPr/>
          <a:lstStyle>
            <a:lvl1pPr>
              <a:defRPr>
                <a:solidFill>
                  <a:schemeClr val="tx1"/>
                </a:solidFill>
              </a:defRPr>
            </a:lvl1pPr>
          </a:lstStyle>
          <a:p>
            <a:r>
              <a:rPr lang="en-US" smtClean="0"/>
              <a:t>12/10/2021</a:t>
            </a:r>
            <a:endParaRPr lang="en-GB" dirty="0"/>
          </a:p>
        </p:txBody>
      </p:sp>
      <p:sp>
        <p:nvSpPr>
          <p:cNvPr id="12" name="Footer Placeholder 4"/>
          <p:cNvSpPr>
            <a:spLocks noGrp="1"/>
          </p:cNvSpPr>
          <p:nvPr>
            <p:ph type="ftr" sz="quarter" idx="11"/>
          </p:nvPr>
        </p:nvSpPr>
        <p:spPr>
          <a:xfrm>
            <a:off x="4038600" y="6356350"/>
            <a:ext cx="4114800" cy="365125"/>
          </a:xfrm>
        </p:spPr>
        <p:txBody>
          <a:bodyPr/>
          <a:lstStyle>
            <a:lvl1pPr>
              <a:defRPr b="1">
                <a:solidFill>
                  <a:schemeClr val="tx1"/>
                </a:solidFill>
              </a:defRPr>
            </a:lvl1pPr>
          </a:lstStyle>
          <a:p>
            <a:r>
              <a:rPr lang="en-GB" smtClean="0"/>
              <a:t>RADWG Meeting</a:t>
            </a:r>
            <a:endParaRPr lang="en-GB" dirty="0" smtClean="0"/>
          </a:p>
        </p:txBody>
      </p:sp>
      <p:sp>
        <p:nvSpPr>
          <p:cNvPr id="13" name="Slide Number Placeholder 5"/>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917AFF83-AA22-4D22-A412-C94A422514B5}" type="slidenum">
              <a:rPr lang="en-GB" smtClean="0"/>
              <a:pPr/>
              <a:t>‹#›</a:t>
            </a:fld>
            <a:endParaRPr lang="en-GB" dirty="0"/>
          </a:p>
        </p:txBody>
      </p:sp>
      <p:cxnSp>
        <p:nvCxnSpPr>
          <p:cNvPr id="14" name="Straight Connector 13"/>
          <p:cNvCxnSpPr/>
          <p:nvPr userDrawn="1"/>
        </p:nvCxnSpPr>
        <p:spPr>
          <a:xfrm>
            <a:off x="0" y="6176963"/>
            <a:ext cx="12192000"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userDrawn="1"/>
        </p:nvPicPr>
        <p:blipFill rotWithShape="1">
          <a:blip r:embed="rId2" cstate="print">
            <a:extLst>
              <a:ext uri="{28A0092B-C50C-407E-A947-70E740481C1C}">
                <a14:useLocalDpi xmlns:a14="http://schemas.microsoft.com/office/drawing/2010/main" val="0"/>
              </a:ext>
            </a:extLst>
          </a:blip>
          <a:srcRect t="5629" b="24647"/>
          <a:stretch/>
        </p:blipFill>
        <p:spPr>
          <a:xfrm>
            <a:off x="2772833" y="6225068"/>
            <a:ext cx="1540933" cy="604358"/>
          </a:xfrm>
          <a:prstGeom prst="rect">
            <a:avLst/>
          </a:prstGeom>
        </p:spPr>
      </p:pic>
      <p:pic>
        <p:nvPicPr>
          <p:cNvPr id="16" name="Picture 15"/>
          <p:cNvPicPr>
            <a:picLocks noChangeAspect="1"/>
          </p:cNvPicPr>
          <p:nvPr userDrawn="1"/>
        </p:nvPicPr>
        <p:blipFill>
          <a:blip r:embed="rId3"/>
          <a:stretch>
            <a:fillRect/>
          </a:stretch>
        </p:blipFill>
        <p:spPr bwMode="auto">
          <a:xfrm>
            <a:off x="4419601" y="6225068"/>
            <a:ext cx="486188" cy="604358"/>
          </a:xfrm>
          <a:prstGeom prst="rect">
            <a:avLst/>
          </a:prstGeom>
        </p:spPr>
      </p:pic>
    </p:spTree>
    <p:extLst>
      <p:ext uri="{BB962C8B-B14F-4D97-AF65-F5344CB8AC3E}">
        <p14:creationId xmlns:p14="http://schemas.microsoft.com/office/powerpoint/2010/main" val="23295018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12/10/2021</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RADWG Meeting</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7AFF83-AA22-4D22-A412-C94A422514B5}" type="slidenum">
              <a:rPr lang="en-GB" smtClean="0"/>
              <a:t>‹#›</a:t>
            </a:fld>
            <a:endParaRPr lang="en-GB"/>
          </a:p>
        </p:txBody>
      </p:sp>
    </p:spTree>
    <p:extLst>
      <p:ext uri="{BB962C8B-B14F-4D97-AF65-F5344CB8AC3E}">
        <p14:creationId xmlns:p14="http://schemas.microsoft.com/office/powerpoint/2010/main" val="2375941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60" r:id="rId4"/>
    <p:sldLayoutId id="2147483661" r:id="rId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5.jpeg"/><Relationship Id="rId1" Type="http://schemas.openxmlformats.org/officeDocument/2006/relationships/slideLayout" Target="../slideLayouts/slideLayout3.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hyperlink" Target="https://edms.cern.ch/ui/#!master/navigator/document?P:1711529221:100271960:subDocs" TargetMode="External"/><Relationship Id="rId3" Type="http://schemas.openxmlformats.org/officeDocument/2006/relationships/image" Target="../media/image30.png"/><Relationship Id="rId7"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hyperlink" Target="https://edms.cern.ch/ui/#!master/navigator/document?P:1711529221:100212069:subDocs" TargetMode="External"/><Relationship Id="rId5" Type="http://schemas.openxmlformats.org/officeDocument/2006/relationships/hyperlink" Target="https://edms.cern.ch/ui/#!master/navigator/document?P:1711529221:1988564209:subDocs" TargetMode="External"/><Relationship Id="rId4" Type="http://schemas.openxmlformats.org/officeDocument/2006/relationships/image" Target="../media/image31.png"/><Relationship Id="rId9"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9.pn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13.jpeg"/><Relationship Id="rId11" Type="http://schemas.openxmlformats.org/officeDocument/2006/relationships/image" Target="../media/image17.png"/><Relationship Id="rId5" Type="http://schemas.openxmlformats.org/officeDocument/2006/relationships/image" Target="../media/image12.jpeg"/><Relationship Id="rId10" Type="http://schemas.openxmlformats.org/officeDocument/2006/relationships/image" Target="../media/image28.svg"/><Relationship Id="rId4" Type="http://schemas.openxmlformats.org/officeDocument/2006/relationships/image" Target="../media/image11.jpeg"/><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628"/>
          <a:stretch/>
        </p:blipFill>
        <p:spPr>
          <a:xfrm>
            <a:off x="1618889" y="186134"/>
            <a:ext cx="8833449" cy="4689158"/>
          </a:xfrm>
          <a:prstGeom prst="rect">
            <a:avLst/>
          </a:prstGeom>
        </p:spPr>
      </p:pic>
      <p:sp>
        <p:nvSpPr>
          <p:cNvPr id="2" name="Title 1"/>
          <p:cNvSpPr>
            <a:spLocks noGrp="1"/>
          </p:cNvSpPr>
          <p:nvPr>
            <p:ph type="ctrTitle"/>
          </p:nvPr>
        </p:nvSpPr>
        <p:spPr>
          <a:xfrm>
            <a:off x="1134340" y="1868029"/>
            <a:ext cx="10147541" cy="2802414"/>
          </a:xfrm>
        </p:spPr>
        <p:txBody>
          <a:bodyPr/>
          <a:lstStyle/>
          <a:p>
            <a:r>
              <a:rPr lang="en-GB" dirty="0" smtClean="0"/>
              <a:t>RADWG Meeting October 2021</a:t>
            </a:r>
            <a:endParaRPr lang="en-GB" dirty="0"/>
          </a:p>
        </p:txBody>
      </p:sp>
      <p:sp>
        <p:nvSpPr>
          <p:cNvPr id="3" name="Subtitle 2"/>
          <p:cNvSpPr>
            <a:spLocks noGrp="1"/>
          </p:cNvSpPr>
          <p:nvPr>
            <p:ph type="subTitle" idx="1"/>
          </p:nvPr>
        </p:nvSpPr>
        <p:spPr>
          <a:xfrm>
            <a:off x="1463613" y="4787940"/>
            <a:ext cx="9144000" cy="1655762"/>
          </a:xfrm>
        </p:spPr>
        <p:txBody>
          <a:bodyPr/>
          <a:lstStyle/>
          <a:p>
            <a:r>
              <a:rPr lang="en-GB" dirty="0" smtClean="0"/>
              <a:t>Salvatore Danzeca BE-CEM-EPR</a:t>
            </a:r>
          </a:p>
          <a:p>
            <a:r>
              <a:rPr lang="en-GB" dirty="0" smtClean="0"/>
              <a:t>Manoel Barros Marin SY-BI-BP</a:t>
            </a:r>
          </a:p>
          <a:p>
            <a:r>
              <a:rPr lang="en-GB" dirty="0" smtClean="0"/>
              <a:t>on behalf of the RADWG </a:t>
            </a:r>
          </a:p>
        </p:txBody>
      </p:sp>
      <p:sp>
        <p:nvSpPr>
          <p:cNvPr id="5" name="Date Placeholder 4"/>
          <p:cNvSpPr>
            <a:spLocks noGrp="1"/>
          </p:cNvSpPr>
          <p:nvPr>
            <p:ph type="dt" sz="half" idx="10"/>
          </p:nvPr>
        </p:nvSpPr>
        <p:spPr/>
        <p:txBody>
          <a:bodyPr/>
          <a:lstStyle/>
          <a:p>
            <a:r>
              <a:rPr lang="en-US" smtClean="0"/>
              <a:t>12/10/2021</a:t>
            </a:r>
            <a:endParaRPr lang="en-GB" dirty="0"/>
          </a:p>
        </p:txBody>
      </p:sp>
      <p:sp>
        <p:nvSpPr>
          <p:cNvPr id="6" name="Footer Placeholder 5"/>
          <p:cNvSpPr>
            <a:spLocks noGrp="1"/>
          </p:cNvSpPr>
          <p:nvPr>
            <p:ph type="ftr" sz="quarter" idx="11"/>
          </p:nvPr>
        </p:nvSpPr>
        <p:spPr/>
        <p:txBody>
          <a:bodyPr/>
          <a:lstStyle/>
          <a:p>
            <a:r>
              <a:rPr lang="en-GB" dirty="0" smtClean="0"/>
              <a:t>RADWG Meeting</a:t>
            </a:r>
          </a:p>
        </p:txBody>
      </p:sp>
      <p:sp>
        <p:nvSpPr>
          <p:cNvPr id="7" name="Slide Number Placeholder 6"/>
          <p:cNvSpPr>
            <a:spLocks noGrp="1"/>
          </p:cNvSpPr>
          <p:nvPr>
            <p:ph type="sldNum" sz="quarter" idx="12"/>
          </p:nvPr>
        </p:nvSpPr>
        <p:spPr/>
        <p:txBody>
          <a:bodyPr/>
          <a:lstStyle/>
          <a:p>
            <a:fld id="{917AFF83-AA22-4D22-A412-C94A422514B5}" type="slidenum">
              <a:rPr lang="en-GB" smtClean="0"/>
              <a:pPr/>
              <a:t>1</a:t>
            </a:fld>
            <a:endParaRPr lang="en-GB" dirty="0"/>
          </a:p>
        </p:txBody>
      </p:sp>
    </p:spTree>
    <p:extLst>
      <p:ext uri="{BB962C8B-B14F-4D97-AF65-F5344CB8AC3E}">
        <p14:creationId xmlns:p14="http://schemas.microsoft.com/office/powerpoint/2010/main" val="2284276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extShape 1"/>
          <p:cNvSpPr txBox="1"/>
          <p:nvPr/>
        </p:nvSpPr>
        <p:spPr>
          <a:xfrm>
            <a:off x="838380" y="263435"/>
            <a:ext cx="10515240" cy="741600"/>
          </a:xfrm>
          <a:prstGeom prst="rect">
            <a:avLst/>
          </a:prstGeom>
          <a:noFill/>
          <a:ln>
            <a:noFill/>
          </a:ln>
        </p:spPr>
        <p:txBody>
          <a:bodyPr lIns="90000" tIns="45000" rIns="90000" bIns="45000">
            <a:noAutofit/>
          </a:bodyPr>
          <a:lstStyle/>
          <a:p>
            <a:pPr>
              <a:lnSpc>
                <a:spcPct val="90000"/>
              </a:lnSpc>
            </a:pPr>
            <a:r>
              <a:rPr lang="en-GB" sz="4000" b="0" strike="noStrike" spc="-1" dirty="0">
                <a:solidFill>
                  <a:srgbClr val="5AA3D9"/>
                </a:solidFill>
                <a:latin typeface="Arial"/>
              </a:rPr>
              <a:t>CC60 </a:t>
            </a:r>
            <a:r>
              <a:rPr lang="en-GB" sz="4000" spc="-1" dirty="0">
                <a:solidFill>
                  <a:srgbClr val="5AA3D9"/>
                </a:solidFill>
                <a:latin typeface="Arial"/>
              </a:rPr>
              <a:t>Statistics</a:t>
            </a:r>
            <a:endParaRPr lang="en-US" sz="4000" b="0" strike="noStrike" spc="-1" dirty="0">
              <a:solidFill>
                <a:srgbClr val="595959"/>
              </a:solidFill>
              <a:latin typeface="Arial"/>
            </a:endParaRPr>
          </a:p>
        </p:txBody>
      </p:sp>
      <p:sp>
        <p:nvSpPr>
          <p:cNvPr id="192" name="TextShape 2"/>
          <p:cNvSpPr txBox="1"/>
          <p:nvPr/>
        </p:nvSpPr>
        <p:spPr>
          <a:xfrm>
            <a:off x="2931480" y="6356520"/>
            <a:ext cx="1101240" cy="364680"/>
          </a:xfrm>
          <a:prstGeom prst="rect">
            <a:avLst/>
          </a:prstGeom>
          <a:noFill/>
          <a:ln>
            <a:noFill/>
          </a:ln>
        </p:spPr>
        <p:txBody>
          <a:bodyPr anchor="ctr">
            <a:noAutofit/>
          </a:bodyPr>
          <a:lstStyle/>
          <a:p>
            <a:pPr>
              <a:lnSpc>
                <a:spcPct val="100000"/>
              </a:lnSpc>
            </a:pPr>
            <a:fld id="{FD4C8DDF-9257-46F9-8288-E4A0302E3027}" type="datetime1">
              <a:rPr lang="en-GB" sz="1200" b="0" strike="noStrike" spc="-1">
                <a:solidFill>
                  <a:srgbClr val="BFBFBF"/>
                </a:solidFill>
                <a:latin typeface="Arial"/>
              </a:rPr>
              <a:t>13/10/2021</a:t>
            </a:fld>
            <a:endParaRPr lang="en-US" sz="1200" b="0" strike="noStrike" spc="-1" dirty="0">
              <a:latin typeface="Times New Roman"/>
            </a:endParaRPr>
          </a:p>
        </p:txBody>
      </p:sp>
      <p:sp>
        <p:nvSpPr>
          <p:cNvPr id="193" name="TextShape 3"/>
          <p:cNvSpPr txBox="1"/>
          <p:nvPr/>
        </p:nvSpPr>
        <p:spPr>
          <a:xfrm>
            <a:off x="4296240" y="6356520"/>
            <a:ext cx="6458040" cy="364680"/>
          </a:xfrm>
          <a:prstGeom prst="rect">
            <a:avLst/>
          </a:prstGeom>
          <a:noFill/>
          <a:ln>
            <a:noFill/>
          </a:ln>
        </p:spPr>
        <p:txBody>
          <a:bodyPr anchor="ctr">
            <a:noAutofit/>
          </a:bodyPr>
          <a:lstStyle/>
          <a:p>
            <a:endParaRPr lang="en-US" sz="2400" b="0" strike="noStrike" spc="-1">
              <a:latin typeface="Times New Roman"/>
            </a:endParaRPr>
          </a:p>
        </p:txBody>
      </p:sp>
      <p:sp>
        <p:nvSpPr>
          <p:cNvPr id="194" name="TextShape 4"/>
          <p:cNvSpPr txBox="1"/>
          <p:nvPr/>
        </p:nvSpPr>
        <p:spPr>
          <a:xfrm>
            <a:off x="11016720" y="6320520"/>
            <a:ext cx="669240" cy="364680"/>
          </a:xfrm>
          <a:prstGeom prst="rect">
            <a:avLst/>
          </a:prstGeom>
          <a:noFill/>
          <a:ln>
            <a:noFill/>
          </a:ln>
        </p:spPr>
        <p:txBody>
          <a:bodyPr anchor="ctr">
            <a:noAutofit/>
          </a:bodyPr>
          <a:lstStyle/>
          <a:p>
            <a:pPr algn="r">
              <a:lnSpc>
                <a:spcPct val="100000"/>
              </a:lnSpc>
            </a:pPr>
            <a:fld id="{3B46C62F-313B-4586-B3E2-E5EBEE671DE5}" type="slidenum">
              <a:rPr lang="en-GB" sz="1200" b="0" strike="noStrike" spc="-1">
                <a:solidFill>
                  <a:srgbClr val="5AA3D9"/>
                </a:solidFill>
                <a:latin typeface="Arial"/>
              </a:rPr>
              <a:t>10</a:t>
            </a:fld>
            <a:endParaRPr lang="en-US" sz="1200" b="0" strike="noStrike" spc="-1">
              <a:latin typeface="Times New Roman"/>
            </a:endParaRPr>
          </a:p>
        </p:txBody>
      </p:sp>
      <p:graphicFrame>
        <p:nvGraphicFramePr>
          <p:cNvPr id="195" name="Table 5"/>
          <p:cNvGraphicFramePr/>
          <p:nvPr>
            <p:extLst/>
          </p:nvPr>
        </p:nvGraphicFramePr>
        <p:xfrm>
          <a:off x="114689" y="1721903"/>
          <a:ext cx="6623899" cy="4478909"/>
        </p:xfrm>
        <a:graphic>
          <a:graphicData uri="http://schemas.openxmlformats.org/drawingml/2006/table">
            <a:tbl>
              <a:tblPr/>
              <a:tblGrid>
                <a:gridCol w="1274350">
                  <a:extLst>
                    <a:ext uri="{9D8B030D-6E8A-4147-A177-3AD203B41FA5}">
                      <a16:colId xmlns:a16="http://schemas.microsoft.com/office/drawing/2014/main" val="20000"/>
                    </a:ext>
                  </a:extLst>
                </a:gridCol>
                <a:gridCol w="718297">
                  <a:extLst>
                    <a:ext uri="{9D8B030D-6E8A-4147-A177-3AD203B41FA5}">
                      <a16:colId xmlns:a16="http://schemas.microsoft.com/office/drawing/2014/main" val="20001"/>
                    </a:ext>
                  </a:extLst>
                </a:gridCol>
                <a:gridCol w="1035330">
                  <a:extLst>
                    <a:ext uri="{9D8B030D-6E8A-4147-A177-3AD203B41FA5}">
                      <a16:colId xmlns:a16="http://schemas.microsoft.com/office/drawing/2014/main" val="20002"/>
                    </a:ext>
                  </a:extLst>
                </a:gridCol>
                <a:gridCol w="938465">
                  <a:extLst>
                    <a:ext uri="{9D8B030D-6E8A-4147-A177-3AD203B41FA5}">
                      <a16:colId xmlns:a16="http://schemas.microsoft.com/office/drawing/2014/main" val="20003"/>
                    </a:ext>
                  </a:extLst>
                </a:gridCol>
                <a:gridCol w="1512354">
                  <a:extLst>
                    <a:ext uri="{9D8B030D-6E8A-4147-A177-3AD203B41FA5}">
                      <a16:colId xmlns:a16="http://schemas.microsoft.com/office/drawing/2014/main" val="20004"/>
                    </a:ext>
                  </a:extLst>
                </a:gridCol>
                <a:gridCol w="1145103">
                  <a:extLst>
                    <a:ext uri="{9D8B030D-6E8A-4147-A177-3AD203B41FA5}">
                      <a16:colId xmlns:a16="http://schemas.microsoft.com/office/drawing/2014/main" val="20005"/>
                    </a:ext>
                  </a:extLst>
                </a:gridCol>
              </a:tblGrid>
              <a:tr h="268801">
                <a:tc>
                  <a:txBody>
                    <a:bodyPr/>
                    <a:lstStyle/>
                    <a:p>
                      <a:pPr algn="ctr">
                        <a:lnSpc>
                          <a:spcPct val="100000"/>
                        </a:lnSpc>
                      </a:pPr>
                      <a:r>
                        <a:rPr lang="en-GB" sz="1200" b="1" strike="noStrike" spc="-1">
                          <a:solidFill>
                            <a:srgbClr val="4C4C4C"/>
                          </a:solidFill>
                          <a:latin typeface="Cambria"/>
                        </a:rPr>
                        <a:t>Users</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200" b="1" strike="noStrike" spc="-1" dirty="0">
                          <a:solidFill>
                            <a:srgbClr val="4C4C4C"/>
                          </a:solidFill>
                          <a:latin typeface="Cambria"/>
                        </a:rPr>
                        <a:t>Sector</a:t>
                      </a:r>
                      <a:endParaRPr lang="en-US" sz="1200" b="0" strike="noStrike" spc="-1" dirty="0">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200" b="1" strike="noStrike" spc="-1">
                          <a:solidFill>
                            <a:srgbClr val="4C4C4C"/>
                          </a:solidFill>
                          <a:latin typeface="Cambria"/>
                        </a:rPr>
                        <a:t>Dose (Gy)</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200" b="1" strike="noStrike" spc="-1">
                          <a:solidFill>
                            <a:srgbClr val="4C4C4C"/>
                          </a:solidFill>
                          <a:latin typeface="Cambria"/>
                        </a:rPr>
                        <a:t>Time (days)</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200" b="1" strike="noStrike" spc="-1">
                          <a:solidFill>
                            <a:srgbClr val="4C4C4C"/>
                          </a:solidFill>
                          <a:latin typeface="Cambria"/>
                        </a:rPr>
                        <a:t>Experiment</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200" b="1" strike="noStrike" spc="-1" dirty="0">
                          <a:solidFill>
                            <a:srgbClr val="4C4C4C"/>
                          </a:solidFill>
                          <a:latin typeface="Cambria"/>
                        </a:rPr>
                        <a:t>Status</a:t>
                      </a:r>
                      <a:endParaRPr lang="en-US" sz="1200" b="0" strike="noStrike" spc="-1" dirty="0">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extLst>
                  <a:ext uri="{0D108BD9-81ED-4DB2-BD59-A6C34878D82A}">
                    <a16:rowId xmlns:a16="http://schemas.microsoft.com/office/drawing/2014/main" val="10000"/>
                  </a:ext>
                </a:extLst>
              </a:tr>
              <a:tr h="267495">
                <a:tc>
                  <a:txBody>
                    <a:bodyPr/>
                    <a:lstStyle/>
                    <a:p>
                      <a:pPr algn="ctr">
                        <a:lnSpc>
                          <a:spcPct val="107000"/>
                        </a:lnSpc>
                      </a:pPr>
                      <a:r>
                        <a:rPr lang="en-GB" sz="1200" b="0" strike="noStrike" spc="-1" dirty="0">
                          <a:solidFill>
                            <a:srgbClr val="2D2D2D"/>
                          </a:solidFill>
                          <a:latin typeface="Cambria"/>
                          <a:ea typeface="Cambria"/>
                        </a:rPr>
                        <a:t>I. Ortega Ruiz</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ATS</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 60 k</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~100</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 XBPF</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Done</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1"/>
                  </a:ext>
                </a:extLst>
              </a:tr>
              <a:tr h="267495">
                <a:tc>
                  <a:txBody>
                    <a:bodyPr/>
                    <a:lstStyle/>
                    <a:p>
                      <a:pPr algn="ctr">
                        <a:lnSpc>
                          <a:spcPct val="107000"/>
                        </a:lnSpc>
                      </a:pPr>
                      <a:r>
                        <a:rPr lang="en-GB" sz="1200" b="0" strike="noStrike" spc="-1" dirty="0">
                          <a:solidFill>
                            <a:srgbClr val="2D2D2D"/>
                          </a:solidFill>
                          <a:latin typeface="Cambria"/>
                          <a:ea typeface="Cambria"/>
                        </a:rPr>
                        <a:t>M. Rizzo</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R&amp;D</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2.5 k</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 ~50</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FGDOS</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Done</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2"/>
                  </a:ext>
                </a:extLst>
              </a:tr>
              <a:tr h="267495">
                <a:tc>
                  <a:txBody>
                    <a:bodyPr/>
                    <a:lstStyle/>
                    <a:p>
                      <a:pPr algn="ctr">
                        <a:lnSpc>
                          <a:spcPct val="107000"/>
                        </a:lnSpc>
                      </a:pPr>
                      <a:r>
                        <a:rPr lang="en-GB" sz="1200" b="0" strike="noStrike" spc="-1">
                          <a:solidFill>
                            <a:srgbClr val="2D2D2D"/>
                          </a:solidFill>
                          <a:latin typeface="Cambria"/>
                          <a:ea typeface="Cambria"/>
                        </a:rPr>
                        <a:t>M. Tornay</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R&amp;D</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ea typeface="Cambria"/>
                        </a:rPr>
                        <a:t>2.4 k</a:t>
                      </a:r>
                      <a:endParaRPr lang="en-US" sz="1200" b="0" strike="noStrike" spc="-1">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 ~15</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TC310</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Done</a:t>
                      </a:r>
                      <a:endParaRPr lang="en-US"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3"/>
                  </a:ext>
                </a:extLst>
              </a:tr>
              <a:tr h="268801">
                <a:tc>
                  <a:txBody>
                    <a:bodyPr/>
                    <a:lstStyle/>
                    <a:p>
                      <a:pPr algn="ctr">
                        <a:lnSpc>
                          <a:spcPct val="100000"/>
                        </a:lnSpc>
                      </a:pPr>
                      <a:r>
                        <a:rPr lang="en-GB" sz="1200" b="0" strike="noStrike" spc="-1">
                          <a:solidFill>
                            <a:srgbClr val="181717"/>
                          </a:solidFill>
                          <a:latin typeface="Cambria"/>
                        </a:rPr>
                        <a:t>L. Marcon</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a:solidFill>
                            <a:srgbClr val="181717"/>
                          </a:solidFill>
                          <a:latin typeface="Cambria"/>
                        </a:rPr>
                        <a:t>EP</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a:solidFill>
                            <a:srgbClr val="181717"/>
                          </a:solidFill>
                          <a:latin typeface="Cambria"/>
                        </a:rPr>
                        <a:t>10 k</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a:solidFill>
                            <a:srgbClr val="181717"/>
                          </a:solidFill>
                          <a:latin typeface="Cambria"/>
                        </a:rPr>
                        <a:t>18</a:t>
                      </a:r>
                      <a:endParaRPr lang="en-US" sz="12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rgbClr val="181717"/>
                          </a:solidFill>
                          <a:latin typeface="Cambria"/>
                        </a:rPr>
                        <a:t>CWDM Link</a:t>
                      </a:r>
                      <a:endParaRPr lang="en-US" sz="1200" b="0" strike="noStrike" spc="-1" dirty="0">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rgbClr val="181717"/>
                          </a:solidFill>
                          <a:latin typeface="Cambria"/>
                        </a:rPr>
                        <a:t>Done</a:t>
                      </a:r>
                      <a:endParaRPr lang="en-US" sz="1200" b="0" strike="noStrike" spc="-1" dirty="0">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4"/>
                  </a:ext>
                </a:extLst>
              </a:tr>
              <a:tr h="267432">
                <a:tc>
                  <a:txBody>
                    <a:bodyPr/>
                    <a:lstStyle/>
                    <a:p>
                      <a:pPr algn="ctr">
                        <a:lnSpc>
                          <a:spcPct val="107000"/>
                        </a:lnSpc>
                      </a:pPr>
                      <a:r>
                        <a:rPr lang="en-GB" sz="1200" b="0" strike="noStrike" spc="-1" dirty="0">
                          <a:solidFill>
                            <a:srgbClr val="2D2D2D"/>
                          </a:solidFill>
                          <a:latin typeface="Cambria"/>
                          <a:ea typeface="Cambria"/>
                        </a:rPr>
                        <a:t>L. Patnaik</a:t>
                      </a:r>
                    </a:p>
                  </a:txBody>
                  <a:tcPr marL="9360" marR="9360">
                    <a:lnL w="12240">
                      <a:solidFill>
                        <a:srgbClr val="000000"/>
                      </a:solidFill>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EP</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30</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1.9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GB" sz="1200" b="0" strike="noStrike" spc="-1" dirty="0" err="1">
                          <a:solidFill>
                            <a:srgbClr val="2D2D2D"/>
                          </a:solidFill>
                          <a:latin typeface="Cambria"/>
                          <a:ea typeface="Cambria"/>
                        </a:rPr>
                        <a:t>Ratopus</a:t>
                      </a:r>
                      <a:endParaRPr lang="en-GB" sz="1200" b="0" strike="noStrike" spc="-1" dirty="0">
                        <a:solidFill>
                          <a:srgbClr val="2D2D2D"/>
                        </a:solidFill>
                        <a:latin typeface="Cambria"/>
                        <a:ea typeface="Cambria"/>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GB" sz="1200" b="0" strike="noStrike" spc="-1" dirty="0">
                          <a:solidFill>
                            <a:srgbClr val="181717"/>
                          </a:solidFill>
                          <a:latin typeface="Cambria"/>
                        </a:rPr>
                        <a:t>Done</a:t>
                      </a:r>
                      <a:endParaRPr lang="en-GB" sz="1200" b="0" strike="noStrike" spc="-1" dirty="0">
                        <a:solidFill>
                          <a:srgbClr val="2D2D2D"/>
                        </a:solidFill>
                        <a:latin typeface="Cambria"/>
                        <a:ea typeface="Cambria"/>
                      </a:endParaRPr>
                    </a:p>
                  </a:txBody>
                  <a:tcPr marL="9360" marR="9360">
                    <a:lnL w="12240" cap="flat" cmpd="sng" algn="ctr">
                      <a:solidFill>
                        <a:srgbClr val="000000"/>
                      </a:solidFill>
                      <a:prstDash val="solid"/>
                      <a:round/>
                      <a:headEnd type="none" w="med" len="med"/>
                      <a:tailEnd type="none" w="med" len="med"/>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4230541330"/>
                  </a:ext>
                </a:extLst>
              </a:tr>
              <a:tr h="267432">
                <a:tc>
                  <a:txBody>
                    <a:bodyPr/>
                    <a:lstStyle/>
                    <a:p>
                      <a:pPr algn="ctr">
                        <a:lnSpc>
                          <a:spcPct val="107000"/>
                        </a:lnSpc>
                      </a:pPr>
                      <a:r>
                        <a:rPr lang="en-GB" sz="1200" b="0" strike="noStrike" spc="-1" dirty="0">
                          <a:solidFill>
                            <a:srgbClr val="2D2D2D"/>
                          </a:solidFill>
                          <a:latin typeface="Cambria"/>
                        </a:rPr>
                        <a:t>V. Ryjov </a:t>
                      </a:r>
                      <a:endParaRPr lang="en-GB" sz="1200" b="0" strike="noStrike" spc="-1" dirty="0">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EP</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1.6 k</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32</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ELMB2</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rPr>
                        <a:t>Done</a:t>
                      </a:r>
                      <a:endParaRPr lang="en-GB" sz="1200" b="0" strike="noStrike" spc="-1" dirty="0">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5"/>
                  </a:ext>
                </a:extLst>
              </a:tr>
              <a:tr h="267432">
                <a:tc>
                  <a:txBody>
                    <a:bodyPr/>
                    <a:lstStyle/>
                    <a:p>
                      <a:pPr algn="ctr">
                        <a:lnSpc>
                          <a:spcPct val="107000"/>
                        </a:lnSpc>
                      </a:pPr>
                      <a:r>
                        <a:rPr lang="en-GB" sz="1200" b="0" strike="noStrike" spc="-1">
                          <a:solidFill>
                            <a:srgbClr val="2D2D2D"/>
                          </a:solidFill>
                          <a:latin typeface="Cambria"/>
                        </a:rPr>
                        <a:t>A. Tarek</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EP</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100</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0.3</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LVPS</a:t>
                      </a:r>
                      <a:endParaRPr lang="en-GB" sz="1200" b="0" strike="noStrike" spc="-1">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rPr>
                        <a:t>Done</a:t>
                      </a:r>
                      <a:endParaRPr lang="en-GB" sz="1200" b="0" strike="noStrike" spc="-1" dirty="0">
                        <a:solidFill>
                          <a:srgbClr val="2D2D2D"/>
                        </a:solidFill>
                        <a:latin typeface="Cambria"/>
                        <a:ea typeface="Cambria"/>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6"/>
                  </a:ext>
                </a:extLst>
              </a:tr>
              <a:tr h="268801">
                <a:tc>
                  <a:txBody>
                    <a:bodyPr/>
                    <a:lstStyle/>
                    <a:p>
                      <a:pPr algn="ctr"/>
                      <a:r>
                        <a:rPr lang="en-GB" sz="1200" b="0" strike="noStrike" spc="-1" dirty="0">
                          <a:solidFill>
                            <a:srgbClr val="2D2D2D"/>
                          </a:solidFill>
                          <a:latin typeface="Cambria"/>
                          <a:ea typeface="Cambria"/>
                        </a:rPr>
                        <a:t>A. Miranda</a:t>
                      </a:r>
                      <a:endParaRPr lang="en-GB" sz="1200" b="0" strike="noStrike" spc="-1" dirty="0">
                        <a:latin typeface="Arial"/>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ATS</a:t>
                      </a:r>
                      <a:endParaRPr lang="en-GB" sz="1200" b="0" strike="noStrike" spc="-1">
                        <a:solidFill>
                          <a:srgbClr val="2D2D2D"/>
                        </a:solidFill>
                        <a:latin typeface="Cambria"/>
                        <a:ea typeface="Cambria"/>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rPr>
                        <a:t>150</a:t>
                      </a:r>
                      <a:endParaRPr lang="en-GB" sz="1200" b="0" strike="noStrike" spc="-1" dirty="0">
                        <a:solidFill>
                          <a:srgbClr val="2D2D2D"/>
                        </a:solidFill>
                        <a:latin typeface="Cambria"/>
                        <a:ea typeface="Cambria"/>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rPr>
                        <a:t> 2.5</a:t>
                      </a:r>
                      <a:endParaRPr lang="en-GB" sz="1200" b="0" strike="noStrike" spc="-1" dirty="0">
                        <a:solidFill>
                          <a:srgbClr val="2D2D2D"/>
                        </a:solidFill>
                        <a:latin typeface="Cambria"/>
                        <a:ea typeface="Cambria"/>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a:solidFill>
                            <a:srgbClr val="2D2D2D"/>
                          </a:solidFill>
                          <a:latin typeface="Cambria"/>
                        </a:rPr>
                        <a:t>WIC PLC</a:t>
                      </a:r>
                      <a:endParaRPr lang="en-GB" sz="1200" b="0" strike="noStrike" spc="-1">
                        <a:solidFill>
                          <a:srgbClr val="2D2D2D"/>
                        </a:solidFill>
                        <a:latin typeface="Cambria"/>
                        <a:ea typeface="Cambria"/>
                      </a:endParaRP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7000"/>
                        </a:lnSpc>
                      </a:pPr>
                      <a:r>
                        <a:rPr lang="en-GB" sz="1200" b="0" strike="noStrike" spc="-1" dirty="0">
                          <a:solidFill>
                            <a:srgbClr val="2D2D2D"/>
                          </a:solidFill>
                          <a:latin typeface="Cambria"/>
                          <a:ea typeface="Cambria"/>
                        </a:rPr>
                        <a:t>Done</a:t>
                      </a:r>
                    </a:p>
                  </a:txBody>
                  <a:tcPr marL="55440" marR="5544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07"/>
                  </a:ext>
                </a:extLst>
              </a:tr>
              <a:tr h="268801">
                <a:tc>
                  <a:txBody>
                    <a:bodyPr/>
                    <a:lstStyle/>
                    <a:p>
                      <a:pPr algn="ctr">
                        <a:lnSpc>
                          <a:spcPct val="100000"/>
                        </a:lnSpc>
                      </a:pPr>
                      <a:r>
                        <a:rPr lang="en-GB" sz="1200" b="0" strike="noStrike" spc="-1" dirty="0">
                          <a:solidFill>
                            <a:schemeClr val="tx1"/>
                          </a:solidFill>
                          <a:latin typeface="Cambria"/>
                        </a:rPr>
                        <a:t>D. Di Francesca</a:t>
                      </a:r>
                      <a:endParaRPr lang="en-US" sz="1200" b="0" strike="noStrike" spc="-1" dirty="0">
                        <a:solidFill>
                          <a:schemeClr val="tx1"/>
                        </a:solidFill>
                        <a:latin typeface="Arial"/>
                      </a:endParaRP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R&amp;D</a:t>
                      </a:r>
                      <a:endParaRPr lang="en-US" sz="1200" b="0" strike="noStrike" spc="-1" dirty="0">
                        <a:solidFill>
                          <a:schemeClr val="tx1"/>
                        </a:solidFill>
                        <a:latin typeface="Arial"/>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1</a:t>
                      </a:r>
                      <a:endParaRPr lang="en-US" sz="1200" b="0" strike="noStrike" spc="-1" dirty="0">
                        <a:solidFill>
                          <a:schemeClr val="tx1"/>
                        </a:solidFill>
                        <a:latin typeface="Arial"/>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rgbClr val="92D050"/>
                    </a:solidFill>
                  </a:tcPr>
                </a:tc>
                <a:tc>
                  <a:txBody>
                    <a:bodyPr/>
                    <a:lstStyle/>
                    <a:p>
                      <a:pPr algn="ctr">
                        <a:lnSpc>
                          <a:spcPct val="100000"/>
                        </a:lnSpc>
                      </a:pPr>
                      <a:r>
                        <a:rPr lang="en-GB" sz="1200" b="0" strike="noStrike" spc="-1">
                          <a:solidFill>
                            <a:schemeClr val="tx1"/>
                          </a:solidFill>
                          <a:latin typeface="Cambria"/>
                        </a:rPr>
                        <a:t>1</a:t>
                      </a:r>
                      <a:endParaRPr lang="en-US" sz="1200" b="0" strike="noStrike" spc="-1">
                        <a:solidFill>
                          <a:schemeClr val="tx1"/>
                        </a:solidFill>
                        <a:latin typeface="Arial"/>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rgbClr val="92D050"/>
                    </a:solidFill>
                  </a:tcPr>
                </a:tc>
                <a:tc>
                  <a:txBody>
                    <a:bodyPr/>
                    <a:lstStyle/>
                    <a:p>
                      <a:pPr algn="ctr">
                        <a:lnSpc>
                          <a:spcPct val="100000"/>
                        </a:lnSpc>
                      </a:pPr>
                      <a:r>
                        <a:rPr lang="en-GB" sz="1200" b="0" strike="noStrike" spc="-1">
                          <a:solidFill>
                            <a:schemeClr val="tx1"/>
                          </a:solidFill>
                          <a:latin typeface="Cambria"/>
                        </a:rPr>
                        <a:t>OFD</a:t>
                      </a:r>
                      <a:endParaRPr lang="en-US" sz="1200" b="0" strike="noStrike" spc="-1">
                        <a:solidFill>
                          <a:schemeClr val="tx1"/>
                        </a:solidFill>
                        <a:latin typeface="Arial"/>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rgbClr val="92D050"/>
                    </a:solidFill>
                  </a:tcPr>
                </a:tc>
                <a:tc>
                  <a:txBody>
                    <a:bodyPr/>
                    <a:lstStyle/>
                    <a:p>
                      <a:pPr algn="ctr">
                        <a:lnSpc>
                          <a:spcPct val="100000"/>
                        </a:lnSpc>
                      </a:pPr>
                      <a:r>
                        <a:rPr lang="en-GB" sz="1200" b="0" strike="noStrike" spc="-1" dirty="0">
                          <a:solidFill>
                            <a:srgbClr val="2D2D2D"/>
                          </a:solidFill>
                          <a:latin typeface="Cambria"/>
                          <a:ea typeface="Cambria"/>
                        </a:rPr>
                        <a:t>Done</a:t>
                      </a:r>
                      <a:endParaRPr lang="en-US" sz="1200" b="0" strike="noStrike" spc="-1" dirty="0">
                        <a:solidFill>
                          <a:schemeClr val="tx1"/>
                        </a:solidFill>
                        <a:latin typeface="Arial"/>
                      </a:endParaRP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a:solidFill>
                        <a:srgbClr val="000000"/>
                      </a:solidFill>
                    </a:lnB>
                    <a:solidFill>
                      <a:srgbClr val="92D050"/>
                    </a:solidFill>
                  </a:tcPr>
                </a:tc>
                <a:extLst>
                  <a:ext uri="{0D108BD9-81ED-4DB2-BD59-A6C34878D82A}">
                    <a16:rowId xmlns:a16="http://schemas.microsoft.com/office/drawing/2014/main" val="10009"/>
                  </a:ext>
                </a:extLst>
              </a:tr>
              <a:tr h="268801">
                <a:tc>
                  <a:txBody>
                    <a:bodyPr/>
                    <a:lstStyle/>
                    <a:p>
                      <a:pPr algn="ctr">
                        <a:lnSpc>
                          <a:spcPct val="100000"/>
                        </a:lnSpc>
                      </a:pPr>
                      <a:r>
                        <a:rPr lang="en-GB" sz="1200" b="0" strike="noStrike" spc="-1" dirty="0">
                          <a:solidFill>
                            <a:schemeClr val="tx1"/>
                          </a:solidFill>
                          <a:latin typeface="Cambria"/>
                        </a:rPr>
                        <a:t>V. Rieker</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ATS</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NA</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10</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HV Cables</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rgbClr val="2D2D2D"/>
                          </a:solidFill>
                          <a:latin typeface="Cambria"/>
                          <a:ea typeface="Cambria"/>
                        </a:rPr>
                        <a:t>Done</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10"/>
                  </a:ext>
                </a:extLst>
              </a:tr>
              <a:tr h="268801">
                <a:tc>
                  <a:txBody>
                    <a:bodyPr/>
                    <a:lstStyle/>
                    <a:p>
                      <a:pPr algn="ctr">
                        <a:lnSpc>
                          <a:spcPct val="100000"/>
                        </a:lnSpc>
                      </a:pPr>
                      <a:r>
                        <a:rPr lang="en-GB" sz="1200" b="0" strike="noStrike" spc="-1" dirty="0">
                          <a:solidFill>
                            <a:schemeClr val="tx1"/>
                          </a:solidFill>
                          <a:latin typeface="Cambria"/>
                        </a:rPr>
                        <a:t>C. Clement</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EP</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~220</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a:solidFill>
                            <a:schemeClr val="tx1"/>
                          </a:solidFill>
                          <a:latin typeface="Cambria"/>
                        </a:rPr>
                        <a:t>10</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pPr>
                      <a:r>
                        <a:rPr lang="en-GB" sz="1200" b="0" strike="noStrike" spc="-1" dirty="0" err="1">
                          <a:solidFill>
                            <a:schemeClr val="tx1"/>
                          </a:solidFill>
                          <a:latin typeface="Cambria"/>
                        </a:rPr>
                        <a:t>TileCal</a:t>
                      </a:r>
                      <a:r>
                        <a:rPr lang="en-GB" sz="1200" b="0" strike="noStrike" spc="-1" dirty="0">
                          <a:solidFill>
                            <a:schemeClr val="tx1"/>
                          </a:solidFill>
                          <a:latin typeface="Cambria"/>
                        </a:rPr>
                        <a:t> board</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tc>
                  <a:txBody>
                    <a:bodyPr/>
                    <a:lstStyle/>
                    <a:p>
                      <a:pPr algn="ctr">
                        <a:lnSpc>
                          <a:spcPct val="100000"/>
                        </a:lnSpc>
                        <a:tabLst>
                          <a:tab pos="0" algn="l"/>
                        </a:tabLst>
                      </a:pPr>
                      <a:r>
                        <a:rPr lang="en-GB" sz="1200" b="0" strike="noStrike" spc="-1" dirty="0">
                          <a:solidFill>
                            <a:srgbClr val="2D2D2D"/>
                          </a:solidFill>
                          <a:latin typeface="Cambria"/>
                          <a:ea typeface="Cambria"/>
                        </a:rPr>
                        <a:t>Done</a:t>
                      </a:r>
                      <a:endParaRPr lang="en-US" sz="1200" b="0" strike="noStrike" spc="-1" dirty="0">
                        <a:solidFill>
                          <a:schemeClr val="tx1"/>
                        </a:solidFill>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rgbClr val="92D050"/>
                    </a:solidFill>
                  </a:tcPr>
                </a:tc>
                <a:extLst>
                  <a:ext uri="{0D108BD9-81ED-4DB2-BD59-A6C34878D82A}">
                    <a16:rowId xmlns:a16="http://schemas.microsoft.com/office/drawing/2014/main" val="10011"/>
                  </a:ext>
                </a:extLst>
              </a:tr>
              <a:tr h="268801">
                <a:tc>
                  <a:txBody>
                    <a:bodyPr/>
                    <a:lstStyle/>
                    <a:p>
                      <a:pPr algn="ctr">
                        <a:lnSpc>
                          <a:spcPct val="100000"/>
                        </a:lnSpc>
                      </a:pPr>
                      <a:r>
                        <a:rPr lang="en-GB" sz="1200" b="0" strike="noStrike" kern="1200" spc="-1" dirty="0">
                          <a:solidFill>
                            <a:schemeClr val="tx1"/>
                          </a:solidFill>
                          <a:latin typeface="Cambria"/>
                          <a:ea typeface="+mn-ea"/>
                          <a:cs typeface="+mn-cs"/>
                        </a:rPr>
                        <a:t>S. </a:t>
                      </a:r>
                      <a:r>
                        <a:rPr lang="en-GB" sz="1200" b="0" strike="noStrike" kern="1200" spc="-1" dirty="0" err="1">
                          <a:solidFill>
                            <a:schemeClr val="tx1"/>
                          </a:solidFill>
                          <a:latin typeface="Cambria"/>
                          <a:ea typeface="+mn-ea"/>
                          <a:cs typeface="+mn-cs"/>
                        </a:rPr>
                        <a:t>Kundumattathil</a:t>
                      </a:r>
                      <a:endParaRPr lang="en-US" sz="1200" b="0" strike="noStrike" kern="1200" spc="-1" dirty="0">
                        <a:solidFill>
                          <a:schemeClr val="tx1"/>
                        </a:solidFill>
                        <a:latin typeface="Cambria"/>
                        <a:ea typeface="+mn-ea"/>
                        <a:cs typeface="+mn-cs"/>
                      </a:endParaRPr>
                    </a:p>
                  </a:txBody>
                  <a:tcPr marL="9360" marR="9360">
                    <a:lnL w="12240">
                      <a:solidFill>
                        <a:srgbClr val="000000"/>
                      </a:solidFill>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strike="noStrike" kern="1200" spc="-1" dirty="0">
                          <a:solidFill>
                            <a:schemeClr val="tx1"/>
                          </a:solidFill>
                          <a:latin typeface="Cambria"/>
                          <a:ea typeface="+mn-ea"/>
                          <a:cs typeface="+mn-cs"/>
                        </a:rPr>
                        <a:t>R&amp;D</a:t>
                      </a:r>
                      <a:r>
                        <a:rPr lang="en-US" sz="1200" b="0" strike="noStrike" kern="1200" spc="-1" dirty="0">
                          <a:solidFill>
                            <a:schemeClr val="tx1"/>
                          </a:solidFill>
                          <a:latin typeface="Cambria"/>
                          <a:ea typeface="+mn-ea"/>
                          <a:cs typeface="+mn-cs"/>
                        </a:rPr>
                        <a:t> (RP)</a:t>
                      </a:r>
                    </a:p>
                  </a:txBody>
                  <a:tcPr marL="9360" marR="9360">
                    <a:lnL w="12240">
                      <a:solidFill>
                        <a:srgbClr val="000000"/>
                      </a:solidFill>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GB" sz="1200" b="0" strike="noStrike" kern="1200" spc="-1" dirty="0">
                          <a:solidFill>
                            <a:schemeClr val="tx1"/>
                          </a:solidFill>
                          <a:latin typeface="Cambria"/>
                          <a:ea typeface="+mn-ea"/>
                          <a:cs typeface="+mn-cs"/>
                        </a:rPr>
                        <a:t>~10</a:t>
                      </a:r>
                      <a:endParaRPr lang="en-US" sz="1200" b="0" strike="noStrike" kern="1200" spc="-1" dirty="0">
                        <a:solidFill>
                          <a:schemeClr val="tx1"/>
                        </a:solidFill>
                        <a:latin typeface="Cambria"/>
                        <a:ea typeface="+mn-ea"/>
                        <a:cs typeface="+mn-cs"/>
                      </a:endParaRPr>
                    </a:p>
                  </a:txBody>
                  <a:tcPr marL="9360" marR="9360">
                    <a:lnL w="12240">
                      <a:solidFill>
                        <a:srgbClr val="000000"/>
                      </a:solidFill>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GB" sz="1200" b="0" strike="noStrike" kern="1200" spc="-1" dirty="0">
                          <a:solidFill>
                            <a:schemeClr val="tx1"/>
                          </a:solidFill>
                          <a:latin typeface="Cambria"/>
                          <a:ea typeface="+mn-ea"/>
                          <a:cs typeface="+mn-cs"/>
                        </a:rPr>
                        <a:t> 1</a:t>
                      </a:r>
                      <a:endParaRPr lang="en-US" sz="1200" b="0" strike="noStrike" kern="1200" spc="-1" dirty="0">
                        <a:solidFill>
                          <a:schemeClr val="tx1"/>
                        </a:solidFill>
                        <a:latin typeface="Cambria"/>
                        <a:ea typeface="+mn-ea"/>
                        <a:cs typeface="+mn-cs"/>
                      </a:endParaRPr>
                    </a:p>
                  </a:txBody>
                  <a:tcPr marL="9360" marR="9360">
                    <a:lnL w="12240">
                      <a:solidFill>
                        <a:srgbClr val="000000"/>
                      </a:solidFill>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GB" sz="1200" b="0" strike="noStrike" kern="1200" spc="-1" dirty="0">
                          <a:solidFill>
                            <a:schemeClr val="tx1"/>
                          </a:solidFill>
                          <a:latin typeface="Cambria"/>
                          <a:ea typeface="+mn-ea"/>
                          <a:cs typeface="+mn-cs"/>
                        </a:rPr>
                        <a:t>Ionization Chambers </a:t>
                      </a:r>
                      <a:endParaRPr lang="en-US" sz="1200" b="0" strike="noStrike" kern="1200" spc="-1" dirty="0">
                        <a:solidFill>
                          <a:schemeClr val="tx1"/>
                        </a:solidFill>
                        <a:latin typeface="Cambria"/>
                        <a:ea typeface="+mn-ea"/>
                        <a:cs typeface="+mn-cs"/>
                      </a:endParaRPr>
                    </a:p>
                  </a:txBody>
                  <a:tcPr marL="9360" marR="9360">
                    <a:lnL w="12240">
                      <a:solidFill>
                        <a:srgbClr val="000000"/>
                      </a:solidFill>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GB" sz="1200" b="0" strike="noStrike" kern="1200" spc="-1" dirty="0">
                          <a:solidFill>
                            <a:schemeClr val="tx1"/>
                          </a:solidFill>
                          <a:latin typeface="Cambria"/>
                          <a:ea typeface="+mn-ea"/>
                          <a:cs typeface="+mn-cs"/>
                        </a:rPr>
                        <a:t>Done</a:t>
                      </a:r>
                      <a:endParaRPr lang="en-US" sz="1200" b="0" strike="noStrike" kern="1200" spc="-1" dirty="0">
                        <a:solidFill>
                          <a:schemeClr val="tx1"/>
                        </a:solidFill>
                        <a:latin typeface="Cambria"/>
                        <a:ea typeface="+mn-ea"/>
                        <a:cs typeface="+mn-cs"/>
                      </a:endParaRPr>
                    </a:p>
                  </a:txBody>
                  <a:tcPr marL="9360" marR="9360">
                    <a:lnL w="12240">
                      <a:solidFill>
                        <a:srgbClr val="000000"/>
                      </a:solidFill>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12"/>
                  </a:ext>
                </a:extLst>
              </a:tr>
              <a:tr h="268801">
                <a:tc>
                  <a:txBody>
                    <a:bodyPr/>
                    <a:lstStyle/>
                    <a:p>
                      <a:pPr algn="ctr">
                        <a:lnSpc>
                          <a:spcPct val="100000"/>
                        </a:lnSpc>
                      </a:pPr>
                      <a:r>
                        <a:rPr lang="en-US" sz="1200" b="0" strike="noStrike" kern="1200" spc="-1" dirty="0">
                          <a:solidFill>
                            <a:schemeClr val="tx1"/>
                          </a:solidFill>
                          <a:latin typeface="Cambria"/>
                          <a:ea typeface="+mn-ea"/>
                          <a:cs typeface="+mn-cs"/>
                        </a:rPr>
                        <a:t>C. </a:t>
                      </a:r>
                      <a:r>
                        <a:rPr lang="en-US" sz="1200" b="0" strike="noStrike" kern="1200" spc="-1" dirty="0" err="1">
                          <a:solidFill>
                            <a:schemeClr val="tx1"/>
                          </a:solidFill>
                          <a:latin typeface="Cambria"/>
                          <a:ea typeface="+mn-ea"/>
                          <a:cs typeface="+mn-cs"/>
                        </a:rPr>
                        <a:t>Baccigalupi</a:t>
                      </a:r>
                      <a:endParaRPr lang="en-US" sz="1200" b="0" strike="noStrike" kern="1200" spc="-1" dirty="0">
                        <a:solidFill>
                          <a:schemeClr val="tx1"/>
                        </a:solidFill>
                        <a:latin typeface="Cambria"/>
                        <a:ea typeface="+mn-ea"/>
                        <a:cs typeface="+mn-cs"/>
                      </a:endParaRPr>
                    </a:p>
                  </a:txBody>
                  <a:tcPr marL="9360" marR="9360">
                    <a:lnL w="12240">
                      <a:solidFill>
                        <a:srgbClr val="000000"/>
                      </a:solidFill>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strike="noStrike" kern="1200" spc="-1" dirty="0">
                          <a:solidFill>
                            <a:schemeClr val="tx1"/>
                          </a:solidFill>
                          <a:latin typeface="Cambria"/>
                          <a:ea typeface="+mn-ea"/>
                          <a:cs typeface="+mn-cs"/>
                        </a:rPr>
                        <a:t>ATS</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6.6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5</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Magnet Field Sensor</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Done</a:t>
                      </a:r>
                    </a:p>
                  </a:txBody>
                  <a:tcPr marL="9360" marR="9360">
                    <a:lnL w="12240" cap="flat" cmpd="sng" algn="ctr">
                      <a:solidFill>
                        <a:srgbClr val="000000"/>
                      </a:solidFill>
                      <a:prstDash val="solid"/>
                      <a:round/>
                      <a:headEnd type="none" w="med" len="med"/>
                      <a:tailEnd type="none" w="med" len="med"/>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875053829"/>
                  </a:ext>
                </a:extLst>
              </a:tr>
              <a:tr h="268801">
                <a:tc>
                  <a:txBody>
                    <a:bodyPr/>
                    <a:lstStyle/>
                    <a:p>
                      <a:pPr algn="ctr">
                        <a:lnSpc>
                          <a:spcPct val="100000"/>
                        </a:lnSpc>
                      </a:pPr>
                      <a:r>
                        <a:rPr lang="en-US" sz="1200" b="0" strike="noStrike" kern="1200" spc="-1" dirty="0">
                          <a:solidFill>
                            <a:schemeClr val="tx1"/>
                          </a:solidFill>
                          <a:latin typeface="Cambria"/>
                          <a:ea typeface="+mn-ea"/>
                          <a:cs typeface="+mn-cs"/>
                        </a:rPr>
                        <a:t>G. Foucard</a:t>
                      </a:r>
                    </a:p>
                  </a:txBody>
                  <a:tcPr marL="9360" marR="9360">
                    <a:lnL w="12240">
                      <a:solidFill>
                        <a:srgbClr val="000000"/>
                      </a:solidFill>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strike="noStrike" kern="1200" spc="-1" dirty="0">
                          <a:solidFill>
                            <a:schemeClr val="tx1"/>
                          </a:solidFill>
                          <a:latin typeface="Cambria"/>
                          <a:ea typeface="+mn-ea"/>
                          <a:cs typeface="+mn-cs"/>
                        </a:rPr>
                        <a:t>ATS (?)</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1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13</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err="1">
                          <a:solidFill>
                            <a:schemeClr val="tx1"/>
                          </a:solidFill>
                          <a:latin typeface="Cambria"/>
                          <a:ea typeface="+mn-ea"/>
                          <a:cs typeface="+mn-cs"/>
                        </a:rPr>
                        <a:t>OpAmps</a:t>
                      </a:r>
                      <a:endParaRPr lang="en-US" sz="1200" b="0" strike="noStrike" kern="1200" spc="-1" dirty="0">
                        <a:solidFill>
                          <a:schemeClr val="tx1"/>
                        </a:solidFill>
                        <a:latin typeface="Cambria"/>
                        <a:ea typeface="+mn-ea"/>
                        <a:cs typeface="+mn-cs"/>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Done</a:t>
                      </a:r>
                    </a:p>
                  </a:txBody>
                  <a:tcPr marL="9360" marR="9360">
                    <a:lnL w="12240" cap="flat" cmpd="sng" algn="ctr">
                      <a:solidFill>
                        <a:srgbClr val="000000"/>
                      </a:solidFill>
                      <a:prstDash val="solid"/>
                      <a:round/>
                      <a:headEnd type="none" w="med" len="med"/>
                      <a:tailEnd type="none" w="med" len="med"/>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563110167"/>
                  </a:ext>
                </a:extLst>
              </a:tr>
              <a:tr h="268801">
                <a:tc>
                  <a:txBody>
                    <a:bodyPr/>
                    <a:lstStyle/>
                    <a:p>
                      <a:pPr algn="ctr">
                        <a:lnSpc>
                          <a:spcPct val="100000"/>
                        </a:lnSpc>
                      </a:pPr>
                      <a:r>
                        <a:rPr lang="en-US" sz="1200" b="0" strike="noStrike" kern="1200" spc="-1" dirty="0">
                          <a:solidFill>
                            <a:schemeClr val="tx1"/>
                          </a:solidFill>
                          <a:latin typeface="Cambria"/>
                          <a:ea typeface="+mn-ea"/>
                          <a:cs typeface="+mn-cs"/>
                        </a:rPr>
                        <a:t>J. Clar</a:t>
                      </a:r>
                    </a:p>
                  </a:txBody>
                  <a:tcPr marL="9360" marR="9360">
                    <a:lnL w="12240">
                      <a:solidFill>
                        <a:srgbClr val="000000"/>
                      </a:solidFill>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strike="noStrike" kern="1200" spc="-1" dirty="0">
                          <a:solidFill>
                            <a:schemeClr val="tx1"/>
                          </a:solidFill>
                          <a:latin typeface="Cambria"/>
                          <a:ea typeface="+mn-ea"/>
                          <a:cs typeface="+mn-cs"/>
                        </a:rPr>
                        <a:t>ATS</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1.5 kGy</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5</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err="1">
                          <a:solidFill>
                            <a:schemeClr val="tx1"/>
                          </a:solidFill>
                          <a:latin typeface="Cambria"/>
                          <a:ea typeface="+mn-ea"/>
                          <a:cs typeface="+mn-cs"/>
                        </a:rPr>
                        <a:t>Mosfets</a:t>
                      </a:r>
                      <a:endParaRPr lang="en-US" sz="1200" b="0" strike="noStrike" kern="1200" spc="-1" dirty="0">
                        <a:solidFill>
                          <a:schemeClr val="tx1"/>
                        </a:solidFill>
                        <a:latin typeface="Cambria"/>
                        <a:ea typeface="+mn-ea"/>
                        <a:cs typeface="+mn-cs"/>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tc>
                  <a:txBody>
                    <a:bodyPr/>
                    <a:lstStyle/>
                    <a:p>
                      <a:pPr algn="ctr">
                        <a:lnSpc>
                          <a:spcPct val="100000"/>
                        </a:lnSpc>
                      </a:pPr>
                      <a:r>
                        <a:rPr lang="en-US" sz="1200" b="0" strike="noStrike" kern="1200" spc="-1" dirty="0">
                          <a:solidFill>
                            <a:schemeClr val="tx1"/>
                          </a:solidFill>
                          <a:latin typeface="Cambria"/>
                          <a:ea typeface="+mn-ea"/>
                          <a:cs typeface="+mn-cs"/>
                        </a:rPr>
                        <a:t>Done</a:t>
                      </a:r>
                    </a:p>
                  </a:txBody>
                  <a:tcPr marL="9360" marR="9360">
                    <a:lnL w="12240" cap="flat" cmpd="sng" algn="ctr">
                      <a:solidFill>
                        <a:srgbClr val="000000"/>
                      </a:solidFill>
                      <a:prstDash val="solid"/>
                      <a:round/>
                      <a:headEnd type="none" w="med" len="med"/>
                      <a:tailEnd type="none" w="med" len="med"/>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299143834"/>
                  </a:ext>
                </a:extLst>
              </a:tr>
            </a:tbl>
          </a:graphicData>
        </a:graphic>
      </p:graphicFrame>
      <p:pic>
        <p:nvPicPr>
          <p:cNvPr id="206" name="Picture 7"/>
          <p:cNvPicPr/>
          <p:nvPr/>
        </p:nvPicPr>
        <p:blipFill>
          <a:blip r:embed="rId2"/>
          <a:stretch/>
        </p:blipFill>
        <p:spPr>
          <a:xfrm>
            <a:off x="10787400" y="136440"/>
            <a:ext cx="1119960" cy="817200"/>
          </a:xfrm>
          <a:prstGeom prst="rect">
            <a:avLst/>
          </a:prstGeom>
          <a:ln>
            <a:noFill/>
          </a:ln>
        </p:spPr>
      </p:pic>
      <p:pic>
        <p:nvPicPr>
          <p:cNvPr id="3" name="Picture 2" descr="Chart, bar chart&#10;&#10;Description automatically generated">
            <a:extLst>
              <a:ext uri="{FF2B5EF4-FFF2-40B4-BE49-F238E27FC236}">
                <a16:creationId xmlns:a16="http://schemas.microsoft.com/office/drawing/2014/main" id="{D272C3B6-1F86-445A-B5F3-F7C2D0A3BCD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54" t="7885" r="8918" b="5868"/>
          <a:stretch/>
        </p:blipFill>
        <p:spPr>
          <a:xfrm>
            <a:off x="6829815" y="971224"/>
            <a:ext cx="5292802" cy="2628734"/>
          </a:xfrm>
          <a:prstGeom prst="rect">
            <a:avLst/>
          </a:prstGeom>
        </p:spPr>
      </p:pic>
      <p:pic>
        <p:nvPicPr>
          <p:cNvPr id="5" name="Picture 4" descr="Chart, bar chart&#10;&#10;Description automatically generated">
            <a:extLst>
              <a:ext uri="{FF2B5EF4-FFF2-40B4-BE49-F238E27FC236}">
                <a16:creationId xmlns:a16="http://schemas.microsoft.com/office/drawing/2014/main" id="{4C597F22-6BAA-44C4-AEE9-D3A710D3E2D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113" t="9394" r="9640"/>
          <a:stretch/>
        </p:blipFill>
        <p:spPr>
          <a:xfrm>
            <a:off x="6829815" y="3640911"/>
            <a:ext cx="5292802" cy="2780160"/>
          </a:xfrm>
          <a:prstGeom prst="rect">
            <a:avLst/>
          </a:prstGeom>
        </p:spPr>
      </p:pic>
      <p:sp>
        <p:nvSpPr>
          <p:cNvPr id="13" name="TextShape 11">
            <a:extLst>
              <a:ext uri="{FF2B5EF4-FFF2-40B4-BE49-F238E27FC236}">
                <a16:creationId xmlns:a16="http://schemas.microsoft.com/office/drawing/2014/main" id="{4FC7C7F6-BD0A-4E0B-B1C5-C89DED0E88B2}"/>
              </a:ext>
            </a:extLst>
          </p:cNvPr>
          <p:cNvSpPr txBox="1"/>
          <p:nvPr/>
        </p:nvSpPr>
        <p:spPr>
          <a:xfrm>
            <a:off x="9966226" y="1974039"/>
            <a:ext cx="7246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67 kGy</a:t>
            </a:r>
          </a:p>
        </p:txBody>
      </p:sp>
      <p:sp>
        <p:nvSpPr>
          <p:cNvPr id="14" name="TextShape 12">
            <a:extLst>
              <a:ext uri="{FF2B5EF4-FFF2-40B4-BE49-F238E27FC236}">
                <a16:creationId xmlns:a16="http://schemas.microsoft.com/office/drawing/2014/main" id="{AEFB47B3-936C-49BB-81F9-9C1A8892D6AE}"/>
              </a:ext>
            </a:extLst>
          </p:cNvPr>
          <p:cNvSpPr txBox="1"/>
          <p:nvPr/>
        </p:nvSpPr>
        <p:spPr>
          <a:xfrm>
            <a:off x="8671140" y="1297260"/>
            <a:ext cx="82224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156 kGy</a:t>
            </a:r>
          </a:p>
        </p:txBody>
      </p:sp>
      <p:sp>
        <p:nvSpPr>
          <p:cNvPr id="15" name="TextShape 13">
            <a:extLst>
              <a:ext uri="{FF2B5EF4-FFF2-40B4-BE49-F238E27FC236}">
                <a16:creationId xmlns:a16="http://schemas.microsoft.com/office/drawing/2014/main" id="{6AEEB77B-3356-4A28-AE93-60BF9E5D26A0}"/>
              </a:ext>
            </a:extLst>
          </p:cNvPr>
          <p:cNvSpPr txBox="1"/>
          <p:nvPr/>
        </p:nvSpPr>
        <p:spPr>
          <a:xfrm>
            <a:off x="7402168" y="2692551"/>
            <a:ext cx="7246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35 kGy</a:t>
            </a:r>
          </a:p>
        </p:txBody>
      </p:sp>
      <p:sp>
        <p:nvSpPr>
          <p:cNvPr id="16" name="TextShape 7">
            <a:extLst>
              <a:ext uri="{FF2B5EF4-FFF2-40B4-BE49-F238E27FC236}">
                <a16:creationId xmlns:a16="http://schemas.microsoft.com/office/drawing/2014/main" id="{5E550C5A-B4AD-4AE1-A70E-EF1C126B5B0E}"/>
              </a:ext>
            </a:extLst>
          </p:cNvPr>
          <p:cNvSpPr txBox="1"/>
          <p:nvPr/>
        </p:nvSpPr>
        <p:spPr>
          <a:xfrm>
            <a:off x="9948488" y="4649028"/>
            <a:ext cx="8740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125 days</a:t>
            </a:r>
          </a:p>
        </p:txBody>
      </p:sp>
      <p:sp>
        <p:nvSpPr>
          <p:cNvPr id="17" name="TextShape 8">
            <a:extLst>
              <a:ext uri="{FF2B5EF4-FFF2-40B4-BE49-F238E27FC236}">
                <a16:creationId xmlns:a16="http://schemas.microsoft.com/office/drawing/2014/main" id="{55659351-5E72-4582-9A54-3FD0D6589CAC}"/>
              </a:ext>
            </a:extLst>
          </p:cNvPr>
          <p:cNvSpPr txBox="1"/>
          <p:nvPr/>
        </p:nvSpPr>
        <p:spPr>
          <a:xfrm>
            <a:off x="8671140" y="3986493"/>
            <a:ext cx="8740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223 days</a:t>
            </a:r>
          </a:p>
        </p:txBody>
      </p:sp>
      <p:sp>
        <p:nvSpPr>
          <p:cNvPr id="19" name="TextShape 9">
            <a:extLst>
              <a:ext uri="{FF2B5EF4-FFF2-40B4-BE49-F238E27FC236}">
                <a16:creationId xmlns:a16="http://schemas.microsoft.com/office/drawing/2014/main" id="{CBFB5D0E-F6F8-4012-9DBC-ECA7B5C13A72}"/>
              </a:ext>
            </a:extLst>
          </p:cNvPr>
          <p:cNvSpPr txBox="1"/>
          <p:nvPr/>
        </p:nvSpPr>
        <p:spPr>
          <a:xfrm>
            <a:off x="7446128" y="4668468"/>
            <a:ext cx="8740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148 days</a:t>
            </a:r>
          </a:p>
        </p:txBody>
      </p:sp>
      <p:sp>
        <p:nvSpPr>
          <p:cNvPr id="20" name="TextShape 7">
            <a:extLst>
              <a:ext uri="{FF2B5EF4-FFF2-40B4-BE49-F238E27FC236}">
                <a16:creationId xmlns:a16="http://schemas.microsoft.com/office/drawing/2014/main" id="{FA72685D-17A8-40DF-AE28-29B0229CEF53}"/>
              </a:ext>
            </a:extLst>
          </p:cNvPr>
          <p:cNvSpPr txBox="1"/>
          <p:nvPr/>
        </p:nvSpPr>
        <p:spPr>
          <a:xfrm>
            <a:off x="11112003" y="3703521"/>
            <a:ext cx="8740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280 days</a:t>
            </a:r>
          </a:p>
        </p:txBody>
      </p:sp>
      <p:sp>
        <p:nvSpPr>
          <p:cNvPr id="21" name="TextShape 11">
            <a:extLst>
              <a:ext uri="{FF2B5EF4-FFF2-40B4-BE49-F238E27FC236}">
                <a16:creationId xmlns:a16="http://schemas.microsoft.com/office/drawing/2014/main" id="{B83CD985-3589-496D-8F49-2D4DCA4D2480}"/>
              </a:ext>
            </a:extLst>
          </p:cNvPr>
          <p:cNvSpPr txBox="1"/>
          <p:nvPr/>
        </p:nvSpPr>
        <p:spPr>
          <a:xfrm>
            <a:off x="11186703" y="1588015"/>
            <a:ext cx="724680" cy="268920"/>
          </a:xfrm>
          <a:prstGeom prst="rect">
            <a:avLst/>
          </a:prstGeom>
          <a:noFill/>
          <a:ln>
            <a:noFill/>
          </a:ln>
        </p:spPr>
        <p:txBody>
          <a:bodyPr lIns="90000" tIns="45000" rIns="90000" bIns="45000">
            <a:noAutofit/>
          </a:bodyPr>
          <a:lstStyle/>
          <a:p>
            <a:r>
              <a:rPr lang="en-US" sz="1200" b="0" strike="noStrike" spc="-1" dirty="0">
                <a:solidFill>
                  <a:srgbClr val="C9211E"/>
                </a:solidFill>
                <a:latin typeface="Cambria"/>
              </a:rPr>
              <a:t>89 kGy</a:t>
            </a:r>
          </a:p>
        </p:txBody>
      </p:sp>
      <p:sp>
        <p:nvSpPr>
          <p:cNvPr id="22" name="TextBox 21">
            <a:extLst>
              <a:ext uri="{FF2B5EF4-FFF2-40B4-BE49-F238E27FC236}">
                <a16:creationId xmlns:a16="http://schemas.microsoft.com/office/drawing/2014/main" id="{9C2BED2F-4267-4B5C-B2A9-D88CED71699A}"/>
              </a:ext>
            </a:extLst>
          </p:cNvPr>
          <p:cNvSpPr txBox="1"/>
          <p:nvPr/>
        </p:nvSpPr>
        <p:spPr>
          <a:xfrm>
            <a:off x="258510" y="1297260"/>
            <a:ext cx="1405088" cy="307777"/>
          </a:xfrm>
          <a:prstGeom prst="rect">
            <a:avLst/>
          </a:prstGeom>
          <a:noFill/>
        </p:spPr>
        <p:txBody>
          <a:bodyPr wrap="square">
            <a:spAutoFit/>
          </a:bodyPr>
          <a:lstStyle/>
          <a:p>
            <a:r>
              <a:rPr lang="en-US" sz="1400" u="sng" spc="-1" dirty="0">
                <a:latin typeface="Cambria"/>
              </a:rPr>
              <a:t>Testing in 2021</a:t>
            </a:r>
            <a:endParaRPr lang="en-GB" sz="1400" u="sng" dirty="0"/>
          </a:p>
        </p:txBody>
      </p:sp>
      <p:sp>
        <p:nvSpPr>
          <p:cNvPr id="23" name="TextBox 22">
            <a:extLst>
              <a:ext uri="{FF2B5EF4-FFF2-40B4-BE49-F238E27FC236}">
                <a16:creationId xmlns:a16="http://schemas.microsoft.com/office/drawing/2014/main" id="{90682486-B984-42F7-866C-F1FABA1C7471}"/>
              </a:ext>
            </a:extLst>
          </p:cNvPr>
          <p:cNvSpPr txBox="1"/>
          <p:nvPr/>
        </p:nvSpPr>
        <p:spPr>
          <a:xfrm>
            <a:off x="1981807" y="1196848"/>
            <a:ext cx="1899345" cy="738664"/>
          </a:xfrm>
          <a:prstGeom prst="rect">
            <a:avLst/>
          </a:prstGeom>
          <a:noFill/>
        </p:spPr>
        <p:txBody>
          <a:bodyPr wrap="square">
            <a:spAutoFit/>
          </a:bodyPr>
          <a:lstStyle/>
          <a:p>
            <a:r>
              <a:rPr lang="en-US" sz="1400" spc="-1" dirty="0">
                <a:latin typeface="Cambria"/>
              </a:rPr>
              <a:t>Number of tests = 15</a:t>
            </a:r>
          </a:p>
          <a:p>
            <a:r>
              <a:rPr lang="en-US" sz="1400" spc="-1" dirty="0">
                <a:latin typeface="Cambria"/>
              </a:rPr>
              <a:t>Total dose = 89 kGy</a:t>
            </a:r>
          </a:p>
          <a:p>
            <a:endParaRPr lang="en-GB" sz="1400" dirty="0"/>
          </a:p>
        </p:txBody>
      </p:sp>
      <p:sp>
        <p:nvSpPr>
          <p:cNvPr id="24" name="TextBox 23">
            <a:extLst>
              <a:ext uri="{FF2B5EF4-FFF2-40B4-BE49-F238E27FC236}">
                <a16:creationId xmlns:a16="http://schemas.microsoft.com/office/drawing/2014/main" id="{B032E8D4-BDD8-45AA-B8AD-62EC22A649CB}"/>
              </a:ext>
            </a:extLst>
          </p:cNvPr>
          <p:cNvSpPr txBox="1"/>
          <p:nvPr/>
        </p:nvSpPr>
        <p:spPr>
          <a:xfrm>
            <a:off x="4142558" y="1196848"/>
            <a:ext cx="1899345" cy="307777"/>
          </a:xfrm>
          <a:prstGeom prst="rect">
            <a:avLst/>
          </a:prstGeom>
          <a:noFill/>
        </p:spPr>
        <p:txBody>
          <a:bodyPr wrap="square">
            <a:spAutoFit/>
          </a:bodyPr>
          <a:lstStyle/>
          <a:p>
            <a:r>
              <a:rPr lang="en-US" sz="1400" spc="-1" dirty="0">
                <a:latin typeface="Cambria"/>
              </a:rPr>
              <a:t>Usage time = 280 days</a:t>
            </a:r>
            <a:endParaRPr lang="en-GB" sz="1400" dirty="0"/>
          </a:p>
        </p:txBody>
      </p:sp>
    </p:spTree>
    <p:extLst>
      <p:ext uri="{BB962C8B-B14F-4D97-AF65-F5344CB8AC3E}">
        <p14:creationId xmlns:p14="http://schemas.microsoft.com/office/powerpoint/2010/main" val="2808805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extShape 1"/>
          <p:cNvSpPr txBox="1"/>
          <p:nvPr/>
        </p:nvSpPr>
        <p:spPr>
          <a:xfrm>
            <a:off x="838380" y="263435"/>
            <a:ext cx="10515240" cy="741600"/>
          </a:xfrm>
          <a:prstGeom prst="rect">
            <a:avLst/>
          </a:prstGeom>
          <a:noFill/>
          <a:ln>
            <a:noFill/>
          </a:ln>
        </p:spPr>
        <p:txBody>
          <a:bodyPr lIns="90000" tIns="45000" rIns="90000" bIns="45000">
            <a:noAutofit/>
          </a:bodyPr>
          <a:lstStyle/>
          <a:p>
            <a:pPr>
              <a:lnSpc>
                <a:spcPct val="90000"/>
              </a:lnSpc>
            </a:pPr>
            <a:r>
              <a:rPr lang="en-GB" sz="4000" b="0" strike="noStrike" spc="-1" dirty="0">
                <a:solidFill>
                  <a:srgbClr val="5AA3D9"/>
                </a:solidFill>
                <a:latin typeface="Arial"/>
              </a:rPr>
              <a:t>CC60 New Requests</a:t>
            </a:r>
            <a:endParaRPr lang="en-US" sz="4000" b="0" strike="noStrike" spc="-1" dirty="0">
              <a:solidFill>
                <a:srgbClr val="595959"/>
              </a:solidFill>
              <a:latin typeface="Arial"/>
            </a:endParaRPr>
          </a:p>
        </p:txBody>
      </p:sp>
      <p:sp>
        <p:nvSpPr>
          <p:cNvPr id="192" name="TextShape 2"/>
          <p:cNvSpPr txBox="1"/>
          <p:nvPr/>
        </p:nvSpPr>
        <p:spPr>
          <a:xfrm>
            <a:off x="2931480" y="6356520"/>
            <a:ext cx="1101240" cy="364680"/>
          </a:xfrm>
          <a:prstGeom prst="rect">
            <a:avLst/>
          </a:prstGeom>
          <a:noFill/>
          <a:ln>
            <a:noFill/>
          </a:ln>
        </p:spPr>
        <p:txBody>
          <a:bodyPr anchor="ctr">
            <a:noAutofit/>
          </a:bodyPr>
          <a:lstStyle/>
          <a:p>
            <a:pPr>
              <a:lnSpc>
                <a:spcPct val="100000"/>
              </a:lnSpc>
            </a:pPr>
            <a:fld id="{FD4C8DDF-9257-46F9-8288-E4A0302E3027}" type="datetime1">
              <a:rPr lang="en-GB" sz="1200" b="0" strike="noStrike" spc="-1">
                <a:solidFill>
                  <a:srgbClr val="BFBFBF"/>
                </a:solidFill>
                <a:latin typeface="Arial"/>
              </a:rPr>
              <a:t>13/10/2021</a:t>
            </a:fld>
            <a:endParaRPr lang="en-US" sz="1200" b="0" strike="noStrike" spc="-1">
              <a:latin typeface="Times New Roman"/>
            </a:endParaRPr>
          </a:p>
        </p:txBody>
      </p:sp>
      <p:sp>
        <p:nvSpPr>
          <p:cNvPr id="193" name="TextShape 3"/>
          <p:cNvSpPr txBox="1"/>
          <p:nvPr/>
        </p:nvSpPr>
        <p:spPr>
          <a:xfrm>
            <a:off x="4296240" y="6356520"/>
            <a:ext cx="6458040" cy="364680"/>
          </a:xfrm>
          <a:prstGeom prst="rect">
            <a:avLst/>
          </a:prstGeom>
          <a:noFill/>
          <a:ln>
            <a:noFill/>
          </a:ln>
        </p:spPr>
        <p:txBody>
          <a:bodyPr anchor="ctr">
            <a:noAutofit/>
          </a:bodyPr>
          <a:lstStyle/>
          <a:p>
            <a:endParaRPr lang="en-US" sz="2400" b="0" strike="noStrike" spc="-1">
              <a:latin typeface="Times New Roman"/>
            </a:endParaRPr>
          </a:p>
        </p:txBody>
      </p:sp>
      <p:sp>
        <p:nvSpPr>
          <p:cNvPr id="194" name="TextShape 4"/>
          <p:cNvSpPr txBox="1"/>
          <p:nvPr/>
        </p:nvSpPr>
        <p:spPr>
          <a:xfrm>
            <a:off x="11016720" y="6320520"/>
            <a:ext cx="669240" cy="364680"/>
          </a:xfrm>
          <a:prstGeom prst="rect">
            <a:avLst/>
          </a:prstGeom>
          <a:noFill/>
          <a:ln>
            <a:noFill/>
          </a:ln>
        </p:spPr>
        <p:txBody>
          <a:bodyPr anchor="ctr">
            <a:noAutofit/>
          </a:bodyPr>
          <a:lstStyle/>
          <a:p>
            <a:pPr algn="r">
              <a:lnSpc>
                <a:spcPct val="100000"/>
              </a:lnSpc>
            </a:pPr>
            <a:fld id="{3B46C62F-313B-4586-B3E2-E5EBEE671DE5}" type="slidenum">
              <a:rPr lang="en-GB" sz="1200" b="0" strike="noStrike" spc="-1">
                <a:solidFill>
                  <a:srgbClr val="5AA3D9"/>
                </a:solidFill>
                <a:latin typeface="Arial"/>
              </a:rPr>
              <a:t>11</a:t>
            </a:fld>
            <a:endParaRPr lang="en-US" sz="1200" b="0" strike="noStrike" spc="-1">
              <a:latin typeface="Times New Roman"/>
            </a:endParaRPr>
          </a:p>
        </p:txBody>
      </p:sp>
      <p:graphicFrame>
        <p:nvGraphicFramePr>
          <p:cNvPr id="195" name="Table 5"/>
          <p:cNvGraphicFramePr/>
          <p:nvPr>
            <p:extLst>
              <p:ext uri="{D42A27DB-BD31-4B8C-83A1-F6EECF244321}">
                <p14:modId xmlns:p14="http://schemas.microsoft.com/office/powerpoint/2010/main" val="3061679729"/>
              </p:ext>
            </p:extLst>
          </p:nvPr>
        </p:nvGraphicFramePr>
        <p:xfrm>
          <a:off x="1295563" y="1830439"/>
          <a:ext cx="9247706" cy="2733486"/>
        </p:xfrm>
        <a:graphic>
          <a:graphicData uri="http://schemas.openxmlformats.org/drawingml/2006/table">
            <a:tbl>
              <a:tblPr/>
              <a:tblGrid>
                <a:gridCol w="2056753">
                  <a:extLst>
                    <a:ext uri="{9D8B030D-6E8A-4147-A177-3AD203B41FA5}">
                      <a16:colId xmlns:a16="http://schemas.microsoft.com/office/drawing/2014/main" val="20000"/>
                    </a:ext>
                  </a:extLst>
                </a:gridCol>
                <a:gridCol w="1159304">
                  <a:extLst>
                    <a:ext uri="{9D8B030D-6E8A-4147-A177-3AD203B41FA5}">
                      <a16:colId xmlns:a16="http://schemas.microsoft.com/office/drawing/2014/main" val="20001"/>
                    </a:ext>
                  </a:extLst>
                </a:gridCol>
                <a:gridCol w="1670984">
                  <a:extLst>
                    <a:ext uri="{9D8B030D-6E8A-4147-A177-3AD203B41FA5}">
                      <a16:colId xmlns:a16="http://schemas.microsoft.com/office/drawing/2014/main" val="20002"/>
                    </a:ext>
                  </a:extLst>
                </a:gridCol>
                <a:gridCol w="2440882">
                  <a:extLst>
                    <a:ext uri="{9D8B030D-6E8A-4147-A177-3AD203B41FA5}">
                      <a16:colId xmlns:a16="http://schemas.microsoft.com/office/drawing/2014/main" val="20004"/>
                    </a:ext>
                  </a:extLst>
                </a:gridCol>
                <a:gridCol w="1919783">
                  <a:extLst>
                    <a:ext uri="{9D8B030D-6E8A-4147-A177-3AD203B41FA5}">
                      <a16:colId xmlns:a16="http://schemas.microsoft.com/office/drawing/2014/main" val="20005"/>
                    </a:ext>
                  </a:extLst>
                </a:gridCol>
              </a:tblGrid>
              <a:tr h="268801">
                <a:tc>
                  <a:txBody>
                    <a:bodyPr/>
                    <a:lstStyle/>
                    <a:p>
                      <a:pPr algn="ctr">
                        <a:lnSpc>
                          <a:spcPct val="100000"/>
                        </a:lnSpc>
                      </a:pPr>
                      <a:r>
                        <a:rPr lang="en-GB" sz="1600" b="1" strike="noStrike" spc="-1">
                          <a:solidFill>
                            <a:srgbClr val="4C4C4C"/>
                          </a:solidFill>
                          <a:latin typeface="Cambria"/>
                        </a:rPr>
                        <a:t>Users</a:t>
                      </a:r>
                      <a:endParaRPr lang="en-US" sz="16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600" b="1" strike="noStrike" spc="-1" dirty="0">
                          <a:solidFill>
                            <a:srgbClr val="4C4C4C"/>
                          </a:solidFill>
                          <a:latin typeface="Cambria"/>
                        </a:rPr>
                        <a:t>Sector</a:t>
                      </a:r>
                      <a:endParaRPr lang="en-US" sz="1600" b="0" strike="noStrike" spc="-1" dirty="0">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600" b="1" strike="noStrike" spc="-1">
                          <a:solidFill>
                            <a:srgbClr val="4C4C4C"/>
                          </a:solidFill>
                          <a:latin typeface="Cambria"/>
                        </a:rPr>
                        <a:t>Dose (Gy)</a:t>
                      </a:r>
                      <a:endParaRPr lang="en-US" sz="1600" b="0" strike="noStrike" spc="-1">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tc>
                  <a:txBody>
                    <a:bodyPr/>
                    <a:lstStyle/>
                    <a:p>
                      <a:pPr algn="ctr">
                        <a:lnSpc>
                          <a:spcPct val="100000"/>
                        </a:lnSpc>
                      </a:pPr>
                      <a:r>
                        <a:rPr lang="en-GB" sz="1600" b="1" strike="noStrike" spc="-1">
                          <a:solidFill>
                            <a:srgbClr val="4C4C4C"/>
                          </a:solidFill>
                          <a:latin typeface="Cambria"/>
                        </a:rPr>
                        <a:t>Experiment</a:t>
                      </a:r>
                      <a:endParaRPr lang="en-US" sz="1600" b="0" strike="noStrike" spc="-1">
                        <a:latin typeface="Arial"/>
                      </a:endParaRPr>
                    </a:p>
                  </a:txBody>
                  <a:tcPr marL="9360" marR="9360">
                    <a:lnL w="12240" cap="flat" cmpd="sng" algn="ctr">
                      <a:solidFill>
                        <a:srgbClr val="000000"/>
                      </a:solidFill>
                      <a:prstDash val="solid"/>
                      <a:round/>
                      <a:headEnd type="none" w="med" len="med"/>
                      <a:tailEnd type="none" w="med" len="med"/>
                    </a:lnL>
                    <a:lnR w="12240">
                      <a:solidFill>
                        <a:srgbClr val="000000"/>
                      </a:solidFill>
                    </a:lnR>
                    <a:lnT w="12240">
                      <a:solidFill>
                        <a:srgbClr val="000000"/>
                      </a:solidFill>
                    </a:lnT>
                    <a:lnB w="12240" cap="flat" cmpd="sng" algn="ctr">
                      <a:solidFill>
                        <a:srgbClr val="000000"/>
                      </a:solidFill>
                      <a:prstDash val="solid"/>
                      <a:round/>
                      <a:headEnd type="none" w="med" len="med"/>
                      <a:tailEnd type="none" w="med" len="med"/>
                    </a:lnB>
                    <a:solidFill>
                      <a:schemeClr val="bg1"/>
                    </a:solidFill>
                  </a:tcPr>
                </a:tc>
                <a:tc>
                  <a:txBody>
                    <a:bodyPr/>
                    <a:lstStyle/>
                    <a:p>
                      <a:pPr algn="ctr">
                        <a:lnSpc>
                          <a:spcPct val="100000"/>
                        </a:lnSpc>
                      </a:pPr>
                      <a:r>
                        <a:rPr lang="en-GB" sz="1600" b="1" strike="noStrike" spc="-1" dirty="0">
                          <a:solidFill>
                            <a:srgbClr val="4C4C4C"/>
                          </a:solidFill>
                          <a:latin typeface="Cambria"/>
                        </a:rPr>
                        <a:t>Status</a:t>
                      </a:r>
                      <a:endParaRPr lang="en-US" sz="1600" b="0" strike="noStrike" spc="-1" dirty="0">
                        <a:latin typeface="Arial"/>
                      </a:endParaRPr>
                    </a:p>
                  </a:txBody>
                  <a:tcPr marL="9360" marR="9360">
                    <a:lnL w="12240">
                      <a:solidFill>
                        <a:srgbClr val="000000"/>
                      </a:solidFill>
                    </a:lnL>
                    <a:lnR w="12240">
                      <a:solidFill>
                        <a:srgbClr val="000000"/>
                      </a:solidFill>
                    </a:lnR>
                    <a:lnT w="12240">
                      <a:solidFill>
                        <a:srgbClr val="000000"/>
                      </a:solidFill>
                    </a:lnT>
                    <a:lnB w="12240">
                      <a:solidFill>
                        <a:srgbClr val="000000"/>
                      </a:solidFill>
                    </a:lnB>
                    <a:solidFill>
                      <a:schemeClr val="bg1"/>
                    </a:solidFill>
                  </a:tcPr>
                </a:tc>
                <a:extLst>
                  <a:ext uri="{0D108BD9-81ED-4DB2-BD59-A6C34878D82A}">
                    <a16:rowId xmlns:a16="http://schemas.microsoft.com/office/drawing/2014/main" val="10000"/>
                  </a:ext>
                </a:extLst>
              </a:tr>
              <a:tr h="268801">
                <a:tc>
                  <a:txBody>
                    <a:bodyPr/>
                    <a:lstStyle/>
                    <a:p>
                      <a:pPr algn="ctr">
                        <a:lnSpc>
                          <a:spcPct val="100000"/>
                        </a:lnSpc>
                      </a:pPr>
                      <a:r>
                        <a:rPr lang="en-GB" sz="1600" b="0" strike="noStrike" spc="-1" dirty="0">
                          <a:solidFill>
                            <a:schemeClr val="tx1"/>
                          </a:solidFill>
                          <a:latin typeface="Cambria" panose="02040503050406030204" pitchFamily="18" charset="0"/>
                          <a:ea typeface="Cambria" panose="02040503050406030204" pitchFamily="18" charset="0"/>
                        </a:rPr>
                        <a:t>V. Rieker</a:t>
                      </a:r>
                      <a:endParaRPr lang="en-US" sz="1600" b="0" strike="noStrike" spc="-1" dirty="0">
                        <a:solidFill>
                          <a:schemeClr val="tx1"/>
                        </a:solidFill>
                        <a:latin typeface="Cambria" panose="02040503050406030204" pitchFamily="18" charset="0"/>
                        <a:ea typeface="Cambria" panose="02040503050406030204" pitchFamily="18" charset="0"/>
                      </a:endParaRP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GB" sz="1600" b="0" strike="noStrike" spc="-1" dirty="0">
                          <a:solidFill>
                            <a:schemeClr val="tx1"/>
                          </a:solidFill>
                          <a:latin typeface="Cambria" panose="02040503050406030204" pitchFamily="18" charset="0"/>
                          <a:ea typeface="Cambria" panose="02040503050406030204" pitchFamily="18" charset="0"/>
                        </a:rPr>
                        <a:t>ATS</a:t>
                      </a:r>
                      <a:endParaRPr lang="en-US" sz="1600" b="0" strike="noStrike" spc="-1" dirty="0">
                        <a:solidFill>
                          <a:schemeClr val="tx1"/>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spc="-1" dirty="0">
                          <a:solidFill>
                            <a:schemeClr val="tx1"/>
                          </a:solidFill>
                          <a:latin typeface="Cambria" panose="02040503050406030204" pitchFamily="18" charset="0"/>
                          <a:ea typeface="Cambria" panose="02040503050406030204" pitchFamily="18" charset="0"/>
                        </a:rPr>
                        <a:t>1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GB" sz="1600" b="0" strike="noStrike" spc="-1" dirty="0">
                          <a:solidFill>
                            <a:schemeClr val="tx1"/>
                          </a:solidFill>
                          <a:latin typeface="Cambria" panose="02040503050406030204" pitchFamily="18" charset="0"/>
                          <a:ea typeface="Cambria" panose="02040503050406030204" pitchFamily="18" charset="0"/>
                        </a:rPr>
                        <a:t>HV Cables</a:t>
                      </a:r>
                      <a:endParaRPr lang="en-US" sz="1600" b="0" strike="noStrike" spc="-1" dirty="0">
                        <a:solidFill>
                          <a:schemeClr val="tx1"/>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GB" sz="1600" b="0" strike="noStrike" spc="-1" dirty="0">
                          <a:solidFill>
                            <a:srgbClr val="2D2D2D"/>
                          </a:solidFill>
                          <a:latin typeface="Cambria" panose="02040503050406030204" pitchFamily="18" charset="0"/>
                          <a:ea typeface="Cambria" panose="02040503050406030204" pitchFamily="18" charset="0"/>
                        </a:rPr>
                        <a:t>Planned on 22nd Nov</a:t>
                      </a: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2042903640"/>
                  </a:ext>
                </a:extLst>
              </a:tr>
              <a:tr h="268801">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I. Toccafondo</a:t>
                      </a: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kern="1200" spc="-1" dirty="0">
                          <a:solidFill>
                            <a:schemeClr val="tx1"/>
                          </a:solidFill>
                          <a:latin typeface="Cambria" panose="02040503050406030204" pitchFamily="18" charset="0"/>
                          <a:ea typeface="Cambria" panose="02040503050406030204" pitchFamily="18" charset="0"/>
                          <a:cs typeface="+mn-cs"/>
                        </a:rPr>
                        <a:t>ATS</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100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Optical Fibers</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b="0" strike="noStrike" spc="-1" dirty="0">
                          <a:solidFill>
                            <a:srgbClr val="2D2D2D"/>
                          </a:solidFill>
                          <a:latin typeface="Cambria" panose="02040503050406030204" pitchFamily="18" charset="0"/>
                          <a:ea typeface="Cambria" panose="02040503050406030204" pitchFamily="18" charset="0"/>
                        </a:rPr>
                        <a:t>To be planned</a:t>
                      </a:r>
                      <a:endParaRPr lang="en-US" sz="1600" b="0" strike="noStrike" spc="-1" dirty="0">
                        <a:solidFill>
                          <a:schemeClr val="tx1"/>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3804870366"/>
                  </a:ext>
                </a:extLst>
              </a:tr>
              <a:tr h="268801">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M. Seyedali</a:t>
                      </a: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kern="1200" spc="-1" dirty="0">
                          <a:solidFill>
                            <a:schemeClr val="tx1"/>
                          </a:solidFill>
                          <a:latin typeface="Cambria" panose="02040503050406030204" pitchFamily="18" charset="0"/>
                          <a:ea typeface="Cambria" panose="02040503050406030204" pitchFamily="18" charset="0"/>
                          <a:cs typeface="+mn-cs"/>
                        </a:rPr>
                        <a:t>EP</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1 k (LDR)</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spc="-1" dirty="0">
                          <a:solidFill>
                            <a:schemeClr val="tx1"/>
                          </a:solidFill>
                          <a:latin typeface="Cambria" panose="02040503050406030204" pitchFamily="18" charset="0"/>
                          <a:ea typeface="Cambria" panose="02040503050406030204" pitchFamily="18" charset="0"/>
                        </a:rPr>
                        <a:t>To be planned</a:t>
                      </a: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4174096303"/>
                  </a:ext>
                </a:extLst>
              </a:tr>
              <a:tr h="268801">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M. </a:t>
                      </a:r>
                      <a:r>
                        <a:rPr lang="en-US" sz="1600" b="0" strike="noStrike" kern="1200" spc="-1" dirty="0" err="1">
                          <a:solidFill>
                            <a:schemeClr val="tx1"/>
                          </a:solidFill>
                          <a:latin typeface="Cambria" panose="02040503050406030204" pitchFamily="18" charset="0"/>
                          <a:ea typeface="Cambria" panose="02040503050406030204" pitchFamily="18" charset="0"/>
                          <a:cs typeface="+mn-cs"/>
                        </a:rPr>
                        <a:t>Corradi</a:t>
                      </a:r>
                      <a:endParaRPr lang="en-US" sz="1600" b="0" strike="noStrike" kern="1200" spc="-1" dirty="0">
                        <a:solidFill>
                          <a:schemeClr val="tx1"/>
                        </a:solidFill>
                        <a:latin typeface="Cambria" panose="02040503050406030204" pitchFamily="18" charset="0"/>
                        <a:ea typeface="Cambria" panose="02040503050406030204" pitchFamily="18" charset="0"/>
                        <a:cs typeface="+mn-cs"/>
                      </a:endParaRP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kern="1200" spc="-1" dirty="0">
                          <a:solidFill>
                            <a:schemeClr val="tx1"/>
                          </a:solidFill>
                          <a:latin typeface="Cambria" panose="02040503050406030204" pitchFamily="18" charset="0"/>
                          <a:ea typeface="Cambria" panose="02040503050406030204" pitchFamily="18" charset="0"/>
                          <a:cs typeface="+mn-cs"/>
                        </a:rPr>
                        <a:t>EP</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300</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0000"/>
                        </a:lnSpc>
                      </a:pPr>
                      <a:r>
                        <a:rPr lang="en-US" sz="1600" b="0" strike="noStrike" kern="1200" spc="-1" dirty="0">
                          <a:solidFill>
                            <a:schemeClr val="tx1"/>
                          </a:solidFill>
                          <a:latin typeface="Cambria" panose="02040503050406030204" pitchFamily="18" charset="0"/>
                          <a:ea typeface="Cambria" panose="02040503050406030204" pitchFamily="18" charset="0"/>
                          <a:cs typeface="+mn-cs"/>
                        </a:rPr>
                        <a:t>LDO</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spc="-1" dirty="0">
                          <a:solidFill>
                            <a:schemeClr val="tx1"/>
                          </a:solidFill>
                          <a:latin typeface="Cambria" panose="02040503050406030204" pitchFamily="18" charset="0"/>
                          <a:ea typeface="Cambria" panose="02040503050406030204" pitchFamily="18" charset="0"/>
                        </a:rPr>
                        <a:t>Planned </a:t>
                      </a:r>
                      <a:r>
                        <a:rPr lang="en-US" sz="1600" b="0" strike="noStrike" spc="-1" dirty="0" smtClean="0">
                          <a:solidFill>
                            <a:schemeClr val="tx1"/>
                          </a:solidFill>
                          <a:latin typeface="Cambria" panose="02040503050406030204" pitchFamily="18" charset="0"/>
                          <a:ea typeface="Cambria" panose="02040503050406030204" pitchFamily="18" charset="0"/>
                        </a:rPr>
                        <a:t>in Oct</a:t>
                      </a:r>
                      <a:endParaRPr lang="en-US" sz="1600" b="0" strike="noStrike" spc="-1" dirty="0">
                        <a:solidFill>
                          <a:schemeClr val="tx1"/>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920662499"/>
                  </a:ext>
                </a:extLst>
              </a:tr>
              <a:tr h="268801">
                <a:tc>
                  <a:txBody>
                    <a:bodyPr/>
                    <a:lstStyle/>
                    <a:p>
                      <a:pPr algn="ctr">
                        <a:lnSpc>
                          <a:spcPct val="107000"/>
                        </a:lnSpc>
                      </a:pPr>
                      <a:r>
                        <a:rPr lang="nn-NO" sz="1600" b="0" strike="noStrike" spc="-1" dirty="0">
                          <a:solidFill>
                            <a:srgbClr val="2D2D2D"/>
                          </a:solidFill>
                          <a:latin typeface="Cambria" panose="02040503050406030204" pitchFamily="18" charset="0"/>
                          <a:ea typeface="Cambria" panose="02040503050406030204" pitchFamily="18" charset="0"/>
                        </a:rPr>
                        <a:t>Greg Daniluk</a:t>
                      </a:r>
                      <a:endParaRPr lang="en-GB" sz="1600" b="0" strike="noStrike" spc="-1" dirty="0">
                        <a:solidFill>
                          <a:srgbClr val="2D2D2D"/>
                        </a:solidFill>
                        <a:latin typeface="Cambria" panose="02040503050406030204" pitchFamily="18" charset="0"/>
                        <a:ea typeface="Cambria" panose="02040503050406030204" pitchFamily="18" charset="0"/>
                      </a:endParaRP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EP</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500</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7000"/>
                        </a:lnSpc>
                      </a:pPr>
                      <a:r>
                        <a:rPr lang="en-GB" sz="1600" b="0" strike="noStrike" spc="-1" dirty="0" err="1">
                          <a:solidFill>
                            <a:srgbClr val="2D2D2D"/>
                          </a:solidFill>
                          <a:latin typeface="Cambria" panose="02040503050406030204" pitchFamily="18" charset="0"/>
                          <a:ea typeface="Cambria" panose="02040503050406030204" pitchFamily="18" charset="0"/>
                        </a:rPr>
                        <a:t>Ratopus</a:t>
                      </a:r>
                      <a:endParaRPr lang="en-GB" sz="1600" b="0" strike="noStrike" spc="-1" dirty="0">
                        <a:solidFill>
                          <a:srgbClr val="2D2D2D"/>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spc="-1" dirty="0" smtClean="0">
                          <a:solidFill>
                            <a:schemeClr val="tx1"/>
                          </a:solidFill>
                          <a:latin typeface="Cambria" panose="02040503050406030204" pitchFamily="18" charset="0"/>
                          <a:ea typeface="Cambria" panose="02040503050406030204" pitchFamily="18" charset="0"/>
                        </a:rPr>
                        <a:t>Planned</a:t>
                      </a:r>
                      <a:r>
                        <a:rPr lang="en-US" sz="1600" b="0" strike="noStrike" spc="-1" baseline="0" dirty="0" smtClean="0">
                          <a:solidFill>
                            <a:schemeClr val="tx1"/>
                          </a:solidFill>
                          <a:latin typeface="Cambria" panose="02040503050406030204" pitchFamily="18" charset="0"/>
                          <a:ea typeface="Cambria" panose="02040503050406030204" pitchFamily="18" charset="0"/>
                        </a:rPr>
                        <a:t> in</a:t>
                      </a:r>
                      <a:r>
                        <a:rPr lang="en-US" sz="1600" b="0" strike="noStrike" spc="-1" dirty="0" smtClean="0">
                          <a:solidFill>
                            <a:schemeClr val="tx1"/>
                          </a:solidFill>
                          <a:latin typeface="Cambria" panose="02040503050406030204" pitchFamily="18" charset="0"/>
                          <a:ea typeface="Cambria" panose="02040503050406030204" pitchFamily="18" charset="0"/>
                        </a:rPr>
                        <a:t> </a:t>
                      </a:r>
                      <a:r>
                        <a:rPr lang="en-US" sz="1600" b="0" strike="noStrike" spc="-1" dirty="0">
                          <a:solidFill>
                            <a:schemeClr val="tx1"/>
                          </a:solidFill>
                          <a:latin typeface="Cambria" panose="02040503050406030204" pitchFamily="18" charset="0"/>
                          <a:ea typeface="Cambria" panose="02040503050406030204" pitchFamily="18" charset="0"/>
                        </a:rPr>
                        <a:t>Oct</a:t>
                      </a: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1269542412"/>
                  </a:ext>
                </a:extLst>
              </a:tr>
              <a:tr h="268801">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L. Martinazzoli </a:t>
                      </a: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EP</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50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Samples for detectors</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strike="noStrike" spc="-1" dirty="0">
                          <a:solidFill>
                            <a:schemeClr val="tx1"/>
                          </a:solidFill>
                          <a:latin typeface="Cambria" panose="02040503050406030204" pitchFamily="18" charset="0"/>
                          <a:ea typeface="Cambria" panose="02040503050406030204" pitchFamily="18" charset="0"/>
                        </a:rPr>
                        <a:t>To be planned</a:t>
                      </a: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cap="flat" cmpd="sng" algn="ctr">
                      <a:solidFill>
                        <a:srgbClr val="000000"/>
                      </a:solidFill>
                      <a:prstDash val="solid"/>
                      <a:round/>
                      <a:headEnd type="none" w="med" len="med"/>
                      <a:tailEnd type="none" w="med" len="med"/>
                    </a:lnB>
                    <a:solidFill>
                      <a:schemeClr val="accent4">
                        <a:lumMod val="60000"/>
                        <a:lumOff val="40000"/>
                      </a:schemeClr>
                    </a:solidFill>
                  </a:tcPr>
                </a:tc>
                <a:extLst>
                  <a:ext uri="{0D108BD9-81ED-4DB2-BD59-A6C34878D82A}">
                    <a16:rowId xmlns:a16="http://schemas.microsoft.com/office/drawing/2014/main" val="2551976363"/>
                  </a:ext>
                </a:extLst>
              </a:tr>
              <a:tr h="268801">
                <a:tc>
                  <a:txBody>
                    <a:bodyPr/>
                    <a:lstStyle/>
                    <a:p>
                      <a:pPr algn="ctr">
                        <a:lnSpc>
                          <a:spcPct val="107000"/>
                        </a:lnSpc>
                      </a:pPr>
                      <a:r>
                        <a:rPr lang="en-GB" sz="1600" b="0" strike="noStrike" spc="-1" dirty="0">
                          <a:solidFill>
                            <a:srgbClr val="2D2D2D"/>
                          </a:solidFill>
                          <a:latin typeface="Cambria" panose="02040503050406030204" pitchFamily="18" charset="0"/>
                          <a:ea typeface="Cambria" panose="02040503050406030204" pitchFamily="18" charset="0"/>
                        </a:rPr>
                        <a:t>Total</a:t>
                      </a:r>
                    </a:p>
                  </a:txBody>
                  <a:tcPr marL="9360" marR="9360">
                    <a:lnL w="12240">
                      <a:solidFill>
                        <a:srgbClr val="000000"/>
                      </a:solidFill>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chemeClr val="accent2">
                        <a:lumMod val="60000"/>
                        <a:lumOff val="40000"/>
                      </a:schemeClr>
                    </a:solidFill>
                  </a:tcPr>
                </a:tc>
                <a:tc>
                  <a:txBody>
                    <a:bodyPr/>
                    <a:lstStyle/>
                    <a:p>
                      <a:pPr algn="ctr">
                        <a:lnSpc>
                          <a:spcPct val="107000"/>
                        </a:lnSpc>
                      </a:pPr>
                      <a:endParaRPr lang="en-GB" sz="1600" b="0" strike="noStrike" spc="-1" dirty="0">
                        <a:solidFill>
                          <a:srgbClr val="2D2D2D"/>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chemeClr val="accent2">
                        <a:lumMod val="60000"/>
                        <a:lumOff val="40000"/>
                      </a:schemeClr>
                    </a:solidFill>
                  </a:tcPr>
                </a:tc>
                <a:tc>
                  <a:txBody>
                    <a:bodyPr/>
                    <a:lstStyle/>
                    <a:p>
                      <a:pPr algn="ctr">
                        <a:lnSpc>
                          <a:spcPct val="107000"/>
                        </a:lnSpc>
                      </a:pPr>
                      <a:r>
                        <a:rPr lang="en-GB" sz="1600" b="1" strike="noStrike" spc="-1" dirty="0">
                          <a:solidFill>
                            <a:srgbClr val="FF0000"/>
                          </a:solidFill>
                          <a:latin typeface="Cambria" panose="02040503050406030204" pitchFamily="18" charset="0"/>
                          <a:ea typeface="Cambria" panose="02040503050406030204" pitchFamily="18" charset="0"/>
                        </a:rPr>
                        <a:t>153 k</a:t>
                      </a: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chemeClr val="accent2">
                        <a:lumMod val="60000"/>
                        <a:lumOff val="40000"/>
                      </a:schemeClr>
                    </a:solidFill>
                  </a:tcPr>
                </a:tc>
                <a:tc>
                  <a:txBody>
                    <a:bodyPr/>
                    <a:lstStyle/>
                    <a:p>
                      <a:pPr algn="ctr">
                        <a:lnSpc>
                          <a:spcPct val="107000"/>
                        </a:lnSpc>
                      </a:pPr>
                      <a:endParaRPr lang="en-GB" sz="1600" b="0" strike="noStrike" spc="-1" dirty="0">
                        <a:solidFill>
                          <a:srgbClr val="2D2D2D"/>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cap="flat" cmpd="sng" algn="ctr">
                      <a:solidFill>
                        <a:srgbClr val="000000"/>
                      </a:solidFill>
                      <a:prstDash val="solid"/>
                      <a:round/>
                      <a:headEnd type="none" w="med" len="med"/>
                      <a:tailEnd type="none" w="med" len="med"/>
                    </a:lnR>
                    <a:lnT w="12240" cap="flat" cmpd="sng" algn="ctr">
                      <a:solidFill>
                        <a:srgbClr val="000000"/>
                      </a:solidFill>
                      <a:prstDash val="solid"/>
                      <a:round/>
                      <a:headEnd type="none" w="med" len="med"/>
                      <a:tailEnd type="none" w="med" len="med"/>
                    </a:lnT>
                    <a:lnB w="12240">
                      <a:solidFill>
                        <a:srgbClr val="000000"/>
                      </a:solidFill>
                    </a:lnB>
                    <a:solidFill>
                      <a:schemeClr val="accent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600" b="0" strike="noStrike" spc="-1" dirty="0">
                        <a:solidFill>
                          <a:schemeClr val="tx1"/>
                        </a:solidFill>
                        <a:latin typeface="Cambria" panose="02040503050406030204" pitchFamily="18" charset="0"/>
                        <a:ea typeface="Cambria" panose="02040503050406030204" pitchFamily="18" charset="0"/>
                      </a:endParaRPr>
                    </a:p>
                  </a:txBody>
                  <a:tcPr marL="9360" marR="9360">
                    <a:lnL w="12240" cap="flat" cmpd="sng" algn="ctr">
                      <a:solidFill>
                        <a:srgbClr val="000000"/>
                      </a:solidFill>
                      <a:prstDash val="solid"/>
                      <a:round/>
                      <a:headEnd type="none" w="med" len="med"/>
                      <a:tailEnd type="none" w="med" len="med"/>
                    </a:lnL>
                    <a:lnR w="12240">
                      <a:solidFill>
                        <a:srgbClr val="000000"/>
                      </a:solidFill>
                    </a:lnR>
                    <a:lnT w="12240" cap="flat" cmpd="sng" algn="ctr">
                      <a:solidFill>
                        <a:srgbClr val="000000"/>
                      </a:solidFill>
                      <a:prstDash val="solid"/>
                      <a:round/>
                      <a:headEnd type="none" w="med" len="med"/>
                      <a:tailEnd type="none" w="med" len="med"/>
                    </a:lnT>
                    <a:lnB w="12240">
                      <a:solidFill>
                        <a:srgbClr val="000000"/>
                      </a:solidFill>
                    </a:lnB>
                    <a:solidFill>
                      <a:schemeClr val="accent2">
                        <a:lumMod val="60000"/>
                        <a:lumOff val="40000"/>
                      </a:schemeClr>
                    </a:solidFill>
                  </a:tcPr>
                </a:tc>
                <a:extLst>
                  <a:ext uri="{0D108BD9-81ED-4DB2-BD59-A6C34878D82A}">
                    <a16:rowId xmlns:a16="http://schemas.microsoft.com/office/drawing/2014/main" val="3237729112"/>
                  </a:ext>
                </a:extLst>
              </a:tr>
            </a:tbl>
          </a:graphicData>
        </a:graphic>
      </p:graphicFrame>
      <p:pic>
        <p:nvPicPr>
          <p:cNvPr id="206" name="Picture 7"/>
          <p:cNvPicPr/>
          <p:nvPr/>
        </p:nvPicPr>
        <p:blipFill>
          <a:blip r:embed="rId2"/>
          <a:stretch/>
        </p:blipFill>
        <p:spPr>
          <a:xfrm>
            <a:off x="10787400" y="136440"/>
            <a:ext cx="1119960" cy="817200"/>
          </a:xfrm>
          <a:prstGeom prst="rect">
            <a:avLst/>
          </a:prstGeom>
          <a:ln>
            <a:noFill/>
          </a:ln>
        </p:spPr>
      </p:pic>
    </p:spTree>
    <p:extLst>
      <p:ext uri="{BB962C8B-B14F-4D97-AF65-F5344CB8AC3E}">
        <p14:creationId xmlns:p14="http://schemas.microsoft.com/office/powerpoint/2010/main" val="17274930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07CD1-0FD6-4BD1-BFB6-EF51BA56BD3E}"/>
              </a:ext>
            </a:extLst>
          </p:cNvPr>
          <p:cNvSpPr>
            <a:spLocks noGrp="1"/>
          </p:cNvSpPr>
          <p:nvPr>
            <p:ph type="title"/>
          </p:nvPr>
        </p:nvSpPr>
        <p:spPr>
          <a:xfrm>
            <a:off x="437758" y="-98814"/>
            <a:ext cx="10515600" cy="1325563"/>
          </a:xfrm>
        </p:spPr>
        <p:txBody>
          <a:bodyPr>
            <a:normAutofit/>
          </a:bodyPr>
          <a:lstStyle/>
          <a:p>
            <a:r>
              <a:rPr lang="en-GB" dirty="0"/>
              <a:t>RHA validation procedure</a:t>
            </a:r>
          </a:p>
        </p:txBody>
      </p:sp>
      <p:sp>
        <p:nvSpPr>
          <p:cNvPr id="3" name="Date Placeholder 2">
            <a:extLst>
              <a:ext uri="{FF2B5EF4-FFF2-40B4-BE49-F238E27FC236}">
                <a16:creationId xmlns:a16="http://schemas.microsoft.com/office/drawing/2014/main" id="{65D142F7-A9B5-444F-8915-20BB891D4D4F}"/>
              </a:ext>
            </a:extLst>
          </p:cNvPr>
          <p:cNvSpPr>
            <a:spLocks noGrp="1"/>
          </p:cNvSpPr>
          <p:nvPr>
            <p:ph type="dt" sz="half" idx="10"/>
          </p:nvPr>
        </p:nvSpPr>
        <p:spPr>
          <a:xfrm>
            <a:off x="838200" y="6356350"/>
            <a:ext cx="2743200" cy="365125"/>
          </a:xfrm>
        </p:spPr>
        <p:txBody>
          <a:bodyPr/>
          <a:lstStyle/>
          <a:p>
            <a:pPr>
              <a:defRPr/>
            </a:pPr>
            <a:r>
              <a:rPr lang="en-US" smtClean="0"/>
              <a:t>12/10/2021</a:t>
            </a:r>
            <a:endParaRPr lang="en-US" dirty="0"/>
          </a:p>
        </p:txBody>
      </p:sp>
      <p:sp>
        <p:nvSpPr>
          <p:cNvPr id="4" name="Slide Number Placeholder 3">
            <a:extLst>
              <a:ext uri="{FF2B5EF4-FFF2-40B4-BE49-F238E27FC236}">
                <a16:creationId xmlns:a16="http://schemas.microsoft.com/office/drawing/2014/main" id="{2302A882-11C2-4833-B9DD-8B9FD662BAF8}"/>
              </a:ext>
            </a:extLst>
          </p:cNvPr>
          <p:cNvSpPr>
            <a:spLocks noGrp="1"/>
          </p:cNvSpPr>
          <p:nvPr>
            <p:ph type="sldNum" sz="quarter" idx="12"/>
          </p:nvPr>
        </p:nvSpPr>
        <p:spPr>
          <a:xfrm>
            <a:off x="8610600" y="6356350"/>
            <a:ext cx="2743200" cy="365125"/>
          </a:xfrm>
        </p:spPr>
        <p:txBody>
          <a:bodyPr/>
          <a:lstStyle/>
          <a:p>
            <a:pPr>
              <a:defRPr/>
            </a:pPr>
            <a:fld id="{8D6C380F-326D-3C40-9EE7-7FBAB0953422}" type="slidenum">
              <a:rPr lang="en-US" smtClean="0"/>
              <a:t>12</a:t>
            </a:fld>
            <a:endParaRPr lang="en-US" dirty="0"/>
          </a:p>
        </p:txBody>
      </p:sp>
      <p:sp>
        <p:nvSpPr>
          <p:cNvPr id="7" name="Curved Down Arrow 18">
            <a:extLst>
              <a:ext uri="{FF2B5EF4-FFF2-40B4-BE49-F238E27FC236}">
                <a16:creationId xmlns:a16="http://schemas.microsoft.com/office/drawing/2014/main" id="{EB444D5C-89E0-42A9-96FF-F2860ED13F61}"/>
              </a:ext>
            </a:extLst>
          </p:cNvPr>
          <p:cNvSpPr/>
          <p:nvPr/>
        </p:nvSpPr>
        <p:spPr>
          <a:xfrm rot="1625111">
            <a:off x="5642086" y="4266003"/>
            <a:ext cx="988283" cy="375174"/>
          </a:xfrm>
          <a:prstGeom prst="curvedDownArrow">
            <a:avLst>
              <a:gd name="adj1" fmla="val 25000"/>
              <a:gd name="adj2" fmla="val 50000"/>
              <a:gd name="adj3" fmla="val 40968"/>
            </a:avLst>
          </a:prstGeom>
          <a:solidFill>
            <a:srgbClr val="5197CC"/>
          </a:solidFill>
          <a:ln w="19050" cap="flat" cmpd="sng" algn="ctr">
            <a:solidFill>
              <a:srgbClr val="5197C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0C377B"/>
              </a:solidFill>
              <a:effectLst/>
              <a:uLnTx/>
              <a:uFillTx/>
              <a:latin typeface="Arial"/>
              <a:ea typeface="+mn-ea"/>
              <a:cs typeface="+mn-cs"/>
            </a:endParaRPr>
          </a:p>
        </p:txBody>
      </p:sp>
      <p:pic>
        <p:nvPicPr>
          <p:cNvPr id="8" name="Picture 7">
            <a:extLst>
              <a:ext uri="{FF2B5EF4-FFF2-40B4-BE49-F238E27FC236}">
                <a16:creationId xmlns:a16="http://schemas.microsoft.com/office/drawing/2014/main" id="{4ED6F95F-2E0D-42AE-BE3C-9CA84302CE45}"/>
              </a:ext>
            </a:extLst>
          </p:cNvPr>
          <p:cNvPicPr>
            <a:picLocks noChangeAspect="1"/>
          </p:cNvPicPr>
          <p:nvPr/>
        </p:nvPicPr>
        <p:blipFill rotWithShape="1">
          <a:blip r:embed="rId3"/>
          <a:srcRect b="14083"/>
          <a:stretch/>
        </p:blipFill>
        <p:spPr>
          <a:xfrm>
            <a:off x="3644871" y="4077343"/>
            <a:ext cx="2115451" cy="1165874"/>
          </a:xfrm>
          <a:prstGeom prst="rect">
            <a:avLst/>
          </a:prstGeom>
        </p:spPr>
      </p:pic>
      <p:pic>
        <p:nvPicPr>
          <p:cNvPr id="9" name="Picture 8">
            <a:extLst>
              <a:ext uri="{FF2B5EF4-FFF2-40B4-BE49-F238E27FC236}">
                <a16:creationId xmlns:a16="http://schemas.microsoft.com/office/drawing/2014/main" id="{D896B579-2590-4058-A7AC-2347A070E8EC}"/>
              </a:ext>
            </a:extLst>
          </p:cNvPr>
          <p:cNvPicPr>
            <a:picLocks noChangeAspect="1"/>
          </p:cNvPicPr>
          <p:nvPr/>
        </p:nvPicPr>
        <p:blipFill rotWithShape="1">
          <a:blip r:embed="rId4"/>
          <a:srcRect t="6701" b="37391"/>
          <a:stretch/>
        </p:blipFill>
        <p:spPr>
          <a:xfrm>
            <a:off x="5672344" y="4840022"/>
            <a:ext cx="2831859" cy="1278389"/>
          </a:xfrm>
          <a:prstGeom prst="rect">
            <a:avLst/>
          </a:prstGeom>
        </p:spPr>
      </p:pic>
      <p:sp>
        <p:nvSpPr>
          <p:cNvPr id="10" name="Rectangle 9">
            <a:extLst>
              <a:ext uri="{FF2B5EF4-FFF2-40B4-BE49-F238E27FC236}">
                <a16:creationId xmlns:a16="http://schemas.microsoft.com/office/drawing/2014/main" id="{D7496687-8412-4F77-B538-AF4B835AF3BB}"/>
              </a:ext>
            </a:extLst>
          </p:cNvPr>
          <p:cNvSpPr/>
          <p:nvPr/>
        </p:nvSpPr>
        <p:spPr>
          <a:xfrm>
            <a:off x="3675609" y="5298815"/>
            <a:ext cx="1996735"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rPr>
              <a:t>Radiation Hardness Assurance Procedure (</a:t>
            </a:r>
            <a:r>
              <a:rPr lang="en-GB" sz="1100" b="1" dirty="0">
                <a:solidFill>
                  <a:srgbClr val="000000"/>
                </a:solidFill>
                <a:latin typeface="Times New Roman" panose="02020603050405020304" pitchFamily="18" charset="0"/>
                <a:ea typeface="Calibri" panose="020F0502020204030204" pitchFamily="34" charset="0"/>
                <a:hlinkClick r:id="rId5"/>
              </a:rPr>
              <a:t>RHAP</a:t>
            </a:r>
            <a:r>
              <a:rPr kumimoji="0" lang="en-GB" sz="1100" b="0" i="0" u="none" strike="noStrike" kern="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rPr>
              <a:t>) document</a:t>
            </a:r>
            <a:endParaRPr kumimoji="0" lang="en-GB" sz="1100" b="0" i="0" u="none" strike="noStrike" kern="0" cap="none" spc="0" normalizeH="0" baseline="0" noProof="0" dirty="0">
              <a:ln>
                <a:noFill/>
              </a:ln>
              <a:solidFill>
                <a:srgbClr val="0C377B"/>
              </a:solidFill>
              <a:effectLst/>
              <a:uLnTx/>
              <a:uFillTx/>
            </a:endParaRPr>
          </a:p>
        </p:txBody>
      </p:sp>
      <p:sp>
        <p:nvSpPr>
          <p:cNvPr id="11" name="Rectangle 10">
            <a:extLst>
              <a:ext uri="{FF2B5EF4-FFF2-40B4-BE49-F238E27FC236}">
                <a16:creationId xmlns:a16="http://schemas.microsoft.com/office/drawing/2014/main" id="{7D4ECA7D-AB01-4752-855C-596536531D95}"/>
              </a:ext>
            </a:extLst>
          </p:cNvPr>
          <p:cNvSpPr/>
          <p:nvPr/>
        </p:nvSpPr>
        <p:spPr>
          <a:xfrm>
            <a:off x="6451118" y="4142203"/>
            <a:ext cx="1996735"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rPr>
              <a:t>Radiation Hardness Assurance Project Validation (</a:t>
            </a: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hlinkClick r:id="rId6"/>
              </a:rPr>
              <a:t>RHAPV</a:t>
            </a: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rPr>
              <a:t>) document</a:t>
            </a:r>
            <a:endParaRPr kumimoji="0" lang="en-GB" sz="1100" b="1" i="0" u="none" strike="noStrike" kern="0" cap="none" spc="0" normalizeH="0" baseline="0" noProof="0" dirty="0">
              <a:ln>
                <a:noFill/>
              </a:ln>
              <a:solidFill>
                <a:srgbClr val="FF0000"/>
              </a:solidFill>
              <a:effectLst/>
              <a:uLnTx/>
              <a:uFillTx/>
            </a:endParaRPr>
          </a:p>
        </p:txBody>
      </p:sp>
      <p:pic>
        <p:nvPicPr>
          <p:cNvPr id="13" name="Picture 12">
            <a:extLst>
              <a:ext uri="{FF2B5EF4-FFF2-40B4-BE49-F238E27FC236}">
                <a16:creationId xmlns:a16="http://schemas.microsoft.com/office/drawing/2014/main" id="{97193FCE-C5C7-4075-8D92-B90F50C35D9D}"/>
              </a:ext>
            </a:extLst>
          </p:cNvPr>
          <p:cNvPicPr>
            <a:picLocks noChangeAspect="1"/>
          </p:cNvPicPr>
          <p:nvPr/>
        </p:nvPicPr>
        <p:blipFill rotWithShape="1">
          <a:blip r:embed="rId7"/>
          <a:srcRect b="64617"/>
          <a:stretch/>
        </p:blipFill>
        <p:spPr>
          <a:xfrm>
            <a:off x="9025775" y="4707923"/>
            <a:ext cx="2812205" cy="1410487"/>
          </a:xfrm>
          <a:prstGeom prst="rect">
            <a:avLst/>
          </a:prstGeom>
          <a:ln>
            <a:noFill/>
          </a:ln>
          <a:effectLst>
            <a:outerShdw blurRad="190500" algn="tl" rotWithShape="0">
              <a:srgbClr val="000000">
                <a:alpha val="70000"/>
              </a:srgbClr>
            </a:outerShdw>
          </a:effectLst>
        </p:spPr>
      </p:pic>
      <p:sp>
        <p:nvSpPr>
          <p:cNvPr id="14" name="Rectangle 13">
            <a:extLst>
              <a:ext uri="{FF2B5EF4-FFF2-40B4-BE49-F238E27FC236}">
                <a16:creationId xmlns:a16="http://schemas.microsoft.com/office/drawing/2014/main" id="{5D573635-B063-4AC4-AD0D-21F349CA820A}"/>
              </a:ext>
            </a:extLst>
          </p:cNvPr>
          <p:cNvSpPr/>
          <p:nvPr/>
        </p:nvSpPr>
        <p:spPr>
          <a:xfrm>
            <a:off x="562109" y="938875"/>
            <a:ext cx="11016630" cy="369332"/>
          </a:xfrm>
          <a:prstGeom prst="rect">
            <a:avLst/>
          </a:prstGeom>
        </p:spPr>
        <p:txBody>
          <a:bodyPr wrap="square">
            <a:spAutoFit/>
          </a:bodyPr>
          <a:lstStyle/>
          <a:p>
            <a:pPr marL="331470" indent="-285750" algn="just">
              <a:spcBef>
                <a:spcPts val="200"/>
              </a:spcBef>
              <a:spcAft>
                <a:spcPts val="200"/>
              </a:spcAft>
              <a:buFont typeface="Wingdings" panose="05000000000000000000" pitchFamily="2" charset="2"/>
              <a:buChar char="Ø"/>
            </a:pPr>
            <a:r>
              <a:rPr lang="en-US" dirty="0"/>
              <a:t>A system radiation hardness assurance (HRA) procedure was developed within the R2E project:</a:t>
            </a:r>
          </a:p>
        </p:txBody>
      </p:sp>
      <p:sp>
        <p:nvSpPr>
          <p:cNvPr id="19" name="Rectangle 18">
            <a:extLst>
              <a:ext uri="{FF2B5EF4-FFF2-40B4-BE49-F238E27FC236}">
                <a16:creationId xmlns:a16="http://schemas.microsoft.com/office/drawing/2014/main" id="{1215FDB1-3447-4026-8A37-342E8FD31825}"/>
              </a:ext>
            </a:extLst>
          </p:cNvPr>
          <p:cNvSpPr/>
          <p:nvPr/>
        </p:nvSpPr>
        <p:spPr>
          <a:xfrm>
            <a:off x="8956624" y="4277037"/>
            <a:ext cx="1996735"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rPr>
              <a:t>Example of a filled document can be found </a:t>
            </a:r>
            <a:r>
              <a:rPr kumimoji="0" lang="en-GB" sz="1100" b="1" i="0" u="none" strike="noStrike" kern="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hlinkClick r:id="rId8"/>
              </a:rPr>
              <a:t>here</a:t>
            </a:r>
            <a:endParaRPr kumimoji="0" lang="en-GB" sz="1100" b="1" i="0" u="none" strike="noStrike" kern="0" cap="none" spc="0" normalizeH="0" baseline="0" noProof="0" dirty="0">
              <a:ln>
                <a:noFill/>
              </a:ln>
              <a:solidFill>
                <a:srgbClr val="FF0000"/>
              </a:solidFill>
              <a:effectLst/>
              <a:uLnTx/>
              <a:uFillTx/>
            </a:endParaRPr>
          </a:p>
        </p:txBody>
      </p:sp>
      <p:sp>
        <p:nvSpPr>
          <p:cNvPr id="20" name="Rectangle 19">
            <a:extLst>
              <a:ext uri="{FF2B5EF4-FFF2-40B4-BE49-F238E27FC236}">
                <a16:creationId xmlns:a16="http://schemas.microsoft.com/office/drawing/2014/main" id="{6CDD15EB-E32E-40D2-B96D-F4B0EAAF9836}"/>
              </a:ext>
            </a:extLst>
          </p:cNvPr>
          <p:cNvSpPr/>
          <p:nvPr/>
        </p:nvSpPr>
        <p:spPr>
          <a:xfrm>
            <a:off x="8983832" y="6094740"/>
            <a:ext cx="1996735" cy="2616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solidFill>
                  <a:srgbClr val="000000"/>
                </a:solidFill>
                <a:latin typeface="Times New Roman" panose="02020603050405020304" pitchFamily="18" charset="0"/>
              </a:rPr>
              <a:t>GEFE RHAPV</a:t>
            </a:r>
          </a:p>
        </p:txBody>
      </p:sp>
      <p:pic>
        <p:nvPicPr>
          <p:cNvPr id="16" name="Picture 15">
            <a:extLst>
              <a:ext uri="{FF2B5EF4-FFF2-40B4-BE49-F238E27FC236}">
                <a16:creationId xmlns:a16="http://schemas.microsoft.com/office/drawing/2014/main" id="{AFC2975B-E6DB-4E50-AAF6-78EA5487C25F}"/>
              </a:ext>
            </a:extLst>
          </p:cNvPr>
          <p:cNvPicPr>
            <a:picLocks noChangeAspect="1"/>
          </p:cNvPicPr>
          <p:nvPr/>
        </p:nvPicPr>
        <p:blipFill>
          <a:blip r:embed="rId9"/>
          <a:stretch>
            <a:fillRect/>
          </a:stretch>
        </p:blipFill>
        <p:spPr>
          <a:xfrm>
            <a:off x="679076" y="1378409"/>
            <a:ext cx="2896644" cy="4801877"/>
          </a:xfrm>
          <a:prstGeom prst="rect">
            <a:avLst/>
          </a:prstGeom>
        </p:spPr>
      </p:pic>
      <p:sp>
        <p:nvSpPr>
          <p:cNvPr id="23" name="Rectangle 22">
            <a:extLst>
              <a:ext uri="{FF2B5EF4-FFF2-40B4-BE49-F238E27FC236}">
                <a16:creationId xmlns:a16="http://schemas.microsoft.com/office/drawing/2014/main" id="{B7A09E6F-78D5-4819-B809-1D52BE6A8DC1}"/>
              </a:ext>
            </a:extLst>
          </p:cNvPr>
          <p:cNvSpPr/>
          <p:nvPr/>
        </p:nvSpPr>
        <p:spPr>
          <a:xfrm>
            <a:off x="3863752" y="1705312"/>
            <a:ext cx="7714987" cy="2215991"/>
          </a:xfrm>
          <a:prstGeom prst="rect">
            <a:avLst/>
          </a:prstGeom>
        </p:spPr>
        <p:txBody>
          <a:bodyPr wrap="square">
            <a:spAutoFit/>
          </a:bodyPr>
          <a:lstStyle/>
          <a:p>
            <a:pPr marL="331470" indent="-285750" algn="just">
              <a:spcBef>
                <a:spcPts val="200"/>
              </a:spcBef>
              <a:spcAft>
                <a:spcPts val="200"/>
              </a:spcAft>
              <a:buFont typeface="Wingdings" panose="05000000000000000000" pitchFamily="2" charset="2"/>
              <a:buChar char="§"/>
            </a:pPr>
            <a:r>
              <a:rPr lang="en-US" dirty="0">
                <a:solidFill>
                  <a:srgbClr val="FF0000"/>
                </a:solidFill>
              </a:rPr>
              <a:t>Linked to the Engineering Change Request </a:t>
            </a:r>
            <a:r>
              <a:rPr lang="en-US" dirty="0"/>
              <a:t>(ECR) as final validation</a:t>
            </a:r>
          </a:p>
          <a:p>
            <a:pPr marL="788670" lvl="1" indent="-285750" algn="just">
              <a:spcBef>
                <a:spcPts val="200"/>
              </a:spcBef>
              <a:spcAft>
                <a:spcPts val="200"/>
              </a:spcAft>
              <a:buFont typeface="Wingdings" panose="05000000000000000000" pitchFamily="2" charset="2"/>
              <a:buChar char="§"/>
            </a:pPr>
            <a:r>
              <a:rPr lang="en-US" sz="2000" b="1" dirty="0">
                <a:solidFill>
                  <a:srgbClr val="FF0000"/>
                </a:solidFill>
              </a:rPr>
              <a:t>Check-box in ECR </a:t>
            </a:r>
            <a:r>
              <a:rPr lang="en-US" dirty="0"/>
              <a:t>template for electronics installed in possible radiation area</a:t>
            </a:r>
          </a:p>
          <a:p>
            <a:pPr marL="331470" indent="-285750" algn="just">
              <a:spcBef>
                <a:spcPts val="200"/>
              </a:spcBef>
              <a:spcAft>
                <a:spcPts val="200"/>
              </a:spcAft>
              <a:buFont typeface="Wingdings" panose="05000000000000000000" pitchFamily="2" charset="2"/>
              <a:buChar char="§"/>
            </a:pPr>
            <a:r>
              <a:rPr lang="en-US" dirty="0"/>
              <a:t>Contains the RHA Project Validation (RHAPV) document as cornerstone</a:t>
            </a:r>
          </a:p>
          <a:p>
            <a:pPr marL="788670" lvl="1" indent="-285750" algn="just">
              <a:spcBef>
                <a:spcPts val="200"/>
              </a:spcBef>
              <a:spcAft>
                <a:spcPts val="200"/>
              </a:spcAft>
              <a:buFont typeface="Wingdings" panose="05000000000000000000" pitchFamily="2" charset="2"/>
              <a:buChar char="§"/>
            </a:pPr>
            <a:r>
              <a:rPr lang="en-GB" dirty="0"/>
              <a:t>The RHA for the various developments is reviewed and approved by R2E project management, ensuring an independent check with respect to system developers and testing activity</a:t>
            </a:r>
            <a:endParaRPr lang="en-US" dirty="0"/>
          </a:p>
        </p:txBody>
      </p:sp>
      <p:sp>
        <p:nvSpPr>
          <p:cNvPr id="17" name="Date Placeholder 4">
            <a:extLst>
              <a:ext uri="{FF2B5EF4-FFF2-40B4-BE49-F238E27FC236}">
                <a16:creationId xmlns:a16="http://schemas.microsoft.com/office/drawing/2014/main" id="{A93625C3-9B34-4A5C-A8E6-9BD620D775DB}"/>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5" name="Footer Placeholder 4"/>
          <p:cNvSpPr>
            <a:spLocks noGrp="1"/>
          </p:cNvSpPr>
          <p:nvPr>
            <p:ph type="ftr" sz="quarter" idx="11"/>
          </p:nvPr>
        </p:nvSpPr>
        <p:spPr>
          <a:xfrm>
            <a:off x="4038600" y="6356350"/>
            <a:ext cx="4114800" cy="365125"/>
          </a:xfrm>
        </p:spPr>
        <p:txBody>
          <a:bodyPr/>
          <a:lstStyle/>
          <a:p>
            <a:pPr>
              <a:defRPr/>
            </a:pPr>
            <a:r>
              <a:rPr lang="en-US" smtClean="0"/>
              <a:t>RADWG Meeting</a:t>
            </a:r>
            <a:endParaRPr lang="en-US" dirty="0"/>
          </a:p>
        </p:txBody>
      </p:sp>
    </p:spTree>
    <p:extLst>
      <p:ext uri="{BB962C8B-B14F-4D97-AF65-F5344CB8AC3E}">
        <p14:creationId xmlns:p14="http://schemas.microsoft.com/office/powerpoint/2010/main" val="2435413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B07CD1-0FD6-4BD1-BFB6-EF51BA56BD3E}"/>
              </a:ext>
            </a:extLst>
          </p:cNvPr>
          <p:cNvSpPr>
            <a:spLocks noGrp="1"/>
          </p:cNvSpPr>
          <p:nvPr>
            <p:ph type="title"/>
          </p:nvPr>
        </p:nvSpPr>
        <p:spPr>
          <a:xfrm>
            <a:off x="656665" y="48251"/>
            <a:ext cx="10515600" cy="1325563"/>
          </a:xfrm>
        </p:spPr>
        <p:txBody>
          <a:bodyPr>
            <a:normAutofit/>
          </a:bodyPr>
          <a:lstStyle/>
          <a:p>
            <a:r>
              <a:rPr lang="en-GB" dirty="0"/>
              <a:t>RHA </a:t>
            </a:r>
            <a:r>
              <a:rPr lang="en-GB" dirty="0" smtClean="0"/>
              <a:t>Project Validation (RHAPV) details</a:t>
            </a:r>
            <a:endParaRPr lang="en-GB" dirty="0"/>
          </a:p>
        </p:txBody>
      </p:sp>
      <p:sp>
        <p:nvSpPr>
          <p:cNvPr id="3" name="Date Placeholder 2">
            <a:extLst>
              <a:ext uri="{FF2B5EF4-FFF2-40B4-BE49-F238E27FC236}">
                <a16:creationId xmlns:a16="http://schemas.microsoft.com/office/drawing/2014/main" id="{65D142F7-A9B5-444F-8915-20BB891D4D4F}"/>
              </a:ext>
            </a:extLst>
          </p:cNvPr>
          <p:cNvSpPr>
            <a:spLocks noGrp="1"/>
          </p:cNvSpPr>
          <p:nvPr>
            <p:ph type="dt" sz="half" idx="10"/>
          </p:nvPr>
        </p:nvSpPr>
        <p:spPr>
          <a:xfrm>
            <a:off x="838200" y="6356350"/>
            <a:ext cx="2743200" cy="365125"/>
          </a:xfrm>
        </p:spPr>
        <p:txBody>
          <a:bodyPr/>
          <a:lstStyle/>
          <a:p>
            <a:pPr>
              <a:defRPr/>
            </a:pPr>
            <a:r>
              <a:rPr lang="en-US" smtClean="0"/>
              <a:t>12/10/2021</a:t>
            </a:r>
            <a:endParaRPr lang="en-US" dirty="0"/>
          </a:p>
        </p:txBody>
      </p:sp>
      <p:sp>
        <p:nvSpPr>
          <p:cNvPr id="4" name="Slide Number Placeholder 3">
            <a:extLst>
              <a:ext uri="{FF2B5EF4-FFF2-40B4-BE49-F238E27FC236}">
                <a16:creationId xmlns:a16="http://schemas.microsoft.com/office/drawing/2014/main" id="{2302A882-11C2-4833-B9DD-8B9FD662BAF8}"/>
              </a:ext>
            </a:extLst>
          </p:cNvPr>
          <p:cNvSpPr>
            <a:spLocks noGrp="1"/>
          </p:cNvSpPr>
          <p:nvPr>
            <p:ph type="sldNum" sz="quarter" idx="12"/>
          </p:nvPr>
        </p:nvSpPr>
        <p:spPr>
          <a:xfrm>
            <a:off x="8610600" y="6356350"/>
            <a:ext cx="2743200" cy="365125"/>
          </a:xfrm>
        </p:spPr>
        <p:txBody>
          <a:bodyPr/>
          <a:lstStyle/>
          <a:p>
            <a:pPr>
              <a:defRPr/>
            </a:pPr>
            <a:fld id="{8D6C380F-326D-3C40-9EE7-7FBAB0953422}" type="slidenum">
              <a:rPr lang="en-US" smtClean="0"/>
              <a:t>13</a:t>
            </a:fld>
            <a:endParaRPr lang="en-US" dirty="0"/>
          </a:p>
        </p:txBody>
      </p:sp>
      <p:pic>
        <p:nvPicPr>
          <p:cNvPr id="15" name="Picture 14">
            <a:extLst>
              <a:ext uri="{FF2B5EF4-FFF2-40B4-BE49-F238E27FC236}">
                <a16:creationId xmlns:a16="http://schemas.microsoft.com/office/drawing/2014/main" id="{A5E0BA3C-1A78-4B33-AF14-073B0E9284ED}"/>
              </a:ext>
            </a:extLst>
          </p:cNvPr>
          <p:cNvPicPr>
            <a:picLocks noChangeAspect="1"/>
          </p:cNvPicPr>
          <p:nvPr/>
        </p:nvPicPr>
        <p:blipFill>
          <a:blip r:embed="rId3"/>
          <a:stretch>
            <a:fillRect/>
          </a:stretch>
        </p:blipFill>
        <p:spPr>
          <a:xfrm>
            <a:off x="1260194" y="1628800"/>
            <a:ext cx="10318545" cy="4217580"/>
          </a:xfrm>
          <a:prstGeom prst="rect">
            <a:avLst/>
          </a:prstGeom>
        </p:spPr>
      </p:pic>
      <p:sp>
        <p:nvSpPr>
          <p:cNvPr id="7" name="Date Placeholder 4">
            <a:extLst>
              <a:ext uri="{FF2B5EF4-FFF2-40B4-BE49-F238E27FC236}">
                <a16:creationId xmlns:a16="http://schemas.microsoft.com/office/drawing/2014/main" id="{EA0D0207-6FEB-451C-9017-5D73BE250CA2}"/>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Testing of electronic components by R. Ferraro (BE-CEM-EPR )</a:t>
            </a:r>
          </a:p>
        </p:txBody>
      </p:sp>
      <p:sp>
        <p:nvSpPr>
          <p:cNvPr id="5" name="Footer Placeholder 4"/>
          <p:cNvSpPr>
            <a:spLocks noGrp="1"/>
          </p:cNvSpPr>
          <p:nvPr>
            <p:ph type="ftr" sz="quarter" idx="11"/>
          </p:nvPr>
        </p:nvSpPr>
        <p:spPr>
          <a:xfrm>
            <a:off x="4038600" y="6356350"/>
            <a:ext cx="4114800" cy="365125"/>
          </a:xfrm>
        </p:spPr>
        <p:txBody>
          <a:bodyPr/>
          <a:lstStyle/>
          <a:p>
            <a:pPr>
              <a:defRPr/>
            </a:pPr>
            <a:r>
              <a:rPr lang="en-US" smtClean="0"/>
              <a:t>RADWG Meeting</a:t>
            </a:r>
            <a:endParaRPr lang="en-US" dirty="0"/>
          </a:p>
        </p:txBody>
      </p:sp>
    </p:spTree>
    <p:extLst>
      <p:ext uri="{BB962C8B-B14F-4D97-AF65-F5344CB8AC3E}">
        <p14:creationId xmlns:p14="http://schemas.microsoft.com/office/powerpoint/2010/main" val="3882731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388" y="0"/>
            <a:ext cx="10515600" cy="1325563"/>
          </a:xfrm>
        </p:spPr>
        <p:txBody>
          <a:bodyPr/>
          <a:lstStyle/>
          <a:p>
            <a:r>
              <a:rPr lang="en-GB" dirty="0" smtClean="0"/>
              <a:t>ECR Template </a:t>
            </a:r>
            <a:endParaRPr lang="en-GB" dirty="0"/>
          </a:p>
        </p:txBody>
      </p:sp>
      <p:sp>
        <p:nvSpPr>
          <p:cNvPr id="3" name="Date Placeholder 2"/>
          <p:cNvSpPr>
            <a:spLocks noGrp="1"/>
          </p:cNvSpPr>
          <p:nvPr>
            <p:ph type="dt" sz="half" idx="10"/>
          </p:nvPr>
        </p:nvSpPr>
        <p:spPr>
          <a:xfrm>
            <a:off x="838200" y="6356350"/>
            <a:ext cx="2743200" cy="365125"/>
          </a:xfrm>
        </p:spPr>
        <p:txBody>
          <a:bodyPr/>
          <a:lstStyle/>
          <a:p>
            <a:pPr>
              <a:defRPr/>
            </a:pPr>
            <a:r>
              <a:rPr lang="en-US" smtClean="0"/>
              <a:t>12/10/2021</a:t>
            </a:r>
            <a:endParaRPr lang="en-US" dirty="0"/>
          </a:p>
        </p:txBody>
      </p:sp>
      <p:sp>
        <p:nvSpPr>
          <p:cNvPr id="4" name="Footer Placeholder 3"/>
          <p:cNvSpPr>
            <a:spLocks noGrp="1"/>
          </p:cNvSpPr>
          <p:nvPr>
            <p:ph type="ftr" sz="quarter" idx="11"/>
          </p:nvPr>
        </p:nvSpPr>
        <p:spPr>
          <a:xfrm>
            <a:off x="4038600" y="6356350"/>
            <a:ext cx="4114800" cy="365125"/>
          </a:xfrm>
        </p:spPr>
        <p:txBody>
          <a:bodyPr/>
          <a:lstStyle/>
          <a:p>
            <a:pPr>
              <a:defRPr/>
            </a:pPr>
            <a:r>
              <a:rPr lang="en-US" smtClean="0"/>
              <a:t>RADWG Meeting</a:t>
            </a:r>
            <a:endParaRPr lang="en-US" dirty="0"/>
          </a:p>
        </p:txBody>
      </p:sp>
      <p:sp>
        <p:nvSpPr>
          <p:cNvPr id="5" name="Slide Number Placeholder 4"/>
          <p:cNvSpPr>
            <a:spLocks noGrp="1"/>
          </p:cNvSpPr>
          <p:nvPr>
            <p:ph type="sldNum" sz="quarter" idx="12"/>
          </p:nvPr>
        </p:nvSpPr>
        <p:spPr>
          <a:xfrm>
            <a:off x="8610600" y="6356350"/>
            <a:ext cx="2743200" cy="365125"/>
          </a:xfrm>
        </p:spPr>
        <p:txBody>
          <a:bodyPr/>
          <a:lstStyle/>
          <a:p>
            <a:pPr>
              <a:defRPr/>
            </a:pPr>
            <a:fld id="{8D6C380F-326D-3C40-9EE7-7FBAB0953422}" type="slidenum">
              <a:rPr lang="en-US" smtClean="0"/>
              <a:t>14</a:t>
            </a:fld>
            <a:endParaRPr lang="en-US" dirty="0"/>
          </a:p>
        </p:txBody>
      </p:sp>
      <p:pic>
        <p:nvPicPr>
          <p:cNvPr id="7" name="Picture 6"/>
          <p:cNvPicPr>
            <a:picLocks noChangeAspect="1"/>
          </p:cNvPicPr>
          <p:nvPr/>
        </p:nvPicPr>
        <p:blipFill>
          <a:blip r:embed="rId2"/>
          <a:stretch>
            <a:fillRect/>
          </a:stretch>
        </p:blipFill>
        <p:spPr>
          <a:xfrm>
            <a:off x="2341189" y="1148322"/>
            <a:ext cx="7724775" cy="5114925"/>
          </a:xfrm>
          <a:prstGeom prst="rect">
            <a:avLst/>
          </a:prstGeom>
        </p:spPr>
      </p:pic>
      <p:sp>
        <p:nvSpPr>
          <p:cNvPr id="8" name="Rectangle 7"/>
          <p:cNvSpPr/>
          <p:nvPr/>
        </p:nvSpPr>
        <p:spPr>
          <a:xfrm>
            <a:off x="1620371" y="4693024"/>
            <a:ext cx="9177617" cy="110938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315437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5628"/>
          <a:stretch/>
        </p:blipFill>
        <p:spPr>
          <a:xfrm>
            <a:off x="1618889" y="186134"/>
            <a:ext cx="8833449" cy="4689158"/>
          </a:xfrm>
          <a:prstGeom prst="rect">
            <a:avLst/>
          </a:prstGeom>
        </p:spPr>
      </p:pic>
      <p:sp>
        <p:nvSpPr>
          <p:cNvPr id="2" name="Title 1"/>
          <p:cNvSpPr>
            <a:spLocks noGrp="1"/>
          </p:cNvSpPr>
          <p:nvPr>
            <p:ph type="ctrTitle"/>
          </p:nvPr>
        </p:nvSpPr>
        <p:spPr>
          <a:xfrm>
            <a:off x="1206259" y="2530713"/>
            <a:ext cx="10147541" cy="2802414"/>
          </a:xfrm>
        </p:spPr>
        <p:txBody>
          <a:bodyPr/>
          <a:lstStyle/>
          <a:p>
            <a:r>
              <a:rPr lang="en-GB" dirty="0" smtClean="0"/>
              <a:t>THANK YOU</a:t>
            </a:r>
            <a:endParaRPr lang="en-GB" dirty="0"/>
          </a:p>
        </p:txBody>
      </p:sp>
      <p:sp>
        <p:nvSpPr>
          <p:cNvPr id="5" name="Date Placeholder 4"/>
          <p:cNvSpPr>
            <a:spLocks noGrp="1"/>
          </p:cNvSpPr>
          <p:nvPr>
            <p:ph type="dt" sz="half" idx="10"/>
          </p:nvPr>
        </p:nvSpPr>
        <p:spPr/>
        <p:txBody>
          <a:bodyPr/>
          <a:lstStyle/>
          <a:p>
            <a:r>
              <a:rPr lang="en-US" smtClean="0"/>
              <a:t>12/10/2021</a:t>
            </a:r>
            <a:endParaRPr lang="en-GB" dirty="0"/>
          </a:p>
        </p:txBody>
      </p:sp>
      <p:sp>
        <p:nvSpPr>
          <p:cNvPr id="6" name="Footer Placeholder 5"/>
          <p:cNvSpPr>
            <a:spLocks noGrp="1"/>
          </p:cNvSpPr>
          <p:nvPr>
            <p:ph type="ftr" sz="quarter" idx="11"/>
          </p:nvPr>
        </p:nvSpPr>
        <p:spPr/>
        <p:txBody>
          <a:bodyPr/>
          <a:lstStyle/>
          <a:p>
            <a:r>
              <a:rPr lang="en-GB" smtClean="0"/>
              <a:t>RADWG Meeting</a:t>
            </a:r>
            <a:endParaRPr lang="en-GB" dirty="0" smtClean="0"/>
          </a:p>
        </p:txBody>
      </p:sp>
      <p:sp>
        <p:nvSpPr>
          <p:cNvPr id="7" name="Slide Number Placeholder 6"/>
          <p:cNvSpPr>
            <a:spLocks noGrp="1"/>
          </p:cNvSpPr>
          <p:nvPr>
            <p:ph type="sldNum" sz="quarter" idx="12"/>
          </p:nvPr>
        </p:nvSpPr>
        <p:spPr/>
        <p:txBody>
          <a:bodyPr/>
          <a:lstStyle/>
          <a:p>
            <a:fld id="{917AFF83-AA22-4D22-A412-C94A422514B5}" type="slidenum">
              <a:rPr lang="en-GB" smtClean="0"/>
              <a:pPr/>
              <a:t>15</a:t>
            </a:fld>
            <a:endParaRPr lang="en-GB" dirty="0"/>
          </a:p>
        </p:txBody>
      </p:sp>
    </p:spTree>
    <p:extLst>
      <p:ext uri="{BB962C8B-B14F-4D97-AF65-F5344CB8AC3E}">
        <p14:creationId xmlns:p14="http://schemas.microsoft.com/office/powerpoint/2010/main" val="8893842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5838" y="63200"/>
            <a:ext cx="10515600" cy="1325563"/>
          </a:xfrm>
        </p:spPr>
        <p:txBody>
          <a:bodyPr/>
          <a:lstStyle/>
          <a:p>
            <a:r>
              <a:rPr lang="en-GB" dirty="0" smtClean="0"/>
              <a:t>AGENDA</a:t>
            </a:r>
            <a:endParaRPr lang="en-GB" dirty="0"/>
          </a:p>
        </p:txBody>
      </p:sp>
      <p:sp>
        <p:nvSpPr>
          <p:cNvPr id="3" name="Content Placeholder 2"/>
          <p:cNvSpPr>
            <a:spLocks noGrp="1"/>
          </p:cNvSpPr>
          <p:nvPr>
            <p:ph idx="1"/>
          </p:nvPr>
        </p:nvSpPr>
        <p:spPr>
          <a:xfrm>
            <a:off x="838200" y="1388763"/>
            <a:ext cx="10515600" cy="4351338"/>
          </a:xfrm>
        </p:spPr>
        <p:txBody>
          <a:bodyPr>
            <a:normAutofit lnSpcReduction="10000"/>
          </a:bodyPr>
          <a:lstStyle/>
          <a:p>
            <a:r>
              <a:rPr lang="en-GB" b="1" dirty="0" smtClean="0"/>
              <a:t>Introduction</a:t>
            </a:r>
          </a:p>
          <a:p>
            <a:r>
              <a:rPr lang="en-GB" b="1" dirty="0" smtClean="0"/>
              <a:t>Activities </a:t>
            </a:r>
            <a:r>
              <a:rPr lang="en-GB" b="1" dirty="0"/>
              <a:t>Overview</a:t>
            </a:r>
            <a:r>
              <a:rPr lang="en-GB" dirty="0"/>
              <a:t> by </a:t>
            </a:r>
            <a:r>
              <a:rPr lang="en-GB" dirty="0" smtClean="0"/>
              <a:t>Rudy Ferraro</a:t>
            </a:r>
            <a:endParaRPr lang="en-GB" dirty="0"/>
          </a:p>
          <a:p>
            <a:r>
              <a:rPr lang="en-US" b="1" dirty="0" smtClean="0"/>
              <a:t>EP-ESE: Radiation-tolerant </a:t>
            </a:r>
            <a:r>
              <a:rPr lang="en-US" b="1" dirty="0"/>
              <a:t>Optical Link Developments for HEP </a:t>
            </a:r>
            <a:r>
              <a:rPr lang="en-US" b="1" dirty="0" smtClean="0"/>
              <a:t>Experiments </a:t>
            </a:r>
            <a:r>
              <a:rPr lang="en-GB" dirty="0" smtClean="0"/>
              <a:t>by Jan Troska</a:t>
            </a:r>
            <a:endParaRPr lang="en-GB" dirty="0"/>
          </a:p>
          <a:p>
            <a:r>
              <a:rPr lang="en-US" b="1" dirty="0" smtClean="0"/>
              <a:t>SY-BI : Current </a:t>
            </a:r>
            <a:r>
              <a:rPr lang="en-US" b="1" dirty="0"/>
              <a:t>and future radiation-tolerant BPM electronics for the LHC and the </a:t>
            </a:r>
            <a:r>
              <a:rPr lang="en-US" b="1" dirty="0" smtClean="0"/>
              <a:t>SPS </a:t>
            </a:r>
            <a:r>
              <a:rPr lang="en-GB" dirty="0"/>
              <a:t>by </a:t>
            </a:r>
            <a:r>
              <a:rPr lang="en-GB" dirty="0" smtClean="0"/>
              <a:t>Andrea Boccardi</a:t>
            </a:r>
          </a:p>
          <a:p>
            <a:r>
              <a:rPr lang="en-US" b="1" dirty="0" smtClean="0"/>
              <a:t>TE-MPE: The </a:t>
            </a:r>
            <a:r>
              <a:rPr lang="en-US" b="1" dirty="0"/>
              <a:t>QPS upgrade: radiation tolerant bus-bar detectors and field-bus </a:t>
            </a:r>
            <a:r>
              <a:rPr lang="en-US" b="1" dirty="0" smtClean="0"/>
              <a:t>clients </a:t>
            </a:r>
            <a:r>
              <a:rPr lang="en-GB" dirty="0" smtClean="0"/>
              <a:t>by J</a:t>
            </a:r>
            <a:r>
              <a:rPr lang="en-US" dirty="0" err="1" smtClean="0"/>
              <a:t>elena</a:t>
            </a:r>
            <a:r>
              <a:rPr lang="en-US" dirty="0" smtClean="0"/>
              <a:t> </a:t>
            </a:r>
            <a:r>
              <a:rPr lang="en-US" dirty="0"/>
              <a:t>Spasic </a:t>
            </a:r>
            <a:r>
              <a:rPr lang="en-US" dirty="0" smtClean="0"/>
              <a:t>&amp; Jens </a:t>
            </a:r>
            <a:r>
              <a:rPr lang="en-US" dirty="0"/>
              <a:t>Steckert </a:t>
            </a:r>
            <a:endParaRPr lang="en-US" dirty="0" smtClean="0"/>
          </a:p>
          <a:p>
            <a:r>
              <a:rPr lang="en-US" b="1" dirty="0" smtClean="0"/>
              <a:t>EP-UCM: Radiation </a:t>
            </a:r>
            <a:r>
              <a:rPr lang="en-US" b="1" dirty="0"/>
              <a:t>tolerant low voltage power supply for CMS detector</a:t>
            </a:r>
            <a:r>
              <a:rPr lang="en-US" b="1" dirty="0" smtClean="0"/>
              <a:t> </a:t>
            </a:r>
            <a:r>
              <a:rPr lang="en-GB" dirty="0" smtClean="0"/>
              <a:t>by </a:t>
            </a:r>
            <a:r>
              <a:rPr lang="en-US" dirty="0"/>
              <a:t>Krzysztof Stachon</a:t>
            </a:r>
            <a:endParaRPr lang="en-GB" dirty="0"/>
          </a:p>
        </p:txBody>
      </p:sp>
      <p:sp>
        <p:nvSpPr>
          <p:cNvPr id="4" name="Date Placeholder 3"/>
          <p:cNvSpPr>
            <a:spLocks noGrp="1"/>
          </p:cNvSpPr>
          <p:nvPr>
            <p:ph type="dt" sz="half" idx="10"/>
          </p:nvPr>
        </p:nvSpPr>
        <p:spPr/>
        <p:txBody>
          <a:bodyPr/>
          <a:lstStyle/>
          <a:p>
            <a:r>
              <a:rPr lang="en-US" smtClean="0"/>
              <a:t>12/10/2021</a:t>
            </a:r>
            <a:endParaRPr lang="en-GB" dirty="0"/>
          </a:p>
        </p:txBody>
      </p:sp>
      <p:sp>
        <p:nvSpPr>
          <p:cNvPr id="5" name="Footer Placeholder 4"/>
          <p:cNvSpPr>
            <a:spLocks noGrp="1"/>
          </p:cNvSpPr>
          <p:nvPr>
            <p:ph type="ftr" sz="quarter" idx="11"/>
          </p:nvPr>
        </p:nvSpPr>
        <p:spPr/>
        <p:txBody>
          <a:bodyPr/>
          <a:lstStyle/>
          <a:p>
            <a:r>
              <a:rPr lang="en-GB" smtClean="0"/>
              <a:t>RADWG Meeting</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2</a:t>
            </a:fld>
            <a:endParaRPr lang="en-GB" dirty="0"/>
          </a:p>
        </p:txBody>
      </p:sp>
    </p:spTree>
    <p:extLst>
      <p:ext uri="{BB962C8B-B14F-4D97-AF65-F5344CB8AC3E}">
        <p14:creationId xmlns:p14="http://schemas.microsoft.com/office/powerpoint/2010/main" val="1804695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5628"/>
          <a:stretch/>
        </p:blipFill>
        <p:spPr>
          <a:xfrm>
            <a:off x="6297282" y="105190"/>
            <a:ext cx="3856009" cy="2046928"/>
          </a:xfrm>
          <a:prstGeom prst="rect">
            <a:avLst/>
          </a:prstGeom>
        </p:spPr>
      </p:pic>
      <p:sp>
        <p:nvSpPr>
          <p:cNvPr id="2" name="Title 1"/>
          <p:cNvSpPr>
            <a:spLocks noGrp="1"/>
          </p:cNvSpPr>
          <p:nvPr>
            <p:ph type="title"/>
          </p:nvPr>
        </p:nvSpPr>
        <p:spPr>
          <a:xfrm>
            <a:off x="1039482" y="173230"/>
            <a:ext cx="10515600" cy="1325563"/>
          </a:xfrm>
        </p:spPr>
        <p:txBody>
          <a:bodyPr/>
          <a:lstStyle/>
          <a:p>
            <a:r>
              <a:rPr lang="en-GB" dirty="0" smtClean="0"/>
              <a:t>RADWG Mandate</a:t>
            </a:r>
            <a:endParaRPr lang="en-GB" dirty="0"/>
          </a:p>
        </p:txBody>
      </p:sp>
      <p:sp>
        <p:nvSpPr>
          <p:cNvPr id="3" name="Content Placeholder 2"/>
          <p:cNvSpPr>
            <a:spLocks noGrp="1"/>
          </p:cNvSpPr>
          <p:nvPr>
            <p:ph idx="1"/>
          </p:nvPr>
        </p:nvSpPr>
        <p:spPr>
          <a:xfrm>
            <a:off x="838200" y="1589538"/>
            <a:ext cx="10515600" cy="4351338"/>
          </a:xfrm>
        </p:spPr>
        <p:txBody>
          <a:bodyPr>
            <a:normAutofit/>
          </a:bodyPr>
          <a:lstStyle/>
          <a:p>
            <a:r>
              <a:rPr lang="en-GB" dirty="0" smtClean="0"/>
              <a:t>It provides </a:t>
            </a:r>
            <a:r>
              <a:rPr lang="en-GB" b="1" dirty="0">
                <a:solidFill>
                  <a:srgbClr val="FF0000"/>
                </a:solidFill>
              </a:rPr>
              <a:t>support</a:t>
            </a:r>
            <a:r>
              <a:rPr lang="en-GB" dirty="0"/>
              <a:t> to the accelerator sector equipment groups for the assessment of radiation tolerance of electronic equipment to be installed in radiation exposed areas. </a:t>
            </a:r>
            <a:endParaRPr lang="en-GB" dirty="0" smtClean="0"/>
          </a:p>
          <a:p>
            <a:r>
              <a:rPr lang="en-GB" dirty="0" smtClean="0"/>
              <a:t>It is </a:t>
            </a:r>
            <a:r>
              <a:rPr lang="en-GB" dirty="0"/>
              <a:t>as a </a:t>
            </a:r>
            <a:r>
              <a:rPr lang="en-GB" b="1" dirty="0">
                <a:solidFill>
                  <a:srgbClr val="FF0000"/>
                </a:solidFill>
              </a:rPr>
              <a:t>forum</a:t>
            </a:r>
            <a:r>
              <a:rPr lang="en-GB" dirty="0"/>
              <a:t> for electronic engineers to discuss </a:t>
            </a:r>
          </a:p>
          <a:p>
            <a:pPr lvl="1"/>
            <a:r>
              <a:rPr lang="en-GB" dirty="0" smtClean="0"/>
              <a:t>design </a:t>
            </a:r>
            <a:r>
              <a:rPr lang="en-GB" dirty="0"/>
              <a:t>practices </a:t>
            </a:r>
            <a:endParaRPr lang="en-GB" dirty="0" smtClean="0"/>
          </a:p>
          <a:p>
            <a:pPr lvl="1"/>
            <a:r>
              <a:rPr lang="en-GB" dirty="0" smtClean="0"/>
              <a:t>radiation tests</a:t>
            </a:r>
          </a:p>
          <a:p>
            <a:pPr lvl="1"/>
            <a:r>
              <a:rPr lang="en-GB" dirty="0" smtClean="0"/>
              <a:t>radiation </a:t>
            </a:r>
            <a:r>
              <a:rPr lang="en-GB" dirty="0"/>
              <a:t>induced failures in the accelerators. </a:t>
            </a:r>
          </a:p>
          <a:p>
            <a:r>
              <a:rPr lang="en-GB" dirty="0" smtClean="0"/>
              <a:t>It </a:t>
            </a:r>
            <a:r>
              <a:rPr lang="en-GB" b="1" dirty="0">
                <a:solidFill>
                  <a:srgbClr val="FF0000"/>
                </a:solidFill>
              </a:rPr>
              <a:t>coordinates radiation test campaigns </a:t>
            </a:r>
            <a:r>
              <a:rPr lang="en-GB" dirty="0"/>
              <a:t>inside and outside CERN</a:t>
            </a:r>
          </a:p>
          <a:p>
            <a:r>
              <a:rPr lang="en-GB" dirty="0" smtClean="0"/>
              <a:t>The RADWG is a pillar of the R2E Project</a:t>
            </a:r>
            <a:endParaRPr lang="en-GB" dirty="0"/>
          </a:p>
        </p:txBody>
      </p:sp>
      <p:sp>
        <p:nvSpPr>
          <p:cNvPr id="4" name="Date Placeholder 3"/>
          <p:cNvSpPr>
            <a:spLocks noGrp="1"/>
          </p:cNvSpPr>
          <p:nvPr>
            <p:ph type="dt" sz="half" idx="10"/>
          </p:nvPr>
        </p:nvSpPr>
        <p:spPr/>
        <p:txBody>
          <a:bodyPr/>
          <a:lstStyle/>
          <a:p>
            <a:r>
              <a:rPr lang="en-US" smtClean="0"/>
              <a:t>12/10/2021</a:t>
            </a:r>
            <a:endParaRPr lang="en-GB" dirty="0"/>
          </a:p>
        </p:txBody>
      </p:sp>
      <p:sp>
        <p:nvSpPr>
          <p:cNvPr id="5" name="Footer Placeholder 4"/>
          <p:cNvSpPr>
            <a:spLocks noGrp="1"/>
          </p:cNvSpPr>
          <p:nvPr>
            <p:ph type="ftr" sz="quarter" idx="11"/>
          </p:nvPr>
        </p:nvSpPr>
        <p:spPr/>
        <p:txBody>
          <a:bodyPr/>
          <a:lstStyle/>
          <a:p>
            <a:r>
              <a:rPr lang="en-GB" smtClean="0"/>
              <a:t>RADWG Meeting</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3</a:t>
            </a:fld>
            <a:endParaRPr lang="en-GB" dirty="0"/>
          </a:p>
        </p:txBody>
      </p:sp>
      <p:pic>
        <p:nvPicPr>
          <p:cNvPr id="8" name="Picture 7"/>
          <p:cNvPicPr>
            <a:picLocks noChangeAspect="1"/>
          </p:cNvPicPr>
          <p:nvPr/>
        </p:nvPicPr>
        <p:blipFill>
          <a:blip r:embed="rId3"/>
          <a:stretch>
            <a:fillRect/>
          </a:stretch>
        </p:blipFill>
        <p:spPr bwMode="auto">
          <a:xfrm>
            <a:off x="7253440" y="4972691"/>
            <a:ext cx="899960" cy="1118701"/>
          </a:xfrm>
          <a:prstGeom prst="rect">
            <a:avLst/>
          </a:prstGeom>
        </p:spPr>
      </p:pic>
    </p:spTree>
    <p:extLst>
      <p:ext uri="{BB962C8B-B14F-4D97-AF65-F5344CB8AC3E}">
        <p14:creationId xmlns:p14="http://schemas.microsoft.com/office/powerpoint/2010/main" val="10791425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3DB34A5-C840-44E9-8C01-DE3C3BBB9355}"/>
              </a:ext>
            </a:extLst>
          </p:cNvPr>
          <p:cNvPicPr>
            <a:picLocks noChangeAspect="1"/>
          </p:cNvPicPr>
          <p:nvPr/>
        </p:nvPicPr>
        <p:blipFill>
          <a:blip r:embed="rId3"/>
          <a:stretch>
            <a:fillRect/>
          </a:stretch>
        </p:blipFill>
        <p:spPr>
          <a:xfrm>
            <a:off x="693129" y="1797397"/>
            <a:ext cx="7134169" cy="2999755"/>
          </a:xfrm>
          <a:prstGeom prst="rect">
            <a:avLst/>
          </a:prstGeom>
        </p:spPr>
      </p:pic>
      <p:sp>
        <p:nvSpPr>
          <p:cNvPr id="2" name="Title 1">
            <a:extLst>
              <a:ext uri="{FF2B5EF4-FFF2-40B4-BE49-F238E27FC236}">
                <a16:creationId xmlns:a16="http://schemas.microsoft.com/office/drawing/2014/main" id="{985129E0-CA02-44AA-90B6-AFB54001DDCF}"/>
              </a:ext>
            </a:extLst>
          </p:cNvPr>
          <p:cNvSpPr>
            <a:spLocks noGrp="1"/>
          </p:cNvSpPr>
          <p:nvPr>
            <p:ph type="title"/>
          </p:nvPr>
        </p:nvSpPr>
        <p:spPr>
          <a:xfrm>
            <a:off x="515471" y="-64740"/>
            <a:ext cx="10515600" cy="1325563"/>
          </a:xfrm>
        </p:spPr>
        <p:txBody>
          <a:bodyPr/>
          <a:lstStyle/>
          <a:p>
            <a:r>
              <a:rPr lang="fr-FR" dirty="0"/>
              <a:t>CERN RHA Guideline for </a:t>
            </a:r>
            <a:r>
              <a:rPr lang="en-US" dirty="0"/>
              <a:t>COTS-based</a:t>
            </a:r>
            <a:r>
              <a:rPr lang="fr-FR" dirty="0"/>
              <a:t> system</a:t>
            </a:r>
            <a:endParaRPr lang="en-GB" dirty="0"/>
          </a:p>
        </p:txBody>
      </p:sp>
      <p:sp>
        <p:nvSpPr>
          <p:cNvPr id="5" name="Date Placeholder 4">
            <a:extLst>
              <a:ext uri="{FF2B5EF4-FFF2-40B4-BE49-F238E27FC236}">
                <a16:creationId xmlns:a16="http://schemas.microsoft.com/office/drawing/2014/main" id="{41FCDBE9-FD27-491A-A562-17E2908BABAF}"/>
              </a:ext>
            </a:extLst>
          </p:cNvPr>
          <p:cNvSpPr>
            <a:spLocks noGrp="1"/>
          </p:cNvSpPr>
          <p:nvPr>
            <p:ph type="dt" sz="half" idx="10"/>
          </p:nvPr>
        </p:nvSpPr>
        <p:spPr>
          <a:xfrm>
            <a:off x="838200" y="6356350"/>
            <a:ext cx="2743200" cy="365125"/>
          </a:xfrm>
        </p:spPr>
        <p:txBody>
          <a:bodyPr/>
          <a:lstStyle/>
          <a:p>
            <a:pPr>
              <a:defRPr/>
            </a:pPr>
            <a:r>
              <a:rPr lang="en-US" noProof="0" smtClean="0"/>
              <a:t>12/10/2021</a:t>
            </a:r>
            <a:endParaRPr lang="en-GB" noProof="0" dirty="0"/>
          </a:p>
        </p:txBody>
      </p:sp>
      <p:sp>
        <p:nvSpPr>
          <p:cNvPr id="6" name="Slide Number Placeholder 5">
            <a:extLst>
              <a:ext uri="{FF2B5EF4-FFF2-40B4-BE49-F238E27FC236}">
                <a16:creationId xmlns:a16="http://schemas.microsoft.com/office/drawing/2014/main" id="{2781168C-0E0F-494C-A6CB-CB6C3A85F498}"/>
              </a:ext>
            </a:extLst>
          </p:cNvPr>
          <p:cNvSpPr>
            <a:spLocks noGrp="1"/>
          </p:cNvSpPr>
          <p:nvPr>
            <p:ph type="sldNum" sz="quarter" idx="12"/>
          </p:nvPr>
        </p:nvSpPr>
        <p:spPr>
          <a:xfrm>
            <a:off x="8610600" y="6356350"/>
            <a:ext cx="2743200" cy="365125"/>
          </a:xfrm>
        </p:spPr>
        <p:txBody>
          <a:bodyPr/>
          <a:lstStyle/>
          <a:p>
            <a:pPr>
              <a:defRPr/>
            </a:pPr>
            <a:fld id="{8D6C380F-326D-3C40-9EE7-7FBAB0953422}" type="slidenum">
              <a:rPr lang="en-GB" noProof="0" smtClean="0"/>
              <a:t>4</a:t>
            </a:fld>
            <a:endParaRPr lang="en-GB" noProof="0" dirty="0"/>
          </a:p>
        </p:txBody>
      </p:sp>
      <p:sp>
        <p:nvSpPr>
          <p:cNvPr id="8" name="Rectangle 7">
            <a:extLst>
              <a:ext uri="{FF2B5EF4-FFF2-40B4-BE49-F238E27FC236}">
                <a16:creationId xmlns:a16="http://schemas.microsoft.com/office/drawing/2014/main" id="{C7659AB1-C949-4599-B298-2394A8F7B15F}"/>
              </a:ext>
            </a:extLst>
          </p:cNvPr>
          <p:cNvSpPr/>
          <p:nvPr/>
        </p:nvSpPr>
        <p:spPr>
          <a:xfrm>
            <a:off x="595312" y="1320451"/>
            <a:ext cx="10987087" cy="369332"/>
          </a:xfrm>
          <a:prstGeom prst="rect">
            <a:avLst/>
          </a:prstGeom>
        </p:spPr>
        <p:txBody>
          <a:bodyPr wrap="square">
            <a:spAutoFit/>
          </a:bodyPr>
          <a:lstStyle/>
          <a:p>
            <a:pPr marL="45720" algn="just">
              <a:spcBef>
                <a:spcPts val="200"/>
              </a:spcBef>
              <a:spcAft>
                <a:spcPts val="200"/>
              </a:spcAft>
            </a:pPr>
            <a:r>
              <a:rPr lang="en-US" dirty="0"/>
              <a:t>Within the R2E project we have defined the process for system qualification:</a:t>
            </a:r>
          </a:p>
        </p:txBody>
      </p:sp>
      <p:sp>
        <p:nvSpPr>
          <p:cNvPr id="12" name="TextBox 11">
            <a:extLst>
              <a:ext uri="{FF2B5EF4-FFF2-40B4-BE49-F238E27FC236}">
                <a16:creationId xmlns:a16="http://schemas.microsoft.com/office/drawing/2014/main" id="{A24AB09A-EA90-427B-9A77-9D7DD60E2CD7}"/>
              </a:ext>
            </a:extLst>
          </p:cNvPr>
          <p:cNvSpPr txBox="1"/>
          <p:nvPr/>
        </p:nvSpPr>
        <p:spPr>
          <a:xfrm>
            <a:off x="6311825" y="4602199"/>
            <a:ext cx="1672253" cy="253916"/>
          </a:xfrm>
          <a:prstGeom prst="rect">
            <a:avLst/>
          </a:prstGeom>
          <a:noFill/>
        </p:spPr>
        <p:txBody>
          <a:bodyPr wrap="none" rtlCol="0">
            <a:spAutoFit/>
          </a:bodyPr>
          <a:lstStyle/>
          <a:p>
            <a:r>
              <a:rPr lang="en-GB" sz="1050" dirty="0"/>
              <a:t>@ CERN RHA Guideline</a:t>
            </a:r>
          </a:p>
        </p:txBody>
      </p:sp>
      <p:sp>
        <p:nvSpPr>
          <p:cNvPr id="13" name="Left Brace 12">
            <a:extLst>
              <a:ext uri="{FF2B5EF4-FFF2-40B4-BE49-F238E27FC236}">
                <a16:creationId xmlns:a16="http://schemas.microsoft.com/office/drawing/2014/main" id="{410CECE1-F17A-4098-9A29-420EA3438086}"/>
              </a:ext>
            </a:extLst>
          </p:cNvPr>
          <p:cNvSpPr/>
          <p:nvPr/>
        </p:nvSpPr>
        <p:spPr bwMode="auto">
          <a:xfrm rot="10800000">
            <a:off x="7984078" y="2125710"/>
            <a:ext cx="420557" cy="866094"/>
          </a:xfrm>
          <a:prstGeom prst="leftBrace">
            <a:avLst>
              <a:gd name="adj1" fmla="val 25000"/>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4" name="Rectangle 13">
            <a:extLst>
              <a:ext uri="{FF2B5EF4-FFF2-40B4-BE49-F238E27FC236}">
                <a16:creationId xmlns:a16="http://schemas.microsoft.com/office/drawing/2014/main" id="{E01301C9-1A53-40E3-B344-76709198638F}"/>
              </a:ext>
            </a:extLst>
          </p:cNvPr>
          <p:cNvSpPr/>
          <p:nvPr/>
        </p:nvSpPr>
        <p:spPr>
          <a:xfrm>
            <a:off x="8645489" y="1994953"/>
            <a:ext cx="2845341" cy="1077218"/>
          </a:xfrm>
          <a:prstGeom prst="rect">
            <a:avLst/>
          </a:prstGeom>
        </p:spPr>
        <p:txBody>
          <a:bodyPr wrap="square">
            <a:spAutoFit/>
          </a:bodyPr>
          <a:lstStyle/>
          <a:p>
            <a:pPr marL="285750" indent="-285750">
              <a:buFont typeface="Arial" panose="020B0604020202020204" pitchFamily="34" charset="0"/>
              <a:buChar char="•"/>
            </a:pPr>
            <a:r>
              <a:rPr lang="en-US" sz="1600" dirty="0">
                <a:solidFill>
                  <a:srgbClr val="C00000"/>
                </a:solidFill>
                <a:sym typeface="Wingdings" panose="05000000000000000000" pitchFamily="2" charset="2"/>
              </a:rPr>
              <a:t>Provide advices and support for component type &amp; technology choice</a:t>
            </a:r>
          </a:p>
          <a:p>
            <a:pPr marL="285750" indent="-285750">
              <a:buFont typeface="Arial" panose="020B0604020202020204" pitchFamily="34" charset="0"/>
              <a:buChar char="•"/>
            </a:pPr>
            <a:r>
              <a:rPr lang="en-US" sz="1600" dirty="0">
                <a:solidFill>
                  <a:srgbClr val="C00000"/>
                </a:solidFill>
                <a:sym typeface="Wingdings" panose="05000000000000000000" pitchFamily="2" charset="2"/>
              </a:rPr>
              <a:t>Collect Test request</a:t>
            </a:r>
            <a:endParaRPr lang="en-GB" sz="1600" dirty="0"/>
          </a:p>
        </p:txBody>
      </p:sp>
      <p:sp>
        <p:nvSpPr>
          <p:cNvPr id="17" name="Left Brace 16">
            <a:extLst>
              <a:ext uri="{FF2B5EF4-FFF2-40B4-BE49-F238E27FC236}">
                <a16:creationId xmlns:a16="http://schemas.microsoft.com/office/drawing/2014/main" id="{AF1F0EB8-E601-4732-A855-73ED1741CDA5}"/>
              </a:ext>
            </a:extLst>
          </p:cNvPr>
          <p:cNvSpPr/>
          <p:nvPr/>
        </p:nvSpPr>
        <p:spPr bwMode="auto">
          <a:xfrm rot="10800000">
            <a:off x="7984078" y="3060831"/>
            <a:ext cx="420557" cy="338554"/>
          </a:xfrm>
          <a:prstGeom prst="leftBrace">
            <a:avLst>
              <a:gd name="adj1" fmla="val 9374"/>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9" name="TextBox 18">
            <a:extLst>
              <a:ext uri="{FF2B5EF4-FFF2-40B4-BE49-F238E27FC236}">
                <a16:creationId xmlns:a16="http://schemas.microsoft.com/office/drawing/2014/main" id="{902C7A00-65B1-4627-9ED0-B11F37DC28BA}"/>
              </a:ext>
            </a:extLst>
          </p:cNvPr>
          <p:cNvSpPr txBox="1"/>
          <p:nvPr/>
        </p:nvSpPr>
        <p:spPr>
          <a:xfrm>
            <a:off x="8647349" y="3056061"/>
            <a:ext cx="2276864" cy="338554"/>
          </a:xfrm>
          <a:prstGeom prst="rect">
            <a:avLst/>
          </a:prstGeom>
          <a:noFill/>
        </p:spPr>
        <p:txBody>
          <a:bodyPr wrap="square">
            <a:spAutoFit/>
          </a:bodyPr>
          <a:lstStyle/>
          <a:p>
            <a:pPr marL="285750" indent="-285750">
              <a:buFont typeface="Arial" panose="020B0604020202020204" pitchFamily="34" charset="0"/>
              <a:buChar char="•"/>
            </a:pPr>
            <a:r>
              <a:rPr lang="en-US" sz="1600" dirty="0">
                <a:solidFill>
                  <a:srgbClr val="C00000"/>
                </a:solidFill>
                <a:sym typeface="Wingdings" panose="05000000000000000000" pitchFamily="2" charset="2"/>
              </a:rPr>
              <a:t>Test &amp; Reporting</a:t>
            </a:r>
            <a:endParaRPr lang="en-GB" sz="1600" dirty="0"/>
          </a:p>
        </p:txBody>
      </p:sp>
      <p:sp>
        <p:nvSpPr>
          <p:cNvPr id="20" name="Left Brace 19">
            <a:extLst>
              <a:ext uri="{FF2B5EF4-FFF2-40B4-BE49-F238E27FC236}">
                <a16:creationId xmlns:a16="http://schemas.microsoft.com/office/drawing/2014/main" id="{5072287B-2590-436B-8E35-3CDA07A4054A}"/>
              </a:ext>
            </a:extLst>
          </p:cNvPr>
          <p:cNvSpPr/>
          <p:nvPr/>
        </p:nvSpPr>
        <p:spPr bwMode="auto">
          <a:xfrm rot="10800000">
            <a:off x="7984078" y="3458348"/>
            <a:ext cx="420557" cy="1024595"/>
          </a:xfrm>
          <a:prstGeom prst="leftBrace">
            <a:avLst>
              <a:gd name="adj1" fmla="val 1500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21" name="TextBox 20">
            <a:extLst>
              <a:ext uri="{FF2B5EF4-FFF2-40B4-BE49-F238E27FC236}">
                <a16:creationId xmlns:a16="http://schemas.microsoft.com/office/drawing/2014/main" id="{8869C505-2493-4971-960E-476807203360}"/>
              </a:ext>
            </a:extLst>
          </p:cNvPr>
          <p:cNvSpPr txBox="1"/>
          <p:nvPr/>
        </p:nvSpPr>
        <p:spPr>
          <a:xfrm>
            <a:off x="8645489" y="3555146"/>
            <a:ext cx="2923086" cy="830997"/>
          </a:xfrm>
          <a:prstGeom prst="rect">
            <a:avLst/>
          </a:prstGeom>
          <a:noFill/>
        </p:spPr>
        <p:txBody>
          <a:bodyPr wrap="square">
            <a:spAutoFit/>
          </a:bodyPr>
          <a:lstStyle/>
          <a:p>
            <a:pPr marL="285750" indent="-285750">
              <a:buFont typeface="Arial" panose="020B0604020202020204" pitchFamily="34" charset="0"/>
              <a:buChar char="•"/>
            </a:pPr>
            <a:r>
              <a:rPr lang="en-US" sz="1600" dirty="0">
                <a:solidFill>
                  <a:srgbClr val="C00000"/>
                </a:solidFill>
                <a:sym typeface="Wingdings" panose="05000000000000000000" pitchFamily="2" charset="2"/>
              </a:rPr>
              <a:t>Provide support on system failure analysis and mitigation</a:t>
            </a:r>
            <a:endParaRPr lang="en-GB" sz="1600" dirty="0"/>
          </a:p>
        </p:txBody>
      </p:sp>
      <p:sp>
        <p:nvSpPr>
          <p:cNvPr id="22" name="Rectangle 21">
            <a:extLst>
              <a:ext uri="{FF2B5EF4-FFF2-40B4-BE49-F238E27FC236}">
                <a16:creationId xmlns:a16="http://schemas.microsoft.com/office/drawing/2014/main" id="{EC6462EA-E1FD-4A58-9E87-F672470CA081}"/>
              </a:ext>
            </a:extLst>
          </p:cNvPr>
          <p:cNvSpPr/>
          <p:nvPr/>
        </p:nvSpPr>
        <p:spPr>
          <a:xfrm>
            <a:off x="595312" y="4965518"/>
            <a:ext cx="10987087" cy="1302921"/>
          </a:xfrm>
          <a:prstGeom prst="rect">
            <a:avLst/>
          </a:prstGeom>
        </p:spPr>
        <p:txBody>
          <a:bodyPr wrap="square">
            <a:spAutoFit/>
          </a:bodyPr>
          <a:lstStyle/>
          <a:p>
            <a:pPr marL="331470" indent="-285750" algn="just">
              <a:spcBef>
                <a:spcPts val="200"/>
              </a:spcBef>
              <a:spcAft>
                <a:spcPts val="200"/>
              </a:spcAft>
              <a:buFont typeface="Wingdings" panose="05000000000000000000" pitchFamily="2" charset="2"/>
              <a:buChar char="§"/>
            </a:pPr>
            <a:r>
              <a:rPr lang="en-US" dirty="0"/>
              <a:t>Provide advices in early development stages for component choice</a:t>
            </a:r>
          </a:p>
          <a:p>
            <a:pPr marL="331470" indent="-285750" algn="just">
              <a:spcBef>
                <a:spcPts val="200"/>
              </a:spcBef>
              <a:spcAft>
                <a:spcPts val="200"/>
              </a:spcAft>
              <a:buFont typeface="Wingdings" panose="05000000000000000000" pitchFamily="2" charset="2"/>
              <a:buChar char="§"/>
            </a:pPr>
            <a:r>
              <a:rPr lang="en-US" dirty="0"/>
              <a:t>Help analyzing system failure observed in operation or during system-level test and propose mitigation techniques or part replacement candidates</a:t>
            </a:r>
          </a:p>
          <a:p>
            <a:pPr marL="331470" indent="-285750" algn="just">
              <a:spcBef>
                <a:spcPts val="200"/>
              </a:spcBef>
              <a:spcAft>
                <a:spcPts val="200"/>
              </a:spcAft>
              <a:buFont typeface="Wingdings" panose="05000000000000000000" pitchFamily="2" charset="2"/>
              <a:buChar char="§"/>
            </a:pPr>
            <a:endParaRPr lang="en-US" dirty="0"/>
          </a:p>
        </p:txBody>
      </p:sp>
      <p:sp>
        <p:nvSpPr>
          <p:cNvPr id="3" name="Footer Placeholder 2"/>
          <p:cNvSpPr>
            <a:spLocks noGrp="1"/>
          </p:cNvSpPr>
          <p:nvPr>
            <p:ph type="ftr" sz="quarter" idx="11"/>
          </p:nvPr>
        </p:nvSpPr>
        <p:spPr>
          <a:xfrm>
            <a:off x="4038600" y="6356350"/>
            <a:ext cx="4114800" cy="365125"/>
          </a:xfrm>
        </p:spPr>
        <p:txBody>
          <a:bodyPr/>
          <a:lstStyle/>
          <a:p>
            <a:pPr>
              <a:defRPr/>
            </a:pPr>
            <a:r>
              <a:rPr lang="en-GB" noProof="0" smtClean="0"/>
              <a:t>RADWG Meeting</a:t>
            </a:r>
            <a:endParaRPr lang="en-GB" noProof="0"/>
          </a:p>
        </p:txBody>
      </p:sp>
    </p:spTree>
    <p:extLst>
      <p:ext uri="{BB962C8B-B14F-4D97-AF65-F5344CB8AC3E}">
        <p14:creationId xmlns:p14="http://schemas.microsoft.com/office/powerpoint/2010/main" val="2339498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259977" y="-44554"/>
            <a:ext cx="10515600" cy="1325563"/>
          </a:xfrm>
        </p:spPr>
        <p:txBody>
          <a:bodyPr/>
          <a:lstStyle/>
          <a:p>
            <a:pPr>
              <a:defRPr/>
            </a:pPr>
            <a:r>
              <a:rPr lang="fr-FR" dirty="0"/>
              <a:t>Radiation test service – BE-CEM-EPR</a:t>
            </a:r>
          </a:p>
        </p:txBody>
      </p:sp>
      <p:sp>
        <p:nvSpPr>
          <p:cNvPr id="5" name="Date Placeholder 2"/>
          <p:cNvSpPr>
            <a:spLocks noGrp="1"/>
          </p:cNvSpPr>
          <p:nvPr>
            <p:ph type="dt" sz="half" idx="10"/>
          </p:nvPr>
        </p:nvSpPr>
        <p:spPr bwMode="auto">
          <a:xfrm>
            <a:off x="951899" y="6356350"/>
            <a:ext cx="1828144" cy="365125"/>
          </a:xfrm>
        </p:spPr>
        <p:txBody>
          <a:bodyPr/>
          <a:lstStyle/>
          <a:p>
            <a:pPr>
              <a:defRPr/>
            </a:pPr>
            <a:r>
              <a:rPr lang="en-US" smtClean="0"/>
              <a:t>12/10/2021</a:t>
            </a:r>
            <a:endParaRPr lang="en-GB" dirty="0"/>
          </a:p>
        </p:txBody>
      </p:sp>
      <p:sp>
        <p:nvSpPr>
          <p:cNvPr id="6" name="Slide Number Placeholder 3"/>
          <p:cNvSpPr>
            <a:spLocks noGrp="1"/>
          </p:cNvSpPr>
          <p:nvPr>
            <p:ph type="sldNum" sz="quarter" idx="12"/>
          </p:nvPr>
        </p:nvSpPr>
        <p:spPr bwMode="auto">
          <a:xfrm>
            <a:off x="10609232" y="6356351"/>
            <a:ext cx="973168" cy="365125"/>
          </a:xfrm>
        </p:spPr>
        <p:txBody>
          <a:bodyPr/>
          <a:lstStyle/>
          <a:p>
            <a:pPr>
              <a:defRPr/>
            </a:pPr>
            <a:fld id="{8D6C380F-326D-3C40-9EE7-7FBAB0953422}" type="slidenum">
              <a:rPr lang="en-GB" smtClean="0"/>
              <a:t>5</a:t>
            </a:fld>
            <a:endParaRPr lang="en-GB" dirty="0"/>
          </a:p>
        </p:txBody>
      </p:sp>
      <p:grpSp>
        <p:nvGrpSpPr>
          <p:cNvPr id="7" name="Group 6">
            <a:extLst>
              <a:ext uri="{FF2B5EF4-FFF2-40B4-BE49-F238E27FC236}">
                <a16:creationId xmlns:a16="http://schemas.microsoft.com/office/drawing/2014/main" id="{EE6EEB80-0CDB-48C5-91C4-6E9D0024C10C}"/>
              </a:ext>
            </a:extLst>
          </p:cNvPr>
          <p:cNvGrpSpPr/>
          <p:nvPr/>
        </p:nvGrpSpPr>
        <p:grpSpPr>
          <a:xfrm>
            <a:off x="4137880" y="1970108"/>
            <a:ext cx="3451476" cy="3618985"/>
            <a:chOff x="2865527" y="1757796"/>
            <a:chExt cx="3412947" cy="3578586"/>
          </a:xfrm>
        </p:grpSpPr>
        <p:sp>
          <p:nvSpPr>
            <p:cNvPr id="8" name="Freeform 8">
              <a:extLst>
                <a:ext uri="{FF2B5EF4-FFF2-40B4-BE49-F238E27FC236}">
                  <a16:creationId xmlns:a16="http://schemas.microsoft.com/office/drawing/2014/main" id="{30FB9C4C-6DB5-4505-833B-4F970A42D754}"/>
                </a:ext>
              </a:extLst>
            </p:cNvPr>
            <p:cNvSpPr>
              <a:spLocks/>
            </p:cNvSpPr>
            <p:nvPr/>
          </p:nvSpPr>
          <p:spPr bwMode="auto">
            <a:xfrm>
              <a:off x="3973965" y="1757796"/>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3A5C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01</a:t>
              </a:r>
            </a:p>
          </p:txBody>
        </p:sp>
        <p:sp>
          <p:nvSpPr>
            <p:cNvPr id="9" name="Freeform 11">
              <a:extLst>
                <a:ext uri="{FF2B5EF4-FFF2-40B4-BE49-F238E27FC236}">
                  <a16:creationId xmlns:a16="http://schemas.microsoft.com/office/drawing/2014/main" id="{EB11833A-F074-4927-8B18-E7A4671193F5}"/>
                </a:ext>
              </a:extLst>
            </p:cNvPr>
            <p:cNvSpPr>
              <a:spLocks/>
            </p:cNvSpPr>
            <p:nvPr/>
          </p:nvSpPr>
          <p:spPr bwMode="auto">
            <a:xfrm>
              <a:off x="5075661" y="2394352"/>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F7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02</a:t>
              </a:r>
            </a:p>
          </p:txBody>
        </p:sp>
        <p:sp>
          <p:nvSpPr>
            <p:cNvPr id="10" name="Freeform 14">
              <a:extLst>
                <a:ext uri="{FF2B5EF4-FFF2-40B4-BE49-F238E27FC236}">
                  <a16:creationId xmlns:a16="http://schemas.microsoft.com/office/drawing/2014/main" id="{4A56013F-6DE0-47A0-BEB7-2A1923C01B51}"/>
                </a:ext>
              </a:extLst>
            </p:cNvPr>
            <p:cNvSpPr>
              <a:spLocks/>
            </p:cNvSpPr>
            <p:nvPr/>
          </p:nvSpPr>
          <p:spPr bwMode="auto">
            <a:xfrm>
              <a:off x="5075661" y="3653984"/>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4CC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b"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03</a:t>
              </a:r>
            </a:p>
          </p:txBody>
        </p:sp>
        <p:sp>
          <p:nvSpPr>
            <p:cNvPr id="11" name="Freeform 17">
              <a:extLst>
                <a:ext uri="{FF2B5EF4-FFF2-40B4-BE49-F238E27FC236}">
                  <a16:creationId xmlns:a16="http://schemas.microsoft.com/office/drawing/2014/main" id="{1DFCFBC0-6F81-4929-8AED-4BF814555419}"/>
                </a:ext>
              </a:extLst>
            </p:cNvPr>
            <p:cNvSpPr>
              <a:spLocks/>
            </p:cNvSpPr>
            <p:nvPr/>
          </p:nvSpPr>
          <p:spPr bwMode="auto">
            <a:xfrm>
              <a:off x="3973965" y="4297282"/>
              <a:ext cx="1202813" cy="1039100"/>
            </a:xfrm>
            <a:custGeom>
              <a:avLst/>
              <a:gdLst>
                <a:gd name="T0" fmla="*/ 0 w 1249"/>
                <a:gd name="T1" fmla="*/ 539 h 1079"/>
                <a:gd name="T2" fmla="*/ 309 w 1249"/>
                <a:gd name="T3" fmla="*/ 0 h 1079"/>
                <a:gd name="T4" fmla="*/ 941 w 1249"/>
                <a:gd name="T5" fmla="*/ 0 h 1079"/>
                <a:gd name="T6" fmla="*/ 1249 w 1249"/>
                <a:gd name="T7" fmla="*/ 539 h 1079"/>
                <a:gd name="T8" fmla="*/ 941 w 1249"/>
                <a:gd name="T9" fmla="*/ 1079 h 1079"/>
                <a:gd name="T10" fmla="*/ 309 w 1249"/>
                <a:gd name="T11" fmla="*/ 1079 h 1079"/>
                <a:gd name="T12" fmla="*/ 0 w 1249"/>
                <a:gd name="T13" fmla="*/ 539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39"/>
                  </a:moveTo>
                  <a:lnTo>
                    <a:pt x="309" y="0"/>
                  </a:lnTo>
                  <a:lnTo>
                    <a:pt x="941" y="0"/>
                  </a:lnTo>
                  <a:lnTo>
                    <a:pt x="1249" y="539"/>
                  </a:lnTo>
                  <a:lnTo>
                    <a:pt x="941" y="1079"/>
                  </a:lnTo>
                  <a:lnTo>
                    <a:pt x="309" y="1079"/>
                  </a:lnTo>
                  <a:lnTo>
                    <a:pt x="0" y="539"/>
                  </a:lnTo>
                  <a:close/>
                </a:path>
              </a:pathLst>
            </a:custGeom>
            <a:solidFill>
              <a:srgbClr val="FFC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04</a:t>
              </a:r>
            </a:p>
          </p:txBody>
        </p:sp>
        <p:sp>
          <p:nvSpPr>
            <p:cNvPr id="12" name="Freeform 20">
              <a:extLst>
                <a:ext uri="{FF2B5EF4-FFF2-40B4-BE49-F238E27FC236}">
                  <a16:creationId xmlns:a16="http://schemas.microsoft.com/office/drawing/2014/main" id="{A66C193A-5772-4265-A19A-84D7D73CC2B6}"/>
                </a:ext>
              </a:extLst>
            </p:cNvPr>
            <p:cNvSpPr>
              <a:spLocks/>
            </p:cNvSpPr>
            <p:nvPr/>
          </p:nvSpPr>
          <p:spPr bwMode="auto">
            <a:xfrm>
              <a:off x="2865527" y="3653984"/>
              <a:ext cx="1202813" cy="1045841"/>
            </a:xfrm>
            <a:custGeom>
              <a:avLst/>
              <a:gdLst>
                <a:gd name="T0" fmla="*/ 0 w 1249"/>
                <a:gd name="T1" fmla="*/ 543 h 1086"/>
                <a:gd name="T2" fmla="*/ 310 w 1249"/>
                <a:gd name="T3" fmla="*/ 0 h 1086"/>
                <a:gd name="T4" fmla="*/ 939 w 1249"/>
                <a:gd name="T5" fmla="*/ 0 h 1086"/>
                <a:gd name="T6" fmla="*/ 1249 w 1249"/>
                <a:gd name="T7" fmla="*/ 543 h 1086"/>
                <a:gd name="T8" fmla="*/ 939 w 1249"/>
                <a:gd name="T9" fmla="*/ 1086 h 1086"/>
                <a:gd name="T10" fmla="*/ 310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0" y="0"/>
                  </a:lnTo>
                  <a:lnTo>
                    <a:pt x="939" y="0"/>
                  </a:lnTo>
                  <a:lnTo>
                    <a:pt x="1249" y="543"/>
                  </a:lnTo>
                  <a:lnTo>
                    <a:pt x="939" y="1086"/>
                  </a:lnTo>
                  <a:lnTo>
                    <a:pt x="310" y="1086"/>
                  </a:lnTo>
                  <a:lnTo>
                    <a:pt x="0" y="543"/>
                  </a:lnTo>
                  <a:close/>
                </a:path>
              </a:pathLst>
            </a:custGeom>
            <a:solidFill>
              <a:srgbClr val="C130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b"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05</a:t>
              </a:r>
            </a:p>
          </p:txBody>
        </p:sp>
        <p:sp>
          <p:nvSpPr>
            <p:cNvPr id="13" name="Freeform 22">
              <a:extLst>
                <a:ext uri="{FF2B5EF4-FFF2-40B4-BE49-F238E27FC236}">
                  <a16:creationId xmlns:a16="http://schemas.microsoft.com/office/drawing/2014/main" id="{406B5F91-B597-4BC1-987D-B7D8FC3CB1DE}"/>
                </a:ext>
              </a:extLst>
            </p:cNvPr>
            <p:cNvSpPr>
              <a:spLocks/>
            </p:cNvSpPr>
            <p:nvPr/>
          </p:nvSpPr>
          <p:spPr bwMode="auto">
            <a:xfrm>
              <a:off x="2865527" y="2394353"/>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A2B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06</a:t>
              </a:r>
            </a:p>
          </p:txBody>
        </p:sp>
        <p:sp>
          <p:nvSpPr>
            <p:cNvPr id="14" name="Freeform: Shape 48">
              <a:extLst>
                <a:ext uri="{FF2B5EF4-FFF2-40B4-BE49-F238E27FC236}">
                  <a16:creationId xmlns:a16="http://schemas.microsoft.com/office/drawing/2014/main" id="{93838BA0-B24A-4AA9-9B10-C4D89490FB28}"/>
                </a:ext>
              </a:extLst>
            </p:cNvPr>
            <p:cNvSpPr/>
            <p:nvPr/>
          </p:nvSpPr>
          <p:spPr>
            <a:xfrm>
              <a:off x="4085582" y="2368025"/>
              <a:ext cx="977161" cy="428872"/>
            </a:xfrm>
            <a:custGeom>
              <a:avLst/>
              <a:gdLst>
                <a:gd name="connsiteX0" fmla="*/ 797078 w 1610809"/>
                <a:gd name="connsiteY0" fmla="*/ 0 h 706977"/>
                <a:gd name="connsiteX1" fmla="*/ 1553630 w 1610809"/>
                <a:gd name="connsiteY1" fmla="*/ 152741 h 706977"/>
                <a:gd name="connsiteX2" fmla="*/ 1610809 w 1610809"/>
                <a:gd name="connsiteY2" fmla="*/ 180285 h 706977"/>
                <a:gd name="connsiteX3" fmla="*/ 1309842 w 1610809"/>
                <a:gd name="connsiteY3" fmla="*/ 706977 h 706977"/>
                <a:gd name="connsiteX4" fmla="*/ 306542 w 1610809"/>
                <a:gd name="connsiteY4" fmla="*/ 706977 h 706977"/>
                <a:gd name="connsiteX5" fmla="*/ 0 w 1610809"/>
                <a:gd name="connsiteY5" fmla="*/ 172264 h 706977"/>
                <a:gd name="connsiteX6" fmla="*/ 40526 w 1610809"/>
                <a:gd name="connsiteY6" fmla="*/ 152741 h 706977"/>
                <a:gd name="connsiteX7" fmla="*/ 797078 w 1610809"/>
                <a:gd name="connsiteY7" fmla="*/ 0 h 70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9" h="706977">
                  <a:moveTo>
                    <a:pt x="797078" y="0"/>
                  </a:moveTo>
                  <a:cubicBezTo>
                    <a:pt x="1065439" y="0"/>
                    <a:pt x="1321096" y="54387"/>
                    <a:pt x="1553630" y="152741"/>
                  </a:cubicBezTo>
                  <a:lnTo>
                    <a:pt x="1610809" y="180285"/>
                  </a:lnTo>
                  <a:lnTo>
                    <a:pt x="1309842" y="706977"/>
                  </a:lnTo>
                  <a:lnTo>
                    <a:pt x="306542" y="706977"/>
                  </a:lnTo>
                  <a:lnTo>
                    <a:pt x="0" y="172264"/>
                  </a:lnTo>
                  <a:lnTo>
                    <a:pt x="40526" y="152741"/>
                  </a:lnTo>
                  <a:cubicBezTo>
                    <a:pt x="273060" y="54387"/>
                    <a:pt x="528718" y="0"/>
                    <a:pt x="797078" y="0"/>
                  </a:cubicBez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Freeform: Shape 49">
              <a:extLst>
                <a:ext uri="{FF2B5EF4-FFF2-40B4-BE49-F238E27FC236}">
                  <a16:creationId xmlns:a16="http://schemas.microsoft.com/office/drawing/2014/main" id="{8598C6B5-F99F-4FF1-9E53-18E3EA7741D8}"/>
                </a:ext>
              </a:extLst>
            </p:cNvPr>
            <p:cNvSpPr/>
            <p:nvPr/>
          </p:nvSpPr>
          <p:spPr>
            <a:xfrm>
              <a:off x="3395784" y="2589476"/>
              <a:ext cx="672557" cy="843977"/>
            </a:xfrm>
            <a:custGeom>
              <a:avLst/>
              <a:gdLst>
                <a:gd name="connsiteX0" fmla="*/ 803193 w 1108681"/>
                <a:gd name="connsiteY0" fmla="*/ 0 h 1391260"/>
                <a:gd name="connsiteX1" fmla="*/ 1108681 w 1108681"/>
                <a:gd name="connsiteY1" fmla="*/ 535597 h 1391260"/>
                <a:gd name="connsiteX2" fmla="*/ 619731 w 1108681"/>
                <a:gd name="connsiteY2" fmla="*/ 1391260 h 1391260"/>
                <a:gd name="connsiteX3" fmla="*/ 0 w 1108681"/>
                <a:gd name="connsiteY3" fmla="*/ 1391260 h 1391260"/>
                <a:gd name="connsiteX4" fmla="*/ 576 w 1108681"/>
                <a:gd name="connsiteY4" fmla="*/ 1379858 h 1391260"/>
                <a:gd name="connsiteX5" fmla="*/ 697845 w 1108681"/>
                <a:gd name="connsiteY5" fmla="*/ 78778 h 1391260"/>
                <a:gd name="connsiteX6" fmla="*/ 803193 w 1108681"/>
                <a:gd name="connsiteY6" fmla="*/ 0 h 139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8681" h="1391260">
                  <a:moveTo>
                    <a:pt x="803193" y="0"/>
                  </a:moveTo>
                  <a:lnTo>
                    <a:pt x="1108681" y="535597"/>
                  </a:lnTo>
                  <a:lnTo>
                    <a:pt x="619731" y="1391260"/>
                  </a:lnTo>
                  <a:lnTo>
                    <a:pt x="0" y="1391260"/>
                  </a:lnTo>
                  <a:lnTo>
                    <a:pt x="576" y="1379858"/>
                  </a:lnTo>
                  <a:cubicBezTo>
                    <a:pt x="53661" y="857143"/>
                    <a:pt x="313874" y="395660"/>
                    <a:pt x="697845" y="78778"/>
                  </a:cubicBezTo>
                  <a:lnTo>
                    <a:pt x="80319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Freeform: Shape 50">
              <a:extLst>
                <a:ext uri="{FF2B5EF4-FFF2-40B4-BE49-F238E27FC236}">
                  <a16:creationId xmlns:a16="http://schemas.microsoft.com/office/drawing/2014/main" id="{F45AB4E7-3562-4044-B924-F30CEA372396}"/>
                </a:ext>
              </a:extLst>
            </p:cNvPr>
            <p:cNvSpPr/>
            <p:nvPr/>
          </p:nvSpPr>
          <p:spPr>
            <a:xfrm>
              <a:off x="5075660" y="2593772"/>
              <a:ext cx="667118" cy="846422"/>
            </a:xfrm>
            <a:custGeom>
              <a:avLst/>
              <a:gdLst>
                <a:gd name="connsiteX0" fmla="*/ 305432 w 1099715"/>
                <a:gd name="connsiteY0" fmla="*/ 0 h 1395290"/>
                <a:gd name="connsiteX1" fmla="*/ 401309 w 1099715"/>
                <a:gd name="connsiteY1" fmla="*/ 71696 h 1395290"/>
                <a:gd name="connsiteX2" fmla="*/ 1098578 w 1099715"/>
                <a:gd name="connsiteY2" fmla="*/ 1372776 h 1395290"/>
                <a:gd name="connsiteX3" fmla="*/ 1099715 w 1099715"/>
                <a:gd name="connsiteY3" fmla="*/ 1395290 h 1395290"/>
                <a:gd name="connsiteX4" fmla="*/ 493713 w 1099715"/>
                <a:gd name="connsiteY4" fmla="*/ 1395290 h 1395290"/>
                <a:gd name="connsiteX5" fmla="*/ 0 w 1099715"/>
                <a:gd name="connsiteY5" fmla="*/ 533278 h 1395290"/>
                <a:gd name="connsiteX6" fmla="*/ 305432 w 1099715"/>
                <a:gd name="connsiteY6" fmla="*/ 0 h 13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90">
                  <a:moveTo>
                    <a:pt x="305432" y="0"/>
                  </a:moveTo>
                  <a:lnTo>
                    <a:pt x="401309" y="71696"/>
                  </a:lnTo>
                  <a:cubicBezTo>
                    <a:pt x="785281" y="388578"/>
                    <a:pt x="1045494" y="850061"/>
                    <a:pt x="1098578" y="1372776"/>
                  </a:cubicBezTo>
                  <a:lnTo>
                    <a:pt x="1099715" y="1395290"/>
                  </a:lnTo>
                  <a:lnTo>
                    <a:pt x="493713" y="1395290"/>
                  </a:lnTo>
                  <a:lnTo>
                    <a:pt x="0" y="533278"/>
                  </a:lnTo>
                  <a:lnTo>
                    <a:pt x="30543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51">
              <a:extLst>
                <a:ext uri="{FF2B5EF4-FFF2-40B4-BE49-F238E27FC236}">
                  <a16:creationId xmlns:a16="http://schemas.microsoft.com/office/drawing/2014/main" id="{A0DFC675-0586-4C7B-BD47-ECAE8C6C99A3}"/>
                </a:ext>
              </a:extLst>
            </p:cNvPr>
            <p:cNvSpPr/>
            <p:nvPr/>
          </p:nvSpPr>
          <p:spPr>
            <a:xfrm>
              <a:off x="3395444" y="3653984"/>
              <a:ext cx="672896" cy="849762"/>
            </a:xfrm>
            <a:custGeom>
              <a:avLst/>
              <a:gdLst>
                <a:gd name="connsiteX0" fmla="*/ 0 w 1109242"/>
                <a:gd name="connsiteY0" fmla="*/ 0 h 1400797"/>
                <a:gd name="connsiteX1" fmla="*/ 617117 w 1109242"/>
                <a:gd name="connsiteY1" fmla="*/ 0 h 1400797"/>
                <a:gd name="connsiteX2" fmla="*/ 1109242 w 1109242"/>
                <a:gd name="connsiteY2" fmla="*/ 862013 h 1400797"/>
                <a:gd name="connsiteX3" fmla="*/ 801649 w 1109242"/>
                <a:gd name="connsiteY3" fmla="*/ 1400797 h 1400797"/>
                <a:gd name="connsiteX4" fmla="*/ 698406 w 1109242"/>
                <a:gd name="connsiteY4" fmla="*/ 1323593 h 1400797"/>
                <a:gd name="connsiteX5" fmla="*/ 1137 w 1109242"/>
                <a:gd name="connsiteY5" fmla="*/ 22513 h 1400797"/>
                <a:gd name="connsiteX6" fmla="*/ 0 w 1109242"/>
                <a:gd name="connsiteY6" fmla="*/ 0 h 140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9242" h="1400797">
                  <a:moveTo>
                    <a:pt x="0" y="0"/>
                  </a:moveTo>
                  <a:lnTo>
                    <a:pt x="617117" y="0"/>
                  </a:lnTo>
                  <a:lnTo>
                    <a:pt x="1109242" y="862013"/>
                  </a:lnTo>
                  <a:lnTo>
                    <a:pt x="801649" y="1400797"/>
                  </a:lnTo>
                  <a:lnTo>
                    <a:pt x="698406" y="1323593"/>
                  </a:lnTo>
                  <a:cubicBezTo>
                    <a:pt x="314435" y="1006712"/>
                    <a:pt x="54222" y="545228"/>
                    <a:pt x="1137" y="22513"/>
                  </a:cubicBezTo>
                  <a:lnTo>
                    <a:pt x="0"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9" name="Freeform: Shape 52">
              <a:extLst>
                <a:ext uri="{FF2B5EF4-FFF2-40B4-BE49-F238E27FC236}">
                  <a16:creationId xmlns:a16="http://schemas.microsoft.com/office/drawing/2014/main" id="{3D59058B-EBA7-416D-B85B-CA9F3CA7C888}"/>
                </a:ext>
              </a:extLst>
            </p:cNvPr>
            <p:cNvSpPr/>
            <p:nvPr/>
          </p:nvSpPr>
          <p:spPr>
            <a:xfrm>
              <a:off x="5075660" y="3653985"/>
              <a:ext cx="667118" cy="846421"/>
            </a:xfrm>
            <a:custGeom>
              <a:avLst/>
              <a:gdLst>
                <a:gd name="connsiteX0" fmla="*/ 493713 w 1099715"/>
                <a:gd name="connsiteY0" fmla="*/ 0 h 1395289"/>
                <a:gd name="connsiteX1" fmla="*/ 1099715 w 1099715"/>
                <a:gd name="connsiteY1" fmla="*/ 0 h 1395289"/>
                <a:gd name="connsiteX2" fmla="*/ 1098578 w 1099715"/>
                <a:gd name="connsiteY2" fmla="*/ 22513 h 1395289"/>
                <a:gd name="connsiteX3" fmla="*/ 401309 w 1099715"/>
                <a:gd name="connsiteY3" fmla="*/ 1323593 h 1395289"/>
                <a:gd name="connsiteX4" fmla="*/ 305431 w 1099715"/>
                <a:gd name="connsiteY4" fmla="*/ 1395289 h 1395289"/>
                <a:gd name="connsiteX5" fmla="*/ 0 w 1099715"/>
                <a:gd name="connsiteY5" fmla="*/ 862013 h 1395289"/>
                <a:gd name="connsiteX6" fmla="*/ 493713 w 1099715"/>
                <a:gd name="connsiteY6" fmla="*/ 0 h 139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89">
                  <a:moveTo>
                    <a:pt x="493713" y="0"/>
                  </a:moveTo>
                  <a:lnTo>
                    <a:pt x="1099715" y="0"/>
                  </a:lnTo>
                  <a:lnTo>
                    <a:pt x="1098578" y="22513"/>
                  </a:lnTo>
                  <a:cubicBezTo>
                    <a:pt x="1045494" y="545228"/>
                    <a:pt x="785281" y="1006712"/>
                    <a:pt x="401309" y="1323593"/>
                  </a:cubicBezTo>
                  <a:lnTo>
                    <a:pt x="305431" y="1395289"/>
                  </a:lnTo>
                  <a:lnTo>
                    <a:pt x="0" y="862013"/>
                  </a:lnTo>
                  <a:lnTo>
                    <a:pt x="49371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0" name="Freeform: Shape 53">
              <a:extLst>
                <a:ext uri="{FF2B5EF4-FFF2-40B4-BE49-F238E27FC236}">
                  <a16:creationId xmlns:a16="http://schemas.microsoft.com/office/drawing/2014/main" id="{8FFDF34C-B75B-40E7-8211-CA1BA2A0C888}"/>
                </a:ext>
              </a:extLst>
            </p:cNvPr>
            <p:cNvSpPr/>
            <p:nvPr/>
          </p:nvSpPr>
          <p:spPr>
            <a:xfrm>
              <a:off x="4085581" y="4297282"/>
              <a:ext cx="977160" cy="428871"/>
            </a:xfrm>
            <a:custGeom>
              <a:avLst/>
              <a:gdLst>
                <a:gd name="connsiteX0" fmla="*/ 306542 w 1610808"/>
                <a:gd name="connsiteY0" fmla="*/ 0 h 706976"/>
                <a:gd name="connsiteX1" fmla="*/ 1309842 w 1610808"/>
                <a:gd name="connsiteY1" fmla="*/ 0 h 706976"/>
                <a:gd name="connsiteX2" fmla="*/ 1610808 w 1610808"/>
                <a:gd name="connsiteY2" fmla="*/ 526691 h 706976"/>
                <a:gd name="connsiteX3" fmla="*/ 1553630 w 1610808"/>
                <a:gd name="connsiteY3" fmla="*/ 554235 h 706976"/>
                <a:gd name="connsiteX4" fmla="*/ 797078 w 1610808"/>
                <a:gd name="connsiteY4" fmla="*/ 706976 h 706976"/>
                <a:gd name="connsiteX5" fmla="*/ 40526 w 1610808"/>
                <a:gd name="connsiteY5" fmla="*/ 554235 h 706976"/>
                <a:gd name="connsiteX6" fmla="*/ 0 w 1610808"/>
                <a:gd name="connsiteY6" fmla="*/ 534713 h 706976"/>
                <a:gd name="connsiteX7" fmla="*/ 306542 w 1610808"/>
                <a:gd name="connsiteY7" fmla="*/ 0 h 7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8" h="706976">
                  <a:moveTo>
                    <a:pt x="306542" y="0"/>
                  </a:moveTo>
                  <a:lnTo>
                    <a:pt x="1309842" y="0"/>
                  </a:lnTo>
                  <a:lnTo>
                    <a:pt x="1610808" y="526691"/>
                  </a:lnTo>
                  <a:lnTo>
                    <a:pt x="1553630" y="554235"/>
                  </a:lnTo>
                  <a:cubicBezTo>
                    <a:pt x="1321096" y="652589"/>
                    <a:pt x="1065439" y="706976"/>
                    <a:pt x="797078" y="706976"/>
                  </a:cubicBezTo>
                  <a:cubicBezTo>
                    <a:pt x="528718" y="706976"/>
                    <a:pt x="273060" y="652589"/>
                    <a:pt x="40526" y="554235"/>
                  </a:cubicBezTo>
                  <a:lnTo>
                    <a:pt x="0" y="534713"/>
                  </a:lnTo>
                  <a:lnTo>
                    <a:pt x="30654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8606B535-B433-412D-89F2-771381A17662}"/>
              </a:ext>
            </a:extLst>
          </p:cNvPr>
          <p:cNvGrpSpPr/>
          <p:nvPr/>
        </p:nvGrpSpPr>
        <p:grpSpPr>
          <a:xfrm>
            <a:off x="7534146" y="2180830"/>
            <a:ext cx="3026349" cy="932443"/>
            <a:chOff x="6974393" y="2981951"/>
            <a:chExt cx="2654069" cy="1033611"/>
          </a:xfrm>
        </p:grpSpPr>
        <p:sp>
          <p:nvSpPr>
            <p:cNvPr id="22" name="TextBox 21">
              <a:extLst>
                <a:ext uri="{FF2B5EF4-FFF2-40B4-BE49-F238E27FC236}">
                  <a16:creationId xmlns:a16="http://schemas.microsoft.com/office/drawing/2014/main" id="{404A040C-FC9A-41EF-A4DE-0122FB246A1C}"/>
                </a:ext>
              </a:extLst>
            </p:cNvPr>
            <p:cNvSpPr txBox="1"/>
            <p:nvPr/>
          </p:nvSpPr>
          <p:spPr>
            <a:xfrm>
              <a:off x="6974393" y="2981951"/>
              <a:ext cx="2654069" cy="443521"/>
            </a:xfrm>
            <a:prstGeom prst="rect">
              <a:avLst/>
            </a:prstGeom>
            <a:noFill/>
          </p:spPr>
          <p:txBody>
            <a:bodyPr wrap="square" lIns="0" rIns="0" rtlCol="0" anchor="b">
              <a:spAutoFit/>
            </a:bodyPr>
            <a:lstStyle/>
            <a:p>
              <a:r>
                <a:rPr lang="en-US" sz="2000" b="1" dirty="0">
                  <a:solidFill>
                    <a:prstClr val="black"/>
                  </a:solidFill>
                  <a:latin typeface="Calibri" panose="020F0502020204030204"/>
                </a:rPr>
                <a:t>Test planning and  structure</a:t>
              </a:r>
            </a:p>
          </p:txBody>
        </p:sp>
        <p:sp>
          <p:nvSpPr>
            <p:cNvPr id="23" name="TextBox 22">
              <a:extLst>
                <a:ext uri="{FF2B5EF4-FFF2-40B4-BE49-F238E27FC236}">
                  <a16:creationId xmlns:a16="http://schemas.microsoft.com/office/drawing/2014/main" id="{D3D58622-27B8-4EFA-A512-2EDA839DFCDE}"/>
                </a:ext>
              </a:extLst>
            </p:cNvPr>
            <p:cNvSpPr txBox="1"/>
            <p:nvPr/>
          </p:nvSpPr>
          <p:spPr>
            <a:xfrm>
              <a:off x="6979504" y="3401456"/>
              <a:ext cx="2648958"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Each component/system is analyzed, and all the possible radiation effects are taken into account for planning the test and structure it</a:t>
              </a:r>
            </a:p>
          </p:txBody>
        </p:sp>
      </p:grpSp>
      <p:grpSp>
        <p:nvGrpSpPr>
          <p:cNvPr id="24" name="Group 23">
            <a:extLst>
              <a:ext uri="{FF2B5EF4-FFF2-40B4-BE49-F238E27FC236}">
                <a16:creationId xmlns:a16="http://schemas.microsoft.com/office/drawing/2014/main" id="{6DBA664E-60BB-413A-BC16-4083F05DB75A}"/>
              </a:ext>
            </a:extLst>
          </p:cNvPr>
          <p:cNvGrpSpPr/>
          <p:nvPr/>
        </p:nvGrpSpPr>
        <p:grpSpPr>
          <a:xfrm>
            <a:off x="7602423" y="3531602"/>
            <a:ext cx="3020520" cy="1178662"/>
            <a:chOff x="6691483" y="4441031"/>
            <a:chExt cx="2794768" cy="1306545"/>
          </a:xfrm>
        </p:grpSpPr>
        <p:sp>
          <p:nvSpPr>
            <p:cNvPr id="25" name="TextBox 24">
              <a:extLst>
                <a:ext uri="{FF2B5EF4-FFF2-40B4-BE49-F238E27FC236}">
                  <a16:creationId xmlns:a16="http://schemas.microsoft.com/office/drawing/2014/main" id="{85174506-87F7-4F9A-810C-4A812DF54A44}"/>
                </a:ext>
              </a:extLst>
            </p:cNvPr>
            <p:cNvSpPr txBox="1"/>
            <p:nvPr/>
          </p:nvSpPr>
          <p:spPr>
            <a:xfrm>
              <a:off x="6691483" y="4441031"/>
              <a:ext cx="2794768" cy="716457"/>
            </a:xfrm>
            <a:prstGeom prst="rect">
              <a:avLst/>
            </a:prstGeom>
            <a:noFill/>
          </p:spPr>
          <p:txBody>
            <a:bodyPr wrap="square" lIns="0" rIns="0" rtlCol="0" anchor="b">
              <a:spAutoFit/>
            </a:bodyPr>
            <a:lstStyle/>
            <a:p>
              <a:r>
                <a:rPr lang="en-US" b="1" dirty="0">
                  <a:solidFill>
                    <a:prstClr val="black"/>
                  </a:solidFill>
                  <a:latin typeface="Calibri" panose="020F0502020204030204"/>
                </a:rPr>
                <a:t>Board and instrumentation preparation</a:t>
              </a:r>
            </a:p>
          </p:txBody>
        </p:sp>
        <p:sp>
          <p:nvSpPr>
            <p:cNvPr id="26" name="TextBox 25">
              <a:extLst>
                <a:ext uri="{FF2B5EF4-FFF2-40B4-BE49-F238E27FC236}">
                  <a16:creationId xmlns:a16="http://schemas.microsoft.com/office/drawing/2014/main" id="{06019F84-B5BF-4ABB-8D10-370E5F7B11EC}"/>
                </a:ext>
              </a:extLst>
            </p:cNvPr>
            <p:cNvSpPr txBox="1"/>
            <p:nvPr/>
          </p:nvSpPr>
          <p:spPr>
            <a:xfrm>
              <a:off x="6697329" y="5133470"/>
              <a:ext cx="2788921"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For each component a dedicated set of test board is prepared and the associated instrumentation is chosen to face the complexity of the radiation test</a:t>
              </a:r>
            </a:p>
          </p:txBody>
        </p:sp>
      </p:grpSp>
      <p:grpSp>
        <p:nvGrpSpPr>
          <p:cNvPr id="27" name="Group 26">
            <a:extLst>
              <a:ext uri="{FF2B5EF4-FFF2-40B4-BE49-F238E27FC236}">
                <a16:creationId xmlns:a16="http://schemas.microsoft.com/office/drawing/2014/main" id="{5277486E-D85A-4AC9-8692-D1EDF036B321}"/>
              </a:ext>
            </a:extLst>
          </p:cNvPr>
          <p:cNvGrpSpPr/>
          <p:nvPr/>
        </p:nvGrpSpPr>
        <p:grpSpPr>
          <a:xfrm>
            <a:off x="1438241" y="3229222"/>
            <a:ext cx="2549577" cy="932443"/>
            <a:chOff x="-650748" y="2981950"/>
            <a:chExt cx="2826202" cy="1033612"/>
          </a:xfrm>
        </p:grpSpPr>
        <p:sp>
          <p:nvSpPr>
            <p:cNvPr id="28" name="TextBox 27">
              <a:extLst>
                <a:ext uri="{FF2B5EF4-FFF2-40B4-BE49-F238E27FC236}">
                  <a16:creationId xmlns:a16="http://schemas.microsoft.com/office/drawing/2014/main" id="{76BDB5F1-AC78-448F-9C3E-EB11D3084336}"/>
                </a:ext>
              </a:extLst>
            </p:cNvPr>
            <p:cNvSpPr txBox="1"/>
            <p:nvPr/>
          </p:nvSpPr>
          <p:spPr>
            <a:xfrm>
              <a:off x="-650748" y="2981950"/>
              <a:ext cx="2826202" cy="443522"/>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Result analysis</a:t>
              </a:r>
            </a:p>
          </p:txBody>
        </p:sp>
        <p:sp>
          <p:nvSpPr>
            <p:cNvPr id="29" name="TextBox 28">
              <a:extLst>
                <a:ext uri="{FF2B5EF4-FFF2-40B4-BE49-F238E27FC236}">
                  <a16:creationId xmlns:a16="http://schemas.microsoft.com/office/drawing/2014/main" id="{85A6D9EF-C9F8-4DB2-BAC2-8FDF49BFCFD3}"/>
                </a:ext>
              </a:extLst>
            </p:cNvPr>
            <p:cNvSpPr txBox="1"/>
            <p:nvPr/>
          </p:nvSpPr>
          <p:spPr>
            <a:xfrm>
              <a:off x="-650748" y="3401456"/>
              <a:ext cx="2826202"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results are analyzed during and after the tests for each component considering the end application and the possible operational issues </a:t>
              </a:r>
            </a:p>
          </p:txBody>
        </p:sp>
      </p:grpSp>
      <p:grpSp>
        <p:nvGrpSpPr>
          <p:cNvPr id="30" name="Group 29">
            <a:extLst>
              <a:ext uri="{FF2B5EF4-FFF2-40B4-BE49-F238E27FC236}">
                <a16:creationId xmlns:a16="http://schemas.microsoft.com/office/drawing/2014/main" id="{AD80E1EB-9434-4DA5-8103-C1F00361A57D}"/>
              </a:ext>
            </a:extLst>
          </p:cNvPr>
          <p:cNvGrpSpPr/>
          <p:nvPr/>
        </p:nvGrpSpPr>
        <p:grpSpPr>
          <a:xfrm>
            <a:off x="4777029" y="1076152"/>
            <a:ext cx="2634280" cy="893280"/>
            <a:chOff x="6697329" y="1266169"/>
            <a:chExt cx="2202817" cy="990199"/>
          </a:xfrm>
        </p:grpSpPr>
        <p:sp>
          <p:nvSpPr>
            <p:cNvPr id="31" name="TextBox 30">
              <a:extLst>
                <a:ext uri="{FF2B5EF4-FFF2-40B4-BE49-F238E27FC236}">
                  <a16:creationId xmlns:a16="http://schemas.microsoft.com/office/drawing/2014/main" id="{5CDFA44E-FD36-46E6-ACDB-2A91459EF9FD}"/>
                </a:ext>
              </a:extLst>
            </p:cNvPr>
            <p:cNvSpPr txBox="1"/>
            <p:nvPr/>
          </p:nvSpPr>
          <p:spPr>
            <a:xfrm>
              <a:off x="6697329" y="1266169"/>
              <a:ext cx="2202816" cy="400110"/>
            </a:xfrm>
            <a:prstGeom prst="rect">
              <a:avLst/>
            </a:prstGeom>
            <a:noFill/>
          </p:spPr>
          <p:txBody>
            <a:bodyPr wrap="square" lIns="0" rIns="0" rtlCol="0" anchor="b">
              <a:spAutoFit/>
            </a:bodyPr>
            <a:lstStyle/>
            <a:p>
              <a:r>
                <a:rPr lang="en-US" sz="2000" b="1" dirty="0">
                  <a:solidFill>
                    <a:prstClr val="black"/>
                  </a:solidFill>
                  <a:latin typeface="Calibri" panose="020F0502020204030204"/>
                </a:rPr>
                <a:t>Request collection</a:t>
              </a:r>
            </a:p>
          </p:txBody>
        </p:sp>
        <p:sp>
          <p:nvSpPr>
            <p:cNvPr id="32" name="TextBox 31">
              <a:extLst>
                <a:ext uri="{FF2B5EF4-FFF2-40B4-BE49-F238E27FC236}">
                  <a16:creationId xmlns:a16="http://schemas.microsoft.com/office/drawing/2014/main" id="{FA058E24-BC02-46C8-9290-9C650F9E4202}"/>
                </a:ext>
              </a:extLst>
            </p:cNvPr>
            <p:cNvSpPr txBox="1"/>
            <p:nvPr/>
          </p:nvSpPr>
          <p:spPr>
            <a:xfrm>
              <a:off x="6703176" y="1642262"/>
              <a:ext cx="2196970"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requests for radiation testing are collected and processed selecting the most suitable methodology and facilities</a:t>
              </a:r>
            </a:p>
          </p:txBody>
        </p:sp>
      </p:grpSp>
      <p:grpSp>
        <p:nvGrpSpPr>
          <p:cNvPr id="33" name="Group 32">
            <a:extLst>
              <a:ext uri="{FF2B5EF4-FFF2-40B4-BE49-F238E27FC236}">
                <a16:creationId xmlns:a16="http://schemas.microsoft.com/office/drawing/2014/main" id="{86566A2D-195B-4A1B-91C1-3EF0AE5C1B79}"/>
              </a:ext>
            </a:extLst>
          </p:cNvPr>
          <p:cNvGrpSpPr/>
          <p:nvPr/>
        </p:nvGrpSpPr>
        <p:grpSpPr>
          <a:xfrm>
            <a:off x="1438241" y="1582210"/>
            <a:ext cx="2755839" cy="1117108"/>
            <a:chOff x="-19059" y="1222757"/>
            <a:chExt cx="2477423" cy="1238311"/>
          </a:xfrm>
        </p:grpSpPr>
        <p:sp>
          <p:nvSpPr>
            <p:cNvPr id="34" name="TextBox 33">
              <a:extLst>
                <a:ext uri="{FF2B5EF4-FFF2-40B4-BE49-F238E27FC236}">
                  <a16:creationId xmlns:a16="http://schemas.microsoft.com/office/drawing/2014/main" id="{2A083AE0-FEFD-4B77-A27D-6437EC36DAA3}"/>
                </a:ext>
              </a:extLst>
            </p:cNvPr>
            <p:cNvSpPr txBox="1"/>
            <p:nvPr/>
          </p:nvSpPr>
          <p:spPr>
            <a:xfrm>
              <a:off x="-19059" y="1222757"/>
              <a:ext cx="2477423" cy="443521"/>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Database and Publication</a:t>
              </a:r>
            </a:p>
          </p:txBody>
        </p:sp>
        <p:sp>
          <p:nvSpPr>
            <p:cNvPr id="35" name="TextBox 34">
              <a:extLst>
                <a:ext uri="{FF2B5EF4-FFF2-40B4-BE49-F238E27FC236}">
                  <a16:creationId xmlns:a16="http://schemas.microsoft.com/office/drawing/2014/main" id="{77B56FFD-202B-4B4F-B319-4B64288854C5}"/>
                </a:ext>
              </a:extLst>
            </p:cNvPr>
            <p:cNvSpPr txBox="1"/>
            <p:nvPr/>
          </p:nvSpPr>
          <p:spPr>
            <a:xfrm>
              <a:off x="-19059" y="1642261"/>
              <a:ext cx="2477423" cy="818807"/>
            </a:xfrm>
            <a:prstGeom prst="rect">
              <a:avLst/>
            </a:prstGeom>
            <a:noFill/>
          </p:spPr>
          <p:txBody>
            <a:bodyPr wrap="square" lIns="0" rIns="0" rtlCol="0" anchor="t">
              <a:spAutoFit/>
            </a:bodyPr>
            <a:lstStyle/>
            <a:p>
              <a:pPr algn="just"/>
              <a:r>
                <a:rPr lang="en-US" sz="1050" dirty="0">
                  <a:solidFill>
                    <a:prstClr val="black">
                      <a:lumMod val="65000"/>
                      <a:lumOff val="35000"/>
                    </a:prstClr>
                  </a:solidFill>
                  <a:latin typeface="Calibri" panose="020F0502020204030204"/>
                </a:rPr>
                <a:t>The results are collected, stored and in EDMS and published in the RADWG database to allow an easy research of the best candidates for the new radiation tolerant designs</a:t>
              </a:r>
            </a:p>
          </p:txBody>
        </p:sp>
      </p:grpSp>
      <p:grpSp>
        <p:nvGrpSpPr>
          <p:cNvPr id="36" name="Group 35">
            <a:extLst>
              <a:ext uri="{FF2B5EF4-FFF2-40B4-BE49-F238E27FC236}">
                <a16:creationId xmlns:a16="http://schemas.microsoft.com/office/drawing/2014/main" id="{338785BC-9E7F-450D-A86A-F6EB132AA065}"/>
              </a:ext>
            </a:extLst>
          </p:cNvPr>
          <p:cNvGrpSpPr/>
          <p:nvPr/>
        </p:nvGrpSpPr>
        <p:grpSpPr>
          <a:xfrm>
            <a:off x="2706098" y="5002026"/>
            <a:ext cx="2549576" cy="1173289"/>
            <a:chOff x="6535279" y="4788156"/>
            <a:chExt cx="2359022" cy="1300589"/>
          </a:xfrm>
        </p:grpSpPr>
        <p:sp>
          <p:nvSpPr>
            <p:cNvPr id="37" name="TextBox 36">
              <a:extLst>
                <a:ext uri="{FF2B5EF4-FFF2-40B4-BE49-F238E27FC236}">
                  <a16:creationId xmlns:a16="http://schemas.microsoft.com/office/drawing/2014/main" id="{AD7C587B-19D0-4751-AFB0-8EFB2EA55031}"/>
                </a:ext>
              </a:extLst>
            </p:cNvPr>
            <p:cNvSpPr txBox="1"/>
            <p:nvPr/>
          </p:nvSpPr>
          <p:spPr>
            <a:xfrm>
              <a:off x="6691483" y="4788156"/>
              <a:ext cx="2202816" cy="369332"/>
            </a:xfrm>
            <a:prstGeom prst="rect">
              <a:avLst/>
            </a:prstGeom>
            <a:noFill/>
          </p:spPr>
          <p:txBody>
            <a:bodyPr wrap="square" lIns="0" rIns="0" rtlCol="0" anchor="b">
              <a:spAutoFit/>
            </a:bodyPr>
            <a:lstStyle/>
            <a:p>
              <a:pPr algn="r"/>
              <a:r>
                <a:rPr lang="en-US" b="1" dirty="0">
                  <a:solidFill>
                    <a:prstClr val="black"/>
                  </a:solidFill>
                  <a:latin typeface="Calibri" panose="020F0502020204030204"/>
                </a:rPr>
                <a:t>Testing</a:t>
              </a:r>
            </a:p>
          </p:txBody>
        </p:sp>
        <p:sp>
          <p:nvSpPr>
            <p:cNvPr id="38" name="TextBox 37">
              <a:extLst>
                <a:ext uri="{FF2B5EF4-FFF2-40B4-BE49-F238E27FC236}">
                  <a16:creationId xmlns:a16="http://schemas.microsoft.com/office/drawing/2014/main" id="{C9B54069-DC85-4131-A41C-4B89ECD713BF}"/>
                </a:ext>
              </a:extLst>
            </p:cNvPr>
            <p:cNvSpPr txBox="1"/>
            <p:nvPr/>
          </p:nvSpPr>
          <p:spPr>
            <a:xfrm>
              <a:off x="6535279" y="5133470"/>
              <a:ext cx="2359022" cy="955275"/>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test are carried out at CERN facilities such as CHARM or Co60 and in external facilities. The transport, personnel and instrumentation are selected considering the peculiar aspect of each facility</a:t>
              </a:r>
            </a:p>
          </p:txBody>
        </p:sp>
      </p:grpSp>
      <p:pic>
        <p:nvPicPr>
          <p:cNvPr id="39" name="Picture 38">
            <a:extLst>
              <a:ext uri="{FF2B5EF4-FFF2-40B4-BE49-F238E27FC236}">
                <a16:creationId xmlns:a16="http://schemas.microsoft.com/office/drawing/2014/main" id="{33129090-FC7A-431A-938D-247A2D4416D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746" b="23045"/>
          <a:stretch/>
        </p:blipFill>
        <p:spPr>
          <a:xfrm>
            <a:off x="2592815" y="2506240"/>
            <a:ext cx="1455785" cy="574930"/>
          </a:xfrm>
          <a:prstGeom prst="rect">
            <a:avLst/>
          </a:prstGeom>
        </p:spPr>
      </p:pic>
      <p:pic>
        <p:nvPicPr>
          <p:cNvPr id="40" name="Picture 4" descr="Risultati immagini per edms cern">
            <a:extLst>
              <a:ext uri="{FF2B5EF4-FFF2-40B4-BE49-F238E27FC236}">
                <a16:creationId xmlns:a16="http://schemas.microsoft.com/office/drawing/2014/main" id="{8645246E-FB9F-407A-B0E4-A72351741DC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8295" y="2658880"/>
            <a:ext cx="426771" cy="43195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a:extLst>
              <a:ext uri="{FF2B5EF4-FFF2-40B4-BE49-F238E27FC236}">
                <a16:creationId xmlns:a16="http://schemas.microsoft.com/office/drawing/2014/main" id="{57D416BB-4F2A-460D-A6DA-C0A2DC0E2AE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215"/>
          <a:stretch/>
        </p:blipFill>
        <p:spPr>
          <a:xfrm>
            <a:off x="1091273" y="5002026"/>
            <a:ext cx="1489752" cy="1118614"/>
          </a:xfrm>
          <a:prstGeom prst="rect">
            <a:avLst/>
          </a:prstGeom>
        </p:spPr>
      </p:pic>
      <p:pic>
        <p:nvPicPr>
          <p:cNvPr id="42" name="Picture 41">
            <a:extLst>
              <a:ext uri="{FF2B5EF4-FFF2-40B4-BE49-F238E27FC236}">
                <a16:creationId xmlns:a16="http://schemas.microsoft.com/office/drawing/2014/main" id="{7151F52C-1743-4572-BC02-564363838A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53191" y="4682612"/>
            <a:ext cx="1957784" cy="1305189"/>
          </a:xfrm>
          <a:prstGeom prst="rect">
            <a:avLst/>
          </a:prstGeom>
        </p:spPr>
      </p:pic>
      <p:sp>
        <p:nvSpPr>
          <p:cNvPr id="2" name="Footer Placeholder 1"/>
          <p:cNvSpPr>
            <a:spLocks noGrp="1"/>
          </p:cNvSpPr>
          <p:nvPr>
            <p:ph type="ftr" sz="quarter" idx="11"/>
          </p:nvPr>
        </p:nvSpPr>
        <p:spPr>
          <a:xfrm>
            <a:off x="4038600" y="6356350"/>
            <a:ext cx="4114800" cy="365125"/>
          </a:xfrm>
        </p:spPr>
        <p:txBody>
          <a:bodyPr/>
          <a:lstStyle/>
          <a:p>
            <a:pPr>
              <a:defRPr/>
            </a:pPr>
            <a:r>
              <a:rPr lang="en-GB" noProof="0" smtClean="0"/>
              <a:t>RADWG Meeting</a:t>
            </a:r>
            <a:endParaRPr lang="en-GB" noProof="0"/>
          </a:p>
        </p:txBody>
      </p:sp>
    </p:spTree>
    <p:extLst>
      <p:ext uri="{BB962C8B-B14F-4D97-AF65-F5344CB8AC3E}">
        <p14:creationId xmlns:p14="http://schemas.microsoft.com/office/powerpoint/2010/main" val="6470605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F44228C-FD63-4D35-8E46-1EBFBA8AF3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8" t="39042" r="248" b="29089"/>
          <a:stretch/>
        </p:blipFill>
        <p:spPr bwMode="auto">
          <a:xfrm>
            <a:off x="670381" y="3046179"/>
            <a:ext cx="4775151" cy="1013903"/>
          </a:xfrm>
          <a:prstGeom prst="rect">
            <a:avLst/>
          </a:prstGeom>
          <a:noFill/>
          <a:extLst>
            <a:ext uri="{909E8E84-426E-40DD-AFC4-6F175D3DCCD1}">
              <a14:hiddenFill xmlns:a14="http://schemas.microsoft.com/office/drawing/2010/main">
                <a:solidFill>
                  <a:srgbClr val="FFFFFF"/>
                </a:solidFill>
              </a14:hiddenFill>
            </a:ext>
          </a:extLst>
        </p:spPr>
      </p:pic>
      <p:pic>
        <p:nvPicPr>
          <p:cNvPr id="47" name="Content Placeholder 4" descr="A picture containing sky, grass, outdoor, building&#10;&#10;Description automatically generated">
            <a:extLst>
              <a:ext uri="{FF2B5EF4-FFF2-40B4-BE49-F238E27FC236}">
                <a16:creationId xmlns:a16="http://schemas.microsoft.com/office/drawing/2014/main" id="{635E0706-28EF-4B5B-B423-BDEE6B36F4D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677" t="31625" r="3875" b="26267"/>
          <a:stretch/>
        </p:blipFill>
        <p:spPr bwMode="auto">
          <a:xfrm>
            <a:off x="675338" y="4146780"/>
            <a:ext cx="4775150" cy="998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6BEF3549-38B7-4363-B8F0-4D7FAAA29CCB}"/>
              </a:ext>
            </a:extLst>
          </p:cNvPr>
          <p:cNvSpPr>
            <a:spLocks noGrp="1"/>
          </p:cNvSpPr>
          <p:nvPr>
            <p:ph type="title"/>
          </p:nvPr>
        </p:nvSpPr>
        <p:spPr>
          <a:xfrm>
            <a:off x="528918" y="-145396"/>
            <a:ext cx="10515600" cy="1325563"/>
          </a:xfrm>
        </p:spPr>
        <p:txBody>
          <a:bodyPr/>
          <a:lstStyle/>
          <a:p>
            <a:r>
              <a:rPr lang="en-GB" dirty="0"/>
              <a:t>Where do we test: Key point is the facilities</a:t>
            </a:r>
          </a:p>
        </p:txBody>
      </p:sp>
      <p:sp>
        <p:nvSpPr>
          <p:cNvPr id="3" name="Date Placeholder 2">
            <a:extLst>
              <a:ext uri="{FF2B5EF4-FFF2-40B4-BE49-F238E27FC236}">
                <a16:creationId xmlns:a16="http://schemas.microsoft.com/office/drawing/2014/main" id="{AFA9E7B9-055F-424E-B1BE-806FFD1F9E2E}"/>
              </a:ext>
            </a:extLst>
          </p:cNvPr>
          <p:cNvSpPr>
            <a:spLocks noGrp="1"/>
          </p:cNvSpPr>
          <p:nvPr>
            <p:ph type="dt" sz="half" idx="10"/>
          </p:nvPr>
        </p:nvSpPr>
        <p:spPr>
          <a:xfrm>
            <a:off x="838200" y="6356350"/>
            <a:ext cx="2743200" cy="365125"/>
          </a:xfrm>
        </p:spPr>
        <p:txBody>
          <a:bodyPr/>
          <a:lstStyle/>
          <a:p>
            <a:pPr>
              <a:defRPr/>
            </a:pPr>
            <a:r>
              <a:rPr lang="en-US" smtClean="0"/>
              <a:t>12/10/2021</a:t>
            </a:r>
            <a:endParaRPr lang="en-US" dirty="0"/>
          </a:p>
        </p:txBody>
      </p:sp>
      <p:sp>
        <p:nvSpPr>
          <p:cNvPr id="4" name="Slide Number Placeholder 3">
            <a:extLst>
              <a:ext uri="{FF2B5EF4-FFF2-40B4-BE49-F238E27FC236}">
                <a16:creationId xmlns:a16="http://schemas.microsoft.com/office/drawing/2014/main" id="{6543CFE7-B6C7-4AE2-9C2B-7802036226F8}"/>
              </a:ext>
            </a:extLst>
          </p:cNvPr>
          <p:cNvSpPr>
            <a:spLocks noGrp="1"/>
          </p:cNvSpPr>
          <p:nvPr>
            <p:ph type="sldNum" sz="quarter" idx="12"/>
          </p:nvPr>
        </p:nvSpPr>
        <p:spPr>
          <a:xfrm>
            <a:off x="8610600" y="6356350"/>
            <a:ext cx="2743200" cy="365125"/>
          </a:xfrm>
        </p:spPr>
        <p:txBody>
          <a:bodyPr/>
          <a:lstStyle/>
          <a:p>
            <a:pPr>
              <a:defRPr/>
            </a:pPr>
            <a:fld id="{8D6C380F-326D-3C40-9EE7-7FBAB0953422}" type="slidenum">
              <a:rPr lang="en-US" smtClean="0"/>
              <a:t>6</a:t>
            </a:fld>
            <a:endParaRPr lang="en-US" dirty="0"/>
          </a:p>
        </p:txBody>
      </p:sp>
      <p:pic>
        <p:nvPicPr>
          <p:cNvPr id="1026" name="Picture 2" descr="La recherche nucléaire à l'Institut Paul-Scherrer (PSI) - Institut Paul  Scherrer">
            <a:extLst>
              <a:ext uri="{FF2B5EF4-FFF2-40B4-BE49-F238E27FC236}">
                <a16:creationId xmlns:a16="http://schemas.microsoft.com/office/drawing/2014/main" id="{9C384ACF-0256-4A4C-BCE0-AE2EDFF6F22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7191" b="-1"/>
          <a:stretch/>
        </p:blipFill>
        <p:spPr bwMode="auto">
          <a:xfrm>
            <a:off x="670382" y="1102706"/>
            <a:ext cx="4780106" cy="904556"/>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25">
            <a:extLst>
              <a:ext uri="{FF2B5EF4-FFF2-40B4-BE49-F238E27FC236}">
                <a16:creationId xmlns:a16="http://schemas.microsoft.com/office/drawing/2014/main" id="{73566A82-8EB9-4965-B707-55B7E70E782D}"/>
              </a:ext>
            </a:extLst>
          </p:cNvPr>
          <p:cNvSpPr/>
          <p:nvPr/>
        </p:nvSpPr>
        <p:spPr>
          <a:xfrm>
            <a:off x="2436641" y="4792336"/>
            <a:ext cx="3008891"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CERN Cobalt 60 Facility</a:t>
            </a:r>
          </a:p>
        </p:txBody>
      </p:sp>
      <p:sp>
        <p:nvSpPr>
          <p:cNvPr id="28" name="Rectangle 27">
            <a:extLst>
              <a:ext uri="{FF2B5EF4-FFF2-40B4-BE49-F238E27FC236}">
                <a16:creationId xmlns:a16="http://schemas.microsoft.com/office/drawing/2014/main" id="{F7F32E15-0F81-401D-8662-5E7530A3FD99}"/>
              </a:ext>
            </a:extLst>
          </p:cNvPr>
          <p:cNvSpPr/>
          <p:nvPr/>
        </p:nvSpPr>
        <p:spPr>
          <a:xfrm>
            <a:off x="2903219" y="1637930"/>
            <a:ext cx="2542313" cy="369332"/>
          </a:xfrm>
          <a:prstGeom prst="rect">
            <a:avLst/>
          </a:prstGeom>
        </p:spPr>
        <p:txBody>
          <a:bodyPr wrap="square">
            <a:spAutoFit/>
          </a:bodyPr>
          <a:lstStyle/>
          <a:p>
            <a:pPr algn="r"/>
            <a:r>
              <a:rPr lang="en-GB" b="1" dirty="0">
                <a:solidFill>
                  <a:schemeClr val="bg1"/>
                </a:solidFill>
                <a:effectLst>
                  <a:glow rad="114300">
                    <a:schemeClr val="accent1">
                      <a:lumMod val="50000"/>
                      <a:alpha val="40000"/>
                    </a:schemeClr>
                  </a:glow>
                </a:effectLst>
                <a:sym typeface="Wingdings" panose="05000000000000000000" pitchFamily="2" charset="2"/>
              </a:rPr>
              <a:t>Paul Scherrer </a:t>
            </a:r>
            <a:r>
              <a:rPr lang="en-GB" b="1" dirty="0" err="1">
                <a:solidFill>
                  <a:schemeClr val="bg1"/>
                </a:solidFill>
                <a:effectLst>
                  <a:glow rad="114300">
                    <a:schemeClr val="accent1">
                      <a:lumMod val="50000"/>
                      <a:alpha val="40000"/>
                    </a:schemeClr>
                  </a:glow>
                </a:effectLst>
                <a:sym typeface="Wingdings" panose="05000000000000000000" pitchFamily="2" charset="2"/>
              </a:rPr>
              <a:t>Institut</a:t>
            </a:r>
            <a:endParaRPr lang="en-GB" b="1" dirty="0">
              <a:solidFill>
                <a:schemeClr val="bg1"/>
              </a:solidFill>
              <a:effectLst>
                <a:glow rad="114300">
                  <a:schemeClr val="accent1">
                    <a:lumMod val="50000"/>
                    <a:alpha val="40000"/>
                  </a:schemeClr>
                </a:glow>
              </a:effectLst>
              <a:sym typeface="Wingdings" panose="05000000000000000000" pitchFamily="2" charset="2"/>
            </a:endParaRPr>
          </a:p>
        </p:txBody>
      </p:sp>
      <p:sp>
        <p:nvSpPr>
          <p:cNvPr id="30" name="TextBox 29">
            <a:extLst>
              <a:ext uri="{FF2B5EF4-FFF2-40B4-BE49-F238E27FC236}">
                <a16:creationId xmlns:a16="http://schemas.microsoft.com/office/drawing/2014/main" id="{CFADDE3A-F664-4285-A206-A5119CAA89E9}"/>
              </a:ext>
            </a:extLst>
          </p:cNvPr>
          <p:cNvSpPr txBox="1"/>
          <p:nvPr/>
        </p:nvSpPr>
        <p:spPr>
          <a:xfrm>
            <a:off x="5545441" y="1043648"/>
            <a:ext cx="5930232" cy="954107"/>
          </a:xfrm>
          <a:prstGeom prst="rect">
            <a:avLst/>
          </a:prstGeom>
          <a:noFill/>
        </p:spPr>
        <p:txBody>
          <a:bodyPr wrap="square">
            <a:spAutoFit/>
          </a:bodyPr>
          <a:lstStyle/>
          <a:p>
            <a:r>
              <a:rPr lang="en-GB" sz="1400" b="1" dirty="0"/>
              <a:t>PSI-PIF </a:t>
            </a:r>
            <a:r>
              <a:rPr lang="en-GB" sz="1400" dirty="0"/>
              <a:t>– Switzerland, Viligen</a:t>
            </a:r>
          </a:p>
          <a:p>
            <a:pPr marL="742950" lvl="1" indent="-285750">
              <a:buFont typeface="Wingdings" panose="05000000000000000000" pitchFamily="2" charset="2"/>
              <a:buChar char="§"/>
            </a:pPr>
            <a:r>
              <a:rPr lang="en-GB" sz="1400" dirty="0"/>
              <a:t>30-220 MeV Proton beam</a:t>
            </a:r>
          </a:p>
          <a:p>
            <a:pPr marL="742950" lvl="1" indent="-285750">
              <a:buFont typeface="Wingdings" panose="05000000000000000000" pitchFamily="2" charset="2"/>
              <a:buChar char="§"/>
            </a:pPr>
            <a:r>
              <a:rPr lang="en-GB" sz="1400" dirty="0"/>
              <a:t>Combined </a:t>
            </a:r>
            <a:r>
              <a:rPr lang="en-GB" sz="1400" b="1" u="sng" dirty="0"/>
              <a:t>SEE</a:t>
            </a:r>
            <a:r>
              <a:rPr lang="en-GB" sz="1400" dirty="0"/>
              <a:t>, </a:t>
            </a:r>
            <a:r>
              <a:rPr lang="en-GB" sz="1400" b="1" u="sng" dirty="0"/>
              <a:t>TID</a:t>
            </a:r>
            <a:r>
              <a:rPr lang="en-GB" sz="1400" dirty="0"/>
              <a:t>, </a:t>
            </a:r>
            <a:r>
              <a:rPr lang="en-GB" sz="1400" b="1" u="sng" dirty="0"/>
              <a:t>DD</a:t>
            </a:r>
            <a:r>
              <a:rPr lang="en-GB" sz="1400" dirty="0"/>
              <a:t> Tests</a:t>
            </a:r>
          </a:p>
          <a:p>
            <a:pPr marL="742950" lvl="1" indent="-285750">
              <a:buFont typeface="Wingdings" panose="05000000000000000000" pitchFamily="2" charset="2"/>
              <a:buChar char="§"/>
            </a:pPr>
            <a:r>
              <a:rPr lang="en-GB" sz="1400" b="1" dirty="0">
                <a:solidFill>
                  <a:srgbClr val="C00000"/>
                </a:solidFill>
                <a:latin typeface="+mj-lt"/>
              </a:rPr>
              <a:t>5 Years collaboration agreement with CERN</a:t>
            </a:r>
          </a:p>
        </p:txBody>
      </p:sp>
      <p:sp>
        <p:nvSpPr>
          <p:cNvPr id="32" name="TextBox 31">
            <a:extLst>
              <a:ext uri="{FF2B5EF4-FFF2-40B4-BE49-F238E27FC236}">
                <a16:creationId xmlns:a16="http://schemas.microsoft.com/office/drawing/2014/main" id="{0F3E5413-BA0D-43DE-998F-F52ABF29E102}"/>
              </a:ext>
            </a:extLst>
          </p:cNvPr>
          <p:cNvSpPr txBox="1"/>
          <p:nvPr/>
        </p:nvSpPr>
        <p:spPr>
          <a:xfrm>
            <a:off x="5648506" y="4137299"/>
            <a:ext cx="5847265" cy="954107"/>
          </a:xfrm>
          <a:prstGeom prst="rect">
            <a:avLst/>
          </a:prstGeom>
          <a:noFill/>
        </p:spPr>
        <p:txBody>
          <a:bodyPr wrap="square">
            <a:spAutoFit/>
          </a:bodyPr>
          <a:lstStyle/>
          <a:p>
            <a:r>
              <a:rPr lang="en-GB" sz="1400" b="1" dirty="0"/>
              <a:t>CC60 </a:t>
            </a:r>
            <a:r>
              <a:rPr lang="en-GB" sz="1400" dirty="0"/>
              <a:t>– Switzerland, CERN</a:t>
            </a:r>
          </a:p>
          <a:p>
            <a:pPr marL="742950" lvl="1" indent="-285750">
              <a:buFont typeface="Wingdings" panose="05000000000000000000" pitchFamily="2" charset="2"/>
              <a:buChar char="§"/>
            </a:pPr>
            <a:r>
              <a:rPr lang="en-GB" sz="1400" dirty="0"/>
              <a:t>10 Tb Cobalt 60 Source</a:t>
            </a:r>
          </a:p>
          <a:p>
            <a:pPr marL="742950" lvl="1" indent="-285750">
              <a:buFont typeface="Wingdings" panose="05000000000000000000" pitchFamily="2" charset="2"/>
              <a:buChar char="§"/>
            </a:pPr>
            <a:r>
              <a:rPr lang="en-GB" sz="1400" b="1" u="sng" dirty="0"/>
              <a:t>TID</a:t>
            </a:r>
            <a:r>
              <a:rPr lang="en-GB" sz="1400" dirty="0"/>
              <a:t> Tests</a:t>
            </a:r>
          </a:p>
          <a:p>
            <a:pPr marL="742950" lvl="1" indent="-285750">
              <a:buFont typeface="Wingdings" panose="05000000000000000000" pitchFamily="2" charset="2"/>
              <a:buChar char="§"/>
            </a:pPr>
            <a:r>
              <a:rPr lang="en-GB" sz="1400" b="1" dirty="0">
                <a:solidFill>
                  <a:srgbClr val="C00000"/>
                </a:solidFill>
                <a:latin typeface="+mj-lt"/>
              </a:rPr>
              <a:t>Available all the year</a:t>
            </a:r>
          </a:p>
        </p:txBody>
      </p:sp>
      <p:pic>
        <p:nvPicPr>
          <p:cNvPr id="16" name="Picture 4">
            <a:extLst>
              <a:ext uri="{FF2B5EF4-FFF2-40B4-BE49-F238E27FC236}">
                <a16:creationId xmlns:a16="http://schemas.microsoft.com/office/drawing/2014/main" id="{FEC5E742-A6C7-46E1-A93D-D0E055546938}"/>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54453" b="8386"/>
          <a:stretch/>
        </p:blipFill>
        <p:spPr bwMode="auto">
          <a:xfrm>
            <a:off x="670382" y="2027484"/>
            <a:ext cx="4780106" cy="998752"/>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24">
            <a:extLst>
              <a:ext uri="{FF2B5EF4-FFF2-40B4-BE49-F238E27FC236}">
                <a16:creationId xmlns:a16="http://schemas.microsoft.com/office/drawing/2014/main" id="{188986D8-3272-415A-B396-450C343229D0}"/>
              </a:ext>
            </a:extLst>
          </p:cNvPr>
          <p:cNvSpPr/>
          <p:nvPr/>
        </p:nvSpPr>
        <p:spPr>
          <a:xfrm>
            <a:off x="2598658" y="2676847"/>
            <a:ext cx="2846874"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Jožef Stefan Institute</a:t>
            </a:r>
            <a:endParaRPr lang="en-GB" b="1" dirty="0">
              <a:solidFill>
                <a:schemeClr val="bg1"/>
              </a:solidFill>
              <a:effectLst>
                <a:glow rad="114300">
                  <a:schemeClr val="accent1">
                    <a:lumMod val="50000"/>
                    <a:alpha val="40000"/>
                  </a:schemeClr>
                </a:glow>
              </a:effectLst>
            </a:endParaRPr>
          </a:p>
        </p:txBody>
      </p:sp>
      <p:sp>
        <p:nvSpPr>
          <p:cNvPr id="33" name="TextBox 32">
            <a:extLst>
              <a:ext uri="{FF2B5EF4-FFF2-40B4-BE49-F238E27FC236}">
                <a16:creationId xmlns:a16="http://schemas.microsoft.com/office/drawing/2014/main" id="{9A792060-302B-4A07-8869-CD7610906FC4}"/>
              </a:ext>
            </a:extLst>
          </p:cNvPr>
          <p:cNvSpPr txBox="1"/>
          <p:nvPr/>
        </p:nvSpPr>
        <p:spPr>
          <a:xfrm>
            <a:off x="5648506" y="2009027"/>
            <a:ext cx="5776085" cy="954107"/>
          </a:xfrm>
          <a:prstGeom prst="rect">
            <a:avLst/>
          </a:prstGeom>
          <a:noFill/>
        </p:spPr>
        <p:txBody>
          <a:bodyPr wrap="square">
            <a:spAutoFit/>
          </a:bodyPr>
          <a:lstStyle/>
          <a:p>
            <a:r>
              <a:rPr lang="en-GB" sz="1400" b="1" dirty="0"/>
              <a:t>JSI </a:t>
            </a:r>
            <a:r>
              <a:rPr lang="en-GB" sz="1400" dirty="0"/>
              <a:t>– Slovenia, Ljubljana</a:t>
            </a:r>
          </a:p>
          <a:p>
            <a:pPr marL="742950" lvl="1" indent="-285750">
              <a:buFont typeface="Wingdings" panose="05000000000000000000" pitchFamily="2" charset="2"/>
              <a:buChar char="§"/>
            </a:pPr>
            <a:r>
              <a:rPr lang="en-GB" sz="1400" dirty="0"/>
              <a:t>Triga Mark II Nuclear Reactor</a:t>
            </a:r>
          </a:p>
          <a:p>
            <a:pPr marL="742950" lvl="1" indent="-285750">
              <a:buFont typeface="Wingdings" panose="05000000000000000000" pitchFamily="2" charset="2"/>
              <a:buChar char="§"/>
            </a:pPr>
            <a:r>
              <a:rPr lang="en-GB" sz="1400" b="1" u="sng" dirty="0"/>
              <a:t>DD</a:t>
            </a:r>
            <a:r>
              <a:rPr lang="en-GB" sz="1400" dirty="0"/>
              <a:t>, TID</a:t>
            </a:r>
          </a:p>
          <a:p>
            <a:pPr marL="742950" lvl="1" indent="-285750">
              <a:buFont typeface="Wingdings" panose="05000000000000000000" pitchFamily="2" charset="2"/>
              <a:buChar char="§"/>
            </a:pPr>
            <a:r>
              <a:rPr lang="en-GB" sz="1400" b="1" dirty="0">
                <a:solidFill>
                  <a:srgbClr val="C00000"/>
                </a:solidFill>
                <a:latin typeface="+mj-lt"/>
              </a:rPr>
              <a:t>Punctual use, possibility to make a contract</a:t>
            </a:r>
          </a:p>
        </p:txBody>
      </p:sp>
      <p:pic>
        <p:nvPicPr>
          <p:cNvPr id="1030" name="Picture 6" descr="Jozef Stefan Institute (JSI) | EURASHE">
            <a:extLst>
              <a:ext uri="{FF2B5EF4-FFF2-40B4-BE49-F238E27FC236}">
                <a16:creationId xmlns:a16="http://schemas.microsoft.com/office/drawing/2014/main" id="{851382F3-4A0A-47FC-B077-84BCFE2D7B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2916" y="2093687"/>
            <a:ext cx="1512168" cy="433173"/>
          </a:xfrm>
          <a:prstGeom prst="rect">
            <a:avLst/>
          </a:prstGeom>
          <a:noFill/>
          <a:effectLst>
            <a:glow rad="63500">
              <a:schemeClr val="bg1">
                <a:lumMod val="95000"/>
                <a:alpha val="74000"/>
              </a:schemeClr>
            </a:glow>
          </a:effectLst>
          <a:extLst>
            <a:ext uri="{909E8E84-426E-40DD-AFC4-6F175D3DCCD1}">
              <a14:hiddenFill xmlns:a14="http://schemas.microsoft.com/office/drawing/2010/main">
                <a:solidFill>
                  <a:srgbClr val="FFFFFF"/>
                </a:solidFill>
              </a14:hiddenFill>
            </a:ext>
          </a:extLst>
        </p:spPr>
      </p:pic>
      <p:pic>
        <p:nvPicPr>
          <p:cNvPr id="1038" name="Picture 14" descr="Home | CERN">
            <a:extLst>
              <a:ext uri="{FF2B5EF4-FFF2-40B4-BE49-F238E27FC236}">
                <a16:creationId xmlns:a16="http://schemas.microsoft.com/office/drawing/2014/main" id="{2085C34A-8539-4692-87BA-B945EA61C1E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4537" y="4221199"/>
            <a:ext cx="513940" cy="509657"/>
          </a:xfrm>
          <a:prstGeom prst="rect">
            <a:avLst/>
          </a:prstGeom>
          <a:noFill/>
          <a:effectLst>
            <a:glow rad="63500">
              <a:schemeClr val="bg1">
                <a:alpha val="75000"/>
              </a:schemeClr>
            </a:glow>
          </a:effectLst>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F5F1677B-A5C5-40F2-B755-EACB18DC51E8}"/>
              </a:ext>
            </a:extLst>
          </p:cNvPr>
          <p:cNvSpPr txBox="1"/>
          <p:nvPr/>
        </p:nvSpPr>
        <p:spPr>
          <a:xfrm>
            <a:off x="5648506" y="5201385"/>
            <a:ext cx="5930231" cy="954107"/>
          </a:xfrm>
          <a:prstGeom prst="rect">
            <a:avLst/>
          </a:prstGeom>
          <a:noFill/>
        </p:spPr>
        <p:txBody>
          <a:bodyPr wrap="square">
            <a:spAutoFit/>
          </a:bodyPr>
          <a:lstStyle/>
          <a:p>
            <a:r>
              <a:rPr lang="en-GB" sz="1400" b="1" dirty="0"/>
              <a:t>CHARM </a:t>
            </a:r>
            <a:r>
              <a:rPr lang="en-GB" sz="1400" dirty="0"/>
              <a:t>– Switzerland, CERN</a:t>
            </a:r>
          </a:p>
          <a:p>
            <a:pPr marL="742950" lvl="1" indent="-285750">
              <a:buFont typeface="Wingdings" panose="05000000000000000000" pitchFamily="2" charset="2"/>
              <a:buChar char="§"/>
            </a:pPr>
            <a:r>
              <a:rPr lang="en-GB" sz="1400" dirty="0"/>
              <a:t>Representative LHC Radiation mixed-fields</a:t>
            </a:r>
          </a:p>
          <a:p>
            <a:pPr marL="742950" lvl="1" indent="-285750">
              <a:buFont typeface="Wingdings" panose="05000000000000000000" pitchFamily="2" charset="2"/>
              <a:buChar char="§"/>
            </a:pPr>
            <a:r>
              <a:rPr lang="en-GB" sz="1400" dirty="0"/>
              <a:t>SEE, TID, DD</a:t>
            </a:r>
          </a:p>
          <a:p>
            <a:pPr marL="742950" lvl="1" indent="-285750">
              <a:buFont typeface="Wingdings" panose="05000000000000000000" pitchFamily="2" charset="2"/>
              <a:buChar char="§"/>
            </a:pPr>
            <a:r>
              <a:rPr lang="en-GB" sz="1400" b="1" dirty="0">
                <a:solidFill>
                  <a:srgbClr val="C00000"/>
                </a:solidFill>
                <a:latin typeface="+mj-lt"/>
              </a:rPr>
              <a:t>Not available during technical stops</a:t>
            </a:r>
            <a:endParaRPr lang="en-GB" sz="1400" dirty="0"/>
          </a:p>
        </p:txBody>
      </p:sp>
      <p:pic>
        <p:nvPicPr>
          <p:cNvPr id="15" name="Graphic 14">
            <a:extLst>
              <a:ext uri="{FF2B5EF4-FFF2-40B4-BE49-F238E27FC236}">
                <a16:creationId xmlns:a16="http://schemas.microsoft.com/office/drawing/2014/main" id="{2E671AB6-C4C1-46D9-B52C-328409702827}"/>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686210" y="1153318"/>
            <a:ext cx="1487694" cy="531319"/>
          </a:xfrm>
          <a:prstGeom prst="rect">
            <a:avLst/>
          </a:prstGeom>
          <a:effectLst>
            <a:glow rad="63500">
              <a:schemeClr val="bg1">
                <a:alpha val="75000"/>
              </a:schemeClr>
            </a:glow>
          </a:effectLst>
        </p:spPr>
      </p:pic>
      <p:pic>
        <p:nvPicPr>
          <p:cNvPr id="39" name="Picture 38">
            <a:extLst>
              <a:ext uri="{FF2B5EF4-FFF2-40B4-BE49-F238E27FC236}">
                <a16:creationId xmlns:a16="http://schemas.microsoft.com/office/drawing/2014/main" id="{05F10092-E464-4F2A-B419-CF762FE9B027}"/>
              </a:ext>
            </a:extLst>
          </p:cNvPr>
          <p:cNvPicPr>
            <a:picLocks noChangeAspect="1"/>
          </p:cNvPicPr>
          <p:nvPr/>
        </p:nvPicPr>
        <p:blipFill rotWithShape="1">
          <a:blip r:embed="rId11"/>
          <a:srcRect l="1619" t="35452" r="1047" b="15685"/>
          <a:stretch/>
        </p:blipFill>
        <p:spPr>
          <a:xfrm>
            <a:off x="670382" y="5177995"/>
            <a:ext cx="4780106" cy="1019977"/>
          </a:xfrm>
          <a:prstGeom prst="rect">
            <a:avLst/>
          </a:prstGeom>
        </p:spPr>
      </p:pic>
      <p:sp>
        <p:nvSpPr>
          <p:cNvPr id="40" name="Rectangle 39">
            <a:extLst>
              <a:ext uri="{FF2B5EF4-FFF2-40B4-BE49-F238E27FC236}">
                <a16:creationId xmlns:a16="http://schemas.microsoft.com/office/drawing/2014/main" id="{4F817354-4CFD-4906-9235-147DFBDB3859}"/>
              </a:ext>
            </a:extLst>
          </p:cNvPr>
          <p:cNvSpPr/>
          <p:nvPr/>
        </p:nvSpPr>
        <p:spPr>
          <a:xfrm>
            <a:off x="585172" y="5786160"/>
            <a:ext cx="4860360" cy="369332"/>
          </a:xfrm>
          <a:prstGeom prst="rect">
            <a:avLst/>
          </a:prstGeom>
        </p:spPr>
        <p:txBody>
          <a:bodyPr wrap="square">
            <a:spAutoFit/>
          </a:bodyPr>
          <a:lstStyle/>
          <a:p>
            <a:pPr algn="r"/>
            <a:r>
              <a:rPr lang="en-GB" b="1" dirty="0">
                <a:solidFill>
                  <a:schemeClr val="bg1"/>
                </a:solidFill>
                <a:effectLst>
                  <a:glow rad="114300">
                    <a:schemeClr val="accent1">
                      <a:lumMod val="50000"/>
                      <a:alpha val="40000"/>
                    </a:schemeClr>
                  </a:glow>
                </a:effectLst>
                <a:sym typeface="Wingdings" panose="05000000000000000000" pitchFamily="2" charset="2"/>
              </a:rPr>
              <a:t>CERN High energy AcceleRator Mixed field</a:t>
            </a:r>
          </a:p>
        </p:txBody>
      </p:sp>
      <p:pic>
        <p:nvPicPr>
          <p:cNvPr id="41" name="Picture 14" descr="Home | CERN">
            <a:extLst>
              <a:ext uri="{FF2B5EF4-FFF2-40B4-BE49-F238E27FC236}">
                <a16:creationId xmlns:a16="http://schemas.microsoft.com/office/drawing/2014/main" id="{877AE907-3F52-4F17-968B-FA17A1292C4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44537" y="5212419"/>
            <a:ext cx="557079" cy="552436"/>
          </a:xfrm>
          <a:prstGeom prst="rect">
            <a:avLst/>
          </a:prstGeom>
          <a:noFill/>
          <a:effectLst>
            <a:glow rad="63500">
              <a:schemeClr val="bg1">
                <a:alpha val="75000"/>
              </a:schemeClr>
            </a:glow>
          </a:effectLst>
          <a:extLst>
            <a:ext uri="{909E8E84-426E-40DD-AFC4-6F175D3DCCD1}">
              <a14:hiddenFill xmlns:a14="http://schemas.microsoft.com/office/drawing/2010/main">
                <a:solidFill>
                  <a:srgbClr val="FFFFFF"/>
                </a:solidFill>
              </a14:hiddenFill>
            </a:ext>
          </a:extLst>
        </p:spPr>
      </p:pic>
      <p:sp>
        <p:nvSpPr>
          <p:cNvPr id="43" name="Rectangle 42">
            <a:extLst>
              <a:ext uri="{FF2B5EF4-FFF2-40B4-BE49-F238E27FC236}">
                <a16:creationId xmlns:a16="http://schemas.microsoft.com/office/drawing/2014/main" id="{2F947A44-37DD-4BEC-A169-7A84C50FD1A3}"/>
              </a:ext>
            </a:extLst>
          </p:cNvPr>
          <p:cNvSpPr/>
          <p:nvPr/>
        </p:nvSpPr>
        <p:spPr>
          <a:xfrm>
            <a:off x="2436641" y="3712045"/>
            <a:ext cx="3008891" cy="369332"/>
          </a:xfrm>
          <a:prstGeom prst="rect">
            <a:avLst/>
          </a:prstGeom>
        </p:spPr>
        <p:txBody>
          <a:bodyPr wrap="square">
            <a:spAutoFit/>
          </a:bodyPr>
          <a:lstStyle/>
          <a:p>
            <a:pPr algn="r"/>
            <a:r>
              <a:rPr lang="en-US" b="1" dirty="0">
                <a:solidFill>
                  <a:schemeClr val="bg1"/>
                </a:solidFill>
                <a:effectLst>
                  <a:glow rad="114300">
                    <a:schemeClr val="accent1">
                      <a:lumMod val="50000"/>
                      <a:alpha val="40000"/>
                    </a:schemeClr>
                  </a:glow>
                </a:effectLst>
                <a:sym typeface="Wingdings" panose="05000000000000000000" pitchFamily="2" charset="2"/>
              </a:rPr>
              <a:t> </a:t>
            </a:r>
            <a:r>
              <a:rPr lang="en-US" b="1" dirty="0" err="1">
                <a:solidFill>
                  <a:schemeClr val="bg1"/>
                </a:solidFill>
                <a:effectLst>
                  <a:glow rad="114300">
                    <a:schemeClr val="accent1">
                      <a:lumMod val="50000"/>
                      <a:alpha val="40000"/>
                    </a:schemeClr>
                  </a:glow>
                </a:effectLst>
                <a:sym typeface="Wingdings" panose="05000000000000000000" pitchFamily="2" charset="2"/>
              </a:rPr>
              <a:t>Institut</a:t>
            </a:r>
            <a:r>
              <a:rPr lang="en-US" b="1" dirty="0">
                <a:solidFill>
                  <a:schemeClr val="bg1"/>
                </a:solidFill>
                <a:effectLst>
                  <a:glow rad="114300">
                    <a:schemeClr val="accent1">
                      <a:lumMod val="50000"/>
                      <a:alpha val="40000"/>
                    </a:schemeClr>
                  </a:glow>
                </a:effectLst>
                <a:sym typeface="Wingdings" panose="05000000000000000000" pitchFamily="2" charset="2"/>
              </a:rPr>
              <a:t> Laue-Langevin</a:t>
            </a:r>
          </a:p>
        </p:txBody>
      </p:sp>
      <p:pic>
        <p:nvPicPr>
          <p:cNvPr id="1028" name="Picture 4" descr="X-Ray and Neutron Science - International Student Summer Programme 2018">
            <a:extLst>
              <a:ext uri="{FF2B5EF4-FFF2-40B4-BE49-F238E27FC236}">
                <a16:creationId xmlns:a16="http://schemas.microsoft.com/office/drawing/2014/main" id="{97D8AE48-2B79-4EBB-BEB9-C5E9E8E0DBA4}"/>
              </a:ext>
            </a:extLst>
          </p:cNvPr>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537" y="3175430"/>
            <a:ext cx="679577" cy="640465"/>
          </a:xfrm>
          <a:prstGeom prst="rect">
            <a:avLst/>
          </a:prstGeom>
          <a:noFill/>
          <a:effectLst>
            <a:glow rad="63500">
              <a:srgbClr val="0F0F0F">
                <a:alpha val="79000"/>
              </a:srgbClr>
            </a:glow>
          </a:effectLst>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30B4862C-C166-4AEB-B6B0-8DD7F6F4427B}"/>
              </a:ext>
            </a:extLst>
          </p:cNvPr>
          <p:cNvSpPr txBox="1"/>
          <p:nvPr/>
        </p:nvSpPr>
        <p:spPr>
          <a:xfrm>
            <a:off x="5648506" y="3046179"/>
            <a:ext cx="5847265" cy="954107"/>
          </a:xfrm>
          <a:prstGeom prst="rect">
            <a:avLst/>
          </a:prstGeom>
          <a:noFill/>
        </p:spPr>
        <p:txBody>
          <a:bodyPr wrap="square">
            <a:spAutoFit/>
          </a:bodyPr>
          <a:lstStyle/>
          <a:p>
            <a:r>
              <a:rPr lang="en-GB" sz="1400" b="1" dirty="0"/>
              <a:t>ILL </a:t>
            </a:r>
            <a:r>
              <a:rPr lang="en-GB" sz="1400" dirty="0"/>
              <a:t>– </a:t>
            </a:r>
            <a:r>
              <a:rPr lang="en-GB" sz="1400" dirty="0" err="1"/>
              <a:t>Genoble</a:t>
            </a:r>
            <a:r>
              <a:rPr lang="en-GB" sz="1400" dirty="0"/>
              <a:t>, France</a:t>
            </a:r>
          </a:p>
          <a:p>
            <a:pPr marL="742950" lvl="1" indent="-285750">
              <a:buFont typeface="Wingdings" panose="05000000000000000000" pitchFamily="2" charset="2"/>
              <a:buChar char="§"/>
            </a:pPr>
            <a:r>
              <a:rPr lang="en-GB" sz="1400" dirty="0"/>
              <a:t>Thermal Neutron Beam</a:t>
            </a:r>
          </a:p>
          <a:p>
            <a:pPr marL="742950" lvl="1" indent="-285750">
              <a:buFont typeface="Wingdings" panose="05000000000000000000" pitchFamily="2" charset="2"/>
              <a:buChar char="§"/>
            </a:pPr>
            <a:r>
              <a:rPr lang="en-GB" sz="1400" dirty="0"/>
              <a:t>Thermal neutron sensitivity Tests</a:t>
            </a:r>
          </a:p>
          <a:p>
            <a:pPr marL="742950" lvl="1" indent="-285750">
              <a:buFont typeface="Wingdings" panose="05000000000000000000" pitchFamily="2" charset="2"/>
              <a:buChar char="§"/>
            </a:pPr>
            <a:r>
              <a:rPr lang="en-GB" sz="1400" b="1" dirty="0">
                <a:solidFill>
                  <a:srgbClr val="C00000"/>
                </a:solidFill>
                <a:latin typeface="+mj-lt"/>
              </a:rPr>
              <a:t>Punctual use, possibility to make a contract</a:t>
            </a:r>
          </a:p>
        </p:txBody>
      </p:sp>
      <p:sp>
        <p:nvSpPr>
          <p:cNvPr id="6" name="Footer Placeholder 5"/>
          <p:cNvSpPr>
            <a:spLocks noGrp="1"/>
          </p:cNvSpPr>
          <p:nvPr>
            <p:ph type="ftr" sz="quarter" idx="11"/>
          </p:nvPr>
        </p:nvSpPr>
        <p:spPr>
          <a:xfrm>
            <a:off x="4038600" y="6356350"/>
            <a:ext cx="4114800" cy="365125"/>
          </a:xfrm>
        </p:spPr>
        <p:txBody>
          <a:bodyPr/>
          <a:lstStyle/>
          <a:p>
            <a:pPr>
              <a:defRPr/>
            </a:pPr>
            <a:r>
              <a:rPr lang="en-US" smtClean="0"/>
              <a:t>RADWG Meeting</a:t>
            </a:r>
            <a:endParaRPr lang="en-US" dirty="0"/>
          </a:p>
        </p:txBody>
      </p:sp>
    </p:spTree>
    <p:extLst>
      <p:ext uri="{BB962C8B-B14F-4D97-AF65-F5344CB8AC3E}">
        <p14:creationId xmlns:p14="http://schemas.microsoft.com/office/powerpoint/2010/main" val="17881966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9880"/>
            <a:ext cx="10515600" cy="1107466"/>
          </a:xfrm>
        </p:spPr>
        <p:txBody>
          <a:bodyPr/>
          <a:lstStyle/>
          <a:p>
            <a:r>
              <a:rPr lang="en-GB" dirty="0" smtClean="0"/>
              <a:t>PSI Radiation test campaigns</a:t>
            </a:r>
            <a:endParaRPr lang="en-GB" dirty="0"/>
          </a:p>
        </p:txBody>
      </p:sp>
      <p:sp>
        <p:nvSpPr>
          <p:cNvPr id="3" name="Content Placeholder 2"/>
          <p:cNvSpPr>
            <a:spLocks noGrp="1"/>
          </p:cNvSpPr>
          <p:nvPr>
            <p:ph idx="1"/>
          </p:nvPr>
        </p:nvSpPr>
        <p:spPr>
          <a:xfrm>
            <a:off x="108607" y="1029255"/>
            <a:ext cx="10515600" cy="1465403"/>
          </a:xfrm>
        </p:spPr>
        <p:txBody>
          <a:bodyPr>
            <a:normAutofit fontScale="92500" lnSpcReduction="10000"/>
          </a:bodyPr>
          <a:lstStyle/>
          <a:p>
            <a:r>
              <a:rPr lang="en-GB" dirty="0" smtClean="0"/>
              <a:t>PSI Facility Updates</a:t>
            </a:r>
          </a:p>
          <a:p>
            <a:pPr lvl="1"/>
            <a:r>
              <a:rPr lang="en-GB" dirty="0" smtClean="0"/>
              <a:t>See next presentation from Rudy Ferraro</a:t>
            </a:r>
          </a:p>
          <a:p>
            <a:pPr lvl="1"/>
            <a:r>
              <a:rPr lang="en-GB" dirty="0" smtClean="0"/>
              <a:t>Two slots left: October and December</a:t>
            </a:r>
          </a:p>
          <a:p>
            <a:pPr lvl="1"/>
            <a:r>
              <a:rPr lang="en-GB" dirty="0" smtClean="0"/>
              <a:t>October slot : components from TE-MPE and SY-EPC tested by EPR </a:t>
            </a:r>
          </a:p>
        </p:txBody>
      </p:sp>
      <p:sp>
        <p:nvSpPr>
          <p:cNvPr id="7" name="Slide Number Placeholder 6"/>
          <p:cNvSpPr>
            <a:spLocks noGrp="1"/>
          </p:cNvSpPr>
          <p:nvPr>
            <p:ph type="sldNum" sz="quarter" idx="12"/>
          </p:nvPr>
        </p:nvSpPr>
        <p:spPr>
          <a:xfrm>
            <a:off x="8541589" y="6356350"/>
            <a:ext cx="2743200" cy="365125"/>
          </a:xfrm>
        </p:spPr>
        <p:txBody>
          <a:bodyPr/>
          <a:lstStyle/>
          <a:p>
            <a:fld id="{917AFF83-AA22-4D22-A412-C94A422514B5}" type="slidenum">
              <a:rPr lang="en-GB" smtClean="0"/>
              <a:pPr/>
              <a:t>7</a:t>
            </a:fld>
            <a:endParaRPr lang="en-GB" dirty="0"/>
          </a:p>
        </p:txBody>
      </p:sp>
      <p:sp>
        <p:nvSpPr>
          <p:cNvPr id="6" name="Date Placeholder 3"/>
          <p:cNvSpPr>
            <a:spLocks noGrp="1"/>
          </p:cNvSpPr>
          <p:nvPr>
            <p:ph type="dt" sz="half" idx="10"/>
          </p:nvPr>
        </p:nvSpPr>
        <p:spPr>
          <a:xfrm>
            <a:off x="838200" y="6356350"/>
            <a:ext cx="2743200" cy="365125"/>
          </a:xfrm>
        </p:spPr>
        <p:txBody>
          <a:bodyPr/>
          <a:lstStyle/>
          <a:p>
            <a:r>
              <a:rPr lang="en-US" smtClean="0"/>
              <a:t>12/10/2021</a:t>
            </a:r>
            <a:endParaRPr lang="en-GB" dirty="0"/>
          </a:p>
        </p:txBody>
      </p:sp>
      <p:sp>
        <p:nvSpPr>
          <p:cNvPr id="8" name="Footer Placeholder 4"/>
          <p:cNvSpPr>
            <a:spLocks noGrp="1"/>
          </p:cNvSpPr>
          <p:nvPr>
            <p:ph type="ftr" sz="quarter" idx="11"/>
          </p:nvPr>
        </p:nvSpPr>
        <p:spPr>
          <a:xfrm>
            <a:off x="4038600" y="6356350"/>
            <a:ext cx="4114800" cy="365125"/>
          </a:xfrm>
        </p:spPr>
        <p:txBody>
          <a:bodyPr/>
          <a:lstStyle/>
          <a:p>
            <a:r>
              <a:rPr lang="en-GB" smtClean="0"/>
              <a:t>RADWG Meeting</a:t>
            </a:r>
            <a:endParaRPr lang="en-GB" dirty="0" smtClean="0"/>
          </a:p>
        </p:txBody>
      </p:sp>
      <p:pic>
        <p:nvPicPr>
          <p:cNvPr id="9" name="Picture 8" descr="A close-up of a machine&#10;&#10;Description automatically generated with low confidence">
            <a:extLst>
              <a:ext uri="{FF2B5EF4-FFF2-40B4-BE49-F238E27FC236}">
                <a16:creationId xmlns:a16="http://schemas.microsoft.com/office/drawing/2014/main" id="{5E1FAEFA-A26B-4CD4-9A5F-583EC98184B0}"/>
              </a:ext>
            </a:extLst>
          </p:cNvPr>
          <p:cNvPicPr>
            <a:picLocks noChangeAspect="1"/>
          </p:cNvPicPr>
          <p:nvPr/>
        </p:nvPicPr>
        <p:blipFill rotWithShape="1">
          <a:blip r:embed="rId2"/>
          <a:srcRect t="21651" b="12201"/>
          <a:stretch/>
        </p:blipFill>
        <p:spPr>
          <a:xfrm>
            <a:off x="8679718" y="805186"/>
            <a:ext cx="3310868" cy="4888636"/>
          </a:xfrm>
          <a:prstGeom prst="rect">
            <a:avLst/>
          </a:prstGeom>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9764" y="3463493"/>
            <a:ext cx="4303271" cy="2420590"/>
          </a:xfrm>
          <a:prstGeom prst="rect">
            <a:avLst/>
          </a:prstGeom>
        </p:spPr>
      </p:pic>
      <p:sp>
        <p:nvSpPr>
          <p:cNvPr id="5" name="TextBox 4"/>
          <p:cNvSpPr txBox="1"/>
          <p:nvPr/>
        </p:nvSpPr>
        <p:spPr>
          <a:xfrm>
            <a:off x="1796391" y="2991226"/>
            <a:ext cx="3570016" cy="584775"/>
          </a:xfrm>
          <a:prstGeom prst="rect">
            <a:avLst/>
          </a:prstGeom>
          <a:noFill/>
        </p:spPr>
        <p:txBody>
          <a:bodyPr wrap="none" rtlCol="0">
            <a:spAutoFit/>
          </a:bodyPr>
          <a:lstStyle/>
          <a:p>
            <a:r>
              <a:rPr lang="en-GB" sz="3200" b="1" dirty="0" smtClean="0">
                <a:solidFill>
                  <a:srgbClr val="FF0000"/>
                </a:solidFill>
              </a:rPr>
              <a:t>Today in 2015 at PSI</a:t>
            </a:r>
            <a:endParaRPr lang="en-GB" b="1" dirty="0">
              <a:solidFill>
                <a:srgbClr val="FF0000"/>
              </a:solidFill>
            </a:endParaRPr>
          </a:p>
        </p:txBody>
      </p:sp>
    </p:spTree>
    <p:extLst>
      <p:ext uri="{BB962C8B-B14F-4D97-AF65-F5344CB8AC3E}">
        <p14:creationId xmlns:p14="http://schemas.microsoft.com/office/powerpoint/2010/main" val="410640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12/10/2021</a:t>
            </a:r>
            <a:endParaRPr lang="en-GB" dirty="0"/>
          </a:p>
        </p:txBody>
      </p:sp>
      <p:sp>
        <p:nvSpPr>
          <p:cNvPr id="5" name="Footer Placeholder 4"/>
          <p:cNvSpPr>
            <a:spLocks noGrp="1"/>
          </p:cNvSpPr>
          <p:nvPr>
            <p:ph type="ftr" sz="quarter" idx="11"/>
          </p:nvPr>
        </p:nvSpPr>
        <p:spPr/>
        <p:txBody>
          <a:bodyPr/>
          <a:lstStyle/>
          <a:p>
            <a:r>
              <a:rPr lang="en-GB" smtClean="0"/>
              <a:t>RADWG Meeting</a:t>
            </a:r>
            <a:endParaRPr lang="en-GB" dirty="0" smtClean="0"/>
          </a:p>
        </p:txBody>
      </p:sp>
      <p:sp>
        <p:nvSpPr>
          <p:cNvPr id="6" name="Slide Number Placeholder 5"/>
          <p:cNvSpPr>
            <a:spLocks noGrp="1"/>
          </p:cNvSpPr>
          <p:nvPr>
            <p:ph type="sldNum" sz="quarter" idx="12"/>
          </p:nvPr>
        </p:nvSpPr>
        <p:spPr/>
        <p:txBody>
          <a:bodyPr/>
          <a:lstStyle/>
          <a:p>
            <a:fld id="{917AFF83-AA22-4D22-A412-C94A422514B5}" type="slidenum">
              <a:rPr lang="en-GB" smtClean="0"/>
              <a:pPr/>
              <a:t>8</a:t>
            </a:fld>
            <a:endParaRPr lang="en-GB" dirty="0"/>
          </a:p>
        </p:txBody>
      </p:sp>
      <p:sp>
        <p:nvSpPr>
          <p:cNvPr id="7" name="Title 1"/>
          <p:cNvSpPr>
            <a:spLocks noGrp="1"/>
          </p:cNvSpPr>
          <p:nvPr>
            <p:ph type="title"/>
          </p:nvPr>
        </p:nvSpPr>
        <p:spPr>
          <a:xfrm>
            <a:off x="1824519" y="305347"/>
            <a:ext cx="10515600" cy="741780"/>
          </a:xfrm>
        </p:spPr>
        <p:txBody>
          <a:bodyPr/>
          <a:lstStyle/>
          <a:p>
            <a:r>
              <a:rPr lang="en-GB" b="1" dirty="0" smtClean="0"/>
              <a:t>CHARM 2021</a:t>
            </a:r>
            <a:endParaRPr lang="en-GB" b="1" dirty="0"/>
          </a:p>
        </p:txBody>
      </p:sp>
      <p:sp>
        <p:nvSpPr>
          <p:cNvPr id="8" name="Content Placeholder 2">
            <a:extLst>
              <a:ext uri="{FF2B5EF4-FFF2-40B4-BE49-F238E27FC236}">
                <a16:creationId xmlns:a16="http://schemas.microsoft.com/office/drawing/2014/main" id="{C3035B9A-71E7-4E6D-ABC0-B7B37E757AC0}"/>
              </a:ext>
            </a:extLst>
          </p:cNvPr>
          <p:cNvSpPr txBox="1">
            <a:spLocks/>
          </p:cNvSpPr>
          <p:nvPr/>
        </p:nvSpPr>
        <p:spPr>
          <a:xfrm>
            <a:off x="0" y="1954607"/>
            <a:ext cx="4188821" cy="5307784"/>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715963" lvl="1" indent="-268288"/>
            <a:r>
              <a:rPr lang="en-GB" sz="1600" b="1" dirty="0" smtClean="0">
                <a:solidFill>
                  <a:srgbClr val="FF0000"/>
                </a:solidFill>
              </a:rPr>
              <a:t>First beam on target on the 4</a:t>
            </a:r>
            <a:r>
              <a:rPr lang="en-GB" sz="1600" b="1" baseline="30000" dirty="0" smtClean="0">
                <a:solidFill>
                  <a:srgbClr val="FF0000"/>
                </a:solidFill>
              </a:rPr>
              <a:t>th</a:t>
            </a:r>
            <a:r>
              <a:rPr lang="en-GB" sz="1600" b="1" dirty="0" smtClean="0">
                <a:solidFill>
                  <a:srgbClr val="FF0000"/>
                </a:solidFill>
              </a:rPr>
              <a:t> of October</a:t>
            </a:r>
          </a:p>
          <a:p>
            <a:pPr marL="715963" lvl="1" indent="-268288"/>
            <a:r>
              <a:rPr lang="en-GB" sz="1600" dirty="0" smtClean="0"/>
              <a:t>Two days of facility commissioning and dosimetry assessment</a:t>
            </a:r>
          </a:p>
          <a:p>
            <a:pPr marL="715963" lvl="1" indent="-268288"/>
            <a:r>
              <a:rPr lang="en-GB" sz="1600" b="1" dirty="0" smtClean="0">
                <a:solidFill>
                  <a:srgbClr val="FF0000"/>
                </a:solidFill>
              </a:rPr>
              <a:t>First user on the 6</a:t>
            </a:r>
            <a:r>
              <a:rPr lang="en-GB" sz="1600" b="1" baseline="30000" dirty="0" smtClean="0">
                <a:solidFill>
                  <a:srgbClr val="FF0000"/>
                </a:solidFill>
              </a:rPr>
              <a:t>th</a:t>
            </a:r>
            <a:r>
              <a:rPr lang="en-GB" sz="1600" b="1" dirty="0" smtClean="0">
                <a:solidFill>
                  <a:srgbClr val="FF0000"/>
                </a:solidFill>
              </a:rPr>
              <a:t> of </a:t>
            </a:r>
            <a:r>
              <a:rPr lang="en-GB" sz="1600" b="1" dirty="0" smtClean="0">
                <a:solidFill>
                  <a:srgbClr val="FF0000"/>
                </a:solidFill>
              </a:rPr>
              <a:t>October TE-VSC</a:t>
            </a:r>
            <a:endParaRPr lang="en-GB" sz="1600" b="1" dirty="0">
              <a:solidFill>
                <a:srgbClr val="FF0000"/>
              </a:solidFill>
            </a:endParaRPr>
          </a:p>
          <a:p>
            <a:pPr marL="715963" lvl="1" indent="-268288"/>
            <a:r>
              <a:rPr lang="en-GB" sz="1600" b="1" dirty="0" smtClean="0">
                <a:solidFill>
                  <a:srgbClr val="FF0000"/>
                </a:solidFill>
              </a:rPr>
              <a:t>3 users scheduled; 7 system level tests </a:t>
            </a:r>
          </a:p>
          <a:p>
            <a:pPr marL="903415" lvl="2" indent="-268288"/>
            <a:r>
              <a:rPr lang="en-GB" sz="1400" dirty="0" smtClean="0"/>
              <a:t>TE-VSC, SY-EPC, SY-BI, CMS BDT</a:t>
            </a:r>
          </a:p>
          <a:p>
            <a:pPr marL="715963" lvl="1" indent="-268288"/>
            <a:r>
              <a:rPr lang="en-GB" sz="1600" dirty="0" smtClean="0"/>
              <a:t>Several components testing by BE-CEM</a:t>
            </a:r>
            <a:endParaRPr lang="en-GB" sz="1600" dirty="0"/>
          </a:p>
          <a:p>
            <a:pPr marL="715963" lvl="1" indent="-268288"/>
            <a:r>
              <a:rPr lang="en-GB" sz="1600" dirty="0" smtClean="0"/>
              <a:t>11 Users already booked for the 2021</a:t>
            </a:r>
          </a:p>
          <a:p>
            <a:pPr marL="715963" lvl="1" indent="-268288"/>
            <a:r>
              <a:rPr lang="en-GB" sz="1600" dirty="0" smtClean="0"/>
              <a:t>Registration for beam </a:t>
            </a:r>
            <a:r>
              <a:rPr lang="en-GB" sz="1600" dirty="0" smtClean="0"/>
              <a:t>time for 2022 is available via </a:t>
            </a:r>
            <a:r>
              <a:rPr lang="en-GB" sz="1600" dirty="0" smtClean="0"/>
              <a:t>the website </a:t>
            </a:r>
            <a:r>
              <a:rPr lang="en-GB" sz="1600" b="1" dirty="0" smtClean="0">
                <a:solidFill>
                  <a:srgbClr val="FF0000"/>
                </a:solidFill>
              </a:rPr>
              <a:t>charm.web.cern.ch</a:t>
            </a:r>
          </a:p>
        </p:txBody>
      </p:sp>
      <p:pic>
        <p:nvPicPr>
          <p:cNvPr id="10" name="Picture 9"/>
          <p:cNvPicPr>
            <a:picLocks noChangeAspect="1"/>
          </p:cNvPicPr>
          <p:nvPr/>
        </p:nvPicPr>
        <p:blipFill>
          <a:blip r:embed="rId2"/>
          <a:stretch>
            <a:fillRect/>
          </a:stretch>
        </p:blipFill>
        <p:spPr>
          <a:xfrm>
            <a:off x="4188821" y="2938027"/>
            <a:ext cx="8245158" cy="3006337"/>
          </a:xfrm>
          <a:prstGeom prst="rect">
            <a:avLst/>
          </a:prstGeo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r="22762"/>
          <a:stretch/>
        </p:blipFill>
        <p:spPr>
          <a:xfrm>
            <a:off x="9231331" y="161533"/>
            <a:ext cx="2608353" cy="2532792"/>
          </a:xfrm>
          <a:prstGeom prst="rect">
            <a:avLst/>
          </a:prstGeom>
        </p:spPr>
      </p:pic>
      <p:pic>
        <p:nvPicPr>
          <p:cNvPr id="12" name="Picture 11" descr="Ho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41" y="144289"/>
            <a:ext cx="1589317" cy="1806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9356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8803" y="-54934"/>
            <a:ext cx="10515600" cy="1325563"/>
          </a:xfrm>
        </p:spPr>
        <p:txBody>
          <a:bodyPr/>
          <a:lstStyle/>
          <a:p>
            <a:r>
              <a:rPr lang="en-GB" baseline="30000" dirty="0" smtClean="0"/>
              <a:t>60</a:t>
            </a:r>
            <a:r>
              <a:rPr lang="en-GB" dirty="0" smtClean="0"/>
              <a:t>Co facility @ CERN</a:t>
            </a:r>
            <a:endParaRPr lang="en-GB" dirty="0"/>
          </a:p>
        </p:txBody>
      </p:sp>
      <p:sp>
        <p:nvSpPr>
          <p:cNvPr id="3" name="Content Placeholder 2"/>
          <p:cNvSpPr>
            <a:spLocks noGrp="1"/>
          </p:cNvSpPr>
          <p:nvPr>
            <p:ph idx="1"/>
          </p:nvPr>
        </p:nvSpPr>
        <p:spPr>
          <a:xfrm>
            <a:off x="262701" y="1082780"/>
            <a:ext cx="7290568" cy="3959947"/>
          </a:xfrm>
        </p:spPr>
        <p:txBody>
          <a:bodyPr>
            <a:normAutofit/>
          </a:bodyPr>
          <a:lstStyle/>
          <a:p>
            <a:r>
              <a:rPr lang="en-GB" sz="2400" dirty="0"/>
              <a:t>New Co60 source of 110TBq installed in the CC60 facility in September</a:t>
            </a:r>
          </a:p>
          <a:p>
            <a:r>
              <a:rPr lang="en-GB" sz="2400" dirty="0"/>
              <a:t>The CC60 facility now hosts two Co60 source 4.6TBq and one of 110TBq (2019)</a:t>
            </a:r>
          </a:p>
          <a:p>
            <a:r>
              <a:rPr lang="en-GB" sz="2400" dirty="0"/>
              <a:t>dose rates </a:t>
            </a:r>
            <a:r>
              <a:rPr lang="en-GB" sz="2400" dirty="0" smtClean="0"/>
              <a:t>increased of factor 17x </a:t>
            </a:r>
            <a:r>
              <a:rPr lang="en-GB" sz="2400" dirty="0" err="1" smtClean="0"/>
              <a:t>wrt</a:t>
            </a:r>
            <a:r>
              <a:rPr lang="en-GB" sz="2400" dirty="0" smtClean="0"/>
              <a:t> the 4.6TBq source : from </a:t>
            </a:r>
            <a:r>
              <a:rPr lang="en-GB" sz="2400" dirty="0"/>
              <a:t>464Gy/h up to 0.36Gy/h </a:t>
            </a:r>
          </a:p>
          <a:p>
            <a:pPr lvl="1"/>
            <a:r>
              <a:rPr lang="en-GB" dirty="0" smtClean="0"/>
              <a:t>The </a:t>
            </a:r>
            <a:r>
              <a:rPr lang="en-GB" dirty="0"/>
              <a:t>installation procedure went smoothly and all the safety </a:t>
            </a:r>
            <a:r>
              <a:rPr lang="en-GB" dirty="0" smtClean="0"/>
              <a:t>criteria </a:t>
            </a:r>
            <a:r>
              <a:rPr lang="en-GB" dirty="0"/>
              <a:t>have been applied </a:t>
            </a:r>
          </a:p>
          <a:p>
            <a:pPr lvl="1"/>
            <a:r>
              <a:rPr lang="en-GB" dirty="0"/>
              <a:t>The operation of the facility restarted this week</a:t>
            </a:r>
          </a:p>
          <a:p>
            <a:endParaRPr lang="en-GB" dirty="0" smtClean="0"/>
          </a:p>
        </p:txBody>
      </p:sp>
      <p:sp>
        <p:nvSpPr>
          <p:cNvPr id="6" name="Date Placeholder 5"/>
          <p:cNvSpPr>
            <a:spLocks noGrp="1"/>
          </p:cNvSpPr>
          <p:nvPr>
            <p:ph type="dt" sz="half" idx="10"/>
          </p:nvPr>
        </p:nvSpPr>
        <p:spPr/>
        <p:txBody>
          <a:bodyPr/>
          <a:lstStyle/>
          <a:p>
            <a:r>
              <a:rPr lang="en-US" smtClean="0"/>
              <a:t>12/10/2021</a:t>
            </a:r>
            <a:endParaRPr lang="en-GB" dirty="0"/>
          </a:p>
        </p:txBody>
      </p:sp>
      <p:sp>
        <p:nvSpPr>
          <p:cNvPr id="7" name="Footer Placeholder 6"/>
          <p:cNvSpPr>
            <a:spLocks noGrp="1"/>
          </p:cNvSpPr>
          <p:nvPr>
            <p:ph type="ftr" sz="quarter" idx="11"/>
          </p:nvPr>
        </p:nvSpPr>
        <p:spPr/>
        <p:txBody>
          <a:bodyPr/>
          <a:lstStyle/>
          <a:p>
            <a:r>
              <a:rPr lang="en-GB" smtClean="0"/>
              <a:t>RADWG Meeting</a:t>
            </a:r>
            <a:endParaRPr lang="en-GB" dirty="0" smtClean="0"/>
          </a:p>
        </p:txBody>
      </p:sp>
      <p:sp>
        <p:nvSpPr>
          <p:cNvPr id="8" name="Slide Number Placeholder 7"/>
          <p:cNvSpPr>
            <a:spLocks noGrp="1"/>
          </p:cNvSpPr>
          <p:nvPr>
            <p:ph type="sldNum" sz="quarter" idx="12"/>
          </p:nvPr>
        </p:nvSpPr>
        <p:spPr/>
        <p:txBody>
          <a:bodyPr/>
          <a:lstStyle/>
          <a:p>
            <a:fld id="{917AFF83-AA22-4D22-A412-C94A422514B5}" type="slidenum">
              <a:rPr lang="en-GB" smtClean="0"/>
              <a:pPr/>
              <a:t>9</a:t>
            </a:fld>
            <a:endParaRPr lang="en-GB" dirty="0"/>
          </a:p>
        </p:txBody>
      </p:sp>
      <p:pic>
        <p:nvPicPr>
          <p:cNvPr id="14" name="Picture 7_1"/>
          <p:cNvPicPr/>
          <p:nvPr/>
        </p:nvPicPr>
        <p:blipFill>
          <a:blip r:embed="rId2"/>
          <a:stretch/>
        </p:blipFill>
        <p:spPr>
          <a:xfrm>
            <a:off x="723479" y="105323"/>
            <a:ext cx="1119960" cy="817200"/>
          </a:xfrm>
          <a:prstGeom prst="rect">
            <a:avLst/>
          </a:prstGeom>
          <a:ln>
            <a:noFill/>
          </a:ln>
        </p:spPr>
      </p:pic>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8700" y="3085097"/>
            <a:ext cx="3871445" cy="2903583"/>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88700" y="105323"/>
            <a:ext cx="3800582" cy="2850437"/>
          </a:xfrm>
          <a:prstGeom prst="rect">
            <a:avLst/>
          </a:prstGeom>
        </p:spPr>
      </p:pic>
    </p:spTree>
    <p:extLst>
      <p:ext uri="{BB962C8B-B14F-4D97-AF65-F5344CB8AC3E}">
        <p14:creationId xmlns:p14="http://schemas.microsoft.com/office/powerpoint/2010/main" val="3366658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4904</TotalTime>
  <Words>1189</Words>
  <Application>Microsoft Office PowerPoint</Application>
  <PresentationFormat>Widescreen</PresentationFormat>
  <Paragraphs>307</Paragraphs>
  <Slides>15</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Cambria</vt:lpstr>
      <vt:lpstr>Times New Roman</vt:lpstr>
      <vt:lpstr>Ubuntu Light</vt:lpstr>
      <vt:lpstr>Wingdings</vt:lpstr>
      <vt:lpstr>Office Theme</vt:lpstr>
      <vt:lpstr>RADWG Meeting October 2021</vt:lpstr>
      <vt:lpstr>AGENDA</vt:lpstr>
      <vt:lpstr>RADWG Mandate</vt:lpstr>
      <vt:lpstr>CERN RHA Guideline for COTS-based system</vt:lpstr>
      <vt:lpstr>Radiation test service – BE-CEM-EPR</vt:lpstr>
      <vt:lpstr>Where do we test: Key point is the facilities</vt:lpstr>
      <vt:lpstr>PSI Radiation test campaigns</vt:lpstr>
      <vt:lpstr>CHARM 2021</vt:lpstr>
      <vt:lpstr>60Co facility @ CERN</vt:lpstr>
      <vt:lpstr>PowerPoint Presentation</vt:lpstr>
      <vt:lpstr>PowerPoint Presentation</vt:lpstr>
      <vt:lpstr>RHA validation procedure</vt:lpstr>
      <vt:lpstr>RHA Project Validation (RHAPV) details</vt:lpstr>
      <vt:lpstr>ECR Template </vt:lpstr>
      <vt:lpstr>THANK YOU</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RADWG Meeting April 2015</dc:title>
  <dc:creator>Salvatore Danzeca</dc:creator>
  <cp:lastModifiedBy>Salvatore Danzeca</cp:lastModifiedBy>
  <cp:revision>193</cp:revision>
  <dcterms:created xsi:type="dcterms:W3CDTF">2015-04-22T07:50:05Z</dcterms:created>
  <dcterms:modified xsi:type="dcterms:W3CDTF">2021-10-13T07:17:30Z</dcterms:modified>
</cp:coreProperties>
</file>