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28"/>
  </p:notesMasterIdLst>
  <p:sldIdLst>
    <p:sldId id="256" r:id="rId5"/>
    <p:sldId id="260" r:id="rId6"/>
    <p:sldId id="339" r:id="rId7"/>
    <p:sldId id="412" r:id="rId8"/>
    <p:sldId id="411" r:id="rId9"/>
    <p:sldId id="406" r:id="rId10"/>
    <p:sldId id="414" r:id="rId11"/>
    <p:sldId id="403" r:id="rId12"/>
    <p:sldId id="404" r:id="rId13"/>
    <p:sldId id="405" r:id="rId14"/>
    <p:sldId id="415" r:id="rId15"/>
    <p:sldId id="418" r:id="rId16"/>
    <p:sldId id="407" r:id="rId17"/>
    <p:sldId id="416" r:id="rId18"/>
    <p:sldId id="417" r:id="rId19"/>
    <p:sldId id="421" r:id="rId20"/>
    <p:sldId id="422" r:id="rId21"/>
    <p:sldId id="425" r:id="rId22"/>
    <p:sldId id="424" r:id="rId23"/>
    <p:sldId id="342" r:id="rId24"/>
    <p:sldId id="331" r:id="rId25"/>
    <p:sldId id="264" r:id="rId26"/>
    <p:sldId id="408" r:id="rId27"/>
  </p:sldIdLst>
  <p:sldSz cx="12192000" cy="6858000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Microsoft JhengHei UI" panose="020B0604030504040204" pitchFamily="34" charset="-120"/>
      <p:regular r:id="rId33"/>
      <p:bold r:id="rId34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0F"/>
    <a:srgbClr val="1E59AE"/>
    <a:srgbClr val="7E9244"/>
    <a:srgbClr val="A4B96A"/>
    <a:srgbClr val="6A6A6A"/>
    <a:srgbClr val="3C5B84"/>
    <a:srgbClr val="838383"/>
    <a:srgbClr val="BE6606"/>
    <a:srgbClr val="F89320"/>
    <a:srgbClr val="E659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90" autoAdjust="0"/>
    <p:restoredTop sz="83213" autoAdjust="0"/>
  </p:normalViewPr>
  <p:slideViewPr>
    <p:cSldViewPr>
      <p:cViewPr>
        <p:scale>
          <a:sx n="75" d="100"/>
          <a:sy n="75" d="100"/>
        </p:scale>
        <p:origin x="774" y="72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font" Target="fonts/font6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5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ProASIC</c:v>
                </c:pt>
              </c:strCache>
            </c:strRef>
          </c:tx>
          <c:spPr>
            <a:solidFill>
              <a:srgbClr val="058F8F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p3d/>
          </c:spPr>
          <c:invertIfNegative val="0"/>
          <c:cat>
            <c:strRef>
              <c:f>Sheet1!$B$1:$E$1</c:f>
              <c:strCache>
                <c:ptCount val="4"/>
                <c:pt idx="0">
                  <c:v>FF</c:v>
                </c:pt>
                <c:pt idx="1">
                  <c:v>FF SET</c:v>
                </c:pt>
                <c:pt idx="2">
                  <c:v>FF TMR</c:v>
                </c:pt>
                <c:pt idx="3">
                  <c:v>FF TMR SET</c:v>
                </c:pt>
              </c:strCache>
            </c:strRef>
          </c:cat>
          <c:val>
            <c:numRef>
              <c:f>Sheet1!$B$2:$E$2</c:f>
              <c:numCache>
                <c:formatCode>0.00E+00</c:formatCode>
                <c:ptCount val="4"/>
                <c:pt idx="0">
                  <c:v>1.1600000000000001E-13</c:v>
                </c:pt>
                <c:pt idx="1">
                  <c:v>9.5999999999999995E-14</c:v>
                </c:pt>
                <c:pt idx="2">
                  <c:v>3.1199999999999998E-15</c:v>
                </c:pt>
                <c:pt idx="3">
                  <c:v>4.0899999999999998E-15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34-4E95-81ED-F29F18D425E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SmartFusion</c:v>
                </c:pt>
              </c:strCache>
            </c:strRef>
          </c:tx>
          <c:spPr>
            <a:solidFill>
              <a:srgbClr val="C0C82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p3d/>
          </c:spPr>
          <c:invertIfNegative val="0"/>
          <c:cat>
            <c:strRef>
              <c:f>Sheet1!$B$1:$E$1</c:f>
              <c:strCache>
                <c:ptCount val="4"/>
                <c:pt idx="0">
                  <c:v>FF</c:v>
                </c:pt>
                <c:pt idx="1">
                  <c:v>FF SET</c:v>
                </c:pt>
                <c:pt idx="2">
                  <c:v>FF TMR</c:v>
                </c:pt>
                <c:pt idx="3">
                  <c:v>FF TMR SET</c:v>
                </c:pt>
              </c:strCache>
            </c:strRef>
          </c:cat>
          <c:val>
            <c:numRef>
              <c:f>Sheet1!$B$3:$E$3</c:f>
              <c:numCache>
                <c:formatCode>0.00E+00</c:formatCode>
                <c:ptCount val="4"/>
                <c:pt idx="0">
                  <c:v>5.2200000000000001E-14</c:v>
                </c:pt>
                <c:pt idx="1">
                  <c:v>7.8600000000000007E-15</c:v>
                </c:pt>
                <c:pt idx="2">
                  <c:v>1.8899999999999999E-15</c:v>
                </c:pt>
                <c:pt idx="3">
                  <c:v>3.5099999999999998E-15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34-4E95-81ED-F29F18D425E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PolarFire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p3d/>
          </c:spPr>
          <c:invertIfNegative val="0"/>
          <c:cat>
            <c:strRef>
              <c:f>Sheet1!$B$1:$E$1</c:f>
              <c:strCache>
                <c:ptCount val="4"/>
                <c:pt idx="0">
                  <c:v>FF</c:v>
                </c:pt>
                <c:pt idx="1">
                  <c:v>FF SET</c:v>
                </c:pt>
                <c:pt idx="2">
                  <c:v>FF TMR</c:v>
                </c:pt>
                <c:pt idx="3">
                  <c:v>FF TMR SET</c:v>
                </c:pt>
              </c:strCache>
            </c:strRef>
          </c:cat>
          <c:val>
            <c:numRef>
              <c:f>Sheet1!$B$4:$E$4</c:f>
              <c:numCache>
                <c:formatCode>0.00E+00</c:formatCode>
                <c:ptCount val="4"/>
                <c:pt idx="0">
                  <c:v>4.4389204545454543E-15</c:v>
                </c:pt>
                <c:pt idx="1">
                  <c:v>9.055397727272728E-15</c:v>
                </c:pt>
                <c:pt idx="2">
                  <c:v>3.5511363636363635E-16</c:v>
                </c:pt>
                <c:pt idx="3">
                  <c:v>1.4204545454545454E-15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34-4E95-81ED-F29F18D425E5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NanoXplore</c:v>
                </c:pt>
              </c:strCache>
            </c:strRef>
          </c:tx>
          <c:spPr>
            <a:solidFill>
              <a:srgbClr val="B7174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p3d/>
          </c:spPr>
          <c:invertIfNegative val="0"/>
          <c:cat>
            <c:strRef>
              <c:f>Sheet1!$B$1:$E$1</c:f>
              <c:strCache>
                <c:ptCount val="4"/>
                <c:pt idx="0">
                  <c:v>FF</c:v>
                </c:pt>
                <c:pt idx="1">
                  <c:v>FF SET</c:v>
                </c:pt>
                <c:pt idx="2">
                  <c:v>FF TMR</c:v>
                </c:pt>
                <c:pt idx="3">
                  <c:v>FF TMR SET</c:v>
                </c:pt>
              </c:strCache>
            </c:strRef>
          </c:cat>
          <c:val>
            <c:numRef>
              <c:f>Sheet1!$B$5:$E$5</c:f>
              <c:numCache>
                <c:formatCode>0.00E+00</c:formatCode>
                <c:ptCount val="4"/>
                <c:pt idx="0">
                  <c:v>1.09E-15</c:v>
                </c:pt>
                <c:pt idx="1">
                  <c:v>2.3800000000000002E-16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834-4E95-81ED-F29F18D425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2"/>
        <c:gapDepth val="117"/>
        <c:shape val="box"/>
        <c:axId val="854174240"/>
        <c:axId val="854165920"/>
        <c:axId val="0"/>
      </c:bar3DChart>
      <c:catAx>
        <c:axId val="854174240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854165920"/>
        <c:crosses val="autoZero"/>
        <c:auto val="1"/>
        <c:lblAlgn val="ctr"/>
        <c:lblOffset val="100"/>
        <c:noMultiLvlLbl val="0"/>
      </c:catAx>
      <c:valAx>
        <c:axId val="854165920"/>
        <c:scaling>
          <c:logBase val="10"/>
          <c:orientation val="maxMin"/>
          <c:max val="1.2000000000000007E-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pPr>
            <a:endParaRPr lang="en-US"/>
          </a:p>
        </c:txPr>
        <c:crossAx val="854174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D897B-D371-4B2E-A463-0CB3E4210ED9}" type="datetimeFigureOut">
              <a:rPr lang="en-GB" smtClean="0"/>
              <a:t>12/10/2021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68C11-2573-4899-8C98-4A28BE902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53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0995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222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072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231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122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1781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815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9260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710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914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586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Link to the </a:t>
            </a:r>
            <a:r>
              <a:rPr lang="fr-FR" dirty="0" err="1"/>
              <a:t>radWG</a:t>
            </a:r>
            <a:r>
              <a:rPr lang="fr-FR" dirty="0"/>
              <a:t> </a:t>
            </a:r>
            <a:r>
              <a:rPr lang="fr-FR" dirty="0" err="1"/>
              <a:t>database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539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598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543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209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4B3277-A085-4981-B15C-6B07F584C5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F27A0A-112C-43C4-B519-3F9F51D790B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6168008" y="372951"/>
            <a:ext cx="877900" cy="1091279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0F4FB4E1-D1E5-4494-A3A2-32713F5370E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3143672" y="5431745"/>
            <a:ext cx="2431831" cy="94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5CCBEF44-5665-49E7-B6D2-328B6C657B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352044"/>
            <a:ext cx="2224009" cy="91701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ome">
            <a:extLst>
              <a:ext uri="{FF2B5EF4-FFF2-40B4-BE49-F238E27FC236}">
                <a16:creationId xmlns:a16="http://schemas.microsoft.com/office/drawing/2014/main" id="{B6BD1DC3-0680-4D03-B27E-C4197678C5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633" y="5467934"/>
            <a:ext cx="877901" cy="87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12/10/2021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12/10/2021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12/10/2021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27384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B4EA26-0879-4386-A15F-27692A3EFC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367808" y="4509120"/>
            <a:ext cx="1267142" cy="12467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8363EA-8B35-48F2-933D-E992D174CC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6101504" y="2132856"/>
            <a:ext cx="1154195" cy="1434729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13668FF8-8BEB-4B6E-BFE6-153AFD7B8AA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7824192" y="4487653"/>
            <a:ext cx="3270544" cy="126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ome">
            <a:extLst>
              <a:ext uri="{FF2B5EF4-FFF2-40B4-BE49-F238E27FC236}">
                <a16:creationId xmlns:a16="http://schemas.microsoft.com/office/drawing/2014/main" id="{6501A4CA-018B-4A82-9841-727DF4A3603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98486"/>
            <a:ext cx="1231039" cy="123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B70050EB-737E-4A73-AC31-114AE2D01F6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152" y="2132856"/>
            <a:ext cx="2728065" cy="112485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12/10/2021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52387B8-74DD-43B1-9D40-64EE2D7248D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EF350D-4C95-41DD-93BC-742A42A85A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auto">
          <a:xfrm>
            <a:off x="1113521" y="6341143"/>
            <a:ext cx="381021" cy="473631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93CAF8B-1391-4D8B-AB8D-7BAD6CD787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189" y="6352531"/>
            <a:ext cx="1067682" cy="44023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file/2611501/1/PSI_Radiation_Report_LMX25928_LMX2594_LMX2694_docx_cpdf.pdf" TargetMode="External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hyperlink" Target="https://edms.cern.ch/ui/file/2611501/1/PSI_Radiation_Report_LMX25928_LMX2594_LMX2694_docx_cpdf.pdf" TargetMode="External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43.pn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hyperlink" Target="https://edms.cern.ch/ui/file/2611501/1/PSI_Radiation_Report_LMX25928_LMX2594_LMX2694_docx_cpdf.pdf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46.pn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hyperlink" Target="https://edms.cern.ch/ui/file/2611501/1/PSI_Radiation_Report_LMX25928_LMX2594_LMX2694_docx_cpdf.pdf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file/2636745/2/Radiation_Test_Report-ZXMN10A07F_BSS127_SQ2398_FDN86246_Si2328DS_FDN8601_N-MOSFET_Transistor_docx_cpdf.pdf" TargetMode="External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0.png"/><Relationship Id="rId7" Type="http://schemas.openxmlformats.org/officeDocument/2006/relationships/image" Target="../media/image5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1.png"/><Relationship Id="rId9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0.png"/><Relationship Id="rId7" Type="http://schemas.openxmlformats.org/officeDocument/2006/relationships/image" Target="../media/image5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1.png"/><Relationship Id="rId9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edms.cern.ch/ui/file/2636745/2/Radiation_Test_Report-ZXMN10A07F_BSS127_SQ2398_FDN86246_Si2328DS_FDN8601_N-MOSFET_Transistor_docx_cpdf.pdf" TargetMode="External"/><Relationship Id="rId4" Type="http://schemas.openxmlformats.org/officeDocument/2006/relationships/hyperlink" Target="https://edms.cern.ch/ui/file/1609725/2/60Co_Radiation_Test_Report-BSS316N_DMN601K_2N7002BK_BSS670S2L_MGSF1N02LT1_BST82.docx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radwg.web.cern.ch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png"/><Relationship Id="rId4" Type="http://schemas.openxmlformats.org/officeDocument/2006/relationships/hyperlink" Target="https://radwg.web.cern.ch/content/radiation-test-database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5.png"/><Relationship Id="rId7" Type="http://schemas.openxmlformats.org/officeDocument/2006/relationships/hyperlink" Target="https://indico.cern.ch/event/971222/contributions/4091304/attachments/2182761/3687896/R2E_2020_FPGA.pdf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ui/file/2319932/1/PSI_Test_Reports_November-NanoXplore.pdf" TargetMode="External"/><Relationship Id="rId5" Type="http://schemas.openxmlformats.org/officeDocument/2006/relationships/hyperlink" Target="https://edms.cern.ch/ui/#!master/navigator/document?P:1382953417:100764438:subDocs" TargetMode="External"/><Relationship Id="rId4" Type="http://schemas.openxmlformats.org/officeDocument/2006/relationships/image" Target="../media/image6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RADWG Activities 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5732" y="3861048"/>
            <a:ext cx="7450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Rudy Ferraro (BE-CEM-EPR)</a:t>
            </a:r>
            <a:endParaRPr lang="en-GB" sz="24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1BDC87F-8373-457C-88D8-2003C331A0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75732" y="4941168"/>
            <a:ext cx="7450667" cy="432048"/>
          </a:xfrm>
        </p:spPr>
        <p:txBody>
          <a:bodyPr/>
          <a:lstStyle/>
          <a:p>
            <a:pPr>
              <a:defRPr/>
            </a:pPr>
            <a:r>
              <a:rPr lang="en-US" dirty="0"/>
              <a:t>RadWG Workshop – 13 October,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rojector, miller&#10;&#10;Description automatically generated">
            <a:extLst>
              <a:ext uri="{FF2B5EF4-FFF2-40B4-BE49-F238E27FC236}">
                <a16:creationId xmlns:a16="http://schemas.microsoft.com/office/drawing/2014/main" id="{C023D055-A31F-4C87-893B-6C4FD0E6F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264" y="2700916"/>
            <a:ext cx="6207728" cy="34918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3A5D2D-6DFF-4CFB-8A2B-59A0A4DB2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2020-2021 in </a:t>
            </a:r>
            <a:r>
              <a:rPr lang="fr-FR" dirty="0" err="1"/>
              <a:t>pictures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4D56ED-437F-4CA8-8738-33382D2A7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8807FA-2191-40EF-9BC1-65F6C2A87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589E45-87E3-4C7B-87FA-82F25B9F07CF}"/>
              </a:ext>
            </a:extLst>
          </p:cNvPr>
          <p:cNvSpPr txBox="1"/>
          <p:nvPr/>
        </p:nvSpPr>
        <p:spPr>
          <a:xfrm>
            <a:off x="567239" y="1268760"/>
            <a:ext cx="63846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PSI not meant for System level tests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But tests need due to urgency of the system qualification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Challenging due to size and setup limitations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i="1" dirty="0">
                <a:solidFill>
                  <a:srgbClr val="C00000"/>
                </a:solidFill>
              </a:rPr>
              <a:t>“Nothing beats a CHARM Test”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B356B2-1458-45EC-AD61-E1B5D377C076}"/>
              </a:ext>
            </a:extLst>
          </p:cNvPr>
          <p:cNvSpPr/>
          <p:nvPr/>
        </p:nvSpPr>
        <p:spPr>
          <a:xfrm>
            <a:off x="5436264" y="2703228"/>
            <a:ext cx="1883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BATMON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322AF49-601C-4B34-9DEF-13D180D42973}"/>
              </a:ext>
            </a:extLst>
          </p:cNvPr>
          <p:cNvSpPr txBox="1"/>
          <p:nvPr/>
        </p:nvSpPr>
        <p:spPr>
          <a:xfrm>
            <a:off x="4581123" y="3123225"/>
            <a:ext cx="7874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</a:rPr>
              <a:t>BE-BI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FC9690A-F60F-41BE-B36A-004FDE5DD5B6}"/>
              </a:ext>
            </a:extLst>
          </p:cNvPr>
          <p:cNvSpPr txBox="1"/>
          <p:nvPr/>
        </p:nvSpPr>
        <p:spPr>
          <a:xfrm>
            <a:off x="6240016" y="3087948"/>
            <a:ext cx="7874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</a:rPr>
              <a:t>BE-CEM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22" name="Date Placeholder 4">
            <a:extLst>
              <a:ext uri="{FF2B5EF4-FFF2-40B4-BE49-F238E27FC236}">
                <a16:creationId xmlns:a16="http://schemas.microsoft.com/office/drawing/2014/main" id="{309B6E74-199D-4995-BC37-CB899DC09A23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EC2B63E-3D98-420D-ADCC-BE7EE47194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674" y="2705351"/>
            <a:ext cx="4636298" cy="3477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CE07983-E0DE-471A-8241-5FB522CCEDE7}"/>
              </a:ext>
            </a:extLst>
          </p:cNvPr>
          <p:cNvSpPr/>
          <p:nvPr/>
        </p:nvSpPr>
        <p:spPr>
          <a:xfrm>
            <a:off x="764026" y="2703228"/>
            <a:ext cx="3315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Space RADMON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24" name="ZoneTexte 19">
            <a:extLst>
              <a:ext uri="{FF2B5EF4-FFF2-40B4-BE49-F238E27FC236}">
                <a16:creationId xmlns:a16="http://schemas.microsoft.com/office/drawing/2014/main" id="{2E4C8F4F-C7B6-4E4F-826A-868EC62B1315}"/>
              </a:ext>
            </a:extLst>
          </p:cNvPr>
          <p:cNvSpPr txBox="1"/>
          <p:nvPr/>
        </p:nvSpPr>
        <p:spPr>
          <a:xfrm>
            <a:off x="2907367" y="3087948"/>
            <a:ext cx="7874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</a:rPr>
              <a:t>BE-CEM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36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  <p:bldP spid="20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A5D2D-6DFF-4CFB-8A2B-59A0A4DB2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2020-2021 in </a:t>
            </a:r>
            <a:r>
              <a:rPr lang="fr-FR" dirty="0" err="1"/>
              <a:t>pictures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4D56ED-437F-4CA8-8738-33382D2A7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8807FA-2191-40EF-9BC1-65F6C2A87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589E45-87E3-4C7B-87FA-82F25B9F07CF}"/>
              </a:ext>
            </a:extLst>
          </p:cNvPr>
          <p:cNvSpPr txBox="1"/>
          <p:nvPr/>
        </p:nvSpPr>
        <p:spPr>
          <a:xfrm>
            <a:off x="567239" y="1268760"/>
            <a:ext cx="109691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In case of system testing we make use of Gafchromic film to cross-check the irradiated areas:</a:t>
            </a:r>
            <a:endParaRPr lang="en-GB" i="1" dirty="0">
              <a:solidFill>
                <a:srgbClr val="C00000"/>
              </a:solidFill>
            </a:endParaRPr>
          </a:p>
        </p:txBody>
      </p:sp>
      <p:sp>
        <p:nvSpPr>
          <p:cNvPr id="22" name="Date Placeholder 4">
            <a:extLst>
              <a:ext uri="{FF2B5EF4-FFF2-40B4-BE49-F238E27FC236}">
                <a16:creationId xmlns:a16="http://schemas.microsoft.com/office/drawing/2014/main" id="{309B6E74-199D-4995-BC37-CB899DC09A23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DE7D552-7B01-4149-B5F0-EA18F3FD9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36" y="1887694"/>
            <a:ext cx="3073398" cy="40978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806B174C-DC06-4868-A924-4E7223EEEA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350" r="13251"/>
          <a:stretch/>
        </p:blipFill>
        <p:spPr>
          <a:xfrm rot="10800000">
            <a:off x="1404183" y="2126607"/>
            <a:ext cx="4594971" cy="36200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6B93FF5-9EBA-4464-B251-5FB815533D7F}"/>
              </a:ext>
            </a:extLst>
          </p:cNvPr>
          <p:cNvSpPr/>
          <p:nvPr/>
        </p:nvSpPr>
        <p:spPr>
          <a:xfrm>
            <a:off x="4094570" y="5080238"/>
            <a:ext cx="1883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BATMON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25" name="ZoneTexte 19">
            <a:extLst>
              <a:ext uri="{FF2B5EF4-FFF2-40B4-BE49-F238E27FC236}">
                <a16:creationId xmlns:a16="http://schemas.microsoft.com/office/drawing/2014/main" id="{A0C5D400-F307-4A96-B9CA-09B8FB30C9AA}"/>
              </a:ext>
            </a:extLst>
          </p:cNvPr>
          <p:cNvSpPr txBox="1"/>
          <p:nvPr/>
        </p:nvSpPr>
        <p:spPr>
          <a:xfrm>
            <a:off x="4898322" y="5464958"/>
            <a:ext cx="7874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</a:rPr>
              <a:t>BE-CEM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570F945-83AE-4ABB-95C6-4EA8F926BEE2}"/>
              </a:ext>
            </a:extLst>
          </p:cNvPr>
          <p:cNvSpPr/>
          <p:nvPr/>
        </p:nvSpPr>
        <p:spPr>
          <a:xfrm>
            <a:off x="7344296" y="5316875"/>
            <a:ext cx="3315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Space RADMON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27" name="ZoneTexte 19">
            <a:extLst>
              <a:ext uri="{FF2B5EF4-FFF2-40B4-BE49-F238E27FC236}">
                <a16:creationId xmlns:a16="http://schemas.microsoft.com/office/drawing/2014/main" id="{0EEF08EB-BA5A-400F-9402-3201D8355456}"/>
              </a:ext>
            </a:extLst>
          </p:cNvPr>
          <p:cNvSpPr txBox="1"/>
          <p:nvPr/>
        </p:nvSpPr>
        <p:spPr>
          <a:xfrm>
            <a:off x="9487637" y="5701595"/>
            <a:ext cx="7874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</a:rPr>
              <a:t>BE-CEM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74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outcomes: 5 GHz PLLs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5FE0F55-A746-436E-92A0-BB1F0CA527B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192344" y="1301954"/>
            <a:ext cx="960443" cy="984721"/>
          </a:xfrm>
          <a:prstGeom prst="rect">
            <a:avLst/>
          </a:prstGeom>
        </p:spPr>
      </p:pic>
      <p:pic>
        <p:nvPicPr>
          <p:cNvPr id="35" name="Picture 2" descr="LMX2592EVM high-performance, wideband frequency RF synthesizer PLLATINUM™ integrated circuit top board image">
            <a:extLst>
              <a:ext uri="{FF2B5EF4-FFF2-40B4-BE49-F238E27FC236}">
                <a16:creationId xmlns:a16="http://schemas.microsoft.com/office/drawing/2014/main" id="{32781B1E-C662-40DB-8009-88BB3A4A3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416" y="1345614"/>
            <a:ext cx="1674767" cy="94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LMX2694EPEVM 15 GHz wideband RF synthesizer evaluation module board image">
            <a:extLst>
              <a:ext uri="{FF2B5EF4-FFF2-40B4-BE49-F238E27FC236}">
                <a16:creationId xmlns:a16="http://schemas.microsoft.com/office/drawing/2014/main" id="{66F392E6-231A-480C-AB51-BA4354123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026" y="1226124"/>
            <a:ext cx="1459426" cy="109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4C0813B2-9CC9-44B0-B15D-F35549A1768B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18" name="Image 5">
            <a:extLst>
              <a:ext uri="{FF2B5EF4-FFF2-40B4-BE49-F238E27FC236}">
                <a16:creationId xmlns:a16="http://schemas.microsoft.com/office/drawing/2014/main" id="{C67E7D79-FF72-4FB5-B7B2-ACBCF7AE9C5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9765"/>
          <a:stretch/>
        </p:blipFill>
        <p:spPr>
          <a:xfrm>
            <a:off x="1055440" y="2785208"/>
            <a:ext cx="4609704" cy="3231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Image 7">
            <a:extLst>
              <a:ext uri="{FF2B5EF4-FFF2-40B4-BE49-F238E27FC236}">
                <a16:creationId xmlns:a16="http://schemas.microsoft.com/office/drawing/2014/main" id="{961C63FC-D49B-49F5-9973-68BF9B2EFD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1372" y="2785208"/>
            <a:ext cx="5745228" cy="3231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BE033280-CF7E-4C31-B9FB-3340B33CDA9F}"/>
              </a:ext>
            </a:extLst>
          </p:cNvPr>
          <p:cNvSpPr txBox="1">
            <a:spLocks/>
          </p:cNvSpPr>
          <p:nvPr/>
        </p:nvSpPr>
        <p:spPr bwMode="auto">
          <a:xfrm>
            <a:off x="609600" y="1340768"/>
            <a:ext cx="8942784" cy="15638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5 GHz PLL </a:t>
            </a:r>
            <a:r>
              <a:rPr lang="en-GB" sz="1800" dirty="0"/>
              <a:t>testing in collaboration with </a:t>
            </a:r>
            <a:r>
              <a:rPr lang="en-GB" sz="1800" u="sng" dirty="0"/>
              <a:t>SY-BI</a:t>
            </a:r>
            <a:r>
              <a:rPr lang="en-GB" sz="1800" dirty="0"/>
              <a:t> for new LHC BPM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Challenging setup to keep signal integrity through 15 m of cables and multiples splitters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>
                <a:sym typeface="Wingdings" panose="05000000000000000000" pitchFamily="2" charset="2"/>
              </a:rPr>
              <a:t>Devices tested in active monitoring online SEE (SEU &amp; Transients) and TID degradation (Phase Noise &amp; Spectrum)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1700" b="1" dirty="0">
                <a:sym typeface="Wingdings" panose="05000000000000000000" pitchFamily="2" charset="2"/>
              </a:rPr>
              <a:t>EDMS Reports: </a:t>
            </a:r>
            <a:r>
              <a:rPr lang="en-GB" sz="1700" dirty="0">
                <a:sym typeface="Wingdings" panose="05000000000000000000" pitchFamily="2" charset="2"/>
                <a:hlinkClick r:id="rId8"/>
              </a:rPr>
              <a:t>2611501</a:t>
            </a:r>
            <a:endParaRPr lang="en-GB" sz="17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7707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outcomes: 5 GHz PLLs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sp>
        <p:nvSpPr>
          <p:cNvPr id="33" name="Content Placeholder 6">
            <a:extLst>
              <a:ext uri="{FF2B5EF4-FFF2-40B4-BE49-F238E27FC236}">
                <a16:creationId xmlns:a16="http://schemas.microsoft.com/office/drawing/2014/main" id="{071A7B60-F324-4215-B5D4-5E69029EBCBB}"/>
              </a:ext>
            </a:extLst>
          </p:cNvPr>
          <p:cNvSpPr txBox="1">
            <a:spLocks/>
          </p:cNvSpPr>
          <p:nvPr/>
        </p:nvSpPr>
        <p:spPr bwMode="auto">
          <a:xfrm>
            <a:off x="609600" y="1340768"/>
            <a:ext cx="8942784" cy="15638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5 GHz PLL </a:t>
            </a:r>
            <a:r>
              <a:rPr lang="en-GB" sz="1800" dirty="0"/>
              <a:t>testing in collaboration with </a:t>
            </a:r>
            <a:r>
              <a:rPr lang="en-GB" sz="1800" u="sng" dirty="0"/>
              <a:t>SY-BI</a:t>
            </a:r>
            <a:r>
              <a:rPr lang="en-GB" sz="1800" dirty="0"/>
              <a:t> for new LHC BPS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Challenging setup to keep signal integrity through 15 m of cables and multiples splitters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>
                <a:sym typeface="Wingdings" panose="05000000000000000000" pitchFamily="2" charset="2"/>
              </a:rPr>
              <a:t>Devices tested in active monitoring online SEE (SEU &amp; Transients) and TID degradation (Phase Noise &amp; Spectrum)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1700" b="1" dirty="0">
                <a:sym typeface="Wingdings" panose="05000000000000000000" pitchFamily="2" charset="2"/>
              </a:rPr>
              <a:t>EDMS Reports: </a:t>
            </a:r>
            <a:r>
              <a:rPr lang="en-GB" sz="1700" dirty="0">
                <a:sym typeface="Wingdings" panose="05000000000000000000" pitchFamily="2" charset="2"/>
                <a:hlinkClick r:id="rId3"/>
              </a:rPr>
              <a:t>2611501</a:t>
            </a:r>
            <a:endParaRPr lang="en-GB" sz="17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5FE0F55-A746-436E-92A0-BB1F0CA527B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192344" y="1301954"/>
            <a:ext cx="960443" cy="984721"/>
          </a:xfrm>
          <a:prstGeom prst="rect">
            <a:avLst/>
          </a:prstGeom>
        </p:spPr>
      </p:pic>
      <p:pic>
        <p:nvPicPr>
          <p:cNvPr id="35" name="Picture 2" descr="LMX2592EVM high-performance, wideband frequency RF synthesizer PLLATINUM™ integrated circuit top board image">
            <a:extLst>
              <a:ext uri="{FF2B5EF4-FFF2-40B4-BE49-F238E27FC236}">
                <a16:creationId xmlns:a16="http://schemas.microsoft.com/office/drawing/2014/main" id="{32781B1E-C662-40DB-8009-88BB3A4A3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416" y="1345614"/>
            <a:ext cx="1674767" cy="94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LMX2694EPEVM 15 GHz wideband RF synthesizer evaluation module board image">
            <a:extLst>
              <a:ext uri="{FF2B5EF4-FFF2-40B4-BE49-F238E27FC236}">
                <a16:creationId xmlns:a16="http://schemas.microsoft.com/office/drawing/2014/main" id="{66F392E6-231A-480C-AB51-BA4354123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026" y="1226124"/>
            <a:ext cx="1459426" cy="109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4C0813B2-9CC9-44B0-B15D-F35549A1768B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37E436-847E-4E4B-8E76-B783D2F6F9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6458" y="3369989"/>
            <a:ext cx="4122061" cy="25210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6E991C-9867-4477-80A5-3809623DBB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6266" y="3477072"/>
            <a:ext cx="4077832" cy="2521003"/>
          </a:xfrm>
          <a:prstGeom prst="rect">
            <a:avLst/>
          </a:prstGeom>
        </p:spPr>
      </p:pic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C6721A0A-1F88-463E-9944-FED18F17C104}"/>
              </a:ext>
            </a:extLst>
          </p:cNvPr>
          <p:cNvSpPr txBox="1">
            <a:spLocks/>
          </p:cNvSpPr>
          <p:nvPr/>
        </p:nvSpPr>
        <p:spPr bwMode="auto">
          <a:xfrm>
            <a:off x="609600" y="2827411"/>
            <a:ext cx="6854552" cy="435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Single Event Effects:</a:t>
            </a:r>
            <a:endParaRPr lang="en-GB" sz="1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D99329-FC09-4E3E-8FB2-7B12A0297F06}"/>
              </a:ext>
            </a:extLst>
          </p:cNvPr>
          <p:cNvSpPr txBox="1"/>
          <p:nvPr/>
        </p:nvSpPr>
        <p:spPr>
          <a:xfrm>
            <a:off x="9024672" y="4362714"/>
            <a:ext cx="28335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r"/>
            <a:r>
              <a:rPr lang="en-GB" dirty="0">
                <a:solidFill>
                  <a:srgbClr val="C00000"/>
                </a:solidFill>
              </a:rPr>
              <a:t>No events observed</a:t>
            </a: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B1FC2D25-EC7B-4454-B206-D4C1A6D7EF31}"/>
              </a:ext>
            </a:extLst>
          </p:cNvPr>
          <p:cNvSpPr/>
          <p:nvPr/>
        </p:nvSpPr>
        <p:spPr bwMode="auto">
          <a:xfrm rot="10800000" flipH="1">
            <a:off x="9168688" y="4369305"/>
            <a:ext cx="455694" cy="368268"/>
          </a:xfrm>
          <a:prstGeom prst="rightBrace">
            <a:avLst>
              <a:gd name="adj1" fmla="val 57262"/>
              <a:gd name="adj2" fmla="val 51182"/>
            </a:avLst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88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outcomes: 5 GHz PLLs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4C0813B2-9CC9-44B0-B15D-F35549A1768B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D7E937-5DD7-4DEF-990C-7D24A2FFC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" y="3156014"/>
            <a:ext cx="3535319" cy="30566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E54475-AC66-41BE-B877-A0CFB9B80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6025" y="3156014"/>
            <a:ext cx="3535320" cy="30891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6E881D-B758-418D-B745-B5D8D48A34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400" y="3059839"/>
            <a:ext cx="3515043" cy="318528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57700A1-6D88-49AB-B137-DE165DC7DEF3}"/>
              </a:ext>
            </a:extLst>
          </p:cNvPr>
          <p:cNvSpPr txBox="1"/>
          <p:nvPr/>
        </p:nvSpPr>
        <p:spPr>
          <a:xfrm>
            <a:off x="5735960" y="3006421"/>
            <a:ext cx="139181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rgbClr val="0F0F0F"/>
                </a:solidFill>
              </a:rPr>
              <a:t>LMX2694</a:t>
            </a:r>
            <a:endParaRPr lang="en-GB" sz="1100" b="1" dirty="0">
              <a:solidFill>
                <a:srgbClr val="0F0F0F"/>
              </a:solidFill>
            </a:endParaRPr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609A0D3F-FDB9-4CE9-9364-AF5F0E4C0F40}"/>
              </a:ext>
            </a:extLst>
          </p:cNvPr>
          <p:cNvSpPr txBox="1">
            <a:spLocks/>
          </p:cNvSpPr>
          <p:nvPr/>
        </p:nvSpPr>
        <p:spPr bwMode="auto">
          <a:xfrm>
            <a:off x="609600" y="2777481"/>
            <a:ext cx="6854552" cy="435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Phase-Noise jitter:</a:t>
            </a:r>
            <a:endParaRPr lang="en-GB" sz="18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9E45D5-FB95-42B8-8479-5E503489974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9192344" y="1301954"/>
            <a:ext cx="960443" cy="984721"/>
          </a:xfrm>
          <a:prstGeom prst="rect">
            <a:avLst/>
          </a:prstGeom>
        </p:spPr>
      </p:pic>
      <p:pic>
        <p:nvPicPr>
          <p:cNvPr id="23" name="Picture 2" descr="LMX2592EVM high-performance, wideband frequency RF synthesizer PLLATINUM™ integrated circuit top board image">
            <a:extLst>
              <a:ext uri="{FF2B5EF4-FFF2-40B4-BE49-F238E27FC236}">
                <a16:creationId xmlns:a16="http://schemas.microsoft.com/office/drawing/2014/main" id="{9F7DADF3-D2DE-4970-A1BD-A7A4764D8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416" y="1345614"/>
            <a:ext cx="1674767" cy="94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LMX2694EPEVM 15 GHz wideband RF synthesizer evaluation module board image">
            <a:extLst>
              <a:ext uri="{FF2B5EF4-FFF2-40B4-BE49-F238E27FC236}">
                <a16:creationId xmlns:a16="http://schemas.microsoft.com/office/drawing/2014/main" id="{2B511645-FAB3-4275-8FE1-E3F060B1B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026" y="1226124"/>
            <a:ext cx="1459426" cy="109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ontent Placeholder 6">
            <a:extLst>
              <a:ext uri="{FF2B5EF4-FFF2-40B4-BE49-F238E27FC236}">
                <a16:creationId xmlns:a16="http://schemas.microsoft.com/office/drawing/2014/main" id="{57AC27B7-757E-4DD8-817E-089CF4DCD61C}"/>
              </a:ext>
            </a:extLst>
          </p:cNvPr>
          <p:cNvSpPr txBox="1">
            <a:spLocks/>
          </p:cNvSpPr>
          <p:nvPr/>
        </p:nvSpPr>
        <p:spPr bwMode="auto">
          <a:xfrm>
            <a:off x="609600" y="1340768"/>
            <a:ext cx="8942784" cy="15638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5 GHz PLL </a:t>
            </a:r>
            <a:r>
              <a:rPr lang="en-GB" sz="1800" dirty="0"/>
              <a:t>testing in collaboration with </a:t>
            </a:r>
            <a:r>
              <a:rPr lang="en-GB" sz="1800" u="sng" dirty="0"/>
              <a:t>SY-BI</a:t>
            </a:r>
            <a:r>
              <a:rPr lang="en-GB" sz="1800" dirty="0"/>
              <a:t> for new LHC BPS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Challenging setup to keep signal integrity through 15 m of cables and multiples splitters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>
                <a:sym typeface="Wingdings" panose="05000000000000000000" pitchFamily="2" charset="2"/>
              </a:rPr>
              <a:t>Devices tested in active monitoring online SEE (SEU &amp; Transients) and TID degradation (Phase Noise &amp; Spectrum)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1700" b="1" dirty="0">
                <a:sym typeface="Wingdings" panose="05000000000000000000" pitchFamily="2" charset="2"/>
              </a:rPr>
              <a:t>EDMS Reports: </a:t>
            </a:r>
            <a:r>
              <a:rPr lang="en-GB" sz="1700" dirty="0">
                <a:sym typeface="Wingdings" panose="05000000000000000000" pitchFamily="2" charset="2"/>
                <a:hlinkClick r:id="rId9"/>
              </a:rPr>
              <a:t>2611501</a:t>
            </a:r>
            <a:endParaRPr lang="en-GB" sz="17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38566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AF6A912-A27B-4F32-B777-5706F13A0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601" y="3192595"/>
            <a:ext cx="3539972" cy="3063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outcomes: 5 GHz PLLs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15</a:t>
            </a:fld>
            <a:endParaRPr lang="en-US" dirty="0"/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4C0813B2-9CC9-44B0-B15D-F35549A1768B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7700A1-6D88-49AB-B137-DE165DC7DEF3}"/>
              </a:ext>
            </a:extLst>
          </p:cNvPr>
          <p:cNvSpPr txBox="1"/>
          <p:nvPr/>
        </p:nvSpPr>
        <p:spPr>
          <a:xfrm>
            <a:off x="5735960" y="3092544"/>
            <a:ext cx="139181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rgbClr val="0F0F0F"/>
                </a:solidFill>
              </a:rPr>
              <a:t>LMX2694</a:t>
            </a:r>
            <a:endParaRPr lang="en-GB" sz="1100" b="1" dirty="0">
              <a:solidFill>
                <a:srgbClr val="0F0F0F"/>
              </a:solidFill>
            </a:endParaRPr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609A0D3F-FDB9-4CE9-9364-AF5F0E4C0F40}"/>
              </a:ext>
            </a:extLst>
          </p:cNvPr>
          <p:cNvSpPr txBox="1">
            <a:spLocks/>
          </p:cNvSpPr>
          <p:nvPr/>
        </p:nvSpPr>
        <p:spPr bwMode="auto">
          <a:xfrm>
            <a:off x="609600" y="2708920"/>
            <a:ext cx="6854552" cy="435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Frequency Spectrum:</a:t>
            </a:r>
            <a:endParaRPr lang="en-GB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217B15-4758-41B3-89B0-34AA36EF98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085" y="3166917"/>
            <a:ext cx="3530418" cy="30891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0D88ADB-7E4B-498C-A1F5-67D8935C6D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3671" y="3231699"/>
            <a:ext cx="3353007" cy="296942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7C3C399-7156-4066-B367-990173F7E85E}"/>
              </a:ext>
            </a:extLst>
          </p:cNvPr>
          <p:cNvSpPr txBox="1"/>
          <p:nvPr/>
        </p:nvSpPr>
        <p:spPr>
          <a:xfrm>
            <a:off x="9314564" y="3092544"/>
            <a:ext cx="139181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rgbClr val="0F0F0F"/>
                </a:solidFill>
              </a:rPr>
              <a:t>LMX2592</a:t>
            </a:r>
            <a:endParaRPr lang="en-GB" sz="1100" b="1" dirty="0">
              <a:solidFill>
                <a:srgbClr val="0F0F0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D278AAC-929D-47F6-A0C4-9A2188A6A00A}"/>
              </a:ext>
            </a:extLst>
          </p:cNvPr>
          <p:cNvSpPr txBox="1"/>
          <p:nvPr/>
        </p:nvSpPr>
        <p:spPr>
          <a:xfrm>
            <a:off x="2022699" y="3092544"/>
            <a:ext cx="139181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rgbClr val="0F0F0F"/>
                </a:solidFill>
              </a:rPr>
              <a:t>LMX2594</a:t>
            </a:r>
            <a:endParaRPr lang="en-GB" sz="1100" b="1" dirty="0">
              <a:solidFill>
                <a:srgbClr val="0F0F0F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73BBE31-01CE-49C0-9BF1-AF0F02FAAFFC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9192344" y="1301954"/>
            <a:ext cx="960443" cy="984721"/>
          </a:xfrm>
          <a:prstGeom prst="rect">
            <a:avLst/>
          </a:prstGeom>
        </p:spPr>
      </p:pic>
      <p:pic>
        <p:nvPicPr>
          <p:cNvPr id="25" name="Picture 2" descr="LMX2592EVM high-performance, wideband frequency RF synthesizer PLLATINUM™ integrated circuit top board image">
            <a:extLst>
              <a:ext uri="{FF2B5EF4-FFF2-40B4-BE49-F238E27FC236}">
                <a16:creationId xmlns:a16="http://schemas.microsoft.com/office/drawing/2014/main" id="{5B3DC404-8132-4288-A75D-AAC1553C1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416" y="1345614"/>
            <a:ext cx="1674767" cy="94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LMX2694EPEVM 15 GHz wideband RF synthesizer evaluation module board image">
            <a:extLst>
              <a:ext uri="{FF2B5EF4-FFF2-40B4-BE49-F238E27FC236}">
                <a16:creationId xmlns:a16="http://schemas.microsoft.com/office/drawing/2014/main" id="{D5E29FCE-FC05-43CC-885A-CC9F37E30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9026" y="1226124"/>
            <a:ext cx="1459426" cy="109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ontent Placeholder 6">
            <a:extLst>
              <a:ext uri="{FF2B5EF4-FFF2-40B4-BE49-F238E27FC236}">
                <a16:creationId xmlns:a16="http://schemas.microsoft.com/office/drawing/2014/main" id="{E06ECAEE-7B6B-4424-9EC4-C58CA7A17DCE}"/>
              </a:ext>
            </a:extLst>
          </p:cNvPr>
          <p:cNvSpPr txBox="1">
            <a:spLocks/>
          </p:cNvSpPr>
          <p:nvPr/>
        </p:nvSpPr>
        <p:spPr bwMode="auto">
          <a:xfrm>
            <a:off x="609600" y="1340768"/>
            <a:ext cx="8942784" cy="15638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5 GHz PLL </a:t>
            </a:r>
            <a:r>
              <a:rPr lang="en-GB" sz="1800" dirty="0"/>
              <a:t>testing in collaboration with </a:t>
            </a:r>
            <a:r>
              <a:rPr lang="en-GB" sz="1800" u="sng" dirty="0"/>
              <a:t>SY-BI</a:t>
            </a:r>
            <a:r>
              <a:rPr lang="en-GB" sz="1800" dirty="0"/>
              <a:t> for new LHC BPS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Challenging setup to keep signal integrity through 15 m of cables and multiples splitters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>
                <a:sym typeface="Wingdings" panose="05000000000000000000" pitchFamily="2" charset="2"/>
              </a:rPr>
              <a:t>Devices tested in active monitoring online SEE (SEU &amp; Transients) and TID degradation (Phase Noise &amp; Spectrum)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GB" sz="1700" b="1" dirty="0">
                <a:sym typeface="Wingdings" panose="05000000000000000000" pitchFamily="2" charset="2"/>
              </a:rPr>
              <a:t>EDMS Reports: </a:t>
            </a:r>
            <a:r>
              <a:rPr lang="en-GB" sz="1700" dirty="0">
                <a:sym typeface="Wingdings" panose="05000000000000000000" pitchFamily="2" charset="2"/>
                <a:hlinkClick r:id="rId9"/>
              </a:rPr>
              <a:t>2611501</a:t>
            </a:r>
            <a:endParaRPr lang="en-GB" sz="17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3498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outcomes: Low Power N-MOSFETs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16</a:t>
            </a:fld>
            <a:endParaRPr lang="en-US" dirty="0"/>
          </a:p>
        </p:txBody>
      </p:sp>
      <p:sp>
        <p:nvSpPr>
          <p:cNvPr id="26" name="Date Placeholder 4">
            <a:extLst>
              <a:ext uri="{FF2B5EF4-FFF2-40B4-BE49-F238E27FC236}">
                <a16:creationId xmlns:a16="http://schemas.microsoft.com/office/drawing/2014/main" id="{A16D0378-FF67-4456-AFAC-16E22B9343E8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2658E0-496B-4F28-9A92-E70F2C718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288227"/>
            <a:ext cx="3086569" cy="25352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CD9802-3AAB-4D7C-BB6D-865697C44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790" y="1345872"/>
            <a:ext cx="3259542" cy="24471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0C28DA-E262-4D05-AF25-88125191E8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2224" y="1262274"/>
            <a:ext cx="3107352" cy="24547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8A21DA-F391-44A2-8C90-E51F6CEC3E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655" y="3807386"/>
            <a:ext cx="3012171" cy="244073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21519CB-C816-4524-B200-E174F13D51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9816" y="3823447"/>
            <a:ext cx="3104694" cy="242784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DB50D06-493C-4945-AC14-6C432FDD0C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3874" y="3824068"/>
            <a:ext cx="3104694" cy="2454758"/>
          </a:xfrm>
          <a:prstGeom prst="rect">
            <a:avLst/>
          </a:prstGeom>
        </p:spPr>
      </p:pic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DBAD37F6-5C95-45A1-9ACA-F0E8BCC7FD03}"/>
              </a:ext>
            </a:extLst>
          </p:cNvPr>
          <p:cNvSpPr txBox="1">
            <a:spLocks/>
          </p:cNvSpPr>
          <p:nvPr/>
        </p:nvSpPr>
        <p:spPr bwMode="auto">
          <a:xfrm>
            <a:off x="856904" y="1128000"/>
            <a:ext cx="7183312" cy="254717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b="1" dirty="0" err="1">
                <a:sym typeface="Wingdings" panose="05000000000000000000" pitchFamily="2" charset="2"/>
              </a:rPr>
              <a:t>MOSFETs</a:t>
            </a:r>
            <a:r>
              <a:rPr lang="fr-FR" sz="1800" b="1" dirty="0">
                <a:sym typeface="Wingdings" panose="05000000000000000000" pitchFamily="2" charset="2"/>
              </a:rPr>
              <a:t> </a:t>
            </a:r>
            <a:r>
              <a:rPr lang="fr-FR" sz="1800" b="1" dirty="0" err="1">
                <a:sym typeface="Wingdings" panose="05000000000000000000" pitchFamily="2" charset="2"/>
              </a:rPr>
              <a:t>tested</a:t>
            </a:r>
            <a:r>
              <a:rPr lang="fr-FR" sz="1800" b="1" dirty="0">
                <a:sym typeface="Wingdings" panose="05000000000000000000" pitchFamily="2" charset="2"/>
              </a:rPr>
              <a:t> at CC60 for SY-EPC (</a:t>
            </a:r>
            <a:r>
              <a:rPr lang="fr-FR" sz="1800" b="1" dirty="0">
                <a:sym typeface="Wingdings" panose="05000000000000000000" pitchFamily="2" charset="2"/>
                <a:hlinkClick r:id="rId8"/>
              </a:rPr>
              <a:t>EDMS-2636745</a:t>
            </a:r>
            <a:r>
              <a:rPr lang="fr-FR" sz="1800" b="1" dirty="0">
                <a:sym typeface="Wingdings" panose="05000000000000000000" pitchFamily="2" charset="2"/>
              </a:rPr>
              <a:t>)</a:t>
            </a:r>
            <a:endParaRPr lang="en-GB" sz="1700" b="1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0607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outcomes: Low Power MOSFETs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17</a:t>
            </a:fld>
            <a:endParaRPr lang="en-US" dirty="0"/>
          </a:p>
        </p:txBody>
      </p:sp>
      <p:sp>
        <p:nvSpPr>
          <p:cNvPr id="26" name="Date Placeholder 4">
            <a:extLst>
              <a:ext uri="{FF2B5EF4-FFF2-40B4-BE49-F238E27FC236}">
                <a16:creationId xmlns:a16="http://schemas.microsoft.com/office/drawing/2014/main" id="{A16D0378-FF67-4456-AFAC-16E22B9343E8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2658E0-496B-4F28-9A92-E70F2C718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288227"/>
            <a:ext cx="3086569" cy="25352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CD9802-3AAB-4D7C-BB6D-865697C44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790" y="1345872"/>
            <a:ext cx="3259542" cy="24471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0C28DA-E262-4D05-AF25-88125191E8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2224" y="1262274"/>
            <a:ext cx="3107352" cy="24547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794E49-EC82-4DF5-BEF9-67A05623A8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756" y="1140861"/>
            <a:ext cx="3284816" cy="2554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BF5A7C-2291-4947-90B2-3F0A42F39F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3929" y="1124744"/>
            <a:ext cx="3241513" cy="25548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FE58175-A89F-45A7-ABAC-7B5BE552D3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8613" y="1115790"/>
            <a:ext cx="3139955" cy="25058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5B36CE9-AED0-45A1-BE4C-29AC2B741A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695" y="3680132"/>
            <a:ext cx="3079618" cy="24768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67BB7EB-F577-4B4D-B17A-C83E598C35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7589" y="3645024"/>
            <a:ext cx="3241512" cy="256803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34D7CBE-3457-4FBD-A781-C0E60D6755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07987" y="3717033"/>
            <a:ext cx="3241513" cy="2535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6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outcomes: Low Power MOSFETs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18</a:t>
            </a:fld>
            <a:endParaRPr lang="en-US" dirty="0"/>
          </a:p>
        </p:txBody>
      </p:sp>
      <p:sp>
        <p:nvSpPr>
          <p:cNvPr id="26" name="Date Placeholder 4">
            <a:extLst>
              <a:ext uri="{FF2B5EF4-FFF2-40B4-BE49-F238E27FC236}">
                <a16:creationId xmlns:a16="http://schemas.microsoft.com/office/drawing/2014/main" id="{A16D0378-FF67-4456-AFAC-16E22B9343E8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2658E0-496B-4F28-9A92-E70F2C718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288227"/>
            <a:ext cx="3086569" cy="25352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CD9802-3AAB-4D7C-BB6D-865697C44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790" y="1345872"/>
            <a:ext cx="3259542" cy="24471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0C28DA-E262-4D05-AF25-88125191E8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2224" y="1262274"/>
            <a:ext cx="3107352" cy="24547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794E49-EC82-4DF5-BEF9-67A05623A8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756" y="1140861"/>
            <a:ext cx="3284816" cy="2554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BF5A7C-2291-4947-90B2-3F0A42F39F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3929" y="1124744"/>
            <a:ext cx="3241513" cy="255485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FE58175-A89F-45A7-ABAC-7B5BE552D3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8613" y="1115790"/>
            <a:ext cx="3139955" cy="25058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5B36CE9-AED0-45A1-BE4C-29AC2B741A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695" y="3680132"/>
            <a:ext cx="3079618" cy="24768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67BB7EB-F577-4B4D-B17A-C83E598C35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7589" y="3645024"/>
            <a:ext cx="3241512" cy="256803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34D7CBE-3457-4FBD-A781-C0E60D6755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07987" y="3717033"/>
            <a:ext cx="3241513" cy="253522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A93AF04-0D8A-4207-93AE-1D8C063AC2E4}"/>
              </a:ext>
            </a:extLst>
          </p:cNvPr>
          <p:cNvSpPr/>
          <p:nvPr/>
        </p:nvSpPr>
        <p:spPr bwMode="auto">
          <a:xfrm>
            <a:off x="471756" y="1185977"/>
            <a:ext cx="11024844" cy="5073072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68DFD1-18ED-4B35-A24D-8B6514787D7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86684" y="1397720"/>
            <a:ext cx="5172075" cy="38481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42F5BF1-A7F1-41A8-A1E6-2FA4BC4B4571}"/>
              </a:ext>
            </a:extLst>
          </p:cNvPr>
          <p:cNvSpPr txBox="1"/>
          <p:nvPr/>
        </p:nvSpPr>
        <p:spPr>
          <a:xfrm>
            <a:off x="3048000" y="5355313"/>
            <a:ext cx="6108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C00000"/>
                </a:solidFill>
                <a:sym typeface="Wingdings" panose="05000000000000000000" pitchFamily="2" charset="2"/>
              </a:rPr>
              <a:t> BSS127 Best candidate from this campaign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C00000"/>
                </a:solidFill>
                <a:sym typeface="Wingdings" panose="05000000000000000000" pitchFamily="2" charset="2"/>
              </a:rPr>
              <a:t> While the SQ2398 can be used as ionizing dosimeter</a:t>
            </a:r>
          </a:p>
        </p:txBody>
      </p:sp>
    </p:spTree>
    <p:extLst>
      <p:ext uri="{BB962C8B-B14F-4D97-AF65-F5344CB8AC3E}">
        <p14:creationId xmlns:p14="http://schemas.microsoft.com/office/powerpoint/2010/main" val="228045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outcomes: Low Power MOSFETs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19</a:t>
            </a:fld>
            <a:endParaRPr lang="en-US" dirty="0"/>
          </a:p>
        </p:txBody>
      </p:sp>
      <p:sp>
        <p:nvSpPr>
          <p:cNvPr id="26" name="Date Placeholder 4">
            <a:extLst>
              <a:ext uri="{FF2B5EF4-FFF2-40B4-BE49-F238E27FC236}">
                <a16:creationId xmlns:a16="http://schemas.microsoft.com/office/drawing/2014/main" id="{A16D0378-FF67-4456-AFAC-16E22B9343E8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084B61-AA3B-4B6E-91E8-419F331B1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25" y="1760539"/>
            <a:ext cx="5182185" cy="21416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1E2C33D-88C1-4E34-BCFB-15630962C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2386" y="1715232"/>
            <a:ext cx="3178793" cy="198023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1AF6E4A-E8A6-4349-8C0A-82C37E3456AE}"/>
              </a:ext>
            </a:extLst>
          </p:cNvPr>
          <p:cNvSpPr/>
          <p:nvPr/>
        </p:nvSpPr>
        <p:spPr bwMode="auto">
          <a:xfrm>
            <a:off x="4349417" y="2605554"/>
            <a:ext cx="1314535" cy="2258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857635-62D9-42A7-8152-83272A2ABB46}"/>
              </a:ext>
            </a:extLst>
          </p:cNvPr>
          <p:cNvSpPr/>
          <p:nvPr/>
        </p:nvSpPr>
        <p:spPr bwMode="auto">
          <a:xfrm>
            <a:off x="695400" y="2447552"/>
            <a:ext cx="4896544" cy="16779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8B32BC-10D4-4245-BA52-45C8185F19B1}"/>
              </a:ext>
            </a:extLst>
          </p:cNvPr>
          <p:cNvSpPr/>
          <p:nvPr/>
        </p:nvSpPr>
        <p:spPr bwMode="auto">
          <a:xfrm>
            <a:off x="695400" y="2852936"/>
            <a:ext cx="4968552" cy="7705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AA4483-2CB6-44AB-A5BF-7FB89A4D489F}"/>
              </a:ext>
            </a:extLst>
          </p:cNvPr>
          <p:cNvSpPr/>
          <p:nvPr/>
        </p:nvSpPr>
        <p:spPr bwMode="auto">
          <a:xfrm>
            <a:off x="7608167" y="2447552"/>
            <a:ext cx="2527991" cy="12664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8307D2-4380-4EE4-AF1F-DF3BD9D94BFB}"/>
              </a:ext>
            </a:extLst>
          </p:cNvPr>
          <p:cNvSpPr/>
          <p:nvPr/>
        </p:nvSpPr>
        <p:spPr bwMode="auto">
          <a:xfrm>
            <a:off x="7320137" y="2852936"/>
            <a:ext cx="2888030" cy="7705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838BD69-B2DB-4E83-814A-7BA512A68E22}"/>
              </a:ext>
            </a:extLst>
          </p:cNvPr>
          <p:cNvSpPr/>
          <p:nvPr/>
        </p:nvSpPr>
        <p:spPr bwMode="auto">
          <a:xfrm>
            <a:off x="8744576" y="2605554"/>
            <a:ext cx="1314535" cy="2258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6">
            <a:extLst>
              <a:ext uri="{FF2B5EF4-FFF2-40B4-BE49-F238E27FC236}">
                <a16:creationId xmlns:a16="http://schemas.microsoft.com/office/drawing/2014/main" id="{B7278FA1-EF88-43BF-88FF-C032B52B062C}"/>
              </a:ext>
            </a:extLst>
          </p:cNvPr>
          <p:cNvSpPr txBox="1">
            <a:spLocks/>
          </p:cNvSpPr>
          <p:nvPr/>
        </p:nvSpPr>
        <p:spPr bwMode="auto">
          <a:xfrm>
            <a:off x="609600" y="4634516"/>
            <a:ext cx="10969138" cy="15638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fr-FR" sz="1800" dirty="0">
                <a:sym typeface="Wingdings" panose="05000000000000000000" pitchFamily="2" charset="2"/>
              </a:rPr>
              <a:t>Best component </a:t>
            </a:r>
            <a:r>
              <a:rPr lang="fr-FR" sz="1800" dirty="0" err="1">
                <a:sym typeface="Wingdings" panose="05000000000000000000" pitchFamily="2" charset="2"/>
              </a:rPr>
              <a:t>from</a:t>
            </a:r>
            <a:r>
              <a:rPr lang="fr-FR" sz="1800" dirty="0">
                <a:sym typeface="Wingdings" panose="05000000000000000000" pitchFamily="2" charset="2"/>
              </a:rPr>
              <a:t> 2021 (BSS127) </a:t>
            </a:r>
            <a:r>
              <a:rPr lang="fr-FR" sz="1800" dirty="0" err="1">
                <a:sym typeface="Wingdings" panose="05000000000000000000" pitchFamily="2" charset="2"/>
              </a:rPr>
              <a:t>still</a:t>
            </a:r>
            <a:r>
              <a:rPr lang="fr-FR" sz="1800" dirty="0">
                <a:sym typeface="Wingdings" panose="05000000000000000000" pitchFamily="2" charset="2"/>
              </a:rPr>
              <a:t> ~3 times more sensitive </a:t>
            </a:r>
            <a:r>
              <a:rPr lang="fr-FR" sz="1800" dirty="0" err="1">
                <a:sym typeface="Wingdings" panose="05000000000000000000" pitchFamily="2" charset="2"/>
              </a:rPr>
              <a:t>than</a:t>
            </a:r>
            <a:r>
              <a:rPr lang="fr-FR" sz="1800" dirty="0">
                <a:sym typeface="Wingdings" panose="05000000000000000000" pitchFamily="2" charset="2"/>
              </a:rPr>
              <a:t> the best one </a:t>
            </a:r>
            <a:r>
              <a:rPr lang="fr-FR" sz="1800" dirty="0" err="1">
                <a:sym typeface="Wingdings" panose="05000000000000000000" pitchFamily="2" charset="2"/>
              </a:rPr>
              <a:t>found</a:t>
            </a:r>
            <a:r>
              <a:rPr lang="fr-FR" sz="1800" dirty="0">
                <a:sym typeface="Wingdings" panose="05000000000000000000" pitchFamily="2" charset="2"/>
              </a:rPr>
              <a:t> in 2016 (MGSF1N01LT1)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C00000"/>
                </a:solidFill>
                <a:sym typeface="Wingdings" panose="05000000000000000000" pitchFamily="2" charset="2"/>
              </a:rPr>
              <a:t>The MGSF1N01LT1 remains the best option in terms of N-MOSFET used as switch.</a:t>
            </a:r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AE9DDEFB-B80B-471D-89CF-541983D1A504}"/>
              </a:ext>
            </a:extLst>
          </p:cNvPr>
          <p:cNvSpPr txBox="1">
            <a:spLocks/>
          </p:cNvSpPr>
          <p:nvPr/>
        </p:nvSpPr>
        <p:spPr bwMode="auto">
          <a:xfrm>
            <a:off x="609600" y="1365969"/>
            <a:ext cx="3542184" cy="435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2021 N-MOSFET campaign:</a:t>
            </a:r>
            <a:endParaRPr lang="en-GB" sz="1800" dirty="0"/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1AC0F3A2-652C-44A2-BDA3-1A8303C07F48}"/>
              </a:ext>
            </a:extLst>
          </p:cNvPr>
          <p:cNvSpPr txBox="1">
            <a:spLocks/>
          </p:cNvSpPr>
          <p:nvPr/>
        </p:nvSpPr>
        <p:spPr bwMode="auto">
          <a:xfrm>
            <a:off x="6269126" y="1365969"/>
            <a:ext cx="3542184" cy="435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2016 N-MOSFET campaign:</a:t>
            </a:r>
            <a:endParaRPr lang="en-GB" sz="1800" dirty="0"/>
          </a:p>
        </p:txBody>
      </p:sp>
      <p:sp>
        <p:nvSpPr>
          <p:cNvPr id="19" name="Content Placeholder 6">
            <a:extLst>
              <a:ext uri="{FF2B5EF4-FFF2-40B4-BE49-F238E27FC236}">
                <a16:creationId xmlns:a16="http://schemas.microsoft.com/office/drawing/2014/main" id="{20BD566C-9A0E-499B-8340-2B6F1AF06487}"/>
              </a:ext>
            </a:extLst>
          </p:cNvPr>
          <p:cNvSpPr txBox="1">
            <a:spLocks/>
          </p:cNvSpPr>
          <p:nvPr/>
        </p:nvSpPr>
        <p:spPr bwMode="auto">
          <a:xfrm>
            <a:off x="7520792" y="3975392"/>
            <a:ext cx="3555652" cy="29296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dirty="0" err="1">
                <a:sym typeface="Wingdings" panose="05000000000000000000" pitchFamily="2" charset="2"/>
              </a:rPr>
              <a:t>From</a:t>
            </a:r>
            <a:r>
              <a:rPr lang="fr-FR" sz="1800" dirty="0">
                <a:sym typeface="Wingdings" panose="05000000000000000000" pitchFamily="2" charset="2"/>
              </a:rPr>
              <a:t>: </a:t>
            </a:r>
            <a:r>
              <a:rPr lang="fr-FR" sz="1800" dirty="0">
                <a:sym typeface="Wingdings" panose="05000000000000000000" pitchFamily="2" charset="2"/>
                <a:hlinkClick r:id="rId4"/>
              </a:rPr>
              <a:t>EDMS-1609725</a:t>
            </a:r>
            <a:endParaRPr lang="en-GB" sz="1700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7014F8FC-51F6-40A9-8CE0-E728837C4E24}"/>
              </a:ext>
            </a:extLst>
          </p:cNvPr>
          <p:cNvSpPr txBox="1">
            <a:spLocks/>
          </p:cNvSpPr>
          <p:nvPr/>
        </p:nvSpPr>
        <p:spPr bwMode="auto">
          <a:xfrm>
            <a:off x="2036292" y="3975392"/>
            <a:ext cx="3555652" cy="29296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dirty="0" err="1">
                <a:sym typeface="Wingdings" panose="05000000000000000000" pitchFamily="2" charset="2"/>
              </a:rPr>
              <a:t>From</a:t>
            </a:r>
            <a:r>
              <a:rPr lang="fr-FR" sz="1800" dirty="0">
                <a:sym typeface="Wingdings" panose="05000000000000000000" pitchFamily="2" charset="2"/>
              </a:rPr>
              <a:t>: </a:t>
            </a:r>
            <a:r>
              <a:rPr lang="fr-FR" sz="1800" dirty="0">
                <a:sym typeface="Wingdings" panose="05000000000000000000" pitchFamily="2" charset="2"/>
                <a:hlinkClick r:id="rId5"/>
              </a:rPr>
              <a:t>EDMS-2636745</a:t>
            </a:r>
            <a:endParaRPr lang="en-GB" sz="1700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8844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" grpId="0" animBg="1"/>
      <p:bldP spid="10" grpId="0" animBg="1"/>
      <p:bldP spid="11" grpId="0" animBg="1"/>
      <p:bldP spid="12" grpId="0" animBg="1"/>
      <p:bldP spid="14" grpId="0" animBg="1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 dirty="0"/>
              <a:t>Radiation Test Service</a:t>
            </a: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7"/>
          </p:nvPr>
        </p:nvSpPr>
        <p:spPr bwMode="auto">
          <a:xfrm>
            <a:off x="3060435" y="6356351"/>
            <a:ext cx="1828144" cy="365125"/>
          </a:xfrm>
        </p:spPr>
        <p:txBody>
          <a:bodyPr/>
          <a:lstStyle/>
          <a:p>
            <a:pPr>
              <a:defRPr/>
            </a:pPr>
            <a:fld id="{1061FC70-CB45-4A4E-A5F9-873E79BEB100}" type="datetime1">
              <a:rPr lang="en-GB" smtClean="0"/>
              <a:t>12/10/2021</a:t>
            </a:fld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9"/>
          </p:nvPr>
        </p:nvSpPr>
        <p:spPr bwMode="auto"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</a:t>
            </a:fld>
            <a:endParaRPr lang="en-GB" dirty="0"/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00FD5A3C-1A2B-4907-98A3-03B21CE960C9}"/>
              </a:ext>
            </a:extLst>
          </p:cNvPr>
          <p:cNvSpPr txBox="1">
            <a:spLocks/>
          </p:cNvSpPr>
          <p:nvPr/>
        </p:nvSpPr>
        <p:spPr>
          <a:xfrm>
            <a:off x="836362" y="1312582"/>
            <a:ext cx="10742377" cy="1324330"/>
          </a:xfrm>
          <a:prstGeom prst="rect">
            <a:avLst/>
          </a:prstGeom>
        </p:spPr>
        <p:txBody>
          <a:bodyPr lIns="108000"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36000" indent="-22860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9400" indent="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BE-CEM-EPR provides, through R2E resources, the service of radiation testing of electronic components supporting the Radiation Working Group (RadWG)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194C6DD0-F200-42D1-B6C7-E0F365BCB959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3D711F9F-A9D8-4A69-8C16-7E74FAB3D6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3442682"/>
            <a:ext cx="2553062" cy="1702041"/>
          </a:xfrm>
          <a:prstGeom prst="rect">
            <a:avLst/>
          </a:prstGeom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442066FF-A26C-4A24-B89C-FAA6E792A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188" y="2890758"/>
            <a:ext cx="2884860" cy="2322754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9CDF97AF-8568-4774-B325-B660DF4205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43" y="2297651"/>
            <a:ext cx="1808596" cy="3682960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213E8908-D4D8-4D16-93BB-39E528DAED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699679" y="3000161"/>
            <a:ext cx="2859416" cy="2144562"/>
          </a:xfrm>
          <a:prstGeom prst="rect">
            <a:avLst/>
          </a:prstGeom>
        </p:spPr>
      </p:pic>
      <p:sp>
        <p:nvSpPr>
          <p:cNvPr id="12" name="TextBox 16">
            <a:extLst>
              <a:ext uri="{FF2B5EF4-FFF2-40B4-BE49-F238E27FC236}">
                <a16:creationId xmlns:a16="http://schemas.microsoft.com/office/drawing/2014/main" id="{242754B9-D571-4BCC-A34C-1C9B716B8053}"/>
              </a:ext>
            </a:extLst>
          </p:cNvPr>
          <p:cNvSpPr txBox="1"/>
          <p:nvPr/>
        </p:nvSpPr>
        <p:spPr>
          <a:xfrm>
            <a:off x="727188" y="5161416"/>
            <a:ext cx="34319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595959"/>
                </a:solidFill>
              </a:rPr>
              <a:t>19/1-019 Rapid Prototyping lab</a:t>
            </a:r>
            <a:endParaRPr lang="en-GB" sz="1400" dirty="0"/>
          </a:p>
        </p:txBody>
      </p:sp>
      <p:sp>
        <p:nvSpPr>
          <p:cNvPr id="13" name="TextBox 11">
            <a:extLst>
              <a:ext uri="{FF2B5EF4-FFF2-40B4-BE49-F238E27FC236}">
                <a16:creationId xmlns:a16="http://schemas.microsoft.com/office/drawing/2014/main" id="{270B9D8E-7744-4619-8BBF-A0A080F0AF8F}"/>
              </a:ext>
            </a:extLst>
          </p:cNvPr>
          <p:cNvSpPr txBox="1"/>
          <p:nvPr/>
        </p:nvSpPr>
        <p:spPr>
          <a:xfrm>
            <a:off x="3565941" y="5161416"/>
            <a:ext cx="34319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595959"/>
                </a:solidFill>
              </a:rPr>
              <a:t>107/1-A10 Main PCB Assembly Atelier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EBC8CB-1A10-49EF-81CD-6E1309621E82}"/>
              </a:ext>
            </a:extLst>
          </p:cNvPr>
          <p:cNvSpPr txBox="1"/>
          <p:nvPr/>
        </p:nvSpPr>
        <p:spPr>
          <a:xfrm>
            <a:off x="6816080" y="5161416"/>
            <a:ext cx="14401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595959"/>
                </a:solidFill>
              </a:rPr>
              <a:t>PSI Beam Line</a:t>
            </a:r>
            <a:endParaRPr lang="en-GB" sz="1400" dirty="0"/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567AE174-7198-4CED-B719-BBF63C2365B4}"/>
              </a:ext>
            </a:extLst>
          </p:cNvPr>
          <p:cNvSpPr txBox="1"/>
          <p:nvPr/>
        </p:nvSpPr>
        <p:spPr>
          <a:xfrm>
            <a:off x="9696400" y="5997304"/>
            <a:ext cx="19442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595959"/>
                </a:solidFill>
              </a:rPr>
              <a:t>CC60 Instrumentation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C0096-0466-4883-8A28-FDD737CA4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results analysis and reporting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39F980-CA32-4736-BC03-60787435D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CC94ED-5C01-425A-A73E-0EB27C687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5BB12A-689F-4F50-8BCA-3FF7F4184CA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146389"/>
            <a:ext cx="5816941" cy="4946908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The website </a:t>
            </a:r>
            <a:r>
              <a:rPr lang="en-GB" dirty="0">
                <a:hlinkClick r:id="rId3"/>
              </a:rPr>
              <a:t>https://radwg.web.cern.ch/</a:t>
            </a:r>
            <a:r>
              <a:rPr lang="en-GB" dirty="0"/>
              <a:t> embeds an User-Friendly database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More than </a:t>
            </a:r>
            <a:r>
              <a:rPr lang="en-GB" sz="2900" b="1" dirty="0">
                <a:solidFill>
                  <a:srgbClr val="C00000"/>
                </a:solidFill>
              </a:rPr>
              <a:t>490 reports </a:t>
            </a:r>
            <a:r>
              <a:rPr lang="en-GB" dirty="0"/>
              <a:t>from the 2011 up to 2021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/>
              <a:t>180 users subscribed to the mailing list </a:t>
            </a:r>
            <a:r>
              <a:rPr lang="en-GB" b="1" i="1" dirty="0"/>
              <a:t>lhc-proj-radwg-members </a:t>
            </a:r>
            <a:endParaRPr lang="en-GB" dirty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It </a:t>
            </a:r>
            <a:r>
              <a:rPr lang="en-GB" b="1" dirty="0">
                <a:solidFill>
                  <a:srgbClr val="C00000"/>
                </a:solidFill>
              </a:rPr>
              <a:t>embeds </a:t>
            </a:r>
            <a:r>
              <a:rPr lang="en-GB" dirty="0"/>
              <a:t>also the </a:t>
            </a:r>
            <a:r>
              <a:rPr lang="en-GB" b="1" dirty="0">
                <a:solidFill>
                  <a:srgbClr val="C00000"/>
                </a:solidFill>
              </a:rPr>
              <a:t>TE-EPC component list and tests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The service produces reports in a common template for all the components tested 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Test reports template ensure a coherent reporting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databases accessible by all the equipment groups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15515C-B691-4C63-8149-EDB1E6B234E2}"/>
              </a:ext>
            </a:extLst>
          </p:cNvPr>
          <p:cNvSpPr/>
          <p:nvPr/>
        </p:nvSpPr>
        <p:spPr>
          <a:xfrm>
            <a:off x="9336360" y="5168434"/>
            <a:ext cx="22391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hlinkClick r:id="rId4"/>
              </a:rPr>
              <a:t>https://radwg.web.cern.ch</a:t>
            </a:r>
            <a:endParaRPr lang="en-GB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9A6DB96-A761-4F54-B076-5BE7315B91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1509" y="1166853"/>
            <a:ext cx="5254004" cy="3980306"/>
          </a:xfrm>
          <a:prstGeom prst="rect">
            <a:avLst/>
          </a:prstGeom>
        </p:spPr>
      </p:pic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BBC8C88B-BEBD-42AA-BFDA-F7D4600F0508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328807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DA65C-77F3-4C9B-9197-C81C3260F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21A96B-1FCB-4406-B775-BC85162D4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72C7B-E208-44F3-A720-0283065B3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6EB1C29-ABB1-4DCB-BE31-9F11E484183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BE-CEM-EPR provides the service of radiation testing of electronic components supporting the Radiation Working Group (RadWG)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400" dirty="0"/>
              <a:t>Very intensive testing activity in 2021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800" dirty="0"/>
              <a:t>Highest number of test campaign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800" dirty="0"/>
              <a:t>Highest number of DUTs tested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CHARM restart this year, first component-level campaign planned next week!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/>
              <a:t>Opamps and </a:t>
            </a:r>
            <a:r>
              <a:rPr lang="fr-FR" sz="2400" dirty="0" err="1"/>
              <a:t>MOSFETs</a:t>
            </a:r>
            <a:r>
              <a:rPr lang="fr-FR" sz="2400" dirty="0"/>
              <a:t> </a:t>
            </a:r>
            <a:r>
              <a:rPr lang="fr-FR" sz="2400" dirty="0" err="1"/>
              <a:t>always</a:t>
            </a:r>
            <a:r>
              <a:rPr lang="fr-FR" sz="2400" dirty="0"/>
              <a:t> </a:t>
            </a:r>
            <a:r>
              <a:rPr lang="fr-FR" sz="2400" dirty="0" err="1"/>
              <a:t>among</a:t>
            </a:r>
            <a:r>
              <a:rPr lang="fr-FR" sz="2400" dirty="0"/>
              <a:t> the </a:t>
            </a:r>
            <a:r>
              <a:rPr lang="fr-FR" sz="2400" dirty="0" err="1"/>
              <a:t>three</a:t>
            </a:r>
            <a:r>
              <a:rPr lang="fr-FR" sz="2400" dirty="0"/>
              <a:t> </a:t>
            </a:r>
            <a:r>
              <a:rPr lang="fr-FR" sz="2400" dirty="0" err="1"/>
              <a:t>most</a:t>
            </a:r>
            <a:r>
              <a:rPr lang="fr-FR" sz="2400" dirty="0"/>
              <a:t> </a:t>
            </a:r>
            <a:r>
              <a:rPr lang="fr-FR" sz="2400" dirty="0" err="1"/>
              <a:t>tested</a:t>
            </a:r>
            <a:r>
              <a:rPr lang="fr-FR" sz="2400" dirty="0"/>
              <a:t> components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1800" dirty="0"/>
              <a:t>A lot of Instrumentation amplifier </a:t>
            </a:r>
            <a:r>
              <a:rPr lang="fr-FR" sz="1800" dirty="0" err="1"/>
              <a:t>tested</a:t>
            </a:r>
            <a:r>
              <a:rPr lang="fr-FR" sz="1800" dirty="0"/>
              <a:t> </a:t>
            </a:r>
            <a:r>
              <a:rPr lang="fr-FR" sz="1800" dirty="0" err="1"/>
              <a:t>this</a:t>
            </a:r>
            <a:r>
              <a:rPr lang="fr-FR" sz="1800" dirty="0"/>
              <a:t> </a:t>
            </a:r>
            <a:r>
              <a:rPr lang="fr-FR" sz="1800" dirty="0" err="1"/>
              <a:t>year</a:t>
            </a:r>
            <a:r>
              <a:rPr lang="fr-FR" sz="1800" dirty="0"/>
              <a:t> (report </a:t>
            </a:r>
            <a:r>
              <a:rPr lang="fr-FR" sz="1800" dirty="0" err="1"/>
              <a:t>coming</a:t>
            </a:r>
            <a:r>
              <a:rPr lang="fr-FR" sz="1800" dirty="0"/>
              <a:t> </a:t>
            </a:r>
            <a:r>
              <a:rPr lang="fr-FR" sz="1800" dirty="0" err="1"/>
              <a:t>soon</a:t>
            </a:r>
            <a:r>
              <a:rPr lang="fr-FR" sz="1800" dirty="0"/>
              <a:t>)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1800" dirty="0"/>
              <a:t>No </a:t>
            </a:r>
            <a:r>
              <a:rPr lang="fr-FR" sz="1800" dirty="0" err="1"/>
              <a:t>better</a:t>
            </a:r>
            <a:r>
              <a:rPr lang="fr-FR" sz="1800" dirty="0"/>
              <a:t> N-MOSFET </a:t>
            </a:r>
            <a:r>
              <a:rPr lang="fr-FR" sz="1800" dirty="0" err="1"/>
              <a:t>than</a:t>
            </a:r>
            <a:r>
              <a:rPr lang="fr-FR" sz="1800" dirty="0"/>
              <a:t> the MGSF1N01LT1 </a:t>
            </a:r>
            <a:r>
              <a:rPr lang="fr-FR" sz="1800" dirty="0" err="1"/>
              <a:t>found</a:t>
            </a:r>
            <a:endParaRPr lang="fr-FR" sz="1800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fr-FR" sz="2400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2400" dirty="0" err="1"/>
              <a:t>Already</a:t>
            </a:r>
            <a:r>
              <a:rPr lang="fr-FR" sz="2400" dirty="0"/>
              <a:t> </a:t>
            </a:r>
            <a:r>
              <a:rPr lang="fr-FR" sz="2400" dirty="0" err="1"/>
              <a:t>preparing</a:t>
            </a:r>
            <a:r>
              <a:rPr lang="fr-FR" sz="2400" dirty="0"/>
              <a:t> 2022 </a:t>
            </a:r>
            <a:r>
              <a:rPr lang="fr-FR" sz="2400" dirty="0" err="1"/>
              <a:t>campaigns</a:t>
            </a:r>
            <a:r>
              <a:rPr lang="fr-FR" sz="2400" dirty="0"/>
              <a:t> </a:t>
            </a:r>
            <a:r>
              <a:rPr lang="fr-FR" sz="2400" dirty="0" err="1"/>
              <a:t>with</a:t>
            </a:r>
            <a:r>
              <a:rPr lang="fr-FR" sz="2400" dirty="0"/>
              <a:t> SY-EPC and TE-MPE</a:t>
            </a:r>
            <a:endParaRPr lang="en-GB" sz="2400" dirty="0"/>
          </a:p>
          <a:p>
            <a:pPr marL="231775" lvl="1" indent="0">
              <a:buNone/>
            </a:pPr>
            <a:endParaRPr lang="en-GB" sz="1800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E701A4CE-924B-4459-9748-ACEEFBF9A8AA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8" name="Picture 4" descr="Gold Trophy Icon Trophy Icon Winner Icon First Prize Icon Vector  Illustration, Trophy Icons, Winner Icons, Gold Icons PNG and Vector with  Transparent Background for Free Download">
            <a:extLst>
              <a:ext uri="{FF2B5EF4-FFF2-40B4-BE49-F238E27FC236}">
                <a16:creationId xmlns:a16="http://schemas.microsoft.com/office/drawing/2014/main" id="{8E33CCAC-C2EC-4B37-8222-0FAC832450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1" t="15479" r="22831" b="16926"/>
          <a:stretch/>
        </p:blipFill>
        <p:spPr bwMode="auto">
          <a:xfrm>
            <a:off x="4799856" y="2645461"/>
            <a:ext cx="551384" cy="67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46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4727848" y="3645024"/>
            <a:ext cx="6264696" cy="1800201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your attention!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23</a:t>
            </a:fld>
            <a:endParaRPr lang="en-US" dirty="0"/>
          </a:p>
        </p:txBody>
      </p:sp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B050D91E-BC6D-41E7-AF7F-8706E0D243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134273"/>
            <a:ext cx="6468411" cy="163121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New FPGA qualifications: </a:t>
            </a:r>
            <a:r>
              <a:rPr lang="en-GB" sz="1800" dirty="0"/>
              <a:t>PolarFire &amp; NanoXplore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BA79A56F-44B1-4D58-87FC-03D4CF652811}"/>
              </a:ext>
            </a:extLst>
          </p:cNvPr>
          <p:cNvGrpSpPr/>
          <p:nvPr/>
        </p:nvGrpSpPr>
        <p:grpSpPr>
          <a:xfrm>
            <a:off x="1311319" y="3416149"/>
            <a:ext cx="4083692" cy="2114878"/>
            <a:chOff x="609600" y="1076470"/>
            <a:chExt cx="4481104" cy="2320692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6226CE5C-BC62-41C0-86EE-2DB1EED8A0EA}"/>
                </a:ext>
              </a:extLst>
            </p:cNvPr>
            <p:cNvSpPr txBox="1"/>
            <p:nvPr/>
          </p:nvSpPr>
          <p:spPr>
            <a:xfrm rot="16200000">
              <a:off x="340971" y="2129956"/>
              <a:ext cx="820511" cy="2738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200" b="1" kern="1200" baseline="30000" dirty="0">
                  <a:solidFill>
                    <a:schemeClr val="bg1">
                      <a:lumMod val="75000"/>
                    </a:schemeClr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[</a:t>
              </a:r>
              <a:r>
                <a:rPr lang="fr-FR" sz="1200" b="1" kern="1200" baseline="30000" dirty="0">
                  <a:solidFill>
                    <a:srgbClr val="A6A6A6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cm²/FF]</a:t>
              </a: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74F36A86-2D6A-40F8-98C1-CAAFB513C449}"/>
                </a:ext>
              </a:extLst>
            </p:cNvPr>
            <p:cNvGrpSpPr/>
            <p:nvPr/>
          </p:nvGrpSpPr>
          <p:grpSpPr>
            <a:xfrm>
              <a:off x="609600" y="1076470"/>
              <a:ext cx="4481104" cy="2320692"/>
              <a:chOff x="609600" y="1076470"/>
              <a:chExt cx="4481104" cy="2320692"/>
            </a:xfrm>
          </p:grpSpPr>
          <p:graphicFrame>
            <p:nvGraphicFramePr>
              <p:cNvPr id="100" name="Chart 99">
                <a:extLst>
                  <a:ext uri="{FF2B5EF4-FFF2-40B4-BE49-F238E27FC236}">
                    <a16:creationId xmlns:a16="http://schemas.microsoft.com/office/drawing/2014/main" id="{9C10BA82-A472-4E3B-AA99-29DAE7D21936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302236524"/>
                  </p:ext>
                </p:extLst>
              </p:nvPr>
            </p:nvGraphicFramePr>
            <p:xfrm>
              <a:off x="609600" y="1076470"/>
              <a:ext cx="4481104" cy="197256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01" name="Right Brace 100">
                <a:extLst>
                  <a:ext uri="{FF2B5EF4-FFF2-40B4-BE49-F238E27FC236}">
                    <a16:creationId xmlns:a16="http://schemas.microsoft.com/office/drawing/2014/main" id="{24C62244-466C-49A5-9CC2-1566E326CC93}"/>
                  </a:ext>
                </a:extLst>
              </p:cNvPr>
              <p:cNvSpPr/>
              <p:nvPr/>
            </p:nvSpPr>
            <p:spPr bwMode="auto">
              <a:xfrm rot="5400000">
                <a:off x="1778459" y="2656647"/>
                <a:ext cx="100524" cy="709578"/>
              </a:xfrm>
              <a:prstGeom prst="rightBrace">
                <a:avLst>
                  <a:gd name="adj1" fmla="val 109169"/>
                  <a:gd name="adj2" fmla="val 48237"/>
                </a:avLst>
              </a:prstGeom>
              <a:ln>
                <a:solidFill>
                  <a:srgbClr val="A6A6A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60D16E46-66B9-409D-8547-81822569E5DE}"/>
                  </a:ext>
                </a:extLst>
              </p:cNvPr>
              <p:cNvSpPr txBox="1"/>
              <p:nvPr/>
            </p:nvSpPr>
            <p:spPr bwMode="auto">
              <a:xfrm>
                <a:off x="1520882" y="1270794"/>
                <a:ext cx="901318" cy="3521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DFF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134D932E-3474-41F3-B5BD-94E418773C95}"/>
                  </a:ext>
                </a:extLst>
              </p:cNvPr>
              <p:cNvSpPr txBox="1"/>
              <p:nvPr/>
            </p:nvSpPr>
            <p:spPr bwMode="auto">
              <a:xfrm>
                <a:off x="1402223" y="3061698"/>
                <a:ext cx="901318" cy="322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b="1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FF</a:t>
                </a:r>
              </a:p>
            </p:txBody>
          </p:sp>
          <p:sp>
            <p:nvSpPr>
              <p:cNvPr id="104" name="Right Brace 103">
                <a:extLst>
                  <a:ext uri="{FF2B5EF4-FFF2-40B4-BE49-F238E27FC236}">
                    <a16:creationId xmlns:a16="http://schemas.microsoft.com/office/drawing/2014/main" id="{26D3C16C-1EB5-4151-98DD-CA8FEAAB61F2}"/>
                  </a:ext>
                </a:extLst>
              </p:cNvPr>
              <p:cNvSpPr/>
              <p:nvPr/>
            </p:nvSpPr>
            <p:spPr bwMode="auto">
              <a:xfrm rot="5400000">
                <a:off x="2665738" y="2656647"/>
                <a:ext cx="100524" cy="709578"/>
              </a:xfrm>
              <a:prstGeom prst="rightBrace">
                <a:avLst>
                  <a:gd name="adj1" fmla="val 109169"/>
                  <a:gd name="adj2" fmla="val 48237"/>
                </a:avLst>
              </a:prstGeom>
              <a:ln>
                <a:solidFill>
                  <a:srgbClr val="A6A6A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431A0C4A-C4BE-4DA0-9B2E-BE6B9A27B76B}"/>
                  </a:ext>
                </a:extLst>
              </p:cNvPr>
              <p:cNvSpPr txBox="1"/>
              <p:nvPr/>
            </p:nvSpPr>
            <p:spPr bwMode="auto">
              <a:xfrm>
                <a:off x="3092535" y="3061698"/>
                <a:ext cx="901318" cy="322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b="1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FF</a:t>
                </a:r>
                <a:r>
                  <a:rPr lang="en-US" sz="1050" b="1" baseline="-25000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TMR</a:t>
                </a:r>
              </a:p>
            </p:txBody>
          </p:sp>
          <p:sp>
            <p:nvSpPr>
              <p:cNvPr id="106" name="Right Brace 105">
                <a:extLst>
                  <a:ext uri="{FF2B5EF4-FFF2-40B4-BE49-F238E27FC236}">
                    <a16:creationId xmlns:a16="http://schemas.microsoft.com/office/drawing/2014/main" id="{4290216D-02BD-4F2E-B24C-78B8A1B621AA}"/>
                  </a:ext>
                </a:extLst>
              </p:cNvPr>
              <p:cNvSpPr/>
              <p:nvPr/>
            </p:nvSpPr>
            <p:spPr bwMode="auto">
              <a:xfrm rot="5400000">
                <a:off x="3469326" y="2656647"/>
                <a:ext cx="100524" cy="709578"/>
              </a:xfrm>
              <a:prstGeom prst="rightBrace">
                <a:avLst>
                  <a:gd name="adj1" fmla="val 109169"/>
                  <a:gd name="adj2" fmla="val 48237"/>
                </a:avLst>
              </a:prstGeom>
              <a:ln>
                <a:solidFill>
                  <a:srgbClr val="A6A6A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F88BA348-1EA6-4428-A284-E5F13AC001E4}"/>
                  </a:ext>
                </a:extLst>
              </p:cNvPr>
              <p:cNvSpPr txBox="1"/>
              <p:nvPr/>
            </p:nvSpPr>
            <p:spPr bwMode="auto">
              <a:xfrm>
                <a:off x="2247380" y="3074362"/>
                <a:ext cx="901318" cy="322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b="1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FF Logic</a:t>
                </a:r>
              </a:p>
            </p:txBody>
          </p:sp>
          <p:sp>
            <p:nvSpPr>
              <p:cNvPr id="108" name="Right Brace 107">
                <a:extLst>
                  <a:ext uri="{FF2B5EF4-FFF2-40B4-BE49-F238E27FC236}">
                    <a16:creationId xmlns:a16="http://schemas.microsoft.com/office/drawing/2014/main" id="{529DAB21-74E1-4897-AD99-9011324ADCC9}"/>
                  </a:ext>
                </a:extLst>
              </p:cNvPr>
              <p:cNvSpPr/>
              <p:nvPr/>
            </p:nvSpPr>
            <p:spPr bwMode="auto">
              <a:xfrm rot="5400000">
                <a:off x="4267538" y="2656647"/>
                <a:ext cx="100524" cy="709578"/>
              </a:xfrm>
              <a:prstGeom prst="rightBrace">
                <a:avLst>
                  <a:gd name="adj1" fmla="val 109169"/>
                  <a:gd name="adj2" fmla="val 48237"/>
                </a:avLst>
              </a:prstGeom>
              <a:ln>
                <a:solidFill>
                  <a:srgbClr val="A6A6A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284144FF-F7A0-4301-9512-E80A28FCFF53}"/>
                  </a:ext>
                </a:extLst>
              </p:cNvPr>
              <p:cNvSpPr txBox="1"/>
              <p:nvPr/>
            </p:nvSpPr>
            <p:spPr bwMode="auto">
              <a:xfrm>
                <a:off x="3839252" y="3061697"/>
                <a:ext cx="1117343" cy="322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b="1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FF logic</a:t>
                </a:r>
                <a:r>
                  <a:rPr lang="en-US" sz="1050" b="1" baseline="-25000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TMR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666BDA0-5E63-4B5A-AFF5-4FA77D3A5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9924" y="2902806"/>
            <a:ext cx="2980046" cy="3026299"/>
          </a:xfrm>
          <a:prstGeom prst="rect">
            <a:avLst/>
          </a:prstGeom>
        </p:spPr>
      </p:pic>
      <p:pic>
        <p:nvPicPr>
          <p:cNvPr id="110" name="Picture 109" descr="Chart, histogram&#10;&#10;Description automatically generated">
            <a:extLst>
              <a:ext uri="{FF2B5EF4-FFF2-40B4-BE49-F238E27FC236}">
                <a16:creationId xmlns:a16="http://schemas.microsoft.com/office/drawing/2014/main" id="{905FD97D-02BC-488F-956C-79E41082E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6951" y="3506485"/>
            <a:ext cx="2392473" cy="1934146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FF5B6B03-2807-4A4A-8EDA-F034A844BA41}"/>
              </a:ext>
            </a:extLst>
          </p:cNvPr>
          <p:cNvSpPr txBox="1"/>
          <p:nvPr/>
        </p:nvSpPr>
        <p:spPr>
          <a:xfrm>
            <a:off x="5572646" y="5545078"/>
            <a:ext cx="22910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i="0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PolarFire Propagation delay increase [%]</a:t>
            </a:r>
            <a:endParaRPr lang="en-GB" sz="1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B89828B-73BF-4A07-84EA-249F80844F0E}"/>
              </a:ext>
            </a:extLst>
          </p:cNvPr>
          <p:cNvSpPr txBox="1"/>
          <p:nvPr/>
        </p:nvSpPr>
        <p:spPr>
          <a:xfrm>
            <a:off x="5983308" y="3684566"/>
            <a:ext cx="929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5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kGy</a:t>
            </a:r>
            <a:endParaRPr lang="en-GB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2C00A2E-535F-4796-899C-AEA95DC94ED1}"/>
              </a:ext>
            </a:extLst>
          </p:cNvPr>
          <p:cNvSpPr txBox="1"/>
          <p:nvPr/>
        </p:nvSpPr>
        <p:spPr>
          <a:xfrm>
            <a:off x="609600" y="1455803"/>
            <a:ext cx="8798768" cy="19466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PolarFire SEE sensitivity one </a:t>
            </a:r>
            <a:r>
              <a:rPr lang="en-GB" sz="1800" dirty="0">
                <a:solidFill>
                  <a:schemeClr val="accent3">
                    <a:lumMod val="75000"/>
                  </a:schemeClr>
                </a:solidFill>
              </a:rPr>
              <a:t>order less of magnitude </a:t>
            </a:r>
            <a:r>
              <a:rPr lang="en-GB" sz="1800" dirty="0" err="1">
                <a:solidFill>
                  <a:schemeClr val="accent3">
                    <a:lumMod val="75000"/>
                  </a:schemeClr>
                </a:solidFill>
              </a:rPr>
              <a:t>wrt</a:t>
            </a:r>
            <a:r>
              <a:rPr lang="en-GB" sz="1800" dirty="0">
                <a:solidFill>
                  <a:schemeClr val="accent3">
                    <a:lumMod val="75000"/>
                  </a:schemeClr>
                </a:solidFill>
              </a:rPr>
              <a:t> SmartFusion</a:t>
            </a:r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accent3">
                    <a:lumMod val="75000"/>
                  </a:schemeClr>
                </a:solidFill>
              </a:rPr>
              <a:t>PolarFire programmability &gt; 2.5 kGy !! (SmartFusion ~ 100 Gy)</a:t>
            </a:r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accent3">
                    <a:lumMod val="75000"/>
                  </a:schemeClr>
                </a:solidFill>
              </a:rPr>
              <a:t>No increase of propagation delay up to 5 kGy !</a:t>
            </a:r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High sensitivity to thermal neutrons</a:t>
            </a:r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Reports: </a:t>
            </a:r>
            <a:r>
              <a:rPr lang="en-GB" sz="1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2475661</a:t>
            </a:r>
            <a:r>
              <a:rPr lang="en-GB" sz="1800" dirty="0"/>
              <a:t>; </a:t>
            </a:r>
            <a:r>
              <a:rPr lang="en-GB" sz="18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2319932</a:t>
            </a:r>
            <a:r>
              <a:rPr lang="en-GB" sz="1800" dirty="0"/>
              <a:t>; </a:t>
            </a:r>
            <a:r>
              <a:rPr lang="en-GB" sz="1800" dirty="0">
                <a:hlinkClick r:id="rId7"/>
              </a:rPr>
              <a:t>R2E presentation</a:t>
            </a:r>
            <a:endParaRPr lang="en-GB" sz="1800" dirty="0"/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dirty="0"/>
              <a:t>Research: Use of Benchmark test circuit for qualification</a:t>
            </a:r>
            <a:endParaRPr lang="en-GB" sz="18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3589029-48D7-41DC-A3AC-F8B3B562F5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7891" y="5601972"/>
            <a:ext cx="3905515" cy="257979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77A1907C-6BB7-4B6E-B02B-67952FAA50B0}"/>
              </a:ext>
            </a:extLst>
          </p:cNvPr>
          <p:cNvSpPr txBox="1"/>
          <p:nvPr/>
        </p:nvSpPr>
        <p:spPr>
          <a:xfrm>
            <a:off x="1419552" y="5984317"/>
            <a:ext cx="1007704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 err="1"/>
              <a:t>A.Scialdone</a:t>
            </a:r>
            <a:r>
              <a:rPr lang="en-GB" sz="1100" i="1" dirty="0"/>
              <a:t> ‘FPGA Qualification and Failure Rate estimation Methodology for LHC Environments Using Benchmarks Test Circuits’, oral RADECS2021</a:t>
            </a:r>
            <a:endParaRPr lang="en-GB" sz="1100" dirty="0"/>
          </a:p>
        </p:txBody>
      </p:sp>
      <p:sp>
        <p:nvSpPr>
          <p:cNvPr id="26" name="Date Placeholder 4">
            <a:extLst>
              <a:ext uri="{FF2B5EF4-FFF2-40B4-BE49-F238E27FC236}">
                <a16:creationId xmlns:a16="http://schemas.microsoft.com/office/drawing/2014/main" id="{A16D0378-FF67-4456-AFAC-16E22B9343E8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203121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C2148-834A-4490-BC5F-88B882352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2021 in Numbers: </a:t>
            </a:r>
            <a:r>
              <a:rPr lang="fr-FR" dirty="0" err="1"/>
              <a:t>Annual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E6FBC7-8DB5-4DEA-99E4-E4AD1EC53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116DF-75DE-4511-AAF3-CDC25BDEE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351F78F0-5584-44F3-A70D-940490E1659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324569"/>
            <a:ext cx="6926559" cy="177348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112 requests collected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 84 components &amp; Systems tested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1400" dirty="0"/>
              <a:t>New components but also a lot of system consolidation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12 Radiation campaigns done (9*PSI, 2*CC60, 1*ILL)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Other three planned: 1*PSI, 2*CHARM</a:t>
            </a:r>
          </a:p>
        </p:txBody>
      </p:sp>
      <p:sp>
        <p:nvSpPr>
          <p:cNvPr id="23" name="Date Placeholder 4">
            <a:extLst>
              <a:ext uri="{FF2B5EF4-FFF2-40B4-BE49-F238E27FC236}">
                <a16:creationId xmlns:a16="http://schemas.microsoft.com/office/drawing/2014/main" id="{8AD2EDC1-4B12-4B32-896D-1225B676CF23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C91DB5-E657-4A1E-90E7-13128A47B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200153"/>
            <a:ext cx="5277303" cy="293183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454BAAD-913E-4A46-8709-E63C0FBA965D}"/>
              </a:ext>
            </a:extLst>
          </p:cNvPr>
          <p:cNvSpPr txBox="1"/>
          <p:nvPr/>
        </p:nvSpPr>
        <p:spPr>
          <a:xfrm>
            <a:off x="7537180" y="1646685"/>
            <a:ext cx="39948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Breaking records: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Highest number of campaigns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Highest number of DUTs</a:t>
            </a:r>
          </a:p>
        </p:txBody>
      </p:sp>
      <p:pic>
        <p:nvPicPr>
          <p:cNvPr id="1028" name="Picture 4" descr="Gold Trophy Icon Trophy Icon Winner Icon First Prize Icon Vector  Illustration, Trophy Icons, Winner Icons, Gold Icons PNG and Vector with  Transparent Background for Free Download">
            <a:extLst>
              <a:ext uri="{FF2B5EF4-FFF2-40B4-BE49-F238E27FC236}">
                <a16:creationId xmlns:a16="http://schemas.microsoft.com/office/drawing/2014/main" id="{8AF74DE6-B2FD-4D38-B0FE-E48DDE359C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1" t="15479" r="22831" b="16926"/>
          <a:stretch/>
        </p:blipFill>
        <p:spPr bwMode="auto">
          <a:xfrm>
            <a:off x="6694872" y="1562587"/>
            <a:ext cx="841287" cy="1024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396782B-252A-4C30-AFA2-4113AF9819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3337" y="3068960"/>
            <a:ext cx="5317279" cy="319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48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C2148-834A-4490-BC5F-88B882352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2021 in Numbers: </a:t>
            </a:r>
            <a:r>
              <a:rPr lang="fr-FR" dirty="0" err="1"/>
              <a:t>Monthly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E6FBC7-8DB5-4DEA-99E4-E4AD1EC53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116DF-75DE-4511-AAF3-CDC25BDEE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 dirty="0"/>
          </a:p>
        </p:txBody>
      </p:sp>
      <p:sp>
        <p:nvSpPr>
          <p:cNvPr id="23" name="Date Placeholder 4">
            <a:extLst>
              <a:ext uri="{FF2B5EF4-FFF2-40B4-BE49-F238E27FC236}">
                <a16:creationId xmlns:a16="http://schemas.microsoft.com/office/drawing/2014/main" id="{8AD2EDC1-4B12-4B32-896D-1225B676CF23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6872836-6970-4E44-96D6-EED564D3A3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2"/>
          <a:stretch/>
        </p:blipFill>
        <p:spPr bwMode="auto">
          <a:xfrm>
            <a:off x="2123632" y="1412776"/>
            <a:ext cx="7941073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913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BD2747F2-31E0-4494-88ED-9A9FE7994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4600" y="1881316"/>
            <a:ext cx="6219825" cy="3819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EC2148-834A-4490-BC5F-88B882352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2021 in Numbers: User distribution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E6FBC7-8DB5-4DEA-99E4-E4AD1EC53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13/10/2021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116DF-75DE-4511-AAF3-CDC25BDEE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  <p:sp>
        <p:nvSpPr>
          <p:cNvPr id="31" name="Content Placeholder 6">
            <a:extLst>
              <a:ext uri="{FF2B5EF4-FFF2-40B4-BE49-F238E27FC236}">
                <a16:creationId xmlns:a16="http://schemas.microsoft.com/office/drawing/2014/main" id="{88FEFB2C-7B97-4313-A308-91CE5DA591B4}"/>
              </a:ext>
            </a:extLst>
          </p:cNvPr>
          <p:cNvSpPr txBox="1">
            <a:spLocks/>
          </p:cNvSpPr>
          <p:nvPr/>
        </p:nvSpPr>
        <p:spPr bwMode="auto">
          <a:xfrm>
            <a:off x="614536" y="1314337"/>
            <a:ext cx="10964203" cy="6434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Basically the equipment groups in charge of new developments requested to qualify their selected components</a:t>
            </a:r>
          </a:p>
        </p:txBody>
      </p:sp>
      <p:sp>
        <p:nvSpPr>
          <p:cNvPr id="23" name="Date Placeholder 4">
            <a:extLst>
              <a:ext uri="{FF2B5EF4-FFF2-40B4-BE49-F238E27FC236}">
                <a16:creationId xmlns:a16="http://schemas.microsoft.com/office/drawing/2014/main" id="{8AD2EDC1-4B12-4B32-896D-1225B676CF23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4A3B1ED5-6928-4677-92F5-73C3E9A26886}"/>
              </a:ext>
            </a:extLst>
          </p:cNvPr>
          <p:cNvSpPr/>
          <p:nvPr/>
        </p:nvSpPr>
        <p:spPr bwMode="auto">
          <a:xfrm rot="10800000">
            <a:off x="9096916" y="3495560"/>
            <a:ext cx="455465" cy="1085568"/>
          </a:xfrm>
          <a:prstGeom prst="rightBrace">
            <a:avLst>
              <a:gd name="adj1" fmla="val 83333"/>
              <a:gd name="adj2" fmla="val 70201"/>
            </a:avLst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73B60E-88E0-454C-9149-1876B694CE23}"/>
              </a:ext>
            </a:extLst>
          </p:cNvPr>
          <p:cNvSpPr txBox="1"/>
          <p:nvPr/>
        </p:nvSpPr>
        <p:spPr>
          <a:xfrm>
            <a:off x="9101898" y="3501008"/>
            <a:ext cx="17702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CIBU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69D1010-B1CD-4AAF-9368-127A4C6913A6}"/>
              </a:ext>
            </a:extLst>
          </p:cNvPr>
          <p:cNvSpPr txBox="1"/>
          <p:nvPr/>
        </p:nvSpPr>
        <p:spPr>
          <a:xfrm>
            <a:off x="9101898" y="3843774"/>
            <a:ext cx="20346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QPS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LHC BPM</a:t>
            </a:r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5524CE9C-7B02-456D-8F3A-E93CD69A5BA6}"/>
              </a:ext>
            </a:extLst>
          </p:cNvPr>
          <p:cNvSpPr/>
          <p:nvPr/>
        </p:nvSpPr>
        <p:spPr bwMode="auto">
          <a:xfrm rot="10800000" flipH="1">
            <a:off x="2495601" y="4330147"/>
            <a:ext cx="455694" cy="972537"/>
          </a:xfrm>
          <a:prstGeom prst="rightBrace">
            <a:avLst>
              <a:gd name="adj1" fmla="val 70639"/>
              <a:gd name="adj2" fmla="val 82051"/>
            </a:avLst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146A28B-11E4-4A8C-9F5D-33752D9034EB}"/>
              </a:ext>
            </a:extLst>
          </p:cNvPr>
          <p:cNvSpPr txBox="1"/>
          <p:nvPr/>
        </p:nvSpPr>
        <p:spPr>
          <a:xfrm>
            <a:off x="-65374" y="4214815"/>
            <a:ext cx="32403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DIOT Crate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BATMON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IOT Humidity Mon.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Space RADMON</a:t>
            </a: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D7D8721D-55D4-45F4-878C-A231362FD990}"/>
              </a:ext>
            </a:extLst>
          </p:cNvPr>
          <p:cNvSpPr/>
          <p:nvPr/>
        </p:nvSpPr>
        <p:spPr bwMode="auto">
          <a:xfrm rot="10800000" flipH="1">
            <a:off x="2495601" y="3191318"/>
            <a:ext cx="455694" cy="458479"/>
          </a:xfrm>
          <a:prstGeom prst="rightBrace">
            <a:avLst>
              <a:gd name="adj1" fmla="val 57262"/>
              <a:gd name="adj2" fmla="val 45474"/>
            </a:avLst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4F12117-0CFB-4983-AB38-23B84D22C70B}"/>
              </a:ext>
            </a:extLst>
          </p:cNvPr>
          <p:cNvSpPr txBox="1"/>
          <p:nvPr/>
        </p:nvSpPr>
        <p:spPr>
          <a:xfrm>
            <a:off x="695400" y="3254119"/>
            <a:ext cx="16811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r"/>
            <a:r>
              <a:rPr lang="en-GB" dirty="0"/>
              <a:t>LHC BLM</a:t>
            </a:r>
          </a:p>
        </p:txBody>
      </p:sp>
      <p:sp>
        <p:nvSpPr>
          <p:cNvPr id="37" name="Right Brace 36">
            <a:extLst>
              <a:ext uri="{FF2B5EF4-FFF2-40B4-BE49-F238E27FC236}">
                <a16:creationId xmlns:a16="http://schemas.microsoft.com/office/drawing/2014/main" id="{55BBD218-5F63-45F6-8A2D-F6FE0F96A2DE}"/>
              </a:ext>
            </a:extLst>
          </p:cNvPr>
          <p:cNvSpPr/>
          <p:nvPr/>
        </p:nvSpPr>
        <p:spPr bwMode="auto">
          <a:xfrm rot="10800000" flipH="1">
            <a:off x="2495601" y="2235773"/>
            <a:ext cx="455694" cy="458479"/>
          </a:xfrm>
          <a:prstGeom prst="rightBrace">
            <a:avLst>
              <a:gd name="adj1" fmla="val 57262"/>
              <a:gd name="adj2" fmla="val 45474"/>
            </a:avLst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AB8A2A8-638F-4D48-B051-C1A05BD1D526}"/>
              </a:ext>
            </a:extLst>
          </p:cNvPr>
          <p:cNvSpPr txBox="1"/>
          <p:nvPr/>
        </p:nvSpPr>
        <p:spPr>
          <a:xfrm>
            <a:off x="-734096" y="2298574"/>
            <a:ext cx="31435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r"/>
            <a:r>
              <a:rPr lang="en-GB" sz="1600" dirty="0"/>
              <a:t>R2E-HL-LHC(60;120)A</a:t>
            </a:r>
          </a:p>
        </p:txBody>
      </p:sp>
      <p:sp>
        <p:nvSpPr>
          <p:cNvPr id="39" name="Right Brace 38">
            <a:extLst>
              <a:ext uri="{FF2B5EF4-FFF2-40B4-BE49-F238E27FC236}">
                <a16:creationId xmlns:a16="http://schemas.microsoft.com/office/drawing/2014/main" id="{51C0E1C4-8590-41B7-8CF3-E3563E8E4BFB}"/>
              </a:ext>
            </a:extLst>
          </p:cNvPr>
          <p:cNvSpPr/>
          <p:nvPr/>
        </p:nvSpPr>
        <p:spPr bwMode="auto">
          <a:xfrm rot="10800000">
            <a:off x="9096916" y="2287500"/>
            <a:ext cx="455465" cy="1085568"/>
          </a:xfrm>
          <a:prstGeom prst="rightBrace">
            <a:avLst>
              <a:gd name="adj1" fmla="val 83333"/>
              <a:gd name="adj2" fmla="val 70201"/>
            </a:avLst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813C041-04E0-4AE7-BFAF-E3231DE0ECB5}"/>
              </a:ext>
            </a:extLst>
          </p:cNvPr>
          <p:cNvSpPr txBox="1"/>
          <p:nvPr/>
        </p:nvSpPr>
        <p:spPr>
          <a:xfrm>
            <a:off x="9101898" y="2299730"/>
            <a:ext cx="28267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/>
              <a:t>VSC Conditioning Electronics (Penning, log etc…) </a:t>
            </a:r>
          </a:p>
        </p:txBody>
      </p:sp>
      <p:sp>
        <p:nvSpPr>
          <p:cNvPr id="41" name="Right Brace 40">
            <a:extLst>
              <a:ext uri="{FF2B5EF4-FFF2-40B4-BE49-F238E27FC236}">
                <a16:creationId xmlns:a16="http://schemas.microsoft.com/office/drawing/2014/main" id="{EBB4A0E0-7F34-4D60-B600-64EF8CC25DE5}"/>
              </a:ext>
            </a:extLst>
          </p:cNvPr>
          <p:cNvSpPr/>
          <p:nvPr/>
        </p:nvSpPr>
        <p:spPr bwMode="auto">
          <a:xfrm rot="10800000" flipH="1">
            <a:off x="2495601" y="2748354"/>
            <a:ext cx="455694" cy="342870"/>
          </a:xfrm>
          <a:prstGeom prst="rightBrace">
            <a:avLst>
              <a:gd name="adj1" fmla="val 57262"/>
              <a:gd name="adj2" fmla="val 45474"/>
            </a:avLst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E5F3D86-6431-4CEF-98D9-6B85DF30F3DB}"/>
              </a:ext>
            </a:extLst>
          </p:cNvPr>
          <p:cNvSpPr txBox="1"/>
          <p:nvPr/>
        </p:nvSpPr>
        <p:spPr>
          <a:xfrm>
            <a:off x="695400" y="2729557"/>
            <a:ext cx="16811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r"/>
            <a:r>
              <a:rPr lang="en-GB" dirty="0"/>
              <a:t>RaToPUS</a:t>
            </a:r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04E918BC-7212-4435-B201-14C0864C80EF}"/>
              </a:ext>
            </a:extLst>
          </p:cNvPr>
          <p:cNvSpPr/>
          <p:nvPr/>
        </p:nvSpPr>
        <p:spPr bwMode="auto">
          <a:xfrm rot="10800000" flipH="1">
            <a:off x="2495601" y="3728278"/>
            <a:ext cx="455694" cy="458479"/>
          </a:xfrm>
          <a:prstGeom prst="rightBrace">
            <a:avLst>
              <a:gd name="adj1" fmla="val 57262"/>
              <a:gd name="adj2" fmla="val 68398"/>
            </a:avLst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3AFE0C0-C9E4-4BCB-9275-99EE959D3754}"/>
              </a:ext>
            </a:extLst>
          </p:cNvPr>
          <p:cNvSpPr txBox="1"/>
          <p:nvPr/>
        </p:nvSpPr>
        <p:spPr>
          <a:xfrm>
            <a:off x="407368" y="3791079"/>
            <a:ext cx="19691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r"/>
            <a:r>
              <a:rPr lang="en-GB" dirty="0"/>
              <a:t>BLM Crate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B02D1C8-599F-4762-8870-76A6F7111D3D}"/>
              </a:ext>
            </a:extLst>
          </p:cNvPr>
          <p:cNvSpPr/>
          <p:nvPr/>
        </p:nvSpPr>
        <p:spPr bwMode="auto">
          <a:xfrm>
            <a:off x="7520655" y="5013176"/>
            <a:ext cx="1496359" cy="2629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B7B3894-6D05-4DFE-AA6E-C4EADBEAE7F3}"/>
              </a:ext>
            </a:extLst>
          </p:cNvPr>
          <p:cNvSpPr txBox="1"/>
          <p:nvPr/>
        </p:nvSpPr>
        <p:spPr>
          <a:xfrm>
            <a:off x="7122021" y="4662139"/>
            <a:ext cx="23643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fr-FR" dirty="0"/>
              <a:t>Common building blocks</a:t>
            </a:r>
            <a:endParaRPr lang="en-GB" dirty="0"/>
          </a:p>
        </p:txBody>
      </p:sp>
      <p:sp>
        <p:nvSpPr>
          <p:cNvPr id="47" name="Right Brace 46">
            <a:extLst>
              <a:ext uri="{FF2B5EF4-FFF2-40B4-BE49-F238E27FC236}">
                <a16:creationId xmlns:a16="http://schemas.microsoft.com/office/drawing/2014/main" id="{8BF263D2-2327-4751-BD82-4B8BB429C2D7}"/>
              </a:ext>
            </a:extLst>
          </p:cNvPr>
          <p:cNvSpPr/>
          <p:nvPr/>
        </p:nvSpPr>
        <p:spPr bwMode="auto">
          <a:xfrm rot="10800000">
            <a:off x="9096916" y="4682863"/>
            <a:ext cx="455465" cy="1085568"/>
          </a:xfrm>
          <a:prstGeom prst="rightBrace">
            <a:avLst>
              <a:gd name="adj1" fmla="val 83333"/>
              <a:gd name="adj2" fmla="val 70201"/>
            </a:avLst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E5EB916-AD75-4AD2-9025-6459AC8303A5}"/>
              </a:ext>
            </a:extLst>
          </p:cNvPr>
          <p:cNvSpPr txBox="1"/>
          <p:nvPr/>
        </p:nvSpPr>
        <p:spPr>
          <a:xfrm>
            <a:off x="9101898" y="4708803"/>
            <a:ext cx="26107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FGPAs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Opamps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Regulators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Etc…</a:t>
            </a:r>
          </a:p>
        </p:txBody>
      </p:sp>
    </p:spTree>
    <p:extLst>
      <p:ext uri="{BB962C8B-B14F-4D97-AF65-F5344CB8AC3E}">
        <p14:creationId xmlns:p14="http://schemas.microsoft.com/office/powerpoint/2010/main" val="115233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animBg="1"/>
      <p:bldP spid="26" grpId="0"/>
      <p:bldP spid="27" grpId="0"/>
      <p:bldP spid="30" grpId="0" animBg="1"/>
      <p:bldP spid="33" grpId="0"/>
      <p:bldP spid="35" grpId="0" animBg="1"/>
      <p:bldP spid="36" grpId="0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6" grpId="0"/>
      <p:bldP spid="47" grpId="0" animBg="1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C7FBB-C508-46D0-A3A0-182C687D7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2021 in Numbers: DUT distribution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FB6F6A-26E9-49F6-B630-1468CC321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64F57-A13C-481D-8897-492D3D386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F21ED8-19BE-45E6-B2D1-011E83521C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0"/>
          <a:stretch/>
        </p:blipFill>
        <p:spPr>
          <a:xfrm>
            <a:off x="6777884" y="3298787"/>
            <a:ext cx="4774229" cy="1890639"/>
          </a:xfrm>
          <a:prstGeom prst="rect">
            <a:avLst/>
          </a:prstGeom>
        </p:spPr>
      </p:pic>
      <p:pic>
        <p:nvPicPr>
          <p:cNvPr id="1026" name="Picture 2" descr="Operational Amplifier Icons - Download Free Vector Icons | Noun Project">
            <a:extLst>
              <a:ext uri="{FF2B5EF4-FFF2-40B4-BE49-F238E27FC236}">
                <a16:creationId xmlns:a16="http://schemas.microsoft.com/office/drawing/2014/main" id="{BB522450-90DC-40CA-9DE6-7DBF51DAF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7547" y="2321834"/>
            <a:ext cx="945218" cy="94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oltage Regulator Transistor Icons - Download Free Vector Icons | Noun  Project">
            <a:extLst>
              <a:ext uri="{FF2B5EF4-FFF2-40B4-BE49-F238E27FC236}">
                <a16:creationId xmlns:a16="http://schemas.microsoft.com/office/drawing/2014/main" id="{7F8BFE1B-2DC0-463A-9F22-277AE4BC2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593" y="2610295"/>
            <a:ext cx="1174557" cy="117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F37C4AA-A6CB-4D17-B958-C6AEDD9DA84E}"/>
              </a:ext>
            </a:extLst>
          </p:cNvPr>
          <p:cNvSpPr txBox="1"/>
          <p:nvPr/>
        </p:nvSpPr>
        <p:spPr>
          <a:xfrm>
            <a:off x="8459998" y="1999804"/>
            <a:ext cx="1152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Opamps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315DB0-D15F-4533-AF19-4100BA5C7F91}"/>
              </a:ext>
            </a:extLst>
          </p:cNvPr>
          <p:cNvSpPr txBox="1"/>
          <p:nvPr/>
        </p:nvSpPr>
        <p:spPr>
          <a:xfrm>
            <a:off x="9955210" y="2850561"/>
            <a:ext cx="13080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MOSFETs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F3BDEA-41A8-403F-8BC2-E114F36754BF}"/>
              </a:ext>
            </a:extLst>
          </p:cNvPr>
          <p:cNvSpPr txBox="1"/>
          <p:nvPr/>
        </p:nvSpPr>
        <p:spPr>
          <a:xfrm>
            <a:off x="6621383" y="2240963"/>
            <a:ext cx="20164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Regulators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4B001F-6D3A-413E-B219-D010764E50B0}"/>
              </a:ext>
            </a:extLst>
          </p:cNvPr>
          <p:cNvSpPr txBox="1"/>
          <p:nvPr/>
        </p:nvSpPr>
        <p:spPr>
          <a:xfrm>
            <a:off x="7426230" y="5133672"/>
            <a:ext cx="3702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Most Tested Devices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F85DD322-E12F-4190-9B24-8FF6590A13D8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88FF22-B985-47BE-9517-7C006EB005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730" y="1916832"/>
            <a:ext cx="6229350" cy="3790950"/>
          </a:xfrm>
          <a:prstGeom prst="rect">
            <a:avLst/>
          </a:prstGeom>
        </p:spPr>
      </p:pic>
      <p:pic>
        <p:nvPicPr>
          <p:cNvPr id="3076" name="Picture 4" descr="MOSFET, n-channel, transistor, semiconductor icon">
            <a:extLst>
              <a:ext uri="{FF2B5EF4-FFF2-40B4-BE49-F238E27FC236}">
                <a16:creationId xmlns:a16="http://schemas.microsoft.com/office/drawing/2014/main" id="{32D20554-4F0E-42A4-8B71-8FA2B1D51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2425" y="3189518"/>
            <a:ext cx="753614" cy="75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ontent Placeholder 6">
            <a:extLst>
              <a:ext uri="{FF2B5EF4-FFF2-40B4-BE49-F238E27FC236}">
                <a16:creationId xmlns:a16="http://schemas.microsoft.com/office/drawing/2014/main" id="{ADEE2317-8355-4CC2-A3CF-9072659E3D5A}"/>
              </a:ext>
            </a:extLst>
          </p:cNvPr>
          <p:cNvSpPr txBox="1">
            <a:spLocks/>
          </p:cNvSpPr>
          <p:nvPr/>
        </p:nvSpPr>
        <p:spPr bwMode="auto">
          <a:xfrm>
            <a:off x="614536" y="1314337"/>
            <a:ext cx="10964203" cy="6434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/>
              <a:t>We tested from the </a:t>
            </a:r>
            <a:r>
              <a:rPr lang="en-GB" sz="1800" dirty="0">
                <a:solidFill>
                  <a:srgbClr val="C00000"/>
                </a:solidFill>
              </a:rPr>
              <a:t>simplest component (BJT) </a:t>
            </a:r>
            <a:r>
              <a:rPr lang="en-GB" sz="1800" dirty="0"/>
              <a:t>to </a:t>
            </a:r>
            <a:r>
              <a:rPr lang="en-GB" sz="1800" dirty="0">
                <a:solidFill>
                  <a:srgbClr val="C00000"/>
                </a:solidFill>
              </a:rPr>
              <a:t>the most complex ones (FPGAs) </a:t>
            </a:r>
            <a:r>
              <a:rPr lang="en-GB" sz="1800" dirty="0"/>
              <a:t>and even </a:t>
            </a:r>
            <a:r>
              <a:rPr lang="en-GB" sz="1800" dirty="0">
                <a:solidFill>
                  <a:srgbClr val="C00000"/>
                </a:solidFill>
              </a:rPr>
              <a:t>complete systems</a:t>
            </a:r>
            <a:r>
              <a:rPr lang="en-GB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373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C7FBB-C508-46D0-A3A0-182C687D7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2021 in Numbers: DUT distribution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FB6F6A-26E9-49F6-B630-1468CC321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64F57-A13C-481D-8897-492D3D386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F21ED8-19BE-45E6-B2D1-011E83521C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0"/>
          <a:stretch/>
        </p:blipFill>
        <p:spPr>
          <a:xfrm>
            <a:off x="6777884" y="3298787"/>
            <a:ext cx="4774229" cy="1890639"/>
          </a:xfrm>
          <a:prstGeom prst="rect">
            <a:avLst/>
          </a:prstGeom>
        </p:spPr>
      </p:pic>
      <p:pic>
        <p:nvPicPr>
          <p:cNvPr id="1026" name="Picture 2" descr="Operational Amplifier Icons - Download Free Vector Icons | Noun Project">
            <a:extLst>
              <a:ext uri="{FF2B5EF4-FFF2-40B4-BE49-F238E27FC236}">
                <a16:creationId xmlns:a16="http://schemas.microsoft.com/office/drawing/2014/main" id="{BB522450-90DC-40CA-9DE6-7DBF51DAF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7547" y="2321834"/>
            <a:ext cx="945218" cy="94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oltage Regulator Transistor Icons - Download Free Vector Icons | Noun  Project">
            <a:extLst>
              <a:ext uri="{FF2B5EF4-FFF2-40B4-BE49-F238E27FC236}">
                <a16:creationId xmlns:a16="http://schemas.microsoft.com/office/drawing/2014/main" id="{7F8BFE1B-2DC0-463A-9F22-277AE4BC2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593" y="2610295"/>
            <a:ext cx="1174557" cy="117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F37C4AA-A6CB-4D17-B958-C6AEDD9DA84E}"/>
              </a:ext>
            </a:extLst>
          </p:cNvPr>
          <p:cNvSpPr txBox="1"/>
          <p:nvPr/>
        </p:nvSpPr>
        <p:spPr>
          <a:xfrm>
            <a:off x="8459998" y="1999804"/>
            <a:ext cx="1152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Opamps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315DB0-D15F-4533-AF19-4100BA5C7F91}"/>
              </a:ext>
            </a:extLst>
          </p:cNvPr>
          <p:cNvSpPr txBox="1"/>
          <p:nvPr/>
        </p:nvSpPr>
        <p:spPr>
          <a:xfrm>
            <a:off x="9955210" y="2850561"/>
            <a:ext cx="13080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MOSFETs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F3BDEA-41A8-403F-8BC2-E114F36754BF}"/>
              </a:ext>
            </a:extLst>
          </p:cNvPr>
          <p:cNvSpPr txBox="1"/>
          <p:nvPr/>
        </p:nvSpPr>
        <p:spPr>
          <a:xfrm>
            <a:off x="6621383" y="2240963"/>
            <a:ext cx="20164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Regulators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4B001F-6D3A-413E-B219-D010764E50B0}"/>
              </a:ext>
            </a:extLst>
          </p:cNvPr>
          <p:cNvSpPr txBox="1"/>
          <p:nvPr/>
        </p:nvSpPr>
        <p:spPr>
          <a:xfrm>
            <a:off x="7426230" y="5133672"/>
            <a:ext cx="3702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Most Tested Devices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F85DD322-E12F-4190-9B24-8FF6590A13D8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88FF22-B985-47BE-9517-7C006EB005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730" y="1916832"/>
            <a:ext cx="6229350" cy="3790950"/>
          </a:xfrm>
          <a:prstGeom prst="rect">
            <a:avLst/>
          </a:prstGeom>
        </p:spPr>
      </p:pic>
      <p:pic>
        <p:nvPicPr>
          <p:cNvPr id="3076" name="Picture 4" descr="MOSFET, n-channel, transistor, semiconductor icon">
            <a:extLst>
              <a:ext uri="{FF2B5EF4-FFF2-40B4-BE49-F238E27FC236}">
                <a16:creationId xmlns:a16="http://schemas.microsoft.com/office/drawing/2014/main" id="{32D20554-4F0E-42A4-8B71-8FA2B1D511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2425" y="3189518"/>
            <a:ext cx="753614" cy="75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8889717-C72C-416B-B627-EC9EF9E57CEE}"/>
              </a:ext>
            </a:extLst>
          </p:cNvPr>
          <p:cNvGrpSpPr/>
          <p:nvPr/>
        </p:nvGrpSpPr>
        <p:grpSpPr>
          <a:xfrm>
            <a:off x="5293897" y="2221454"/>
            <a:ext cx="6308591" cy="3606908"/>
            <a:chOff x="5090773" y="2918435"/>
            <a:chExt cx="6308591" cy="360690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558F105-EC8A-4E58-A0B1-0F9D35A210F2}"/>
                </a:ext>
              </a:extLst>
            </p:cNvPr>
            <p:cNvGrpSpPr/>
            <p:nvPr/>
          </p:nvGrpSpPr>
          <p:grpSpPr>
            <a:xfrm>
              <a:off x="5090773" y="2918435"/>
              <a:ext cx="6308591" cy="3606908"/>
              <a:chOff x="5090773" y="2918435"/>
              <a:chExt cx="6308591" cy="3606908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090CF7B5-C628-44DB-BB7A-FA52F60F50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769532" y="2918435"/>
                <a:ext cx="2629832" cy="3178738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C625BBC3-CAEE-4A45-8E39-4AD08733FC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90773" y="2918435"/>
                <a:ext cx="3525508" cy="3178737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6AC04AC-69A6-45D5-BDD8-225F32F591A1}"/>
                  </a:ext>
                </a:extLst>
              </p:cNvPr>
              <p:cNvSpPr txBox="1"/>
              <p:nvPr/>
            </p:nvSpPr>
            <p:spPr>
              <a:xfrm rot="16200000">
                <a:off x="8440906" y="5131931"/>
                <a:ext cx="115212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</a:rPr>
                  <a:t>Opamps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1A8600C-D819-476A-8BC0-F92D29AF6C9D}"/>
                  </a:ext>
                </a:extLst>
              </p:cNvPr>
              <p:cNvSpPr txBox="1"/>
              <p:nvPr/>
            </p:nvSpPr>
            <p:spPr>
              <a:xfrm rot="16200000">
                <a:off x="8647508" y="5347825"/>
                <a:ext cx="201648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</a:rPr>
                  <a:t>Regulators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1AA155A-8CAC-4534-A824-D1861F46FEA8}"/>
                  </a:ext>
                </a:extLst>
              </p:cNvPr>
              <p:cNvSpPr txBox="1"/>
              <p:nvPr/>
            </p:nvSpPr>
            <p:spPr>
              <a:xfrm rot="16200000">
                <a:off x="9743147" y="5468872"/>
                <a:ext cx="115212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chemeClr val="tx2">
                        <a:lumMod val="50000"/>
                      </a:schemeClr>
                    </a:solidFill>
                  </a:rPr>
                  <a:t>MOSFETs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F52D428-5D35-4A29-A121-805AF9ED2B81}"/>
                  </a:ext>
                </a:extLst>
              </p:cNvPr>
              <p:cNvSpPr txBox="1"/>
              <p:nvPr/>
            </p:nvSpPr>
            <p:spPr>
              <a:xfrm rot="16200000">
                <a:off x="10463227" y="5611010"/>
                <a:ext cx="115212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rgbClr val="FF0000"/>
                    </a:solidFill>
                  </a:rPr>
                  <a:t>FPGAs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366797F-AD4A-496E-9AC7-CD8EDC595B18}"/>
                </a:ext>
              </a:extLst>
            </p:cNvPr>
            <p:cNvSpPr txBox="1"/>
            <p:nvPr/>
          </p:nvSpPr>
          <p:spPr>
            <a:xfrm>
              <a:off x="6680787" y="5731668"/>
              <a:ext cx="115212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b="1" dirty="0">
                  <a:solidFill>
                    <a:srgbClr val="FF0000"/>
                  </a:solidFill>
                </a:rPr>
                <a:t>FPGA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9666DCB-E9B2-43F5-BDE4-6D087B07285E}"/>
              </a:ext>
            </a:extLst>
          </p:cNvPr>
          <p:cNvSpPr txBox="1"/>
          <p:nvPr/>
        </p:nvSpPr>
        <p:spPr>
          <a:xfrm>
            <a:off x="628204" y="5846684"/>
            <a:ext cx="1136956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C00000"/>
                </a:solidFill>
                <a:sym typeface="Wingdings" panose="05000000000000000000" pitchFamily="2" charset="2"/>
              </a:rPr>
              <a:t> Honorary title for FPGAs, which came in fourth place but represented a considerable effort.</a:t>
            </a:r>
          </a:p>
        </p:txBody>
      </p:sp>
      <p:sp>
        <p:nvSpPr>
          <p:cNvPr id="30" name="Content Placeholder 6">
            <a:extLst>
              <a:ext uri="{FF2B5EF4-FFF2-40B4-BE49-F238E27FC236}">
                <a16:creationId xmlns:a16="http://schemas.microsoft.com/office/drawing/2014/main" id="{5C0E92DC-2E15-4CF1-AAE8-5EC743AA8A09}"/>
              </a:ext>
            </a:extLst>
          </p:cNvPr>
          <p:cNvSpPr txBox="1">
            <a:spLocks/>
          </p:cNvSpPr>
          <p:nvPr/>
        </p:nvSpPr>
        <p:spPr bwMode="auto">
          <a:xfrm>
            <a:off x="614536" y="1314337"/>
            <a:ext cx="10964203" cy="64347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GB" sz="1800" dirty="0"/>
              <a:t>We tested from the </a:t>
            </a:r>
            <a:r>
              <a:rPr lang="en-GB" sz="1800" dirty="0">
                <a:solidFill>
                  <a:srgbClr val="C00000"/>
                </a:solidFill>
              </a:rPr>
              <a:t>simplest component (BJT) </a:t>
            </a:r>
            <a:r>
              <a:rPr lang="en-GB" sz="1800" dirty="0"/>
              <a:t>to </a:t>
            </a:r>
            <a:r>
              <a:rPr lang="en-GB" sz="1800" dirty="0">
                <a:solidFill>
                  <a:srgbClr val="C00000"/>
                </a:solidFill>
              </a:rPr>
              <a:t>the most complex ones (FPGAs) </a:t>
            </a:r>
            <a:r>
              <a:rPr lang="en-GB" sz="1800" dirty="0"/>
              <a:t>and even </a:t>
            </a:r>
            <a:r>
              <a:rPr lang="en-GB" sz="1800" dirty="0">
                <a:solidFill>
                  <a:srgbClr val="C00000"/>
                </a:solidFill>
              </a:rPr>
              <a:t>complete systems</a:t>
            </a:r>
            <a:r>
              <a:rPr lang="en-GB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4411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47340-41A1-4A1F-A7C7-E48D12E89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2020-2021 in </a:t>
            </a:r>
            <a:r>
              <a:rPr lang="fr-FR" dirty="0" err="1"/>
              <a:t>pictures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7BAEA0-543B-4FEE-8F29-0F39A7F5C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41008-CD62-4E64-A9E3-3F328533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F35133EE-4319-4174-BF54-1ABDBC2C6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927682" y="2586254"/>
            <a:ext cx="5035941" cy="2266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0414852-E9BA-43DD-BDDB-970CF697F602}"/>
              </a:ext>
            </a:extLst>
          </p:cNvPr>
          <p:cNvSpPr/>
          <p:nvPr/>
        </p:nvSpPr>
        <p:spPr>
          <a:xfrm>
            <a:off x="9475317" y="5730750"/>
            <a:ext cx="1648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FPGAs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7F1D18D2-442C-489C-820A-16EEDE6A7875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A6AC0E-9D82-4C4B-85D9-0A012D0C2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249761" y="2580094"/>
            <a:ext cx="5035943" cy="22661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A26B2BF-B183-4D89-8A29-77E1037FDC29}"/>
              </a:ext>
            </a:extLst>
          </p:cNvPr>
          <p:cNvSpPr/>
          <p:nvPr/>
        </p:nvSpPr>
        <p:spPr>
          <a:xfrm>
            <a:off x="7040358" y="5730752"/>
            <a:ext cx="1648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PLLs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pic>
        <p:nvPicPr>
          <p:cNvPr id="9" name="Picture 8" descr="A close-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05B5375F-52A7-48B7-9788-44DF277B00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586594" y="2589029"/>
            <a:ext cx="5023604" cy="226062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83E0082-007F-4D41-8F02-30BF6E839CE8}"/>
              </a:ext>
            </a:extLst>
          </p:cNvPr>
          <p:cNvSpPr/>
          <p:nvPr/>
        </p:nvSpPr>
        <p:spPr>
          <a:xfrm>
            <a:off x="3837862" y="5733256"/>
            <a:ext cx="234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 err="1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uControllers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E8E5B4E-ED05-45B9-BCB3-9833683A0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382" y="1207538"/>
            <a:ext cx="2825777" cy="502360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629588C-3990-4ACB-9FF2-C56E56A5DE79}"/>
              </a:ext>
            </a:extLst>
          </p:cNvPr>
          <p:cNvSpPr/>
          <p:nvPr/>
        </p:nvSpPr>
        <p:spPr>
          <a:xfrm>
            <a:off x="664566" y="5730750"/>
            <a:ext cx="26951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FANS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68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5E1FAEFA-A26B-4CD4-9A5F-583EC98184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651" b="12201"/>
          <a:stretch/>
        </p:blipFill>
        <p:spPr>
          <a:xfrm>
            <a:off x="8325259" y="1307790"/>
            <a:ext cx="3310868" cy="48886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747340-41A1-4A1F-A7C7-E48D12E89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2020-2021 in </a:t>
            </a:r>
            <a:r>
              <a:rPr lang="fr-FR" dirty="0" err="1"/>
              <a:t>pictures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7BAEA0-543B-4FEE-8F29-0F39A7F5C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12/10/2021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41008-CD62-4E64-A9E3-3F328533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2A744C-3522-4CE4-9F52-69102CC7F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325" y="1307790"/>
            <a:ext cx="3686475" cy="4915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790E61-E6A1-4A72-85A2-ED9481EEC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1824" y="1307790"/>
            <a:ext cx="3666478" cy="4888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809063F-306C-403F-929E-22EDF6CB9828}"/>
              </a:ext>
            </a:extLst>
          </p:cNvPr>
          <p:cNvSpPr/>
          <p:nvPr/>
        </p:nvSpPr>
        <p:spPr>
          <a:xfrm>
            <a:off x="2480891" y="5699870"/>
            <a:ext cx="1648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BJTs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A9E8679-0D9B-4E78-8A13-D89B4B9B9338}"/>
              </a:ext>
            </a:extLst>
          </p:cNvPr>
          <p:cNvSpPr/>
          <p:nvPr/>
        </p:nvSpPr>
        <p:spPr>
          <a:xfrm>
            <a:off x="5954032" y="5699870"/>
            <a:ext cx="22242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More BJTs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EA866E-B530-40A5-A219-A4247539C165}"/>
              </a:ext>
            </a:extLst>
          </p:cNvPr>
          <p:cNvSpPr/>
          <p:nvPr/>
        </p:nvSpPr>
        <p:spPr>
          <a:xfrm>
            <a:off x="10165988" y="5699870"/>
            <a:ext cx="1436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ADCs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6DBB4917-34C7-4BB4-B172-F557573E0214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44340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A024D3-BF3C-4888-9114-7E7558FC4F7B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1434</TotalTime>
  <Words>1248</Words>
  <Application>Microsoft Office PowerPoint</Application>
  <DocSecurity>0</DocSecurity>
  <PresentationFormat>Widescreen</PresentationFormat>
  <Paragraphs>239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Calibri</vt:lpstr>
      <vt:lpstr>Arial</vt:lpstr>
      <vt:lpstr>Arial</vt:lpstr>
      <vt:lpstr>Microsoft JhengHei UI</vt:lpstr>
      <vt:lpstr>Wingdings</vt:lpstr>
      <vt:lpstr>CERN_ENdept_Presentation_ArialFont copy</vt:lpstr>
      <vt:lpstr>RADWG Activities Overview</vt:lpstr>
      <vt:lpstr>Radiation Test Service</vt:lpstr>
      <vt:lpstr>2021 in Numbers: Annual</vt:lpstr>
      <vt:lpstr>2021 in Numbers: Monthly</vt:lpstr>
      <vt:lpstr>2021 in Numbers: User distribution</vt:lpstr>
      <vt:lpstr>2021 in Numbers: DUT distribution</vt:lpstr>
      <vt:lpstr>2021 in Numbers: DUT distribution</vt:lpstr>
      <vt:lpstr>2020-2021 in pictures</vt:lpstr>
      <vt:lpstr>2020-2021 in pictures</vt:lpstr>
      <vt:lpstr>2020-2021 in pictures</vt:lpstr>
      <vt:lpstr>2020-2021 in pictures</vt:lpstr>
      <vt:lpstr>Recent outcomes: 5 GHz PLLs </vt:lpstr>
      <vt:lpstr>Recent outcomes: 5 GHz PLLs </vt:lpstr>
      <vt:lpstr>Recent outcomes: 5 GHz PLLs </vt:lpstr>
      <vt:lpstr>Recent outcomes: 5 GHz PLLs </vt:lpstr>
      <vt:lpstr>Recent outcomes: Low Power N-MOSFETs</vt:lpstr>
      <vt:lpstr>Recent outcomes: Low Power MOSFETs</vt:lpstr>
      <vt:lpstr>Recent outcomes: Low Power MOSFETs</vt:lpstr>
      <vt:lpstr>Recent outcomes: Low Power MOSFETs</vt:lpstr>
      <vt:lpstr>Test results analysis and reporting</vt:lpstr>
      <vt:lpstr>Conclusions</vt:lpstr>
      <vt:lpstr>PowerPoint Presentation</vt:lpstr>
      <vt:lpstr>Recent outcomes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Rudy Ferraro</cp:lastModifiedBy>
  <cp:revision>905</cp:revision>
  <dcterms:created xsi:type="dcterms:W3CDTF">2020-09-04T12:34:15Z</dcterms:created>
  <dcterms:modified xsi:type="dcterms:W3CDTF">2021-10-13T08:30:24Z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