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63" r:id="rId15"/>
    <p:sldId id="264" r:id="rId16"/>
    <p:sldId id="266" r:id="rId17"/>
    <p:sldId id="267" r:id="rId18"/>
    <p:sldId id="268" r:id="rId19"/>
    <p:sldId id="260" r:id="rId20"/>
    <p:sldId id="262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5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10/12/2021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Radiation </a:t>
            </a:r>
            <a:r>
              <a:rPr lang="en-GB" sz="4000" dirty="0" smtClean="0"/>
              <a:t>tolerant </a:t>
            </a:r>
            <a:r>
              <a:rPr lang="en-GB" sz="4000" dirty="0"/>
              <a:t>electronics for the Quench Detection System in HL-LHC</a:t>
            </a:r>
            <a:r>
              <a:rPr lang="en-GB" sz="4000" dirty="0" smtClean="0"/>
              <a:t>:</a:t>
            </a:r>
            <a:br>
              <a:rPr lang="en-GB" sz="4000" dirty="0" smtClean="0"/>
            </a:br>
            <a:r>
              <a:rPr lang="en-US" sz="2800" dirty="0" smtClean="0"/>
              <a:t>ongoing </a:t>
            </a:r>
            <a:r>
              <a:rPr lang="en-US" sz="2800" dirty="0"/>
              <a:t>developments and challenges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5438588"/>
            <a:ext cx="11538977" cy="1065451"/>
          </a:xfrm>
        </p:spPr>
        <p:txBody>
          <a:bodyPr/>
          <a:lstStyle/>
          <a:p>
            <a:r>
              <a:rPr lang="en-US" dirty="0" smtClean="0"/>
              <a:t>Jens Steckert, Jelena Spasic, Tetiana Pridii, </a:t>
            </a:r>
            <a:r>
              <a:rPr lang="en-US" dirty="0" smtClean="0"/>
              <a:t>Guzman Martin, Dragos Vancea, Reiner Denz </a:t>
            </a:r>
            <a:r>
              <a:rPr lang="en-US" dirty="0" smtClean="0"/>
              <a:t>&amp; colleagues – TE-MPE-EP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85" y="168717"/>
            <a:ext cx="11376025" cy="1065742"/>
          </a:xfrm>
        </p:spPr>
        <p:txBody>
          <a:bodyPr/>
          <a:lstStyle/>
          <a:p>
            <a:r>
              <a:rPr lang="en-US" dirty="0" smtClean="0"/>
              <a:t>Generic digital quench detector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441704" y="2827950"/>
            <a:ext cx="895082" cy="811369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AMP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Pentagon 6"/>
          <p:cNvSpPr/>
          <p:nvPr/>
        </p:nvSpPr>
        <p:spPr>
          <a:xfrm rot="10800000" flipV="1">
            <a:off x="1745482" y="2842840"/>
            <a:ext cx="1150374" cy="766917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56095" y="4275783"/>
            <a:ext cx="1378974" cy="67842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Voltage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69797" y="2610512"/>
            <a:ext cx="1246239" cy="124623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Logic Device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59396" y="3185433"/>
            <a:ext cx="1098754" cy="5751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290686" y="3458279"/>
            <a:ext cx="671052" cy="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924866" y="3310794"/>
            <a:ext cx="420329" cy="1622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350112" y="3473026"/>
            <a:ext cx="710380" cy="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48872" y="2759339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Interlock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278189" y="4061112"/>
            <a:ext cx="134652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OptoCouples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PhotoMOS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83650" y="4169936"/>
            <a:ext cx="6283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uC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FPGA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45482" y="1446874"/>
            <a:ext cx="1197385" cy="43507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LDO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664313" y="4048213"/>
            <a:ext cx="1098754" cy="575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295603" y="4321059"/>
            <a:ext cx="671052" cy="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929783" y="4173574"/>
            <a:ext cx="420329" cy="1622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7355029" y="4335806"/>
            <a:ext cx="710380" cy="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198173" y="3334526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0033176" y="1867407"/>
            <a:ext cx="1755624" cy="45699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to 500Gy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0033176" y="2502931"/>
            <a:ext cx="1755624" cy="6408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to 500Gy (with care)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033176" y="3261333"/>
            <a:ext cx="1755624" cy="6200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to 500Gy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 known part)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033176" y="4057352"/>
            <a:ext cx="1755624" cy="67842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known ref up to 500Gy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2" name="Straight Connector 41"/>
          <p:cNvCxnSpPr>
            <a:stCxn id="7" idx="1"/>
            <a:endCxn id="33" idx="0"/>
          </p:cNvCxnSpPr>
          <p:nvPr/>
        </p:nvCxnSpPr>
        <p:spPr>
          <a:xfrm flipV="1">
            <a:off x="2895856" y="3226039"/>
            <a:ext cx="760767" cy="2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7" idx="3"/>
          </p:cNvCxnSpPr>
          <p:nvPr/>
        </p:nvCxnSpPr>
        <p:spPr>
          <a:xfrm>
            <a:off x="1293902" y="3226039"/>
            <a:ext cx="451580" cy="2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107161" y="3226039"/>
            <a:ext cx="47314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419188" y="3609758"/>
            <a:ext cx="0" cy="6449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67813" y="5692730"/>
            <a:ext cx="82875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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most of the ingredients we have good parts, but some areas are a bit weak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033176" y="1446874"/>
            <a:ext cx="1320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Tested parts: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78751" y="1109472"/>
            <a:ext cx="0" cy="3891461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16200000">
            <a:off x="3137098" y="3000771"/>
            <a:ext cx="1489587" cy="4505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Isolation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276239" y="1446874"/>
            <a:ext cx="1197385" cy="43507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DCDC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6937" y="3665022"/>
            <a:ext cx="525377" cy="3058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MUX</a:t>
            </a:r>
            <a:endParaRPr lang="en-US" sz="1050" dirty="0"/>
          </a:p>
        </p:txBody>
      </p:sp>
      <p:sp>
        <p:nvSpPr>
          <p:cNvPr id="40" name="Rectangle 39"/>
          <p:cNvSpPr/>
          <p:nvPr/>
        </p:nvSpPr>
        <p:spPr>
          <a:xfrm>
            <a:off x="5123950" y="1829536"/>
            <a:ext cx="1197385" cy="43507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SRAM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80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07988" y="1592263"/>
          <a:ext cx="11376023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325">
                  <a:extLst>
                    <a:ext uri="{9D8B030D-6E8A-4147-A177-3AD203B41FA5}">
                      <a16:colId xmlns:a16="http://schemas.microsoft.com/office/drawing/2014/main" val="1821505501"/>
                    </a:ext>
                  </a:extLst>
                </a:gridCol>
                <a:gridCol w="1705046">
                  <a:extLst>
                    <a:ext uri="{9D8B030D-6E8A-4147-A177-3AD203B41FA5}">
                      <a16:colId xmlns:a16="http://schemas.microsoft.com/office/drawing/2014/main" val="962000315"/>
                    </a:ext>
                  </a:extLst>
                </a:gridCol>
                <a:gridCol w="2509444">
                  <a:extLst>
                    <a:ext uri="{9D8B030D-6E8A-4147-A177-3AD203B41FA5}">
                      <a16:colId xmlns:a16="http://schemas.microsoft.com/office/drawing/2014/main" val="1435305087"/>
                    </a:ext>
                  </a:extLst>
                </a:gridCol>
                <a:gridCol w="5273208">
                  <a:extLst>
                    <a:ext uri="{9D8B030D-6E8A-4147-A177-3AD203B41FA5}">
                      <a16:colId xmlns:a16="http://schemas.microsoft.com/office/drawing/2014/main" val="2757855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r>
                        <a:rPr lang="en-US" baseline="0" dirty="0" smtClean="0"/>
                        <a:t>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460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 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OPAx192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up</a:t>
                      </a:r>
                      <a:r>
                        <a:rPr lang="en-US" baseline="0" dirty="0" smtClean="0"/>
                        <a:t> to 500Gy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good references tested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89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LTC2378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Good up</a:t>
                      </a:r>
                      <a:r>
                        <a:rPr lang="en-US" baseline="0" dirty="0" smtClean="0"/>
                        <a:t> to 500Gy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much alternatives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165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TPS7A4901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TPS7A3001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Good up</a:t>
                      </a:r>
                      <a:r>
                        <a:rPr lang="en-US" baseline="0" dirty="0" smtClean="0"/>
                        <a:t> to 500Gy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82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DCDC, </a:t>
                      </a:r>
                      <a:r>
                        <a:rPr lang="en-US" dirty="0" err="1" smtClean="0"/>
                        <a:t>isol</a:t>
                      </a:r>
                      <a:r>
                        <a:rPr lang="en-US" dirty="0" smtClean="0"/>
                        <a:t>. 2W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MEJ2D0515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Good up</a:t>
                      </a:r>
                      <a:r>
                        <a:rPr lang="en-US" baseline="0" dirty="0" smtClean="0"/>
                        <a:t> to 500Gy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TMV2</a:t>
                      </a:r>
                      <a:r>
                        <a:rPr lang="en-US" baseline="0" dirty="0" smtClean="0"/>
                        <a:t> series of TRACO with same perf.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497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ADR435-(EP)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to</a:t>
                      </a:r>
                      <a:r>
                        <a:rPr lang="en-US" baseline="0" dirty="0" smtClean="0"/>
                        <a:t> 90Gy (2mV deviation)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not break</a:t>
                      </a:r>
                      <a:r>
                        <a:rPr lang="en-US" baseline="0" dirty="0" smtClean="0"/>
                        <a:t> but shifts by 70mV @ 1kGy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375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Isolator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ADuM263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ISO7842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r>
                        <a:rPr lang="en-US" baseline="0" dirty="0" smtClean="0"/>
                        <a:t> up to 500Gy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(a few SEU)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SEU to be mitigated by higher level design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40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FPGA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Igloo2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r>
                        <a:rPr lang="en-US" baseline="0" dirty="0" smtClean="0"/>
                        <a:t> up to 400-500Gy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74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CY62147GE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up to 500Gy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814986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Tested good parts used in </a:t>
            </a:r>
            <a:r>
              <a:rPr lang="en-US" dirty="0" smtClean="0"/>
              <a:t>MPE-EP </a:t>
            </a:r>
            <a:r>
              <a:rPr lang="en-US" dirty="0" smtClean="0"/>
              <a:t>designs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Jens Steckert 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8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05" y="50432"/>
            <a:ext cx="11376025" cy="1065742"/>
          </a:xfrm>
        </p:spPr>
        <p:txBody>
          <a:bodyPr/>
          <a:lstStyle/>
          <a:p>
            <a:r>
              <a:rPr lang="en-US" dirty="0" smtClean="0"/>
              <a:t>UQDS front end channel, used in new QD designs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Jens Steckert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Isosceles Triangle 9"/>
          <p:cNvSpPr/>
          <p:nvPr/>
        </p:nvSpPr>
        <p:spPr>
          <a:xfrm rot="5400000">
            <a:off x="3596921" y="1428335"/>
            <a:ext cx="864096" cy="72008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9003" y="1485546"/>
            <a:ext cx="432048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481477" y="5479329"/>
            <a:ext cx="432048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2762056" y="1557553"/>
            <a:ext cx="90005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94529" y="5552149"/>
            <a:ext cx="9068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14"/>
          <p:cNvSpPr/>
          <p:nvPr/>
        </p:nvSpPr>
        <p:spPr>
          <a:xfrm rot="5400000">
            <a:off x="6371266" y="3141443"/>
            <a:ext cx="864096" cy="72008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441460" y="3347101"/>
            <a:ext cx="629531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FDA</a:t>
            </a:r>
          </a:p>
        </p:txBody>
      </p:sp>
      <p:sp>
        <p:nvSpPr>
          <p:cNvPr id="17" name="Pentagon 16"/>
          <p:cNvSpPr/>
          <p:nvPr/>
        </p:nvSpPr>
        <p:spPr>
          <a:xfrm flipH="1">
            <a:off x="7667410" y="3073916"/>
            <a:ext cx="1368152" cy="873190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ADC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20-bit, 1Msps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6803314" y="3285459"/>
            <a:ext cx="10801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92816" y="3718386"/>
            <a:ext cx="10801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44947" y="1557556"/>
            <a:ext cx="504056" cy="879"/>
          </a:xfrm>
          <a:prstGeom prst="line">
            <a:avLst/>
          </a:prstGeom>
          <a:ln w="254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77421" y="5550899"/>
            <a:ext cx="504056" cy="879"/>
          </a:xfrm>
          <a:prstGeom prst="line">
            <a:avLst/>
          </a:prstGeom>
          <a:ln w="254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40323" y="5772446"/>
            <a:ext cx="2976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Broken wire detection</a:t>
            </a:r>
          </a:p>
        </p:txBody>
      </p:sp>
      <p:cxnSp>
        <p:nvCxnSpPr>
          <p:cNvPr id="23" name="Straight Connector 22"/>
          <p:cNvCxnSpPr>
            <a:endCxn id="39" idx="3"/>
          </p:cNvCxnSpPr>
          <p:nvPr/>
        </p:nvCxnSpPr>
        <p:spPr>
          <a:xfrm flipH="1" flipV="1">
            <a:off x="1181032" y="1345934"/>
            <a:ext cx="1" cy="2008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37" idx="3"/>
          </p:cNvCxnSpPr>
          <p:nvPr/>
        </p:nvCxnSpPr>
        <p:spPr>
          <a:xfrm flipH="1" flipV="1">
            <a:off x="1213506" y="5542287"/>
            <a:ext cx="1" cy="1874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1"/>
          </p:cNvCxnSpPr>
          <p:nvPr/>
        </p:nvCxnSpPr>
        <p:spPr>
          <a:xfrm>
            <a:off x="9035562" y="3510511"/>
            <a:ext cx="43204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049447" y="3557617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SPI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0005496" y="3501484"/>
            <a:ext cx="43204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16200000">
            <a:off x="9336143" y="3309805"/>
            <a:ext cx="700940" cy="4102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Digital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Isolator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019381" y="356449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SPI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847635" y="3994500"/>
            <a:ext cx="1017907" cy="743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Digital</a:t>
            </a:r>
          </a:p>
          <a:p>
            <a:r>
              <a:rPr lang="en-GB" dirty="0"/>
              <a:t>Isolator</a:t>
            </a:r>
          </a:p>
        </p:txBody>
      </p:sp>
      <p:cxnSp>
        <p:nvCxnSpPr>
          <p:cNvPr id="31" name="Straight Connector 30"/>
          <p:cNvCxnSpPr>
            <a:endCxn id="37" idx="1"/>
          </p:cNvCxnSpPr>
          <p:nvPr/>
        </p:nvCxnSpPr>
        <p:spPr>
          <a:xfrm flipV="1">
            <a:off x="1213506" y="6073981"/>
            <a:ext cx="1" cy="1942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069487" y="6268183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37014" y="831195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9" idx="1"/>
          </p:cNvCxnSpPr>
          <p:nvPr/>
        </p:nvCxnSpPr>
        <p:spPr>
          <a:xfrm flipV="1">
            <a:off x="1181032" y="826717"/>
            <a:ext cx="1" cy="1749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64019" y="662786"/>
            <a:ext cx="83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Pos. rail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8341" y="6012297"/>
            <a:ext cx="872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Neg. rail</a:t>
            </a:r>
          </a:p>
        </p:txBody>
      </p:sp>
      <p:sp>
        <p:nvSpPr>
          <p:cNvPr id="37" name="Rectangle 36"/>
          <p:cNvSpPr/>
          <p:nvPr/>
        </p:nvSpPr>
        <p:spPr>
          <a:xfrm rot="16200000">
            <a:off x="1041393" y="5844885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393486" y="2504499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5400000">
            <a:off x="1008918" y="1116834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4723152" y="4514597"/>
            <a:ext cx="192" cy="7763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Isosceles Triangle 40"/>
          <p:cNvSpPr/>
          <p:nvPr/>
        </p:nvSpPr>
        <p:spPr>
          <a:xfrm rot="5400000">
            <a:off x="3632218" y="4937671"/>
            <a:ext cx="864096" cy="72008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393272" y="4452679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276574" y="1440497"/>
            <a:ext cx="478660" cy="252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OVP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731144" y="2561484"/>
            <a:ext cx="7106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792818" y="2562134"/>
            <a:ext cx="37032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104219" y="2561484"/>
            <a:ext cx="0" cy="7041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104219" y="3711505"/>
            <a:ext cx="0" cy="7777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9156838" y="802230"/>
            <a:ext cx="1059550" cy="529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DC  </a:t>
            </a:r>
            <a:r>
              <a:rPr lang="en-GB" dirty="0" err="1">
                <a:solidFill>
                  <a:schemeClr val="tx1"/>
                </a:solidFill>
              </a:rPr>
              <a:t>DC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9686613" y="662786"/>
            <a:ext cx="0" cy="500965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799682" y="4937048"/>
            <a:ext cx="2207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Galvanic insulation </a:t>
            </a:r>
          </a:p>
          <a:p>
            <a:r>
              <a:rPr lang="en-GB" sz="2000" dirty="0"/>
              <a:t>up to 5kV/1s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299694" y="2426629"/>
            <a:ext cx="1085884" cy="222934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413234" y="2073231"/>
            <a:ext cx="0" cy="3533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3439696" y="4655971"/>
            <a:ext cx="0" cy="353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413234" y="2073228"/>
            <a:ext cx="2615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445708" y="5009370"/>
            <a:ext cx="2615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4723154" y="1774801"/>
            <a:ext cx="1" cy="7894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385579" y="1788375"/>
            <a:ext cx="3312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385578" y="4512800"/>
            <a:ext cx="10079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38" idx="1"/>
          </p:cNvCxnSpPr>
          <p:nvPr/>
        </p:nvCxnSpPr>
        <p:spPr>
          <a:xfrm flipV="1">
            <a:off x="4385674" y="2561486"/>
            <a:ext cx="1007813" cy="10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11" idx="3"/>
          </p:cNvCxnSpPr>
          <p:nvPr/>
        </p:nvCxnSpPr>
        <p:spPr>
          <a:xfrm>
            <a:off x="1881051" y="1557553"/>
            <a:ext cx="39552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913525" y="5551707"/>
            <a:ext cx="39552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313047" y="5420231"/>
            <a:ext cx="478660" cy="252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OVP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6105701" y="3265656"/>
            <a:ext cx="3375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104220" y="3718385"/>
            <a:ext cx="3375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448595" y="2504803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6441578" y="4437061"/>
            <a:ext cx="344222" cy="11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5737493" y="4504420"/>
            <a:ext cx="7106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7163146" y="3718385"/>
            <a:ext cx="0" cy="7860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7170349" y="2561484"/>
            <a:ext cx="1" cy="7159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785802" y="4489291"/>
            <a:ext cx="37032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042041" y="4609762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High precision matched resistor </a:t>
            </a:r>
            <a:r>
              <a:rPr lang="en-GB" sz="1600" dirty="0" smtClean="0"/>
              <a:t>array</a:t>
            </a:r>
            <a:endParaRPr lang="en-GB" sz="1600" dirty="0"/>
          </a:p>
        </p:txBody>
      </p:sp>
      <p:cxnSp>
        <p:nvCxnSpPr>
          <p:cNvPr id="72" name="Straight Connector 71"/>
          <p:cNvCxnSpPr/>
          <p:nvPr/>
        </p:nvCxnSpPr>
        <p:spPr>
          <a:xfrm>
            <a:off x="4390171" y="5294586"/>
            <a:ext cx="3330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506283" y="2817501"/>
            <a:ext cx="15872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Programmable </a:t>
            </a:r>
            <a:br>
              <a:rPr lang="en-GB" sz="1600" dirty="0"/>
            </a:br>
            <a:r>
              <a:rPr lang="en-GB" sz="1600" dirty="0"/>
              <a:t>gain </a:t>
            </a:r>
            <a:r>
              <a:rPr lang="en-GB" sz="1600" dirty="0" smtClean="0"/>
              <a:t>stage</a:t>
            </a:r>
          </a:p>
          <a:p>
            <a:r>
              <a:rPr lang="en-GB" sz="1400" dirty="0" smtClean="0"/>
              <a:t>G = 1..450</a:t>
            </a:r>
          </a:p>
          <a:p>
            <a:endParaRPr lang="en-GB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3639727" y="1381933"/>
            <a:ext cx="319318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92497" y="5321338"/>
            <a:ext cx="319318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57630" y="1818734"/>
            <a:ext cx="268022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704017" y="4884422"/>
            <a:ext cx="268022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736840" y="1692704"/>
            <a:ext cx="1599412" cy="743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over voltage </a:t>
            </a:r>
            <a:br>
              <a:rPr lang="en-GB" dirty="0"/>
            </a:br>
            <a:r>
              <a:rPr lang="en-GB" dirty="0"/>
              <a:t>protection</a:t>
            </a:r>
          </a:p>
        </p:txBody>
      </p:sp>
      <p:sp>
        <p:nvSpPr>
          <p:cNvPr id="81" name="Rectangle 80"/>
          <p:cNvSpPr/>
          <p:nvPr/>
        </p:nvSpPr>
        <p:spPr>
          <a:xfrm rot="16200000">
            <a:off x="4039659" y="2690001"/>
            <a:ext cx="247276" cy="869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 rot="16200000">
            <a:off x="4038271" y="3431756"/>
            <a:ext cx="247276" cy="869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 rot="16200000">
            <a:off x="4038272" y="4289049"/>
            <a:ext cx="247276" cy="869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83"/>
          <p:cNvGrpSpPr/>
          <p:nvPr/>
        </p:nvGrpSpPr>
        <p:grpSpPr>
          <a:xfrm>
            <a:off x="3414259" y="3211053"/>
            <a:ext cx="442891" cy="63811"/>
            <a:chOff x="3543147" y="2832292"/>
            <a:chExt cx="442891" cy="63811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3417177" y="2504485"/>
            <a:ext cx="442891" cy="63811"/>
            <a:chOff x="3543147" y="2832292"/>
            <a:chExt cx="442891" cy="63811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3552248" y="2902453"/>
            <a:ext cx="162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b="1" dirty="0">
                <a:latin typeface="Arial Black" panose="020B0A04020102020204" pitchFamily="34" charset="0"/>
                <a:cs typeface="Aharoni" panose="02010803020104030203" pitchFamily="2" charset="-79"/>
              </a:rPr>
              <a:t>.</a:t>
            </a:r>
          </a:p>
          <a:p>
            <a:r>
              <a:rPr lang="en-GB" sz="500" b="1" dirty="0">
                <a:latin typeface="Arial Black" panose="020B0A04020102020204" pitchFamily="34" charset="0"/>
                <a:cs typeface="Aharoni" panose="02010803020104030203" pitchFamily="2" charset="-79"/>
              </a:rPr>
              <a:t>.</a:t>
            </a:r>
          </a:p>
          <a:p>
            <a:r>
              <a:rPr lang="en-GB" sz="500" b="1" dirty="0">
                <a:latin typeface="Arial Black" panose="020B0A04020102020204" pitchFamily="34" charset="0"/>
                <a:cs typeface="Aharoni" panose="02010803020104030203" pitchFamily="2" charset="-79"/>
              </a:rPr>
              <a:t>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069099" y="2902453"/>
            <a:ext cx="162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00" b="1">
                <a:latin typeface="Arial Black" panose="020B0A04020102020204" pitchFamily="34" charset="0"/>
                <a:cs typeface="Aharoni" panose="02010803020104030203" pitchFamily="2" charset="-79"/>
              </a:defRPr>
            </a:lvl1pPr>
          </a:lstStyle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077711" y="3710298"/>
            <a:ext cx="162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00" b="1">
                <a:latin typeface="Arial Black" panose="020B0A04020102020204" pitchFamily="34" charset="0"/>
                <a:cs typeface="Aharoni" panose="02010803020104030203" pitchFamily="2" charset="-79"/>
              </a:defRPr>
            </a:lvl1pPr>
          </a:lstStyle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3448362" y="4448991"/>
            <a:ext cx="442891" cy="63811"/>
            <a:chOff x="3543147" y="2832292"/>
            <a:chExt cx="442891" cy="63811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99" name="Straight Connector 98"/>
          <p:cNvCxnSpPr/>
          <p:nvPr/>
        </p:nvCxnSpPr>
        <p:spPr>
          <a:xfrm flipH="1">
            <a:off x="3846647" y="2568293"/>
            <a:ext cx="544933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Straight Connector 99"/>
          <p:cNvCxnSpPr>
            <a:endCxn id="81" idx="3"/>
          </p:cNvCxnSpPr>
          <p:nvPr/>
        </p:nvCxnSpPr>
        <p:spPr>
          <a:xfrm>
            <a:off x="4163298" y="2562501"/>
            <a:ext cx="0" cy="47312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161909" y="2863240"/>
            <a:ext cx="2" cy="82267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159054" y="3242960"/>
            <a:ext cx="2858" cy="108609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163616" y="3598333"/>
            <a:ext cx="0" cy="117065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811644" y="3275104"/>
            <a:ext cx="34741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5" name="Group 104"/>
          <p:cNvGrpSpPr/>
          <p:nvPr/>
        </p:nvGrpSpPr>
        <p:grpSpPr>
          <a:xfrm>
            <a:off x="3418766" y="2851954"/>
            <a:ext cx="442891" cy="63811"/>
            <a:chOff x="3543147" y="2832292"/>
            <a:chExt cx="442891" cy="63811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09" name="Straight Connector 108"/>
          <p:cNvCxnSpPr/>
          <p:nvPr/>
        </p:nvCxnSpPr>
        <p:spPr>
          <a:xfrm flipH="1">
            <a:off x="3846645" y="2915763"/>
            <a:ext cx="315264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3870042" y="3680598"/>
            <a:ext cx="291869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11" name="Group 110"/>
          <p:cNvGrpSpPr/>
          <p:nvPr/>
        </p:nvGrpSpPr>
        <p:grpSpPr>
          <a:xfrm>
            <a:off x="3432865" y="3615541"/>
            <a:ext cx="442891" cy="63811"/>
            <a:chOff x="3543147" y="2832292"/>
            <a:chExt cx="442891" cy="63811"/>
          </a:xfrm>
        </p:grpSpPr>
        <p:cxnSp>
          <p:nvCxnSpPr>
            <p:cNvPr id="112" name="Straight Connector 111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5" name="Group 114"/>
          <p:cNvGrpSpPr/>
          <p:nvPr/>
        </p:nvGrpSpPr>
        <p:grpSpPr>
          <a:xfrm>
            <a:off x="3441313" y="4067878"/>
            <a:ext cx="442891" cy="63811"/>
            <a:chOff x="3543147" y="2832292"/>
            <a:chExt cx="442891" cy="63811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3543147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3704744" y="2832292"/>
              <a:ext cx="122078" cy="63811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3826822" y="2896102"/>
              <a:ext cx="159216" cy="0"/>
            </a:xfrm>
            <a:prstGeom prst="line">
              <a:avLst/>
            </a:prstGeom>
            <a:noFill/>
            <a:ln>
              <a:solidFill>
                <a:schemeClr val="tx1"/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9" name="TextBox 118"/>
          <p:cNvSpPr txBox="1"/>
          <p:nvPr/>
        </p:nvSpPr>
        <p:spPr>
          <a:xfrm>
            <a:off x="3588523" y="3723019"/>
            <a:ext cx="162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00" b="1">
                <a:latin typeface="Arial Black" panose="020B0A04020102020204" pitchFamily="34" charset="0"/>
                <a:cs typeface="Aharoni" panose="02010803020104030203" pitchFamily="2" charset="-79"/>
              </a:defRPr>
            </a:lvl1pPr>
          </a:lstStyle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  <a:p>
            <a:r>
              <a:rPr lang="en-GB" dirty="0"/>
              <a:t>.</a:t>
            </a:r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3880800" y="4131686"/>
            <a:ext cx="278254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159055" y="4081826"/>
            <a:ext cx="471" cy="136527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161909" y="4457493"/>
            <a:ext cx="0" cy="55309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3" name="Straight Connector 122"/>
          <p:cNvCxnSpPr/>
          <p:nvPr/>
        </p:nvCxnSpPr>
        <p:spPr>
          <a:xfrm flipH="1">
            <a:off x="3891255" y="4512800"/>
            <a:ext cx="494325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4" name="TextBox 123"/>
          <p:cNvSpPr txBox="1"/>
          <p:nvPr/>
        </p:nvSpPr>
        <p:spPr>
          <a:xfrm>
            <a:off x="6400108" y="3064033"/>
            <a:ext cx="319318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413087" y="3522090"/>
            <a:ext cx="268022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3413234" y="2426628"/>
            <a:ext cx="0" cy="85091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39696" y="3679350"/>
            <a:ext cx="0" cy="976622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807377" y="3470934"/>
            <a:ext cx="64076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810945" y="3242959"/>
            <a:ext cx="0" cy="2279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5676750" y="3232507"/>
            <a:ext cx="2612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5381519" y="2903205"/>
            <a:ext cx="817853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+2.5V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48143" y="1634070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baseline="-25000" dirty="0"/>
              <a:t>in+</a:t>
            </a:r>
            <a:endParaRPr lang="en-GB" sz="2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731942" y="4875099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baseline="-25000" dirty="0"/>
              <a:t>in-</a:t>
            </a:r>
            <a:endParaRPr lang="en-GB" sz="2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1270492" y="1022349"/>
            <a:ext cx="2976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Broken wire detection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6912475" y="821693"/>
            <a:ext cx="1759798" cy="529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LDO generating local supplies</a:t>
            </a:r>
          </a:p>
        </p:txBody>
      </p:sp>
      <p:cxnSp>
        <p:nvCxnSpPr>
          <p:cNvPr id="136" name="Straight Connector 135"/>
          <p:cNvCxnSpPr/>
          <p:nvPr/>
        </p:nvCxnSpPr>
        <p:spPr>
          <a:xfrm>
            <a:off x="8672275" y="908304"/>
            <a:ext cx="4845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4028962" y="1136568"/>
            <a:ext cx="8549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OPA192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057561" y="1976486"/>
            <a:ext cx="9746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THS4521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7959787" y="2483145"/>
            <a:ext cx="1265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LTC2378-20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2150199" y="5059765"/>
            <a:ext cx="8819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BSS126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478740" y="3557405"/>
            <a:ext cx="170559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No good part yet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Fixed gain only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9927793" y="2690356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ADuM263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0501434" y="896822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MEJ2D0515SC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7178655" y="1442019"/>
            <a:ext cx="124393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TPS7A4901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TPS7A3001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381519" y="5479329"/>
            <a:ext cx="34241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Voltage Reference: </a:t>
            </a:r>
            <a:r>
              <a:rPr lang="en-US" dirty="0" smtClean="0">
                <a:solidFill>
                  <a:srgbClr val="FFC000"/>
                </a:solidFill>
              </a:rPr>
              <a:t>ADR435-(EP)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06918" y="2105266"/>
            <a:ext cx="0" cy="27924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942" y="3257009"/>
            <a:ext cx="9425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+/-22.5 V</a:t>
            </a:r>
          </a:p>
        </p:txBody>
      </p:sp>
    </p:spTree>
    <p:extLst>
      <p:ext uri="{BB962C8B-B14F-4D97-AF65-F5344CB8AC3E}">
        <p14:creationId xmlns:p14="http://schemas.microsoft.com/office/powerpoint/2010/main" val="207171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quench detectors and </a:t>
            </a:r>
            <a:r>
              <a:rPr lang="en-US" smtClean="0"/>
              <a:t>communications/crate controllers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magnet quench detector: DQQDV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247207"/>
            <a:ext cx="11376025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Versatile board </a:t>
            </a:r>
            <a:r>
              <a:rPr lang="en-US" dirty="0" smtClean="0"/>
              <a:t>that can replace many quench detectors in </a:t>
            </a:r>
            <a:r>
              <a:rPr lang="en-US" dirty="0" smtClean="0"/>
              <a:t>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replace existing </a:t>
            </a:r>
            <a:r>
              <a:rPr lang="en-US" dirty="0" smtClean="0"/>
              <a:t>DSP based boards </a:t>
            </a:r>
            <a:r>
              <a:rPr lang="en-US" dirty="0" smtClean="0"/>
              <a:t>for IPQ (DQQDI) and 600A circuits (DQQDG)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Software </a:t>
            </a:r>
            <a:r>
              <a:rPr lang="en-US" dirty="0" smtClean="0"/>
              <a:t>defined system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Based on </a:t>
            </a:r>
            <a:r>
              <a:rPr lang="en-GB" dirty="0" smtClean="0"/>
              <a:t>proven </a:t>
            </a:r>
            <a:r>
              <a:rPr lang="en-GB" dirty="0"/>
              <a:t>designs and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FPGA used for signal processing and quench detection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20-bit SAR 1 </a:t>
            </a:r>
            <a:r>
              <a:rPr lang="en-US" dirty="0" err="1" smtClean="0"/>
              <a:t>MSps</a:t>
            </a:r>
            <a:r>
              <a:rPr lang="en-US" dirty="0" smtClean="0"/>
              <a:t> ADC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Implements improved powering scheme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Baseline for P1/P5 RR upgrades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Target TID: </a:t>
            </a:r>
            <a:r>
              <a:rPr lang="en-US" dirty="0"/>
              <a:t>200 – 500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/>
              <a:t>(depends on components</a:t>
            </a:r>
            <a:r>
              <a:rPr lang="en-US" dirty="0" smtClean="0"/>
              <a:t>)</a:t>
            </a:r>
            <a:r>
              <a:rPr lang="en-US" dirty="0" smtClean="0"/>
              <a:t>, </a:t>
            </a:r>
            <a:r>
              <a:rPr lang="en-US" dirty="0" smtClean="0"/>
              <a:t>SEU </a:t>
            </a:r>
            <a:r>
              <a:rPr lang="en-US" dirty="0" smtClean="0"/>
              <a:t>free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Jelena Spasic </a:t>
            </a:r>
            <a:r>
              <a:rPr lang="en-US" dirty="0">
                <a:solidFill>
                  <a:srgbClr val="FFFFFF"/>
                </a:solidFill>
              </a:rPr>
              <a:t>| 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7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DQQDV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3410" y="2103370"/>
            <a:ext cx="9509177" cy="40532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7228" y="1201290"/>
            <a:ext cx="70763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UQDS-in-a-pocket solution, very flexible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FPGA (M2GL060) </a:t>
            </a:r>
            <a:r>
              <a:rPr lang="en-US" sz="2000" b="1" dirty="0">
                <a:solidFill>
                  <a:schemeClr val="tx2"/>
                </a:solidFill>
              </a:rPr>
              <a:t>&amp; </a:t>
            </a:r>
            <a:r>
              <a:rPr lang="en-US" sz="2000" b="1" dirty="0"/>
              <a:t>3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/>
              <a:t>UQDS</a:t>
            </a:r>
            <a:r>
              <a:rPr lang="en-US" sz="2000" b="1" dirty="0">
                <a:solidFill>
                  <a:schemeClr val="tx2"/>
                </a:solidFill>
              </a:rPr>
              <a:t> channels on one board</a:t>
            </a: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957" y="117502"/>
            <a:ext cx="4282233" cy="149563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8591909" y="1699404"/>
            <a:ext cx="232914" cy="3105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57600" y="2173856"/>
            <a:ext cx="1742536" cy="384738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474898" y="2173855"/>
            <a:ext cx="1685027" cy="384738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234688" y="2173855"/>
            <a:ext cx="1590136" cy="384738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989837" y="2872596"/>
            <a:ext cx="1124299" cy="11214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9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bus bar/lead quench detector: DQQBS/DQQDC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1592264"/>
            <a:ext cx="11376024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independent </a:t>
            </a:r>
            <a:r>
              <a:rPr lang="en-US" dirty="0" smtClean="0"/>
              <a:t>detector boards </a:t>
            </a:r>
            <a:r>
              <a:rPr lang="en-US" dirty="0"/>
              <a:t>on one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Replaces </a:t>
            </a:r>
            <a:r>
              <a:rPr lang="en-US" dirty="0" smtClean="0"/>
              <a:t>DQQBS and DQQDC board </a:t>
            </a:r>
            <a:r>
              <a:rPr lang="en-US" dirty="0" smtClean="0"/>
              <a:t>(</a:t>
            </a:r>
            <a:r>
              <a:rPr lang="en-US" dirty="0" err="1" smtClean="0"/>
              <a:t>uC</a:t>
            </a:r>
            <a:r>
              <a:rPr lang="en-US" dirty="0" smtClean="0"/>
              <a:t> with sigma delta ADC based</a:t>
            </a:r>
            <a:r>
              <a:rPr lang="en-US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Reuses proven designs and components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FPGA used for filtering and quench detection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Uses </a:t>
            </a:r>
            <a:r>
              <a:rPr lang="en-US" dirty="0" smtClean="0"/>
              <a:t>UQDS channel technology with </a:t>
            </a:r>
            <a:r>
              <a:rPr lang="en-US" dirty="0" smtClean="0"/>
              <a:t>20-bit </a:t>
            </a:r>
            <a:r>
              <a:rPr lang="en-US" dirty="0" smtClean="0"/>
              <a:t>SAR ADC and digital </a:t>
            </a:r>
            <a:r>
              <a:rPr lang="en-US" dirty="0" smtClean="0"/>
              <a:t>filters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Configurable local SPI/I2C communication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Target </a:t>
            </a:r>
            <a:r>
              <a:rPr lang="en-US" dirty="0" smtClean="0"/>
              <a:t>TID: 200 – 500 </a:t>
            </a:r>
            <a:r>
              <a:rPr lang="en-US" dirty="0" err="1" smtClean="0"/>
              <a:t>Gy</a:t>
            </a:r>
            <a:r>
              <a:rPr lang="en-US" dirty="0" smtClean="0"/>
              <a:t>, </a:t>
            </a:r>
            <a:r>
              <a:rPr lang="en-US" dirty="0"/>
              <a:t>SEU </a:t>
            </a:r>
            <a:r>
              <a:rPr lang="en-US" dirty="0" smtClean="0"/>
              <a:t>free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(depends on components)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Jelena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Spasic </a:t>
            </a:r>
            <a:r>
              <a:rPr lang="en-US" dirty="0">
                <a:solidFill>
                  <a:srgbClr val="FFFFFF"/>
                </a:solidFill>
              </a:rPr>
              <a:t>| 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6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FPGA (</a:t>
            </a:r>
            <a:r>
              <a:rPr lang="en-US" sz="2400" dirty="0" smtClean="0">
                <a:solidFill>
                  <a:srgbClr val="FF0000"/>
                </a:solidFill>
              </a:rPr>
              <a:t>M2GL010</a:t>
            </a:r>
            <a:r>
              <a:rPr lang="en-US" sz="2400" dirty="0">
                <a:solidFill>
                  <a:srgbClr val="FF0000"/>
                </a:solidFill>
              </a:rPr>
              <a:t>) </a:t>
            </a:r>
            <a:r>
              <a:rPr lang="en-US" sz="2400" dirty="0">
                <a:solidFill>
                  <a:schemeClr val="tx2"/>
                </a:solidFill>
              </a:rPr>
              <a:t>&amp; </a:t>
            </a:r>
            <a:r>
              <a:rPr lang="en-US" sz="2400" dirty="0" smtClean="0"/>
              <a:t>2</a:t>
            </a:r>
            <a:r>
              <a:rPr lang="en-US" sz="2400" dirty="0" smtClean="0">
                <a:solidFill>
                  <a:schemeClr val="tx2"/>
                </a:solidFill>
              </a:rPr>
              <a:t> double </a:t>
            </a:r>
            <a:r>
              <a:rPr lang="en-US" sz="2400" dirty="0" smtClean="0"/>
              <a:t>UQDS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channels on one board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DQQBS/DQQDC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Content Placeholder 2"/>
          <p:cNvPicPr>
            <a:picLocks noChangeAspect="1"/>
          </p:cNvPicPr>
          <p:nvPr/>
        </p:nvPicPr>
        <p:blipFill rotWithShape="1">
          <a:blip r:embed="rId2"/>
          <a:srcRect t="891" r="644" b="637"/>
          <a:stretch/>
        </p:blipFill>
        <p:spPr>
          <a:xfrm>
            <a:off x="1087445" y="2032902"/>
            <a:ext cx="9333263" cy="4048229"/>
          </a:xfrm>
          <a:prstGeom prst="rect">
            <a:avLst/>
          </a:prstGeom>
        </p:spPr>
      </p:pic>
      <p:sp>
        <p:nvSpPr>
          <p:cNvPr id="10" name="Snip and Round Single Corner Rectangle 9"/>
          <p:cNvSpPr/>
          <p:nvPr/>
        </p:nvSpPr>
        <p:spPr>
          <a:xfrm>
            <a:off x="1248032" y="2150075"/>
            <a:ext cx="2514600" cy="3818239"/>
          </a:xfrm>
          <a:prstGeom prst="snipRoundRect">
            <a:avLst>
              <a:gd name="adj1" fmla="val 16667"/>
              <a:gd name="adj2" fmla="val 5000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361069" y="2230045"/>
            <a:ext cx="1124299" cy="11214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nip and Round Single Corner Rectangle 12"/>
          <p:cNvSpPr/>
          <p:nvPr/>
        </p:nvSpPr>
        <p:spPr>
          <a:xfrm>
            <a:off x="5111634" y="2150075"/>
            <a:ext cx="2514600" cy="3818239"/>
          </a:xfrm>
          <a:prstGeom prst="snipRoundRect">
            <a:avLst>
              <a:gd name="adj1" fmla="val 16667"/>
              <a:gd name="adj2" fmla="val 5000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128201" y="2230045"/>
            <a:ext cx="1124299" cy="11214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4955059" y="1919436"/>
            <a:ext cx="0" cy="4275159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5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DQQDV &amp; DQQBS/DQQDC </a:t>
            </a:r>
            <a:r>
              <a:rPr lang="en-US" dirty="0"/>
              <a:t>c</a:t>
            </a:r>
            <a:r>
              <a:rPr lang="en-US" dirty="0" smtClean="0"/>
              <a:t>omponents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8716" y="1096770"/>
            <a:ext cx="10959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Alternative references and </a:t>
            </a:r>
            <a:r>
              <a:rPr lang="en-US" b="1" dirty="0" err="1" smtClean="0">
                <a:solidFill>
                  <a:schemeClr val="tx2"/>
                </a:solidFill>
              </a:rPr>
              <a:t>PhotoMoses</a:t>
            </a:r>
            <a:r>
              <a:rPr lang="en-US" b="1" dirty="0" smtClean="0">
                <a:solidFill>
                  <a:schemeClr val="tx2"/>
                </a:solidFill>
              </a:rPr>
              <a:t> needed!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433" y="2006301"/>
            <a:ext cx="1285875" cy="1409700"/>
          </a:xfrm>
          <a:prstGeom prst="rect">
            <a:avLst/>
          </a:prstGeom>
        </p:spPr>
      </p:pic>
      <p:sp>
        <p:nvSpPr>
          <p:cNvPr id="12" name="Left Brace 11"/>
          <p:cNvSpPr/>
          <p:nvPr/>
        </p:nvSpPr>
        <p:spPr>
          <a:xfrm>
            <a:off x="10417524" y="2222649"/>
            <a:ext cx="345057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63" y="1554160"/>
            <a:ext cx="9933575" cy="458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3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NanoFIP</a:t>
            </a:r>
            <a:r>
              <a:rPr lang="en-US" dirty="0" smtClean="0"/>
              <a:t> </a:t>
            </a:r>
            <a:r>
              <a:rPr lang="en-US" dirty="0" smtClean="0"/>
              <a:t>based crate controller: DQAMN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3847" y="2244397"/>
            <a:ext cx="5616575" cy="231112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95705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World-FIP based communications controller for areas with elevated radiation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NanoFIP</a:t>
            </a:r>
            <a:r>
              <a:rPr lang="en-US" dirty="0" smtClean="0"/>
              <a:t> IP-core + peripherals implemented in M2GL010 FPGA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ADuC</a:t>
            </a:r>
            <a:r>
              <a:rPr lang="en-US" dirty="0" smtClean="0"/>
              <a:t> 831 microcontroller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Plug-in replacement for </a:t>
            </a:r>
            <a:r>
              <a:rPr lang="en-US" dirty="0" err="1" smtClean="0"/>
              <a:t>uFIP</a:t>
            </a:r>
            <a:r>
              <a:rPr lang="en-US" dirty="0" smtClean="0"/>
              <a:t> based communications controllers type DQAMC/G/GS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Additional features like </a:t>
            </a:r>
            <a:r>
              <a:rPr lang="en-US" dirty="0" smtClean="0"/>
              <a:t>TTC and monitoring of crate power supplies and temperature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Targeted for DS and RR in P1&amp;5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Jelena Spasic </a:t>
            </a:r>
            <a:r>
              <a:rPr lang="en-US" dirty="0">
                <a:solidFill>
                  <a:srgbClr val="FFFFFF"/>
                </a:solidFill>
              </a:rPr>
              <a:t>| 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Hi-</a:t>
            </a:r>
            <a:r>
              <a:rPr lang="en-US" dirty="0" err="1" smtClean="0"/>
              <a:t>Lumi</a:t>
            </a:r>
            <a:r>
              <a:rPr lang="en-US" dirty="0" smtClean="0"/>
              <a:t> </a:t>
            </a:r>
            <a:r>
              <a:rPr lang="en-US" dirty="0" smtClean="0"/>
              <a:t>radiation levels in areas relevant for QDS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DS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RR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rad-tol designs in 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Versatile quench detector DQQDV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Bus-Bar/Lead quench detector DQQDC002/DQQBS002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Communications controller DQAMN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Foreseen tests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Jens Steckert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4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8571" y="2061713"/>
            <a:ext cx="8818238" cy="346205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DQAMN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52807" y="1371926"/>
            <a:ext cx="10078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SSSB231, ADUC831BSZ could be tested within system-level CHARM test</a:t>
            </a:r>
          </a:p>
        </p:txBody>
      </p:sp>
    </p:spTree>
    <p:extLst>
      <p:ext uri="{BB962C8B-B14F-4D97-AF65-F5344CB8AC3E}">
        <p14:creationId xmlns:p14="http://schemas.microsoft.com/office/powerpoint/2010/main" val="21732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tests: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50640"/>
              </p:ext>
            </p:extLst>
          </p:nvPr>
        </p:nvGraphicFramePr>
        <p:xfrm>
          <a:off x="770298" y="1169569"/>
          <a:ext cx="8866579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325">
                  <a:extLst>
                    <a:ext uri="{9D8B030D-6E8A-4147-A177-3AD203B41FA5}">
                      <a16:colId xmlns:a16="http://schemas.microsoft.com/office/drawing/2014/main" val="1821505501"/>
                    </a:ext>
                  </a:extLst>
                </a:gridCol>
                <a:gridCol w="1947883">
                  <a:extLst>
                    <a:ext uri="{9D8B030D-6E8A-4147-A177-3AD203B41FA5}">
                      <a16:colId xmlns:a16="http://schemas.microsoft.com/office/drawing/2014/main" val="962000315"/>
                    </a:ext>
                  </a:extLst>
                </a:gridCol>
                <a:gridCol w="5030371">
                  <a:extLst>
                    <a:ext uri="{9D8B030D-6E8A-4147-A177-3AD203B41FA5}">
                      <a16:colId xmlns:a16="http://schemas.microsoft.com/office/drawing/2014/main" val="2757855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r>
                        <a:rPr lang="en-US" baseline="0" dirty="0" smtClean="0"/>
                        <a:t>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460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Analog Switch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ADG5209</a:t>
                      </a:r>
                      <a:b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ADG509</a:t>
                      </a:r>
                      <a:b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ADG5236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 proof with trench isolation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89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Reference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LTC6655-5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Precise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165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Reference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ADR445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ADR441 already tested with good results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82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Reference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ISL21090bfb850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Has rad-</a:t>
                      </a:r>
                      <a:r>
                        <a:rPr lang="en-US" sz="1600" dirty="0" err="1" smtClean="0"/>
                        <a:t>tol</a:t>
                      </a:r>
                      <a:r>
                        <a:rPr lang="en-US" sz="1600" dirty="0" smtClean="0"/>
                        <a:t> sibling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497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LT3042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Similar</a:t>
                      </a:r>
                      <a:r>
                        <a:rPr lang="en-US" sz="1600" baseline="0" dirty="0" smtClean="0"/>
                        <a:t> to LT3083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375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PhotoMos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PVA1354NS</a:t>
                      </a:r>
                    </a:p>
                    <a:p>
                      <a:r>
                        <a:rPr lang="en-US" sz="1600" dirty="0" smtClean="0"/>
                        <a:t>PVA3354NS</a:t>
                      </a:r>
                      <a:br>
                        <a:rPr lang="en-US" sz="1600" dirty="0" smtClean="0"/>
                      </a:b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CPC1390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40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PhotoMos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AQW210S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Retest</a:t>
                      </a:r>
                      <a:r>
                        <a:rPr lang="en-US" sz="1600" baseline="0" dirty="0" smtClean="0"/>
                        <a:t> with higher forward current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74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AD7298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AD7291 (I2C interface) tested and good up to 500 </a:t>
                      </a:r>
                      <a:r>
                        <a:rPr lang="en-GB" sz="1600" dirty="0" err="1" smtClean="0"/>
                        <a:t>Gy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814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DCDC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LT1959</a:t>
                      </a:r>
                      <a:b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LT3845A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Have rad-</a:t>
                      </a:r>
                      <a:r>
                        <a:rPr lang="en-US" sz="1600" dirty="0" err="1" smtClean="0"/>
                        <a:t>tol</a:t>
                      </a:r>
                      <a:r>
                        <a:rPr lang="en-US" sz="1600" baseline="0" dirty="0" smtClean="0"/>
                        <a:t> siblings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091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95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ystem-level </a:t>
            </a:r>
            <a:r>
              <a:rPr lang="en-US" dirty="0"/>
              <a:t>test </a:t>
            </a:r>
            <a:r>
              <a:rPr lang="en-US" dirty="0" smtClean="0"/>
              <a:t>planned to </a:t>
            </a:r>
            <a:r>
              <a:rPr lang="en-US" dirty="0"/>
              <a:t>be done in CHARM </a:t>
            </a:r>
            <a:r>
              <a:rPr lang="en-US" dirty="0" smtClean="0"/>
              <a:t>in February up </a:t>
            </a:r>
            <a:r>
              <a:rPr lang="en-US" dirty="0"/>
              <a:t>to 500 </a:t>
            </a:r>
            <a:r>
              <a:rPr lang="en-US" dirty="0" err="1"/>
              <a:t>Gy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a modified DQLPU-S crate that hosts new DQQBS boards, DQQDS boards (symmetric quench detection for MB&amp;MQ) and new </a:t>
            </a:r>
            <a:r>
              <a:rPr lang="en-US" dirty="0" err="1"/>
              <a:t>nanoFIP</a:t>
            </a:r>
            <a:r>
              <a:rPr lang="en-US" dirty="0"/>
              <a:t> field-bus </a:t>
            </a:r>
            <a:r>
              <a:rPr lang="en-US" dirty="0" smtClean="0"/>
              <a:t>clients</a:t>
            </a:r>
          </a:p>
          <a:p>
            <a:pPr lvl="1"/>
            <a:r>
              <a:rPr lang="en-US" dirty="0" smtClean="0"/>
              <a:t>For a new DQGPU-A/B crate </a:t>
            </a:r>
            <a:r>
              <a:rPr lang="en-US" dirty="0"/>
              <a:t>that hosts new </a:t>
            </a:r>
            <a:r>
              <a:rPr lang="en-US" dirty="0" smtClean="0"/>
              <a:t>DQQDV </a:t>
            </a:r>
            <a:r>
              <a:rPr lang="en-US" dirty="0"/>
              <a:t>boards, </a:t>
            </a:r>
            <a:r>
              <a:rPr lang="en-US" dirty="0" smtClean="0"/>
              <a:t>new DQQDC boards, DQHSU </a:t>
            </a:r>
            <a:r>
              <a:rPr lang="en-US" dirty="0"/>
              <a:t>boards </a:t>
            </a:r>
            <a:r>
              <a:rPr lang="en-US" dirty="0" smtClean="0"/>
              <a:t>(heater supervision) </a:t>
            </a:r>
            <a:r>
              <a:rPr lang="en-US" dirty="0"/>
              <a:t>and new </a:t>
            </a:r>
            <a:r>
              <a:rPr lang="en-US" dirty="0" err="1"/>
              <a:t>nanoFIP</a:t>
            </a:r>
            <a:r>
              <a:rPr lang="en-US" dirty="0"/>
              <a:t> field-bus clients</a:t>
            </a:r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tests: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Jelena Spasic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895" y="3427412"/>
            <a:ext cx="5527366" cy="27733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36235" y="4275417"/>
            <a:ext cx="2052685" cy="90573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46690" y="4447579"/>
            <a:ext cx="2052685" cy="90573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854726" y="4609073"/>
            <a:ext cx="2052685" cy="905733"/>
          </a:xfrm>
          <a:prstGeom prst="rect">
            <a:avLst/>
          </a:prstGeom>
        </p:spPr>
      </p:pic>
      <p:pic>
        <p:nvPicPr>
          <p:cNvPr id="23" name="Content Placeholder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951408" y="4305960"/>
            <a:ext cx="2052686" cy="844645"/>
          </a:xfrm>
          <a:prstGeom prst="rect">
            <a:avLst/>
          </a:prstGeom>
        </p:spPr>
      </p:pic>
      <p:pic>
        <p:nvPicPr>
          <p:cNvPr id="24" name="Content Placeholder 2"/>
          <p:cNvPicPr>
            <a:picLocks noChangeAspect="1"/>
          </p:cNvPicPr>
          <p:nvPr/>
        </p:nvPicPr>
        <p:blipFill rotWithShape="1">
          <a:blip r:embed="rId5"/>
          <a:srcRect t="891" r="644" b="637"/>
          <a:stretch/>
        </p:blipFill>
        <p:spPr>
          <a:xfrm rot="16200000">
            <a:off x="3135766" y="4372988"/>
            <a:ext cx="2033949" cy="882209"/>
          </a:xfrm>
          <a:prstGeom prst="rect">
            <a:avLst/>
          </a:prstGeom>
        </p:spPr>
      </p:pic>
      <p:pic>
        <p:nvPicPr>
          <p:cNvPr id="25" name="Content Placeholder 2"/>
          <p:cNvPicPr>
            <a:picLocks noChangeAspect="1"/>
          </p:cNvPicPr>
          <p:nvPr/>
        </p:nvPicPr>
        <p:blipFill rotWithShape="1">
          <a:blip r:embed="rId5"/>
          <a:srcRect t="891" r="644" b="637"/>
          <a:stretch/>
        </p:blipFill>
        <p:spPr>
          <a:xfrm rot="16200000">
            <a:off x="3288166" y="4525388"/>
            <a:ext cx="2033949" cy="882209"/>
          </a:xfrm>
          <a:prstGeom prst="rect">
            <a:avLst/>
          </a:prstGeom>
        </p:spPr>
      </p:pic>
      <p:pic>
        <p:nvPicPr>
          <p:cNvPr id="26" name="Content Placeholder 2"/>
          <p:cNvPicPr>
            <a:picLocks noChangeAspect="1"/>
          </p:cNvPicPr>
          <p:nvPr/>
        </p:nvPicPr>
        <p:blipFill rotWithShape="1">
          <a:blip r:embed="rId5"/>
          <a:srcRect t="891" r="644" b="637"/>
          <a:stretch/>
        </p:blipFill>
        <p:spPr>
          <a:xfrm rot="16200000">
            <a:off x="3440566" y="4677788"/>
            <a:ext cx="2033949" cy="88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0536" y="1339013"/>
            <a:ext cx="3148832" cy="4608512"/>
          </a:xfrm>
        </p:spPr>
        <p:txBody>
          <a:bodyPr/>
          <a:lstStyle/>
          <a:p>
            <a:r>
              <a:rPr lang="en-US" dirty="0" smtClean="0"/>
              <a:t>DS P1/P5: </a:t>
            </a:r>
            <a:br>
              <a:rPr lang="en-US" dirty="0" smtClean="0"/>
            </a:br>
            <a:r>
              <a:rPr lang="en-US" dirty="0" smtClean="0"/>
              <a:t>up to 100 </a:t>
            </a:r>
            <a:r>
              <a:rPr lang="en-US" dirty="0" err="1" smtClean="0"/>
              <a:t>Gy</a:t>
            </a:r>
            <a:r>
              <a:rPr lang="en-US" dirty="0" smtClean="0"/>
              <a:t>/year</a:t>
            </a:r>
          </a:p>
          <a:p>
            <a:r>
              <a:rPr lang="en-US" dirty="0" smtClean="0"/>
              <a:t>RR P1/P5: </a:t>
            </a:r>
            <a:br>
              <a:rPr lang="en-US" dirty="0" smtClean="0"/>
            </a:br>
            <a:r>
              <a:rPr lang="en-US" dirty="0" smtClean="0"/>
              <a:t>25 </a:t>
            </a:r>
            <a:r>
              <a:rPr lang="en-US" dirty="0" err="1" smtClean="0"/>
              <a:t>Gy</a:t>
            </a:r>
            <a:r>
              <a:rPr lang="en-US" dirty="0" smtClean="0"/>
              <a:t>/year</a:t>
            </a:r>
          </a:p>
          <a:p>
            <a:r>
              <a:rPr lang="en-US" dirty="0" smtClean="0"/>
              <a:t>Other RR: </a:t>
            </a:r>
            <a:br>
              <a:rPr lang="en-US" dirty="0" smtClean="0"/>
            </a:br>
            <a:r>
              <a:rPr lang="en-US" dirty="0" smtClean="0"/>
              <a:t>&lt;5 </a:t>
            </a:r>
            <a:r>
              <a:rPr lang="en-US" dirty="0" err="1" smtClean="0"/>
              <a:t>Gy</a:t>
            </a:r>
            <a:r>
              <a:rPr lang="en-US" dirty="0" smtClean="0"/>
              <a:t>/year</a:t>
            </a:r>
          </a:p>
          <a:p>
            <a:r>
              <a:rPr lang="en-US" dirty="0" smtClean="0"/>
              <a:t>Arc: more or less the same as before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levels during </a:t>
            </a:r>
            <a:r>
              <a:rPr lang="en-US" dirty="0" smtClean="0"/>
              <a:t>Hi-</a:t>
            </a:r>
            <a:r>
              <a:rPr lang="en-US" dirty="0" err="1" smtClean="0"/>
              <a:t>Lumi</a:t>
            </a:r>
            <a:r>
              <a:rPr lang="en-US" dirty="0" smtClean="0"/>
              <a:t> operation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202"/>
            <a:ext cx="8561439" cy="47009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7228" y="5998049"/>
            <a:ext cx="94736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https://edms.cern.ch/ui/file/2302154/1.0/HLLHC_Specification_Document_v1.0.pdf</a:t>
            </a:r>
          </a:p>
        </p:txBody>
      </p:sp>
      <p:sp>
        <p:nvSpPr>
          <p:cNvPr id="9" name="Down Arrow 8"/>
          <p:cNvSpPr/>
          <p:nvPr/>
        </p:nvSpPr>
        <p:spPr>
          <a:xfrm>
            <a:off x="1991032" y="2293374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416277" y="2293373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2998838" y="2303018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3946781" y="2303018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321277" y="2303205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5319251" y="2305447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5682686" y="2293372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6096000" y="2305447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584310" y="2307689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464571" y="2288614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1074353" y="2288613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7399208" y="2307689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6985446" y="2307689"/>
            <a:ext cx="339213" cy="285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27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strategies for HiLumi high radiation areas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Dispersion suppressor P1 &amp; P5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8" y="2266659"/>
            <a:ext cx="5477658" cy="3762376"/>
          </a:xfrm>
        </p:spPr>
        <p:txBody>
          <a:bodyPr/>
          <a:lstStyle/>
          <a:p>
            <a:r>
              <a:rPr lang="en-US" dirty="0" smtClean="0"/>
              <a:t>Devices need to stand dose rates of </a:t>
            </a:r>
            <a:br>
              <a:rPr lang="en-US" dirty="0" smtClean="0"/>
            </a:br>
            <a:r>
              <a:rPr lang="en-US" dirty="0" smtClean="0"/>
              <a:t>100 </a:t>
            </a:r>
            <a:r>
              <a:rPr lang="en-US" dirty="0" err="1" smtClean="0"/>
              <a:t>Gy</a:t>
            </a:r>
            <a:r>
              <a:rPr lang="en-US" dirty="0" smtClean="0"/>
              <a:t>/year </a:t>
            </a:r>
            <a:br>
              <a:rPr lang="en-US" dirty="0" smtClean="0"/>
            </a:b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Bullet proof SEU mitigation !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Periodic exchange of devices necessary due to dose effects: exchange or relocation every 2</a:t>
            </a:r>
            <a:r>
              <a:rPr lang="en-CH" dirty="0" smtClean="0"/>
              <a:t>…</a:t>
            </a:r>
            <a:r>
              <a:rPr lang="en-US" dirty="0" smtClean="0"/>
              <a:t>5 years</a:t>
            </a:r>
          </a:p>
          <a:p>
            <a:r>
              <a:rPr lang="en-US" dirty="0" smtClean="0"/>
              <a:t>Positioning is extremely important due to steep gradients in loss profile</a:t>
            </a:r>
          </a:p>
          <a:p>
            <a:r>
              <a:rPr lang="en-US" dirty="0" smtClean="0"/>
              <a:t>Upgrade of DQQBS required</a:t>
            </a:r>
          </a:p>
          <a:p>
            <a:r>
              <a:rPr lang="en-US" dirty="0" smtClean="0"/>
              <a:t>Re-test of DQQDS in CHARM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RR areas P1 &amp; P5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Devices need to stand dose rate of </a:t>
            </a:r>
            <a:br>
              <a:rPr lang="en-US" dirty="0" smtClean="0"/>
            </a:br>
            <a:r>
              <a:rPr lang="en-US" dirty="0" smtClean="0"/>
              <a:t>25 </a:t>
            </a:r>
            <a:r>
              <a:rPr lang="en-US" dirty="0" err="1" smtClean="0"/>
              <a:t>Gy</a:t>
            </a:r>
            <a:r>
              <a:rPr lang="en-US" dirty="0" smtClean="0"/>
              <a:t>/year</a:t>
            </a:r>
            <a:br>
              <a:rPr lang="en-US" dirty="0" smtClean="0"/>
            </a:b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Solid SEU mitigation required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Total dose of 500 </a:t>
            </a:r>
            <a:r>
              <a:rPr lang="en-US" dirty="0" err="1" smtClean="0">
                <a:sym typeface="Wingdings" panose="05000000000000000000" pitchFamily="2" charset="2"/>
              </a:rPr>
              <a:t>Gy</a:t>
            </a:r>
            <a:r>
              <a:rPr lang="en-US" dirty="0" smtClean="0">
                <a:sym typeface="Wingdings" panose="05000000000000000000" pitchFamily="2" charset="2"/>
              </a:rPr>
              <a:t> during expected lifetime of 20 years: within the limits of COTS, but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DIFFICULT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283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5491" y="3207366"/>
            <a:ext cx="11376024" cy="1597824"/>
          </a:xfrm>
        </p:spPr>
        <p:txBody>
          <a:bodyPr/>
          <a:lstStyle/>
          <a:p>
            <a:r>
              <a:rPr lang="en-US" dirty="0" smtClean="0"/>
              <a:t>QDS installed below the magnets in DQLPU-A (Dipoles), -B(Quadrupoles), -S (</a:t>
            </a:r>
            <a:r>
              <a:rPr lang="en-US" dirty="0" err="1" smtClean="0"/>
              <a:t>nQPS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Critical elements: </a:t>
            </a:r>
          </a:p>
          <a:p>
            <a:pPr lvl="1"/>
            <a:r>
              <a:rPr lang="en-US" dirty="0" smtClean="0"/>
              <a:t>DQQBS (</a:t>
            </a:r>
            <a:r>
              <a:rPr lang="en-US" dirty="0" err="1" smtClean="0"/>
              <a:t>uC</a:t>
            </a:r>
            <a:r>
              <a:rPr lang="en-US" dirty="0" smtClean="0"/>
              <a:t> with integrated sigma delta ADC): Spurious trips in PSI after a few </a:t>
            </a:r>
            <a:r>
              <a:rPr lang="en-US" dirty="0" err="1" smtClean="0"/>
              <a:t>Gy</a:t>
            </a:r>
            <a:r>
              <a:rPr lang="en-US" dirty="0" smtClean="0"/>
              <a:t>, trips in LHC ion runs</a:t>
            </a:r>
            <a:endParaRPr lang="en-US" dirty="0"/>
          </a:p>
          <a:p>
            <a:pPr lvl="1"/>
            <a:r>
              <a:rPr lang="en-US" dirty="0" err="1" smtClean="0"/>
              <a:t>DQAMx</a:t>
            </a:r>
            <a:r>
              <a:rPr lang="en-US" dirty="0" smtClean="0"/>
              <a:t> (world FIP couplers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uFIP</a:t>
            </a:r>
            <a:r>
              <a:rPr lang="en-US" dirty="0" smtClean="0">
                <a:sym typeface="Wingdings" panose="05000000000000000000" pitchFamily="2" charset="2"/>
              </a:rPr>
              <a:t>): Failed in CHARM after ~60Gy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Replacement of these elements by upgraded versions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DQQBS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DQQBS002 (Rad </a:t>
            </a:r>
            <a:r>
              <a:rPr lang="en-US" dirty="0" err="1" smtClean="0">
                <a:sym typeface="Wingdings" panose="05000000000000000000" pitchFamily="2" charset="2"/>
              </a:rPr>
              <a:t>tol</a:t>
            </a:r>
            <a:r>
              <a:rPr lang="en-US" dirty="0" smtClean="0">
                <a:sym typeface="Wingdings" panose="05000000000000000000" pitchFamily="2" charset="2"/>
              </a:rPr>
              <a:t>, SAR ADC + FPGA based)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DQAMx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DQAMN (FPGA, </a:t>
            </a:r>
            <a:r>
              <a:rPr lang="en-US" dirty="0" err="1" smtClean="0">
                <a:sym typeface="Wingdings" panose="05000000000000000000" pitchFamily="2" charset="2"/>
              </a:rPr>
              <a:t>nanoFIP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uC</a:t>
            </a:r>
            <a:r>
              <a:rPr lang="en-US" dirty="0" smtClean="0">
                <a:sym typeface="Wingdings" panose="05000000000000000000" pitchFamily="2" charset="2"/>
              </a:rPr>
              <a:t> based)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suppressor P1&amp;P5 DQLPU(A/B/S)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Jens Steckert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45491" y="1232396"/>
          <a:ext cx="1129358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5940">
                  <a:extLst>
                    <a:ext uri="{9D8B030D-6E8A-4147-A177-3AD203B41FA5}">
                      <a16:colId xmlns:a16="http://schemas.microsoft.com/office/drawing/2014/main" val="268227918"/>
                    </a:ext>
                  </a:extLst>
                </a:gridCol>
                <a:gridCol w="2043828">
                  <a:extLst>
                    <a:ext uri="{9D8B030D-6E8A-4147-A177-3AD203B41FA5}">
                      <a16:colId xmlns:a16="http://schemas.microsoft.com/office/drawing/2014/main" val="1156538374"/>
                    </a:ext>
                  </a:extLst>
                </a:gridCol>
                <a:gridCol w="2147054">
                  <a:extLst>
                    <a:ext uri="{9D8B030D-6E8A-4147-A177-3AD203B41FA5}">
                      <a16:colId xmlns:a16="http://schemas.microsoft.com/office/drawing/2014/main" val="3445490445"/>
                    </a:ext>
                  </a:extLst>
                </a:gridCol>
                <a:gridCol w="1552714">
                  <a:extLst>
                    <a:ext uri="{9D8B030D-6E8A-4147-A177-3AD203B41FA5}">
                      <a16:colId xmlns:a16="http://schemas.microsoft.com/office/drawing/2014/main" val="745282207"/>
                    </a:ext>
                  </a:extLst>
                </a:gridCol>
                <a:gridCol w="1849884">
                  <a:extLst>
                    <a:ext uri="{9D8B030D-6E8A-4147-A177-3AD203B41FA5}">
                      <a16:colId xmlns:a16="http://schemas.microsoft.com/office/drawing/2014/main" val="2371982410"/>
                    </a:ext>
                  </a:extLst>
                </a:gridCol>
                <a:gridCol w="2044162">
                  <a:extLst>
                    <a:ext uri="{9D8B030D-6E8A-4147-A177-3AD203B41FA5}">
                      <a16:colId xmlns:a16="http://schemas.microsoft.com/office/drawing/2014/main" val="193548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Protection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Protected 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Quench</a:t>
                      </a:r>
                      <a:r>
                        <a:rPr lang="en-US" baseline="0" dirty="0" smtClean="0"/>
                        <a:t> detector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HDS</a:t>
                      </a:r>
                      <a:r>
                        <a:rPr lang="en-US" baseline="0" dirty="0" smtClean="0"/>
                        <a:t> supervision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Crate controller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Communications controller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73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DQLPU-A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Dipoles</a:t>
                      </a:r>
                      <a:r>
                        <a:rPr lang="en-US" baseline="0" dirty="0" smtClean="0"/>
                        <a:t> (MB)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DQQDL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DQHSU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DQCSU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DQAMC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130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DQLPU-B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Quadrupoles(MQ)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DQQDL003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DQCSU002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DQAMC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19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DQLPU-S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</a:t>
                      </a:r>
                      <a:r>
                        <a:rPr lang="en-US" baseline="0" dirty="0" smtClean="0"/>
                        <a:t> &amp; MQ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DQQDS,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DQQBS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DQAMGS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296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4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71987" y="1311371"/>
            <a:ext cx="690229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DQGPU-A: Global protection unit for 600A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High integration density with 4-circuits in one chassis (as before)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magnet quench detector boards type DQQDV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lead </a:t>
            </a:r>
            <a:r>
              <a:rPr lang="en-US" dirty="0" smtClean="0"/>
              <a:t>detector boards DQQDC002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nanoFIP</a:t>
            </a:r>
            <a:r>
              <a:rPr lang="en-US" dirty="0" smtClean="0"/>
              <a:t>+ based communications controller DQAMN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2x Redundant 120 W linear 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Cooling assured by fan tray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 in P1 &amp; P5: DQGPU-A rad tol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471" y="1527818"/>
            <a:ext cx="3451123" cy="33257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587" y="1638431"/>
            <a:ext cx="1017639" cy="13126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71096" y="1638430"/>
            <a:ext cx="1017639" cy="13126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32581" y="3190699"/>
            <a:ext cx="316352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46624" y="2978677"/>
            <a:ext cx="1285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Midplane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(passive)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102088" y="3905994"/>
            <a:ext cx="1467465" cy="2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DQQDV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70803" y="3905994"/>
            <a:ext cx="1467466" cy="280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DQQDCv2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871479" y="3905994"/>
            <a:ext cx="1467465" cy="2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DQQDV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1240194" y="3905994"/>
            <a:ext cx="1467466" cy="280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DQQDCv2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6200000">
            <a:off x="1623672" y="3905994"/>
            <a:ext cx="1467465" cy="2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DQQDV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1992387" y="3905994"/>
            <a:ext cx="1467466" cy="280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DQQDCv2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2363571" y="3905996"/>
            <a:ext cx="1467465" cy="2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DQQDV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2732286" y="3905996"/>
            <a:ext cx="1467466" cy="280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DQQDCv2 x2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 rot="16200000">
            <a:off x="3083798" y="3905993"/>
            <a:ext cx="1467466" cy="2802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DQAMN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ight Brace 21"/>
          <p:cNvSpPr/>
          <p:nvPr/>
        </p:nvSpPr>
        <p:spPr>
          <a:xfrm rot="5400000">
            <a:off x="2213702" y="3311279"/>
            <a:ext cx="204698" cy="34550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87644" y="5246177"/>
            <a:ext cx="214161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 circuit boards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33A0"/>
                </a:solidFill>
                <a:latin typeface="Arial"/>
              </a:rPr>
              <a:t>24 Quench detectors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691226" y="2558250"/>
            <a:ext cx="526068" cy="197868"/>
            <a:chOff x="5393875" y="6698600"/>
            <a:chExt cx="669574" cy="258252"/>
          </a:xfrm>
        </p:grpSpPr>
        <p:sp>
          <p:nvSpPr>
            <p:cNvPr id="25" name="Isosceles Triangle 24"/>
            <p:cNvSpPr/>
            <p:nvPr/>
          </p:nvSpPr>
          <p:spPr>
            <a:xfrm rot="5400000">
              <a:off x="5631105" y="6732913"/>
              <a:ext cx="231231" cy="203624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857634" y="6698600"/>
              <a:ext cx="0" cy="2582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855158" y="6834725"/>
              <a:ext cx="2082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393875" y="6841042"/>
              <a:ext cx="2510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flipH="1">
            <a:off x="2335299" y="2555751"/>
            <a:ext cx="526068" cy="197868"/>
            <a:chOff x="5393875" y="6698600"/>
            <a:chExt cx="669574" cy="258252"/>
          </a:xfrm>
        </p:grpSpPr>
        <p:sp>
          <p:nvSpPr>
            <p:cNvPr id="30" name="Isosceles Triangle 29"/>
            <p:cNvSpPr/>
            <p:nvPr/>
          </p:nvSpPr>
          <p:spPr>
            <a:xfrm rot="5400000">
              <a:off x="5631105" y="6732913"/>
              <a:ext cx="231231" cy="203624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857634" y="6698600"/>
              <a:ext cx="0" cy="2582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855158" y="6834725"/>
              <a:ext cx="2082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393875" y="6841042"/>
              <a:ext cx="2510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/>
          <p:cNvCxnSpPr/>
          <p:nvPr/>
        </p:nvCxnSpPr>
        <p:spPr>
          <a:xfrm>
            <a:off x="2285088" y="2673564"/>
            <a:ext cx="0" cy="5171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180440" y="2663362"/>
            <a:ext cx="221967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7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30192" y="1099065"/>
            <a:ext cx="749348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DQGPU-B: Global detection unit for IPQ/IPD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1-circuit per chassis design (2 before)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magnet quench detector boards type DQQDV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lead </a:t>
            </a:r>
            <a:r>
              <a:rPr lang="en-US" dirty="0" smtClean="0"/>
              <a:t>detector boards DQQDC002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DQQBS002 for bus-bar </a:t>
            </a:r>
            <a:r>
              <a:rPr lang="en-US" dirty="0" smtClean="0"/>
              <a:t>supervision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DQHSU board for precision heater supervision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nanoFIP</a:t>
            </a:r>
            <a:r>
              <a:rPr lang="en-US" dirty="0" smtClean="0"/>
              <a:t>+ based communications controller DQAMN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2x Redundant 120 W linear 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Cooling assured by fan tray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 in P1 &amp; P5: DQGPU-B rad tol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| Rad-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tol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electronics in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MPE-EP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471" y="1744134"/>
            <a:ext cx="3451123" cy="33257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587" y="1854747"/>
            <a:ext cx="1017639" cy="13126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71096" y="1854746"/>
            <a:ext cx="1017639" cy="13126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32581" y="3407015"/>
            <a:ext cx="316352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76126" y="3194993"/>
            <a:ext cx="1285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Midplane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(passive)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102088" y="4122310"/>
            <a:ext cx="1467465" cy="2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DQQDV x4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70803" y="4122310"/>
            <a:ext cx="1467466" cy="280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DQQDCv2 x3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 rot="16200000">
            <a:off x="3083798" y="4122309"/>
            <a:ext cx="1467466" cy="2802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DQAMN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 rot="16200000">
            <a:off x="892394" y="4122310"/>
            <a:ext cx="1467466" cy="28022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DQHSU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1331104" y="4122310"/>
            <a:ext cx="1467466" cy="2802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DQQBSv2 x3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2213702" y="3527595"/>
            <a:ext cx="204698" cy="34550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86016" y="5520063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 circuit boards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701058" y="2774554"/>
            <a:ext cx="526068" cy="197868"/>
            <a:chOff x="5393875" y="6698600"/>
            <a:chExt cx="669574" cy="258252"/>
          </a:xfrm>
        </p:grpSpPr>
        <p:sp>
          <p:nvSpPr>
            <p:cNvPr id="20" name="Isosceles Triangle 19"/>
            <p:cNvSpPr/>
            <p:nvPr/>
          </p:nvSpPr>
          <p:spPr>
            <a:xfrm rot="5400000">
              <a:off x="5631105" y="6732913"/>
              <a:ext cx="231231" cy="203624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857634" y="6698600"/>
              <a:ext cx="0" cy="2582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855158" y="6834725"/>
              <a:ext cx="2082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393875" y="6841042"/>
              <a:ext cx="2510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 flipH="1">
            <a:off x="2345131" y="2772055"/>
            <a:ext cx="526068" cy="197868"/>
            <a:chOff x="5393875" y="6698600"/>
            <a:chExt cx="669574" cy="258252"/>
          </a:xfrm>
        </p:grpSpPr>
        <p:sp>
          <p:nvSpPr>
            <p:cNvPr id="28" name="Isosceles Triangle 27"/>
            <p:cNvSpPr/>
            <p:nvPr/>
          </p:nvSpPr>
          <p:spPr>
            <a:xfrm rot="5400000">
              <a:off x="5631105" y="6732913"/>
              <a:ext cx="231231" cy="203624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857634" y="6698600"/>
              <a:ext cx="0" cy="2582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855158" y="6834725"/>
              <a:ext cx="2082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393875" y="6841042"/>
              <a:ext cx="2510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2294920" y="2889868"/>
            <a:ext cx="0" cy="5171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90272" y="2879666"/>
            <a:ext cx="221967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29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16388" y="1128631"/>
            <a:ext cx="7667625" cy="4608512"/>
          </a:xfrm>
        </p:spPr>
        <p:txBody>
          <a:bodyPr/>
          <a:lstStyle/>
          <a:p>
            <a:r>
              <a:rPr lang="en-US" dirty="0" smtClean="0"/>
              <a:t>Classical transformer, rectifier, linear regulator based power supply</a:t>
            </a:r>
          </a:p>
          <a:p>
            <a:r>
              <a:rPr lang="en-US" dirty="0" smtClean="0"/>
              <a:t>Total output power per crate: 120W</a:t>
            </a:r>
          </a:p>
          <a:p>
            <a:pPr lvl="1"/>
            <a:r>
              <a:rPr lang="en-US" dirty="0"/>
              <a:t>+</a:t>
            </a:r>
            <a:r>
              <a:rPr lang="en-US" dirty="0" smtClean="0"/>
              <a:t>5V: 15A, +15V: 2A, -15V: 0.5A</a:t>
            </a:r>
          </a:p>
          <a:p>
            <a:r>
              <a:rPr lang="en-US" dirty="0" smtClean="0"/>
              <a:t>Very lean design based on tested COTS </a:t>
            </a:r>
          </a:p>
          <a:p>
            <a:pPr lvl="1"/>
            <a:r>
              <a:rPr lang="en-US" dirty="0" smtClean="0"/>
              <a:t>Linear regulator: LT3083, TID ~1kGy</a:t>
            </a:r>
          </a:p>
          <a:p>
            <a:pPr lvl="1"/>
            <a:r>
              <a:rPr lang="en-US" dirty="0" err="1" smtClean="0"/>
              <a:t>Schottky</a:t>
            </a:r>
            <a:r>
              <a:rPr lang="en-US" dirty="0" smtClean="0"/>
              <a:t> diode: STPS30M60S (30A, 60V) to be tested </a:t>
            </a:r>
            <a:br>
              <a:rPr lang="en-US" dirty="0" smtClean="0"/>
            </a:br>
            <a:r>
              <a:rPr lang="en-US" dirty="0" smtClean="0"/>
              <a:t>(but should not be an issue) </a:t>
            </a:r>
            <a:endParaRPr lang="en-US" dirty="0"/>
          </a:p>
          <a:p>
            <a:r>
              <a:rPr lang="en-US" dirty="0" smtClean="0"/>
              <a:t>Efficient design 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dropLDO</a:t>
            </a:r>
            <a:r>
              <a:rPr lang="en-US" dirty="0" smtClean="0"/>
              <a:t> ~0.4V, V</a:t>
            </a:r>
            <a:r>
              <a:rPr lang="en-US" baseline="-25000" dirty="0" smtClean="0"/>
              <a:t>Fdiode</a:t>
            </a:r>
            <a:r>
              <a:rPr lang="en-US" dirty="0" smtClean="0"/>
              <a:t>~0.38V)</a:t>
            </a:r>
          </a:p>
          <a:p>
            <a:r>
              <a:rPr lang="en-US" dirty="0" smtClean="0"/>
              <a:t>Two power supplies in redundant mode coupled by diodes</a:t>
            </a:r>
          </a:p>
          <a:p>
            <a:r>
              <a:rPr lang="en-US" dirty="0" smtClean="0"/>
              <a:t>Cooling provided by external fan tray (230V AC fans)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 tol linear power supply for DQGPU-A and 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93A62-AA7E-5A4D-A43E-DF1B3593C4E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Jens Steckert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91" y="2865213"/>
            <a:ext cx="3034079" cy="144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6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quench detector designs in </a:t>
            </a:r>
            <a:r>
              <a:rPr lang="en-US" dirty="0" smtClean="0"/>
              <a:t>MPE-EP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Jens Steckert </a:t>
            </a:r>
            <a:r>
              <a:rPr lang="en-US" dirty="0" smtClean="0"/>
              <a:t>| </a:t>
            </a:r>
            <a:r>
              <a:rPr lang="en-US" dirty="0">
                <a:solidFill>
                  <a:srgbClr val="FFFFFF"/>
                </a:solidFill>
              </a:rPr>
              <a:t>Rad-</a:t>
            </a:r>
            <a:r>
              <a:rPr lang="en-US" dirty="0" err="1">
                <a:solidFill>
                  <a:srgbClr val="FFFFFF"/>
                </a:solidFill>
              </a:rPr>
              <a:t>tol</a:t>
            </a:r>
            <a:r>
              <a:rPr lang="en-US" dirty="0">
                <a:solidFill>
                  <a:srgbClr val="FFFFFF"/>
                </a:solidFill>
              </a:rPr>
              <a:t> electronics in </a:t>
            </a:r>
            <a:r>
              <a:rPr lang="en-US" dirty="0" smtClean="0">
                <a:solidFill>
                  <a:srgbClr val="FFFFFF"/>
                </a:solidFill>
              </a:rPr>
              <a:t>MPE-EP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1531</Words>
  <Application>Microsoft Office PowerPoint</Application>
  <PresentationFormat>Widescreen</PresentationFormat>
  <Paragraphs>366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Aharoni</vt:lpstr>
      <vt:lpstr>Arial</vt:lpstr>
      <vt:lpstr>Arial Black</vt:lpstr>
      <vt:lpstr>Wingdings</vt:lpstr>
      <vt:lpstr>1_Office Theme</vt:lpstr>
      <vt:lpstr>Radiation tolerant electronics for the Quench Detection System in HL-LHC: ongoing developments and challenges</vt:lpstr>
      <vt:lpstr>Outline</vt:lpstr>
      <vt:lpstr>Radiation levels during Hi-Lumi operation</vt:lpstr>
      <vt:lpstr>R2E strategies for HiLumi high radiation areas</vt:lpstr>
      <vt:lpstr>Dispersion suppressor P1&amp;P5 DQLPU(A/B/S)</vt:lpstr>
      <vt:lpstr>RR in P1 &amp; P5: DQGPU-A rad tol design</vt:lpstr>
      <vt:lpstr>RR in P1 &amp; P5: DQGPU-B rad tol design</vt:lpstr>
      <vt:lpstr>Rad tol linear power supply for DQGPU-A and B</vt:lpstr>
      <vt:lpstr>Generic quench detector designs in MPE-EP </vt:lpstr>
      <vt:lpstr>Generic digital quench detector design</vt:lpstr>
      <vt:lpstr>Tested good parts used in MPE-EP designs</vt:lpstr>
      <vt:lpstr>UQDS front end channel, used in new QD designs</vt:lpstr>
      <vt:lpstr>New quench detectors and communications/crate controllers</vt:lpstr>
      <vt:lpstr>New magnet quench detector: DQQDV</vt:lpstr>
      <vt:lpstr>DQQDV overview</vt:lpstr>
      <vt:lpstr>New bus bar/lead quench detector: DQQBS/DQQDC</vt:lpstr>
      <vt:lpstr>DQQBS/DQQDC overview</vt:lpstr>
      <vt:lpstr>DQQDV &amp; DQQBS/DQQDC components</vt:lpstr>
      <vt:lpstr>NanoFIP based crate controller: DQAMN</vt:lpstr>
      <vt:lpstr>DQAMN components</vt:lpstr>
      <vt:lpstr>Radiation tests: Components</vt:lpstr>
      <vt:lpstr>Radiation tests: Systems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Jelena Spasic</cp:lastModifiedBy>
  <cp:revision>197</cp:revision>
  <dcterms:created xsi:type="dcterms:W3CDTF">2021-10-12T09:43:36Z</dcterms:created>
  <dcterms:modified xsi:type="dcterms:W3CDTF">2021-10-13T07:45:22Z</dcterms:modified>
</cp:coreProperties>
</file>