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5" r:id="rId2"/>
    <p:sldMasterId id="2147483777" r:id="rId3"/>
    <p:sldMasterId id="2147483789" r:id="rId4"/>
    <p:sldMasterId id="2147483801" r:id="rId5"/>
    <p:sldMasterId id="2147483813" r:id="rId6"/>
    <p:sldMasterId id="2147483825" r:id="rId7"/>
    <p:sldMasterId id="2147483837" r:id="rId8"/>
    <p:sldMasterId id="2147483849" r:id="rId9"/>
  </p:sldMasterIdLst>
  <p:notesMasterIdLst>
    <p:notesMasterId r:id="rId24"/>
  </p:notesMasterIdLst>
  <p:handoutMasterIdLst>
    <p:handoutMasterId r:id="rId25"/>
  </p:handoutMasterIdLst>
  <p:sldIdLst>
    <p:sldId id="256" r:id="rId10"/>
    <p:sldId id="269" r:id="rId11"/>
    <p:sldId id="260" r:id="rId12"/>
    <p:sldId id="267" r:id="rId13"/>
    <p:sldId id="263" r:id="rId14"/>
    <p:sldId id="262" r:id="rId15"/>
    <p:sldId id="266" r:id="rId16"/>
    <p:sldId id="273" r:id="rId17"/>
    <p:sldId id="271" r:id="rId18"/>
    <p:sldId id="272" r:id="rId19"/>
    <p:sldId id="275" r:id="rId20"/>
    <p:sldId id="270" r:id="rId21"/>
    <p:sldId id="277" r:id="rId22"/>
    <p:sldId id="276" r:id="rId23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pos="2880">
          <p15:clr>
            <a:srgbClr val="A4A3A4"/>
          </p15:clr>
        </p15:guide>
        <p15:guide id="9" orient="horz" pos="1275" userDrawn="1">
          <p15:clr>
            <a:srgbClr val="A4A3A4"/>
          </p15:clr>
        </p15:guide>
        <p15:guide id="10" orient="horz" pos="391" userDrawn="1">
          <p15:clr>
            <a:srgbClr val="A4A3A4"/>
          </p15:clr>
        </p15:guide>
        <p15:guide id="11" pos="204" userDrawn="1">
          <p15:clr>
            <a:srgbClr val="A4A3A4"/>
          </p15:clr>
        </p15:guide>
        <p15:guide id="12" pos="5556" userDrawn="1">
          <p15:clr>
            <a:srgbClr val="A4A3A4"/>
          </p15:clr>
        </p15:guide>
        <p15:guide id="13" orient="horz" pos="482">
          <p15:clr>
            <a:srgbClr val="A4A3A4"/>
          </p15:clr>
        </p15:guide>
        <p15:guide id="14" pos="90">
          <p15:clr>
            <a:srgbClr val="A4A3A4"/>
          </p15:clr>
        </p15:guide>
        <p15:guide id="15" pos="567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zysztof Stachon" initials="KS" lastIdx="3" clrIdx="0">
    <p:extLst>
      <p:ext uri="{19B8F6BF-5375-455C-9EA6-DF929625EA0E}">
        <p15:presenceInfo xmlns:p15="http://schemas.microsoft.com/office/powerpoint/2012/main" userId="S::krzysztof.stachon@cern.ch::1cda46e4-352b-41de-97f6-3289d6f6274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CDB"/>
    <a:srgbClr val="1F407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56" autoAdjust="0"/>
    <p:restoredTop sz="84136" autoAdjust="0"/>
  </p:normalViewPr>
  <p:slideViewPr>
    <p:cSldViewPr snapToObjects="1">
      <p:cViewPr varScale="1">
        <p:scale>
          <a:sx n="92" d="100"/>
          <a:sy n="92" d="100"/>
        </p:scale>
        <p:origin x="1950" y="108"/>
      </p:cViewPr>
      <p:guideLst>
        <p:guide orient="horz" pos="3929"/>
        <p:guide orient="horz" pos="2160"/>
        <p:guide orient="horz" pos="3045"/>
        <p:guide orient="horz" pos="4269"/>
        <p:guide orient="horz" pos="3974"/>
        <p:guide pos="2880"/>
        <p:guide orient="horz" pos="1275"/>
        <p:guide orient="horz" pos="391"/>
        <p:guide pos="204"/>
        <p:guide pos="5556"/>
        <p:guide orient="horz" pos="482"/>
        <p:guide pos="90"/>
        <p:guide pos="56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10DF1-1269-6D4A-9621-A3B8154A2E18}" type="datetimeFigureOut">
              <a:rPr lang="de-DE" smtClean="0">
                <a:latin typeface="Arial" panose="020B0604020202020204" pitchFamily="34" charset="0"/>
              </a:rPr>
              <a:t>12.10.2021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C67F9-0121-424E-BBD0-5352DCCD13D6}" type="slidenum">
              <a:rPr lang="de-DE" smtClean="0">
                <a:latin typeface="Arial" panose="020B0604020202020204" pitchFamily="34" charset="0"/>
              </a:rPr>
              <a:t>‹#›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0260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12.10.2021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18393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6943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27271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29776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25926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94517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01855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65344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04487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5562777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59617679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5785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7969210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14717580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562096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588037645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7533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43426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45901223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801207449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312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8999162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32733408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37172952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352424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2257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92653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30303688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6617943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98291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41002461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662098207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127931204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11515238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88883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6763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2066685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7792068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55859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602216509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66058938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06456158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496478769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58759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4107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975178085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63400408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platzhalter 6">
            <a:extLst>
              <a:ext uri="{FF2B5EF4-FFF2-40B4-BE49-F238E27FC236}">
                <a16:creationId xmlns:a16="http://schemas.microsoft.com/office/drawing/2014/main" id="{33E19405-D918-4232-8200-DB0E375E4D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316" y="-36871"/>
            <a:ext cx="9144000" cy="6858000"/>
          </a:xfrm>
          <a:prstGeom prst="rect">
            <a:avLst/>
          </a:prstGeom>
        </p:spPr>
      </p:pic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-2827" y="-2622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940302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123140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250213241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852424929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520054905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92358060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4092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87508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32287705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616566354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9150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121351339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04682289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316859991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81041164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437744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7968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06325893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161749863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088771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2475316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72519498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97127692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8529117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93218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20179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201807713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72069589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949025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00513908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2300031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305368023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688533805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2268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9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8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5256112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endParaRPr lang="en-US" sz="800" b="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1" name="Picture 30" descr="A close up of a logo&#10;&#10;Description automatically generated">
            <a:extLst>
              <a:ext uri="{FF2B5EF4-FFF2-40B4-BE49-F238E27FC236}">
                <a16:creationId xmlns:a16="http://schemas.microsoft.com/office/drawing/2014/main" id="{FCB09B3A-8BFB-40FA-804F-69691FB3C88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535" y="173441"/>
            <a:ext cx="424253" cy="424253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82E6983-41E9-4AB8-A798-40A16F8D753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88" y="214122"/>
            <a:ext cx="741416" cy="3284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861" r:id="rId5"/>
    <p:sldLayoutId id="2147483650" r:id="rId6"/>
    <p:sldLayoutId id="2147483652" r:id="rId7"/>
    <p:sldLayoutId id="2147483655" r:id="rId8"/>
    <p:sldLayoutId id="2147483665" r:id="rId9"/>
    <p:sldLayoutId id="2147483668" r:id="rId10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34920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6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58641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78417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80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2132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2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02101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4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85308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6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aseline="0" dirty="0"/>
              <a:t>BTL Power Supplies Requirements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369CD1EA-C2EF-4F92-8403-C28E21E66B7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535" y="173441"/>
            <a:ext cx="424253" cy="424253"/>
          </a:xfrm>
          <a:prstGeom prst="rect">
            <a:avLst/>
          </a:prstGeom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DB4569-2401-4E28-BD00-01DEE9A6D49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728" y="176887"/>
            <a:ext cx="895917" cy="39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46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342620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6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ngall.com/exclamation-mark-png/download/36272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0698304:100698304:subDocs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eltek.com/products/flatpack2-380v-he/" TargetMode="External"/><Relationship Id="rId5" Type="http://schemas.openxmlformats.org/officeDocument/2006/relationships/hyperlink" Target="https://project-dcdc.web.cern.ch/public/Documents/FEAST2Mod_Datasheet_gb2016.pdf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huaweipowersolutions.com/R50030G1%20Eng.pdf" TargetMode="External"/><Relationship Id="rId5" Type="http://schemas.openxmlformats.org/officeDocument/2006/relationships/hyperlink" Target="https://www.vertiv.com/49a632/globalassets/products/critical-power/dc-power-systems/netsure-9500-400v-dc-powr-system-data-sheet.pdf" TargetMode="External"/><Relationship Id="rId4" Type="http://schemas.openxmlformats.org/officeDocument/2006/relationships/hyperlink" Target="https://www.eltek.com/products/flatpack2-380v-he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A99103C-EAA9-4765-9FF1-8D12B25F848E}"/>
              </a:ext>
            </a:extLst>
          </p:cNvPr>
          <p:cNvSpPr/>
          <p:nvPr/>
        </p:nvSpPr>
        <p:spPr>
          <a:xfrm>
            <a:off x="3357985" y="1548310"/>
            <a:ext cx="637952" cy="1447585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Subtitle 32">
            <a:extLst>
              <a:ext uri="{FF2B5EF4-FFF2-40B4-BE49-F238E27FC236}">
                <a16:creationId xmlns:a16="http://schemas.microsoft.com/office/drawing/2014/main" id="{411F10E4-B15B-40DC-B729-79F60EB6CA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pl-PL" sz="1200" dirty="0">
                <a:solidFill>
                  <a:schemeClr val="bg1">
                    <a:lumMod val="95000"/>
                  </a:schemeClr>
                </a:solidFill>
              </a:rPr>
              <a:t>Tomasz Gadek</a:t>
            </a:r>
            <a:br>
              <a:rPr lang="pl-PL" sz="12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pl-PL" sz="1200" dirty="0">
                <a:solidFill>
                  <a:schemeClr val="bg1">
                    <a:lumMod val="95000"/>
                  </a:schemeClr>
                </a:solidFill>
              </a:rPr>
              <a:t>Magnus Hansen</a:t>
            </a:r>
            <a:br>
              <a:rPr lang="pl-PL" sz="12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Werner Lustermann</a:t>
            </a:r>
            <a:br>
              <a:rPr lang="en-US" sz="12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Krzysztof Stachon</a:t>
            </a:r>
          </a:p>
          <a:p>
            <a:pPr algn="ctr"/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pl-PL" sz="1200" dirty="0">
                <a:solidFill>
                  <a:schemeClr val="bg1">
                    <a:lumMod val="95000"/>
                  </a:schemeClr>
                </a:solidFill>
              </a:rPr>
              <a:t>13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/</a:t>
            </a:r>
            <a:r>
              <a:rPr lang="pl-PL" sz="12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/2021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Krzysztof Stachon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22C5F71A-8DC8-4FCF-8D8D-57D7FA8277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/>
              <a:t>CMS Low Voltage Power Supplies (LVPS) </a:t>
            </a:r>
            <a:r>
              <a:rPr lang="pl-PL" sz="2000" dirty="0"/>
              <a:t>Introduction to the power distribution and radiation testing. </a:t>
            </a: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052A0B-B438-4272-B537-F36CA57BC0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84824" y="1016732"/>
            <a:ext cx="2045360" cy="1944216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3201E361-BFFA-4DD4-8FB7-988C10AE425D}"/>
              </a:ext>
            </a:extLst>
          </p:cNvPr>
          <p:cNvGrpSpPr/>
          <p:nvPr/>
        </p:nvGrpSpPr>
        <p:grpSpPr>
          <a:xfrm>
            <a:off x="3347865" y="749631"/>
            <a:ext cx="2259640" cy="2474996"/>
            <a:chOff x="3347865" y="749631"/>
            <a:chExt cx="2259640" cy="2474996"/>
          </a:xfrm>
        </p:grpSpPr>
        <p:cxnSp>
          <p:nvCxnSpPr>
            <p:cNvPr id="26" name="Connector: Elbow 25">
              <a:extLst>
                <a:ext uri="{FF2B5EF4-FFF2-40B4-BE49-F238E27FC236}">
                  <a16:creationId xmlns:a16="http://schemas.microsoft.com/office/drawing/2014/main" id="{33612CAB-0628-4491-895C-AF26A00086DD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rot="16200000" flipV="1">
              <a:off x="4504422" y="-86350"/>
              <a:ext cx="267101" cy="1939064"/>
            </a:xfrm>
            <a:prstGeom prst="bentConnector2">
              <a:avLst/>
            </a:prstGeom>
            <a:ln w="57150" cap="sq">
              <a:solidFill>
                <a:schemeClr val="tx1">
                  <a:lumMod val="65000"/>
                  <a:lumOff val="35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DB6A3B9-709A-48BA-8C87-6F0E95F92034}"/>
                </a:ext>
              </a:extLst>
            </p:cNvPr>
            <p:cNvCxnSpPr/>
            <p:nvPr/>
          </p:nvCxnSpPr>
          <p:spPr>
            <a:xfrm>
              <a:off x="3668440" y="749631"/>
              <a:ext cx="0" cy="195663"/>
            </a:xfrm>
            <a:prstGeom prst="line">
              <a:avLst/>
            </a:prstGeom>
            <a:ln w="57150" cap="sq">
              <a:solidFill>
                <a:schemeClr val="tx1">
                  <a:lumMod val="65000"/>
                  <a:lumOff val="35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or: Elbow 38">
              <a:extLst>
                <a:ext uri="{FF2B5EF4-FFF2-40B4-BE49-F238E27FC236}">
                  <a16:creationId xmlns:a16="http://schemas.microsoft.com/office/drawing/2014/main" id="{48EE1160-0AAC-49A7-B22D-6B430EA24ECE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 rot="5400000">
              <a:off x="4506135" y="2123257"/>
              <a:ext cx="263679" cy="1939061"/>
            </a:xfrm>
            <a:prstGeom prst="bentConnector2">
              <a:avLst/>
            </a:prstGeom>
            <a:ln w="57150" cap="sq">
              <a:solidFill>
                <a:schemeClr val="tx1">
                  <a:lumMod val="65000"/>
                  <a:lumOff val="35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867F9B1-2E2B-442A-B633-3A7B37143633}"/>
                </a:ext>
              </a:extLst>
            </p:cNvPr>
            <p:cNvCxnSpPr>
              <a:cxnSpLocks/>
            </p:cNvCxnSpPr>
            <p:nvPr/>
          </p:nvCxnSpPr>
          <p:spPr>
            <a:xfrm>
              <a:off x="3668441" y="3028964"/>
              <a:ext cx="0" cy="195663"/>
            </a:xfrm>
            <a:prstGeom prst="line">
              <a:avLst/>
            </a:prstGeom>
            <a:ln w="57150" cap="sq">
              <a:solidFill>
                <a:schemeClr val="tx1">
                  <a:lumMod val="65000"/>
                  <a:lumOff val="35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CF4C223-5F70-47F6-9AD5-C744828D1915}"/>
                </a:ext>
              </a:extLst>
            </p:cNvPr>
            <p:cNvGrpSpPr/>
            <p:nvPr/>
          </p:nvGrpSpPr>
          <p:grpSpPr>
            <a:xfrm>
              <a:off x="3347865" y="953205"/>
              <a:ext cx="648072" cy="2137568"/>
              <a:chOff x="3347865" y="953205"/>
              <a:chExt cx="648072" cy="2137568"/>
            </a:xfrm>
          </p:grpSpPr>
          <p:sp>
            <p:nvSpPr>
              <p:cNvPr id="12" name="Lightning Bolt 11">
                <a:extLst>
                  <a:ext uri="{FF2B5EF4-FFF2-40B4-BE49-F238E27FC236}">
                    <a16:creationId xmlns:a16="http://schemas.microsoft.com/office/drawing/2014/main" id="{C29FD377-0478-4538-9350-6329BB6D69C3}"/>
                  </a:ext>
                </a:extLst>
              </p:cNvPr>
              <p:cNvSpPr/>
              <p:nvPr/>
            </p:nvSpPr>
            <p:spPr>
              <a:xfrm>
                <a:off x="3407911" y="1737634"/>
                <a:ext cx="504056" cy="648072"/>
              </a:xfrm>
              <a:prstGeom prst="lightningBol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4A8A0E68-37FB-4867-8DC9-81A7A1AAF15A}"/>
                  </a:ext>
                </a:extLst>
              </p:cNvPr>
              <p:cNvSpPr/>
              <p:nvPr/>
            </p:nvSpPr>
            <p:spPr>
              <a:xfrm>
                <a:off x="3347865" y="1060932"/>
                <a:ext cx="648072" cy="1944216"/>
              </a:xfrm>
              <a:prstGeom prst="roundRect">
                <a:avLst/>
              </a:prstGeom>
              <a:noFill/>
              <a:ln w="762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34CF7B70-6619-4E54-9F1E-823933FCD0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88420" y="953205"/>
                <a:ext cx="36004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323EAE2-4CEF-44FD-AD43-F7916EBE1C83}"/>
                  </a:ext>
                </a:extLst>
              </p:cNvPr>
              <p:cNvSpPr txBox="1"/>
              <p:nvPr/>
            </p:nvSpPr>
            <p:spPr>
              <a:xfrm>
                <a:off x="3488419" y="978920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+</a:t>
                </a:r>
                <a:endParaRPr lang="en-CH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8135F90-1E50-4890-BD9B-46A077281377}"/>
                  </a:ext>
                </a:extLst>
              </p:cNvPr>
              <p:cNvSpPr txBox="1"/>
              <p:nvPr/>
            </p:nvSpPr>
            <p:spPr>
              <a:xfrm>
                <a:off x="3523140" y="2629108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-</a:t>
                </a:r>
                <a:endParaRPr lang="en-CH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pic>
        <p:nvPicPr>
          <p:cNvPr id="20" name="Bildplatzhalter 5">
            <a:extLst>
              <a:ext uri="{FF2B5EF4-FFF2-40B4-BE49-F238E27FC236}">
                <a16:creationId xmlns:a16="http://schemas.microsoft.com/office/drawing/2014/main" id="{981331BF-A8D4-4737-B35E-750CE55F68C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" b="34"/>
          <a:stretch>
            <a:fillRect/>
          </a:stretch>
        </p:blipFill>
        <p:spPr>
          <a:xfrm>
            <a:off x="323850" y="619200"/>
            <a:ext cx="8496300" cy="2809800"/>
          </a:xfrm>
        </p:spPr>
      </p:pic>
    </p:spTree>
    <p:extLst>
      <p:ext uri="{BB962C8B-B14F-4D97-AF65-F5344CB8AC3E}">
        <p14:creationId xmlns:p14="http://schemas.microsoft.com/office/powerpoint/2010/main" val="92533197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F76CFF-484A-4050-AB99-A0430520A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412776"/>
            <a:ext cx="8496300" cy="4210046"/>
          </a:xfrm>
        </p:spPr>
        <p:txBody>
          <a:bodyPr/>
          <a:lstStyle/>
          <a:p>
            <a:r>
              <a:rPr lang="pl-PL" dirty="0"/>
              <a:t>Support needed from CERN (RadWG) </a:t>
            </a:r>
          </a:p>
          <a:p>
            <a:pPr lvl="1"/>
            <a:r>
              <a:rPr lang="pl-PL" dirty="0"/>
              <a:t>Access to radiation testing facilities through CERN</a:t>
            </a:r>
          </a:p>
          <a:p>
            <a:pPr lvl="1"/>
            <a:r>
              <a:rPr lang="pl-PL" dirty="0"/>
              <a:t>Support concerning radiation qualification of electronic components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CC6959-484A-4628-A412-E9BF3E7D0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E0747F-509C-4DA3-93D0-C0777FDE0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9848A9-9AB4-43F7-9D6A-966EBCF1A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10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1410DE-BBED-4344-B4DE-10693F016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614464"/>
          </a:xfrm>
        </p:spPr>
        <p:txBody>
          <a:bodyPr/>
          <a:lstStyle/>
          <a:p>
            <a:r>
              <a:rPr lang="pl-PL" dirty="0"/>
              <a:t>Prototype development phase</a:t>
            </a:r>
            <a:endParaRPr lang="en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DEE6A6-C025-4BE9-BBE6-0A034C1E5519}"/>
              </a:ext>
            </a:extLst>
          </p:cNvPr>
          <p:cNvSpPr/>
          <p:nvPr/>
        </p:nvSpPr>
        <p:spPr>
          <a:xfrm>
            <a:off x="1043608" y="5590793"/>
            <a:ext cx="7186023" cy="6994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>
                <a:solidFill>
                  <a:schemeClr val="tx1"/>
                </a:solidFill>
              </a:rPr>
              <a:t>Big thanks to Rudy Ferraro and colleagues for preliminary feedback concerning selected components!</a:t>
            </a:r>
            <a:endParaRPr lang="en-CH" sz="200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858441-6BB9-45F3-A828-6ED25DBFF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229" y="2848474"/>
            <a:ext cx="7071050" cy="26403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708341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A912DF-4626-4D87-876B-8351B3374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323976"/>
            <a:ext cx="8496300" cy="4553295"/>
          </a:xfrm>
        </p:spPr>
        <p:txBody>
          <a:bodyPr/>
          <a:lstStyle/>
          <a:p>
            <a:r>
              <a:rPr lang="pl-PL" dirty="0"/>
              <a:t>Radiation environment</a:t>
            </a:r>
          </a:p>
          <a:p>
            <a:endParaRPr lang="pl-PL" sz="2000" dirty="0">
              <a:solidFill>
                <a:srgbClr val="956013"/>
              </a:solidFill>
            </a:endParaRPr>
          </a:p>
          <a:p>
            <a:endParaRPr lang="pl-PL" sz="2000" dirty="0">
              <a:solidFill>
                <a:srgbClr val="956013"/>
              </a:solidFill>
            </a:endParaRPr>
          </a:p>
          <a:p>
            <a:endParaRPr lang="pl-PL" sz="2000" dirty="0">
              <a:solidFill>
                <a:srgbClr val="956013"/>
              </a:solidFill>
            </a:endParaRP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r>
              <a:rPr lang="pl-PL" dirty="0"/>
              <a:t>Large number of components (14500 individual channels)</a:t>
            </a:r>
          </a:p>
          <a:p>
            <a:r>
              <a:rPr lang="pl-PL" dirty="0"/>
              <a:t>Most of the components available in the database do not have enough confidence level to use them without further testing. </a:t>
            </a:r>
          </a:p>
          <a:p>
            <a:r>
              <a:rPr lang="pl-PL" b="1" dirty="0"/>
              <a:t>A lot of testing needed to ensure reliability!</a:t>
            </a:r>
            <a:endParaRPr lang="en-CH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FC4DE8-F33A-4AF1-9ED9-648BB6F42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07DDA0-D74F-4284-B7AA-7522F9FFC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B641A-1354-4FBD-A908-A28404A68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C760DBF-9300-4665-A0F9-070A24164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648046"/>
          </a:xfrm>
        </p:spPr>
        <p:txBody>
          <a:bodyPr/>
          <a:lstStyle/>
          <a:p>
            <a:r>
              <a:rPr lang="pl-PL" dirty="0"/>
              <a:t>Challenges</a:t>
            </a:r>
            <a:endParaRPr lang="en-CH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78A57E6-E8DC-4AC4-A577-277E40DD06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064921"/>
              </p:ext>
            </p:extLst>
          </p:nvPr>
        </p:nvGraphicFramePr>
        <p:xfrm>
          <a:off x="1115616" y="1844824"/>
          <a:ext cx="3744416" cy="1724330"/>
        </p:xfrm>
        <a:graphic>
          <a:graphicData uri="http://schemas.openxmlformats.org/drawingml/2006/table">
            <a:tbl>
              <a:tblPr/>
              <a:tblGrid>
                <a:gridCol w="1833270">
                  <a:extLst>
                    <a:ext uri="{9D8B030D-6E8A-4147-A177-3AD203B41FA5}">
                      <a16:colId xmlns:a16="http://schemas.microsoft.com/office/drawing/2014/main" val="200023021"/>
                    </a:ext>
                  </a:extLst>
                </a:gridCol>
                <a:gridCol w="929746">
                  <a:extLst>
                    <a:ext uri="{9D8B030D-6E8A-4147-A177-3AD203B41FA5}">
                      <a16:colId xmlns:a16="http://schemas.microsoft.com/office/drawing/2014/main" val="3687739579"/>
                    </a:ext>
                  </a:extLst>
                </a:gridCol>
                <a:gridCol w="981400">
                  <a:extLst>
                    <a:ext uri="{9D8B030D-6E8A-4147-A177-3AD203B41FA5}">
                      <a16:colId xmlns:a16="http://schemas.microsoft.com/office/drawing/2014/main" val="156764859"/>
                    </a:ext>
                  </a:extLst>
                </a:gridCol>
              </a:tblGrid>
              <a:tr h="477787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</a:t>
                      </a:r>
                      <a:br>
                        <a:rPr lang="fr-CH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CH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(250 fb-1)</a:t>
                      </a: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Lifetime (4000 fb-1)</a:t>
                      </a: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783702"/>
                  </a:ext>
                </a:extLst>
              </a:tr>
              <a:tr h="41779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TID</a:t>
                      </a:r>
                      <a:r>
                        <a:rPr lang="pl-PL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[Gy]</a:t>
                      </a:r>
                      <a:endParaRPr lang="fr-CH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274644"/>
                  </a:ext>
                </a:extLst>
              </a:tr>
              <a:tr h="457814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Neutron fluence </a:t>
                      </a:r>
                      <a:br>
                        <a:rPr lang="pl-PL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CH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 MeV eq.)</a:t>
                      </a:r>
                      <a:r>
                        <a:rPr lang="pl-PL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[n/cm2]</a:t>
                      </a:r>
                      <a:endParaRPr lang="fr-CH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6,25E+11</a:t>
                      </a: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1,00E+13</a:t>
                      </a: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932594"/>
                  </a:ext>
                </a:extLst>
              </a:tr>
              <a:tr h="358634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HEH fluence</a:t>
                      </a:r>
                      <a:r>
                        <a:rPr lang="pl-PL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[p/cm2]</a:t>
                      </a:r>
                      <a:endParaRPr lang="fr-CH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1,25E+11</a:t>
                      </a: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2,00E+12</a:t>
                      </a:r>
                    </a:p>
                  </a:txBody>
                  <a:tcPr marL="12913" marR="12913" marT="12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2392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042468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083079C-90D5-4F78-9742-47B795752128}"/>
              </a:ext>
            </a:extLst>
          </p:cNvPr>
          <p:cNvSpPr txBox="1"/>
          <p:nvPr/>
        </p:nvSpPr>
        <p:spPr>
          <a:xfrm>
            <a:off x="1115617" y="3551036"/>
            <a:ext cx="37444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800" i="1" dirty="0">
                <a:solidFill>
                  <a:schemeClr val="accent1"/>
                </a:solidFill>
              </a:rPr>
              <a:t>Expected radiation levels at the location of LVPS. </a:t>
            </a:r>
            <a:endParaRPr lang="en-CH" sz="800" i="1" dirty="0">
              <a:solidFill>
                <a:schemeClr val="accent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4F9B39B-5403-480C-B913-BBF74B545DF7}"/>
              </a:ext>
            </a:extLst>
          </p:cNvPr>
          <p:cNvGrpSpPr/>
          <p:nvPr/>
        </p:nvGrpSpPr>
        <p:grpSpPr>
          <a:xfrm>
            <a:off x="5345496" y="2509017"/>
            <a:ext cx="3204196" cy="608309"/>
            <a:chOff x="5615954" y="2509018"/>
            <a:chExt cx="3204196" cy="608309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CFD1F36-444E-497A-B672-BF1FE58EB955}"/>
                </a:ext>
              </a:extLst>
            </p:cNvPr>
            <p:cNvSpPr/>
            <p:nvPr/>
          </p:nvSpPr>
          <p:spPr>
            <a:xfrm>
              <a:off x="5615954" y="2509018"/>
              <a:ext cx="3204196" cy="608309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marL="539750" algn="ctr"/>
              <a:r>
                <a:rPr lang="pl-PL" sz="1200" dirty="0">
                  <a:solidFill>
                    <a:schemeClr val="tx1"/>
                  </a:solidFill>
                </a:rPr>
                <a:t>Update on radiation level estimates is ongoing. These values given here may be too conservative. </a:t>
              </a:r>
              <a:endParaRPr lang="en-CH" sz="1200" dirty="0">
                <a:solidFill>
                  <a:schemeClr val="tx1"/>
                </a:solidFill>
              </a:endParaRPr>
            </a:p>
          </p:txBody>
        </p:sp>
        <p:pic>
          <p:nvPicPr>
            <p:cNvPr id="17" name="Picture 16" descr="Icon&#10;&#10;Description automatically generated">
              <a:extLst>
                <a:ext uri="{FF2B5EF4-FFF2-40B4-BE49-F238E27FC236}">
                  <a16:creationId xmlns:a16="http://schemas.microsoft.com/office/drawing/2014/main" id="{A0BF0B62-3BE0-4CBE-8565-805FB5AFC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5685451" y="2559442"/>
              <a:ext cx="507460" cy="5074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325043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CFA5F2-E3CF-428E-A0A7-ECAAE804F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96752"/>
            <a:ext cx="8712646" cy="4824536"/>
          </a:xfrm>
        </p:spPr>
        <p:txBody>
          <a:bodyPr/>
          <a:lstStyle/>
          <a:p>
            <a:r>
              <a:rPr lang="pl-PL" dirty="0"/>
              <a:t>Use of reliability engineering in radiation test desing</a:t>
            </a:r>
          </a:p>
          <a:p>
            <a:pPr lvl="2"/>
            <a:r>
              <a:rPr lang="pl-PL" sz="1600" dirty="0"/>
              <a:t>Testing </a:t>
            </a:r>
            <a:r>
              <a:rPr lang="pl-PL" sz="1600" b="1" dirty="0"/>
              <a:t>n</a:t>
            </a:r>
            <a:r>
              <a:rPr lang="pl-PL" sz="1600" dirty="0"/>
              <a:t> components in </a:t>
            </a:r>
            <a:r>
              <a:rPr lang="pl-PL" sz="1600" b="1" dirty="0"/>
              <a:t>t</a:t>
            </a:r>
            <a:r>
              <a:rPr lang="pl-PL" sz="1600" dirty="0"/>
              <a:t> time gives </a:t>
            </a:r>
            <a:r>
              <a:rPr lang="pl-PL" sz="1600" b="1" dirty="0"/>
              <a:t>R</a:t>
            </a:r>
            <a:r>
              <a:rPr lang="pl-PL" sz="1600" dirty="0"/>
              <a:t> reliability with certain </a:t>
            </a:r>
            <a:r>
              <a:rPr lang="pl-PL" sz="1600" b="1" dirty="0"/>
              <a:t>CL</a:t>
            </a:r>
            <a:r>
              <a:rPr lang="pl-PL" sz="1600" dirty="0"/>
              <a:t> when operating </a:t>
            </a:r>
            <a:r>
              <a:rPr lang="pl-PL" sz="1600" b="1" dirty="0"/>
              <a:t>t_operation </a:t>
            </a:r>
            <a:r>
              <a:rPr lang="pl-PL" sz="1600" dirty="0"/>
              <a:t>time </a:t>
            </a:r>
          </a:p>
          <a:p>
            <a:pPr lvl="2"/>
            <a:r>
              <a:rPr lang="pl-PL" sz="1400" dirty="0"/>
              <a:t>Assumptions: weibull distribution with </a:t>
            </a:r>
            <a:r>
              <a:rPr lang="el-GR" sz="1400" dirty="0"/>
              <a:t>β</a:t>
            </a:r>
            <a:r>
              <a:rPr lang="pl-PL" sz="1400" dirty="0"/>
              <a:t> = 1 (= exponential distribution, constant failure rate); no failures during the test observed. </a:t>
            </a:r>
          </a:p>
          <a:p>
            <a:pPr lvl="2"/>
            <a:endParaRPr lang="pl-PL" dirty="0"/>
          </a:p>
          <a:p>
            <a:pPr lvl="2"/>
            <a:r>
              <a:rPr lang="pl-PL" dirty="0"/>
              <a:t>Reliability ensured from a standard PSI radiation test: </a:t>
            </a:r>
          </a:p>
          <a:p>
            <a:pPr lvl="3"/>
            <a:r>
              <a:rPr lang="pl-PL" dirty="0"/>
              <a:t>testing </a:t>
            </a:r>
            <a:r>
              <a:rPr lang="pl-PL" b="1" dirty="0"/>
              <a:t>n</a:t>
            </a:r>
            <a:r>
              <a:rPr lang="pl-PL" dirty="0"/>
              <a:t>=10 components by </a:t>
            </a:r>
            <a:r>
              <a:rPr lang="pl-PL" b="1" dirty="0"/>
              <a:t>t</a:t>
            </a:r>
            <a:r>
              <a:rPr lang="pl-PL" dirty="0"/>
              <a:t>=1e12 HEH/cm2 gives </a:t>
            </a:r>
            <a:r>
              <a:rPr lang="pl-PL" b="1" dirty="0"/>
              <a:t>R</a:t>
            </a:r>
            <a:r>
              <a:rPr lang="pl-PL" dirty="0"/>
              <a:t>=0,9971 reliability with </a:t>
            </a:r>
            <a:r>
              <a:rPr lang="pl-PL" b="1" dirty="0"/>
              <a:t>CL</a:t>
            </a:r>
            <a:r>
              <a:rPr lang="pl-PL" dirty="0"/>
              <a:t>=90% when operating </a:t>
            </a:r>
            <a:r>
              <a:rPr lang="pl-PL" b="1" dirty="0"/>
              <a:t>t_operation</a:t>
            </a:r>
            <a:r>
              <a:rPr lang="pl-PL" dirty="0"/>
              <a:t>=1,25e10 HEH/cm2 (1 y of operation)</a:t>
            </a:r>
          </a:p>
          <a:p>
            <a:pPr lvl="3"/>
            <a:r>
              <a:rPr lang="pl-PL" sz="1400" dirty="0"/>
              <a:t>If we use 14500 of these devices, we have annual failure rate of 14500*(1-R) </a:t>
            </a:r>
            <a:r>
              <a:rPr lang="pl-PL" sz="1400" dirty="0">
                <a:latin typeface="Calibri" panose="020F0502020204030204" pitchFamily="34" charset="0"/>
                <a:cs typeface="Calibri" panose="020F0502020204030204" pitchFamily="34" charset="0"/>
              </a:rPr>
              <a:t>≈</a:t>
            </a:r>
            <a:r>
              <a:rPr lang="pl-PL" sz="1400" dirty="0"/>
              <a:t> 42 failures / year</a:t>
            </a:r>
          </a:p>
          <a:p>
            <a:pPr lvl="2"/>
            <a:r>
              <a:rPr lang="pl-PL" dirty="0"/>
              <a:t>Sample size required to get sattysfying confidence level for a component that is present in each channel:</a:t>
            </a:r>
          </a:p>
          <a:p>
            <a:pPr lvl="3"/>
            <a:r>
              <a:rPr lang="pl-PL" sz="1400" dirty="0"/>
              <a:t>Permitted annual failure rate for the entire system is 3%. If for a critical component that is present in every channel we permit a contribution to an annual failure rate of 1% for the whole system (that means 6,9e-5 for a single component) then we would need to test at least 417 devices and see no failures to have this reliability ensured with 90% CL.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92A2C8-8E91-435F-82A4-E21AC9C0F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328D3-F886-4D06-B526-3A31344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820B07-0CBB-40A4-A7F5-18BDD42E7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64ED5E2-BB1E-4287-A310-C4A855598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576038"/>
          </a:xfrm>
        </p:spPr>
        <p:txBody>
          <a:bodyPr/>
          <a:lstStyle/>
          <a:p>
            <a:r>
              <a:rPr lang="pl-PL" dirty="0"/>
              <a:t>Example – test design to ensure SE tollerance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47665747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447700-07C6-4B0E-A56D-5518A4EB4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484784"/>
            <a:ext cx="8496300" cy="4210046"/>
          </a:xfrm>
        </p:spPr>
        <p:txBody>
          <a:bodyPr/>
          <a:lstStyle/>
          <a:p>
            <a:r>
              <a:rPr lang="pl-PL" dirty="0"/>
              <a:t>Manufacturer has a list of promising components from the past developments and RadWG database</a:t>
            </a:r>
          </a:p>
          <a:p>
            <a:pPr lvl="1"/>
            <a:r>
              <a:rPr lang="pl-PL" dirty="0"/>
              <a:t>Looking for a recommendation concerning microcontorller suitable for such application</a:t>
            </a:r>
          </a:p>
          <a:p>
            <a:pPr lvl="2"/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SAMD21</a:t>
            </a:r>
            <a:r>
              <a:rPr lang="pl-PL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+ watchdog </a:t>
            </a:r>
            <a:br>
              <a:rPr lang="pl-PL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1200" u="sng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https://edms.cern.ch/ui/#!master/navigator/document?D:100698304:100698304:subDocs</a:t>
            </a:r>
            <a:endParaRPr lang="pl-PL" sz="1200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2"/>
            <a:endParaRPr lang="pl-PL" sz="1600" dirty="0">
              <a:latin typeface="Calibri" panose="020F0502020204030204" pitchFamily="34" charset="0"/>
            </a:endParaRPr>
          </a:p>
          <a:p>
            <a:r>
              <a:rPr lang="pl-PL" sz="2200" dirty="0">
                <a:latin typeface="Calibri" panose="020F0502020204030204" pitchFamily="34" charset="0"/>
              </a:rPr>
              <a:t>Radiation test plan is being developed by the manufacturer.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47EF92-D25B-4823-AF1A-4E76A5941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FB6470-0CA0-419B-B340-871386A66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B3BF32-106E-4297-ADE3-6BFF40C69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13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3DA7C8F-18A9-4370-8635-D3982366D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542456"/>
          </a:xfrm>
        </p:spPr>
        <p:txBody>
          <a:bodyPr/>
          <a:lstStyle/>
          <a:p>
            <a:r>
              <a:rPr lang="pl-PL" dirty="0"/>
              <a:t>Work is ongoing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9819525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5888DE0-2142-450F-B184-C5D6B96B0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313" y="620688"/>
            <a:ext cx="8496299" cy="720080"/>
          </a:xfrm>
          <a:solidFill>
            <a:schemeClr val="bg1">
              <a:alpha val="20000"/>
            </a:schemeClr>
          </a:solidFill>
        </p:spPr>
        <p:txBody>
          <a:bodyPr/>
          <a:lstStyle/>
          <a:p>
            <a:pPr algn="ctr"/>
            <a:r>
              <a:rPr lang="pl-PL" sz="3600" dirty="0"/>
              <a:t>Thank you for your attention</a:t>
            </a:r>
            <a:endParaRPr lang="en-CH" sz="3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158A7-77E5-4411-9DD9-6C1FB69ADEB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531225" y="6308725"/>
            <a:ext cx="612775" cy="468313"/>
          </a:xfrm>
        </p:spPr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0DCAB-1D8B-4BC0-A996-520C7FD5EE5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935663" y="6308725"/>
            <a:ext cx="3208337" cy="468313"/>
          </a:xfrm>
        </p:spPr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FA494B-12D7-448B-8A47-43A1B0B785B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877300" y="6308725"/>
            <a:ext cx="266700" cy="468313"/>
          </a:xfrm>
        </p:spPr>
        <p:txBody>
          <a:bodyPr/>
          <a:lstStyle/>
          <a:p>
            <a:fld id="{6C6AE60A-B69C-4790-82F7-3882EDF23186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354011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34F2B62-9262-4081-992F-2A9F44419C94}"/>
              </a:ext>
            </a:extLst>
          </p:cNvPr>
          <p:cNvSpPr/>
          <p:nvPr/>
        </p:nvSpPr>
        <p:spPr>
          <a:xfrm>
            <a:off x="374162" y="1196752"/>
            <a:ext cx="3261734" cy="504056"/>
          </a:xfrm>
          <a:prstGeom prst="roundRect">
            <a:avLst/>
          </a:prstGeom>
          <a:solidFill>
            <a:srgbClr val="A8322D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5DE2B2-3420-47DA-9C53-23F582179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248184"/>
            <a:ext cx="8496300" cy="4210046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CMS upgrade phase II</a:t>
            </a:r>
          </a:p>
          <a:p>
            <a:pPr marL="0" indent="0">
              <a:buNone/>
            </a:pPr>
            <a:r>
              <a:rPr lang="en-US" sz="2000" dirty="0"/>
              <a:t>In the coming years, a major CMS detector upgrade is planned to match the performance of the HL-LHC. </a:t>
            </a:r>
          </a:p>
          <a:p>
            <a:r>
              <a:rPr lang="en-US" sz="1800" dirty="0"/>
              <a:t>Low voltage power demand increases significantly</a:t>
            </a:r>
          </a:p>
          <a:p>
            <a:r>
              <a:rPr lang="en-US" sz="1800" dirty="0"/>
              <a:t>New subdetectors introduced – additional LV power needed. </a:t>
            </a:r>
          </a:p>
          <a:p>
            <a:r>
              <a:rPr lang="en-US" sz="1800" dirty="0"/>
              <a:t>Powering concept for the frontend electronics changed from linear regulators to switching converters.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i="1" dirty="0"/>
              <a:t>Table 1: Channels and power need among subdetectors. </a:t>
            </a:r>
            <a:endParaRPr lang="en-CH" sz="1800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1D7E3C-0E45-4E33-9E2E-5CE911F3D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A818D4-A792-4E3A-BCDF-0936964C0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8E4EE4-2F8D-46D6-922C-CD6747EB6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E51263A-DEFF-499B-9BE0-85B876259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504056"/>
          </a:xfrm>
        </p:spPr>
        <p:txBody>
          <a:bodyPr/>
          <a:lstStyle/>
          <a:p>
            <a:r>
              <a:rPr lang="en-US" dirty="0"/>
              <a:t>Introduction</a:t>
            </a:r>
            <a:endParaRPr lang="en-CH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5B45F3E-9463-4F97-8E14-A5FB533FA4A9}"/>
              </a:ext>
            </a:extLst>
          </p:cNvPr>
          <p:cNvGraphicFramePr>
            <a:graphicFrameLocks noGrp="1"/>
          </p:cNvGraphicFramePr>
          <p:nvPr/>
        </p:nvGraphicFramePr>
        <p:xfrm>
          <a:off x="294302" y="4280095"/>
          <a:ext cx="8469953" cy="1276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0499">
                  <a:extLst>
                    <a:ext uri="{9D8B030D-6E8A-4147-A177-3AD203B41FA5}">
                      <a16:colId xmlns:a16="http://schemas.microsoft.com/office/drawing/2014/main" val="2095453244"/>
                    </a:ext>
                  </a:extLst>
                </a:gridCol>
                <a:gridCol w="1281576">
                  <a:extLst>
                    <a:ext uri="{9D8B030D-6E8A-4147-A177-3AD203B41FA5}">
                      <a16:colId xmlns:a16="http://schemas.microsoft.com/office/drawing/2014/main" val="3511740878"/>
                    </a:ext>
                  </a:extLst>
                </a:gridCol>
                <a:gridCol w="1281576">
                  <a:extLst>
                    <a:ext uri="{9D8B030D-6E8A-4147-A177-3AD203B41FA5}">
                      <a16:colId xmlns:a16="http://schemas.microsoft.com/office/drawing/2014/main" val="389435495"/>
                    </a:ext>
                  </a:extLst>
                </a:gridCol>
                <a:gridCol w="1281576">
                  <a:extLst>
                    <a:ext uri="{9D8B030D-6E8A-4147-A177-3AD203B41FA5}">
                      <a16:colId xmlns:a16="http://schemas.microsoft.com/office/drawing/2014/main" val="2898330126"/>
                    </a:ext>
                  </a:extLst>
                </a:gridCol>
                <a:gridCol w="1425088">
                  <a:extLst>
                    <a:ext uri="{9D8B030D-6E8A-4147-A177-3AD203B41FA5}">
                      <a16:colId xmlns:a16="http://schemas.microsoft.com/office/drawing/2014/main" val="1990381084"/>
                    </a:ext>
                  </a:extLst>
                </a:gridCol>
                <a:gridCol w="1195825">
                  <a:extLst>
                    <a:ext uri="{9D8B030D-6E8A-4147-A177-3AD203B41FA5}">
                      <a16:colId xmlns:a16="http://schemas.microsoft.com/office/drawing/2014/main" val="3057872682"/>
                    </a:ext>
                  </a:extLst>
                </a:gridCol>
                <a:gridCol w="1223813">
                  <a:extLst>
                    <a:ext uri="{9D8B030D-6E8A-4147-A177-3AD203B41FA5}">
                      <a16:colId xmlns:a16="http://schemas.microsoft.com/office/drawing/2014/main" val="2408867224"/>
                    </a:ext>
                  </a:extLst>
                </a:gridCol>
              </a:tblGrid>
              <a:tr h="412458">
                <a:tc>
                  <a:txBody>
                    <a:bodyPr/>
                    <a:lstStyle/>
                    <a:p>
                      <a:pPr algn="ctr" fontAlgn="b"/>
                      <a:endParaRPr lang="en-CH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400" b="1" u="none" strike="noStrike" dirty="0">
                          <a:effectLst/>
                          <a:latin typeface="+mn-lt"/>
                        </a:rPr>
                        <a:t>EB</a:t>
                      </a:r>
                      <a:br>
                        <a:rPr lang="fr-CH" sz="1400" b="1" u="none" strike="noStrike" dirty="0">
                          <a:effectLst/>
                          <a:latin typeface="+mn-lt"/>
                        </a:rPr>
                      </a:br>
                      <a:r>
                        <a:rPr lang="fr-CH" sz="1100" b="1" u="none" strike="noStrike" dirty="0">
                          <a:effectLst/>
                          <a:latin typeface="+mn-lt"/>
                        </a:rPr>
                        <a:t>(configuration 1)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BTL</a:t>
                      </a:r>
                      <a:br>
                        <a:rPr kumimoji="0" lang="fr-CH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fr-CH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(configuration 1)</a:t>
                      </a:r>
                      <a:endParaRPr kumimoji="0" lang="fr-CH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10" marR="3810" marT="381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400" b="1" u="none" strike="noStrike" dirty="0">
                          <a:effectLst/>
                          <a:latin typeface="+mn-lt"/>
                        </a:rPr>
                        <a:t>ETL</a:t>
                      </a:r>
                    </a:p>
                    <a:p>
                      <a:pPr algn="ctr" fontAlgn="b"/>
                      <a:r>
                        <a:rPr lang="fr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(configuration 2)</a:t>
                      </a:r>
                    </a:p>
                  </a:txBody>
                  <a:tcPr marL="3810" marR="3810" marT="381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400" b="1" u="none" strike="noStrike" dirty="0">
                          <a:effectLst/>
                          <a:latin typeface="+mn-lt"/>
                        </a:rPr>
                        <a:t>EC </a:t>
                      </a:r>
                      <a:br>
                        <a:rPr lang="fr-CH" sz="1400" b="1" u="none" strike="noStrike" dirty="0">
                          <a:effectLst/>
                          <a:latin typeface="+mn-lt"/>
                        </a:rPr>
                      </a:br>
                      <a:r>
                        <a:rPr lang="fr-CH" sz="1100" b="1" u="none" strike="noStrike" dirty="0">
                          <a:effectLst/>
                          <a:latin typeface="+mn-lt"/>
                        </a:rPr>
                        <a:t>(configuration 3)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BTL TEC</a:t>
                      </a:r>
                      <a:br>
                        <a:rPr lang="fr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fr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(conf. 1 variant a)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BTL BV</a:t>
                      </a:r>
                      <a:br>
                        <a:rPr lang="fr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fr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(conf. 1 variant b)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587959"/>
                  </a:ext>
                </a:extLst>
              </a:tr>
              <a:tr h="494062"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b="1" u="none" strike="noStrike" dirty="0">
                          <a:effectLst/>
                          <a:latin typeface="+mn-lt"/>
                        </a:rPr>
                        <a:t>Channel </a:t>
                      </a:r>
                      <a:r>
                        <a:rPr lang="fr-CH" sz="1200" b="1" u="none" strike="noStrike" dirty="0" err="1">
                          <a:effectLst/>
                          <a:latin typeface="+mn-lt"/>
                        </a:rPr>
                        <a:t>needs</a:t>
                      </a:r>
                      <a:endParaRPr lang="fr-CH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50" u="none" strike="noStrike" dirty="0">
                          <a:effectLst/>
                          <a:latin typeface="+mn-lt"/>
                        </a:rPr>
                        <a:t>2448 x 50W channels 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u="none" strike="noStrike" dirty="0">
                          <a:effectLst/>
                          <a:latin typeface="+mn-lt"/>
                        </a:rPr>
                        <a:t>432 x 50W </a:t>
                      </a:r>
                      <a:br>
                        <a:rPr lang="fr-CH" sz="1050" u="none" strike="noStrike" dirty="0">
                          <a:effectLst/>
                          <a:latin typeface="+mn-lt"/>
                        </a:rPr>
                      </a:br>
                      <a:r>
                        <a:rPr lang="fr-CH" sz="1050" u="none" strike="noStrike" dirty="0">
                          <a:effectLst/>
                          <a:latin typeface="+mn-lt"/>
                        </a:rPr>
                        <a:t>channels 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50" u="none" strike="noStrike" dirty="0">
                          <a:effectLst/>
                          <a:latin typeface="+mn-lt"/>
                        </a:rPr>
                        <a:t>700 x 200 W channels</a:t>
                      </a:r>
                      <a:endParaRPr lang="fr-CH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50" u="none" strike="noStrike" dirty="0">
                          <a:effectLst/>
                          <a:latin typeface="+mn-lt"/>
                        </a:rPr>
                        <a:t>3600 x 100 W </a:t>
                      </a:r>
                      <a:br>
                        <a:rPr lang="en-US" sz="1050" u="none" strike="noStrike" dirty="0">
                          <a:effectLst/>
                          <a:latin typeface="+mn-lt"/>
                        </a:rPr>
                      </a:br>
                      <a:r>
                        <a:rPr lang="pl-PL" sz="1050" u="none" strike="noStrike" dirty="0">
                          <a:effectLst/>
                          <a:latin typeface="+mn-lt"/>
                        </a:rPr>
                        <a:t>+ 1008 x 50 W</a:t>
                      </a:r>
                      <a:endParaRPr lang="pl-PL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432 x 50 W channels</a:t>
                      </a:r>
                      <a:endParaRPr lang="pl-PL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432 x 100 W</a:t>
                      </a:r>
                      <a:b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channels</a:t>
                      </a:r>
                    </a:p>
                  </a:txBody>
                  <a:tcPr marL="3810" marR="3810" marT="3810" marB="0" anchor="ctr"/>
                </a:tc>
                <a:extLst>
                  <a:ext uri="{0D108BD9-81ED-4DB2-BD59-A6C34878D82A}">
                    <a16:rowId xmlns:a16="http://schemas.microsoft.com/office/drawing/2014/main" val="317803983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Power </a:t>
                      </a:r>
                      <a:r>
                        <a:rPr lang="fr-CH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needs</a:t>
                      </a:r>
                      <a:endParaRPr lang="fr-CH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50" u="none" strike="noStrike" dirty="0">
                          <a:effectLst/>
                          <a:latin typeface="+mn-lt"/>
                        </a:rPr>
                        <a:t>122.4 kW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50" u="none" strike="noStrike" dirty="0">
                          <a:effectLst/>
                          <a:latin typeface="+mn-lt"/>
                        </a:rPr>
                        <a:t>21.6 kW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140 kW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410.4 kW</a:t>
                      </a:r>
                      <a:endParaRPr lang="pl-PL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21.6 kW</a:t>
                      </a:r>
                      <a:endParaRPr lang="pl-PL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43.2 kW</a:t>
                      </a:r>
                      <a:endParaRPr lang="pl-PL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 anchor="ctr"/>
                </a:tc>
                <a:extLst>
                  <a:ext uri="{0D108BD9-81ED-4DB2-BD59-A6C34878D82A}">
                    <a16:rowId xmlns:a16="http://schemas.microsoft.com/office/drawing/2014/main" val="367205749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91A18E3-FC0A-4205-9B12-DFB80EB112BE}"/>
              </a:ext>
            </a:extLst>
          </p:cNvPr>
          <p:cNvSpPr/>
          <p:nvPr/>
        </p:nvSpPr>
        <p:spPr>
          <a:xfrm>
            <a:off x="2771800" y="5697285"/>
            <a:ext cx="3261734" cy="504056"/>
          </a:xfrm>
          <a:prstGeom prst="roundRect">
            <a:avLst/>
          </a:prstGeom>
          <a:solidFill>
            <a:schemeClr val="accent2">
              <a:lumMod val="5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Total power need: 759.2 kW</a:t>
            </a:r>
            <a:endParaRPr lang="en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94773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TextBox 464">
            <a:extLst>
              <a:ext uri="{FF2B5EF4-FFF2-40B4-BE49-F238E27FC236}">
                <a16:creationId xmlns:a16="http://schemas.microsoft.com/office/drawing/2014/main" id="{3DE5A7CE-CC92-47AB-83EA-1C327E18B819}"/>
              </a:ext>
            </a:extLst>
          </p:cNvPr>
          <p:cNvSpPr txBox="1"/>
          <p:nvPr/>
        </p:nvSpPr>
        <p:spPr>
          <a:xfrm>
            <a:off x="3590046" y="5055994"/>
            <a:ext cx="2252001" cy="11089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?</a:t>
            </a:r>
            <a:endParaRPr lang="en-CH" sz="3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B92B814D-934A-4D95-BF2E-33E9319E46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843" y="5048280"/>
            <a:ext cx="1703616" cy="97468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7123D0A-2D1C-41A5-885A-3ADCBA64D2E3}"/>
              </a:ext>
            </a:extLst>
          </p:cNvPr>
          <p:cNvSpPr/>
          <p:nvPr/>
        </p:nvSpPr>
        <p:spPr>
          <a:xfrm>
            <a:off x="854628" y="1093921"/>
            <a:ext cx="5267518" cy="5316192"/>
          </a:xfrm>
          <a:prstGeom prst="roundRect">
            <a:avLst>
              <a:gd name="adj" fmla="val 3295"/>
            </a:avLst>
          </a:prstGeom>
          <a:solidFill>
            <a:srgbClr val="92D050">
              <a:alpha val="26000"/>
            </a:srgbClr>
          </a:solidFill>
          <a:ln w="19050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18712" y="611422"/>
            <a:ext cx="8496300" cy="482499"/>
          </a:xfrm>
        </p:spPr>
        <p:txBody>
          <a:bodyPr/>
          <a:lstStyle/>
          <a:p>
            <a:r>
              <a:rPr lang="en-GB" dirty="0"/>
              <a:t>Powering concept overview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Krzysztof Stachon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3</a:t>
            </a:fld>
            <a:endParaRPr lang="en-GB" dirty="0"/>
          </a:p>
        </p:txBody>
      </p:sp>
      <p:cxnSp>
        <p:nvCxnSpPr>
          <p:cNvPr id="388" name="Connector: Elbow 387">
            <a:extLst>
              <a:ext uri="{FF2B5EF4-FFF2-40B4-BE49-F238E27FC236}">
                <a16:creationId xmlns:a16="http://schemas.microsoft.com/office/drawing/2014/main" id="{25C5461D-5C0F-47A7-B219-EECB02F65358}"/>
              </a:ext>
            </a:extLst>
          </p:cNvPr>
          <p:cNvCxnSpPr>
            <a:cxnSpLocks/>
            <a:stCxn id="376" idx="3"/>
            <a:endCxn id="379" idx="1"/>
          </p:cNvCxnSpPr>
          <p:nvPr/>
        </p:nvCxnSpPr>
        <p:spPr>
          <a:xfrm flipV="1">
            <a:off x="2621088" y="1555403"/>
            <a:ext cx="1718325" cy="198783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389" name="Connector: Elbow 388">
            <a:extLst>
              <a:ext uri="{FF2B5EF4-FFF2-40B4-BE49-F238E27FC236}">
                <a16:creationId xmlns:a16="http://schemas.microsoft.com/office/drawing/2014/main" id="{AF7CBCA0-DDBA-411F-9EBB-8D2FB4CBD8F9}"/>
              </a:ext>
            </a:extLst>
          </p:cNvPr>
          <p:cNvCxnSpPr>
            <a:cxnSpLocks/>
            <a:stCxn id="376" idx="3"/>
            <a:endCxn id="382" idx="1"/>
          </p:cNvCxnSpPr>
          <p:nvPr/>
        </p:nvCxnSpPr>
        <p:spPr>
          <a:xfrm>
            <a:off x="2621088" y="1754186"/>
            <a:ext cx="1724756" cy="649027"/>
          </a:xfrm>
          <a:prstGeom prst="bentConnector3">
            <a:avLst>
              <a:gd name="adj1" fmla="val 49762"/>
            </a:avLst>
          </a:prstGeom>
          <a:noFill/>
          <a:ln w="381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390" name="Connector: Elbow 389">
            <a:extLst>
              <a:ext uri="{FF2B5EF4-FFF2-40B4-BE49-F238E27FC236}">
                <a16:creationId xmlns:a16="http://schemas.microsoft.com/office/drawing/2014/main" id="{7BCD532C-BC32-4D54-B303-02B0901F8503}"/>
              </a:ext>
            </a:extLst>
          </p:cNvPr>
          <p:cNvCxnSpPr>
            <a:cxnSpLocks/>
            <a:stCxn id="387" idx="3"/>
            <a:endCxn id="376" idx="1"/>
          </p:cNvCxnSpPr>
          <p:nvPr/>
        </p:nvCxnSpPr>
        <p:spPr>
          <a:xfrm flipV="1">
            <a:off x="572293" y="1754186"/>
            <a:ext cx="968795" cy="514818"/>
          </a:xfrm>
          <a:prstGeom prst="bentConnector3">
            <a:avLst>
              <a:gd name="adj1" fmla="val 50000"/>
            </a:avLst>
          </a:prstGeom>
          <a:noFill/>
          <a:ln w="571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sp>
        <p:nvSpPr>
          <p:cNvPr id="391" name="Oval 390">
            <a:extLst>
              <a:ext uri="{FF2B5EF4-FFF2-40B4-BE49-F238E27FC236}">
                <a16:creationId xmlns:a16="http://schemas.microsoft.com/office/drawing/2014/main" id="{CF98CFC1-0A6E-49B8-9B88-3043564E1768}"/>
              </a:ext>
            </a:extLst>
          </p:cNvPr>
          <p:cNvSpPr/>
          <p:nvPr/>
        </p:nvSpPr>
        <p:spPr>
          <a:xfrm>
            <a:off x="1970035" y="2449854"/>
            <a:ext cx="203200" cy="203200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2" name="Oval 391">
            <a:extLst>
              <a:ext uri="{FF2B5EF4-FFF2-40B4-BE49-F238E27FC236}">
                <a16:creationId xmlns:a16="http://schemas.microsoft.com/office/drawing/2014/main" id="{FB8E653C-E330-4E6E-A082-07D654F33E86}"/>
              </a:ext>
            </a:extLst>
          </p:cNvPr>
          <p:cNvSpPr/>
          <p:nvPr/>
        </p:nvSpPr>
        <p:spPr>
          <a:xfrm>
            <a:off x="1970035" y="2754654"/>
            <a:ext cx="203200" cy="203200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3" name="Oval 392">
            <a:extLst>
              <a:ext uri="{FF2B5EF4-FFF2-40B4-BE49-F238E27FC236}">
                <a16:creationId xmlns:a16="http://schemas.microsoft.com/office/drawing/2014/main" id="{C13C6547-E000-46AC-BE12-58F05BA8B1BD}"/>
              </a:ext>
            </a:extLst>
          </p:cNvPr>
          <p:cNvSpPr/>
          <p:nvPr/>
        </p:nvSpPr>
        <p:spPr>
          <a:xfrm>
            <a:off x="1970035" y="3059454"/>
            <a:ext cx="203200" cy="203200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54447624-FBC1-4D71-A6EC-4E96FD3469B8}"/>
              </a:ext>
            </a:extLst>
          </p:cNvPr>
          <p:cNvGrpSpPr/>
          <p:nvPr/>
        </p:nvGrpSpPr>
        <p:grpSpPr>
          <a:xfrm>
            <a:off x="7197965" y="2100004"/>
            <a:ext cx="430992" cy="430992"/>
            <a:chOff x="861181" y="991808"/>
            <a:chExt cx="1080000" cy="1080000"/>
          </a:xfrm>
          <a:solidFill>
            <a:srgbClr val="44546A">
              <a:lumMod val="40000"/>
              <a:lumOff val="60000"/>
            </a:srgbClr>
          </a:solidFill>
        </p:grpSpPr>
        <p:sp>
          <p:nvSpPr>
            <p:cNvPr id="398" name="Rectangle 397">
              <a:extLst>
                <a:ext uri="{FF2B5EF4-FFF2-40B4-BE49-F238E27FC236}">
                  <a16:creationId xmlns:a16="http://schemas.microsoft.com/office/drawing/2014/main" id="{27584B6F-D8CC-4F6A-815F-9D21ED98A9DA}"/>
                </a:ext>
              </a:extLst>
            </p:cNvPr>
            <p:cNvSpPr/>
            <p:nvPr/>
          </p:nvSpPr>
          <p:spPr>
            <a:xfrm>
              <a:off x="861181" y="991808"/>
              <a:ext cx="1080000" cy="1080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</a:t>
              </a:r>
              <a:endParaRPr kumimoji="0" lang="en-CH" sz="11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99" name="Straight Connector 398">
              <a:extLst>
                <a:ext uri="{FF2B5EF4-FFF2-40B4-BE49-F238E27FC236}">
                  <a16:creationId xmlns:a16="http://schemas.microsoft.com/office/drawing/2014/main" id="{8DD77DDF-B505-4EB7-BBFF-FDC0DFE1B7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181" y="991808"/>
              <a:ext cx="1080000" cy="1080000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401" name="Connector: Elbow 400">
            <a:extLst>
              <a:ext uri="{FF2B5EF4-FFF2-40B4-BE49-F238E27FC236}">
                <a16:creationId xmlns:a16="http://schemas.microsoft.com/office/drawing/2014/main" id="{B25CC92A-A102-4E79-8242-952AEFF99E49}"/>
              </a:ext>
            </a:extLst>
          </p:cNvPr>
          <p:cNvCxnSpPr>
            <a:cxnSpLocks/>
            <a:stCxn id="379" idx="3"/>
            <a:endCxn id="385" idx="1"/>
          </p:cNvCxnSpPr>
          <p:nvPr/>
        </p:nvCxnSpPr>
        <p:spPr>
          <a:xfrm flipV="1">
            <a:off x="5122095" y="1375297"/>
            <a:ext cx="2080050" cy="180106"/>
          </a:xfrm>
          <a:prstGeom prst="bentConnector3">
            <a:avLst>
              <a:gd name="adj1" fmla="val 53746"/>
            </a:avLst>
          </a:prstGeom>
          <a:noFill/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402" name="Connector: Elbow 401">
            <a:extLst>
              <a:ext uri="{FF2B5EF4-FFF2-40B4-BE49-F238E27FC236}">
                <a16:creationId xmlns:a16="http://schemas.microsoft.com/office/drawing/2014/main" id="{FA4A2AC8-D0D8-4C30-B79D-6BE50BC0C44F}"/>
              </a:ext>
            </a:extLst>
          </p:cNvPr>
          <p:cNvCxnSpPr>
            <a:cxnSpLocks/>
            <a:stCxn id="379" idx="3"/>
            <a:endCxn id="395" idx="1"/>
          </p:cNvCxnSpPr>
          <p:nvPr/>
        </p:nvCxnSpPr>
        <p:spPr>
          <a:xfrm>
            <a:off x="5122095" y="1555403"/>
            <a:ext cx="2080050" cy="290956"/>
          </a:xfrm>
          <a:prstGeom prst="bentConnector3">
            <a:avLst>
              <a:gd name="adj1" fmla="val 53746"/>
            </a:avLst>
          </a:prstGeom>
          <a:noFill/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403" name="Connector: Elbow 402">
            <a:extLst>
              <a:ext uri="{FF2B5EF4-FFF2-40B4-BE49-F238E27FC236}">
                <a16:creationId xmlns:a16="http://schemas.microsoft.com/office/drawing/2014/main" id="{48FB053E-811D-4B9A-9985-037BA0EA2385}"/>
              </a:ext>
            </a:extLst>
          </p:cNvPr>
          <p:cNvCxnSpPr>
            <a:cxnSpLocks/>
            <a:stCxn id="379" idx="3"/>
            <a:endCxn id="398" idx="1"/>
          </p:cNvCxnSpPr>
          <p:nvPr/>
        </p:nvCxnSpPr>
        <p:spPr>
          <a:xfrm>
            <a:off x="5122095" y="1555403"/>
            <a:ext cx="2075870" cy="760097"/>
          </a:xfrm>
          <a:prstGeom prst="bentConnector3">
            <a:avLst>
              <a:gd name="adj1" fmla="val 53753"/>
            </a:avLst>
          </a:prstGeom>
          <a:noFill/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sp>
        <p:nvSpPr>
          <p:cNvPr id="404" name="Oval 403">
            <a:extLst>
              <a:ext uri="{FF2B5EF4-FFF2-40B4-BE49-F238E27FC236}">
                <a16:creationId xmlns:a16="http://schemas.microsoft.com/office/drawing/2014/main" id="{B59ADF0E-CA61-4140-95E6-8EED1F5F3399}"/>
              </a:ext>
            </a:extLst>
          </p:cNvPr>
          <p:cNvSpPr/>
          <p:nvPr/>
        </p:nvSpPr>
        <p:spPr>
          <a:xfrm>
            <a:off x="4678996" y="2827888"/>
            <a:ext cx="135677" cy="135677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5" name="Oval 404">
            <a:extLst>
              <a:ext uri="{FF2B5EF4-FFF2-40B4-BE49-F238E27FC236}">
                <a16:creationId xmlns:a16="http://schemas.microsoft.com/office/drawing/2014/main" id="{389C1C06-104F-47C3-989B-1D57CF53E854}"/>
              </a:ext>
            </a:extLst>
          </p:cNvPr>
          <p:cNvSpPr/>
          <p:nvPr/>
        </p:nvSpPr>
        <p:spPr>
          <a:xfrm>
            <a:off x="4678996" y="3038064"/>
            <a:ext cx="135677" cy="135677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6" name="Oval 405">
            <a:extLst>
              <a:ext uri="{FF2B5EF4-FFF2-40B4-BE49-F238E27FC236}">
                <a16:creationId xmlns:a16="http://schemas.microsoft.com/office/drawing/2014/main" id="{7214086C-A051-4C42-A4BA-57BFB14DE44A}"/>
              </a:ext>
            </a:extLst>
          </p:cNvPr>
          <p:cNvSpPr/>
          <p:nvPr/>
        </p:nvSpPr>
        <p:spPr>
          <a:xfrm>
            <a:off x="4678995" y="3248240"/>
            <a:ext cx="135677" cy="135677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7" name="Oval 406">
            <a:extLst>
              <a:ext uri="{FF2B5EF4-FFF2-40B4-BE49-F238E27FC236}">
                <a16:creationId xmlns:a16="http://schemas.microsoft.com/office/drawing/2014/main" id="{CC596BC1-FF4E-489A-AF7C-5527DB1D89F2}"/>
              </a:ext>
            </a:extLst>
          </p:cNvPr>
          <p:cNvSpPr/>
          <p:nvPr/>
        </p:nvSpPr>
        <p:spPr>
          <a:xfrm>
            <a:off x="7371890" y="3017901"/>
            <a:ext cx="87086" cy="87086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8" name="Oval 407">
            <a:extLst>
              <a:ext uri="{FF2B5EF4-FFF2-40B4-BE49-F238E27FC236}">
                <a16:creationId xmlns:a16="http://schemas.microsoft.com/office/drawing/2014/main" id="{A1DA822A-0FDC-4501-AC5D-5191C7840ECC}"/>
              </a:ext>
            </a:extLst>
          </p:cNvPr>
          <p:cNvSpPr/>
          <p:nvPr/>
        </p:nvSpPr>
        <p:spPr>
          <a:xfrm>
            <a:off x="7371890" y="3158930"/>
            <a:ext cx="87086" cy="87086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9" name="Oval 408">
            <a:extLst>
              <a:ext uri="{FF2B5EF4-FFF2-40B4-BE49-F238E27FC236}">
                <a16:creationId xmlns:a16="http://schemas.microsoft.com/office/drawing/2014/main" id="{074448A9-4884-40B2-8F74-1A80F90AC250}"/>
              </a:ext>
            </a:extLst>
          </p:cNvPr>
          <p:cNvSpPr/>
          <p:nvPr/>
        </p:nvSpPr>
        <p:spPr>
          <a:xfrm>
            <a:off x="7368335" y="3296831"/>
            <a:ext cx="87086" cy="87086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13" name="Connector: Elbow 412">
            <a:extLst>
              <a:ext uri="{FF2B5EF4-FFF2-40B4-BE49-F238E27FC236}">
                <a16:creationId xmlns:a16="http://schemas.microsoft.com/office/drawing/2014/main" id="{9087C529-B92A-424F-85B9-FDCBD369ADBC}"/>
              </a:ext>
            </a:extLst>
          </p:cNvPr>
          <p:cNvCxnSpPr>
            <a:cxnSpLocks/>
            <a:stCxn id="379" idx="3"/>
            <a:endCxn id="411" idx="1"/>
          </p:cNvCxnSpPr>
          <p:nvPr/>
        </p:nvCxnSpPr>
        <p:spPr>
          <a:xfrm>
            <a:off x="5122095" y="1555403"/>
            <a:ext cx="2073877" cy="1229238"/>
          </a:xfrm>
          <a:prstGeom prst="bentConnector3">
            <a:avLst>
              <a:gd name="adj1" fmla="val 53756"/>
            </a:avLst>
          </a:prstGeom>
          <a:noFill/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414" name="Straight Connector 413">
            <a:extLst>
              <a:ext uri="{FF2B5EF4-FFF2-40B4-BE49-F238E27FC236}">
                <a16:creationId xmlns:a16="http://schemas.microsoft.com/office/drawing/2014/main" id="{26A1DB54-9232-45A1-8AE0-9BCDF9FB8F75}"/>
              </a:ext>
            </a:extLst>
          </p:cNvPr>
          <p:cNvCxnSpPr>
            <a:cxnSpLocks/>
            <a:stCxn id="385" idx="3"/>
          </p:cNvCxnSpPr>
          <p:nvPr/>
        </p:nvCxnSpPr>
        <p:spPr>
          <a:xfrm>
            <a:off x="7633137" y="1375297"/>
            <a:ext cx="1385404" cy="0"/>
          </a:xfrm>
          <a:prstGeom prst="line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415" name="Straight Connector 414">
            <a:extLst>
              <a:ext uri="{FF2B5EF4-FFF2-40B4-BE49-F238E27FC236}">
                <a16:creationId xmlns:a16="http://schemas.microsoft.com/office/drawing/2014/main" id="{0B2464B7-5CE8-49E4-AFB6-667BFA41354B}"/>
              </a:ext>
            </a:extLst>
          </p:cNvPr>
          <p:cNvCxnSpPr>
            <a:cxnSpLocks/>
            <a:stCxn id="395" idx="3"/>
          </p:cNvCxnSpPr>
          <p:nvPr/>
        </p:nvCxnSpPr>
        <p:spPr>
          <a:xfrm>
            <a:off x="7633137" y="1846359"/>
            <a:ext cx="1043319" cy="0"/>
          </a:xfrm>
          <a:prstGeom prst="line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417" name="Straight Connector 416">
            <a:extLst>
              <a:ext uri="{FF2B5EF4-FFF2-40B4-BE49-F238E27FC236}">
                <a16:creationId xmlns:a16="http://schemas.microsoft.com/office/drawing/2014/main" id="{5D04E592-B14A-406F-94D7-980659E7E9A2}"/>
              </a:ext>
            </a:extLst>
          </p:cNvPr>
          <p:cNvCxnSpPr>
            <a:cxnSpLocks/>
            <a:stCxn id="411" idx="3"/>
          </p:cNvCxnSpPr>
          <p:nvPr/>
        </p:nvCxnSpPr>
        <p:spPr>
          <a:xfrm>
            <a:off x="7626964" y="2784641"/>
            <a:ext cx="1265516" cy="0"/>
          </a:xfrm>
          <a:prstGeom prst="line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418" name="Straight Connector 417">
            <a:extLst>
              <a:ext uri="{FF2B5EF4-FFF2-40B4-BE49-F238E27FC236}">
                <a16:creationId xmlns:a16="http://schemas.microsoft.com/office/drawing/2014/main" id="{84992F0A-0AF3-4492-A100-0C4AC077A3DE}"/>
              </a:ext>
            </a:extLst>
          </p:cNvPr>
          <p:cNvCxnSpPr>
            <a:cxnSpLocks/>
          </p:cNvCxnSpPr>
          <p:nvPr/>
        </p:nvCxnSpPr>
        <p:spPr>
          <a:xfrm>
            <a:off x="93322" y="3400317"/>
            <a:ext cx="896631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C0A4EDA8-4C1E-4FBD-BF7F-C831E27299D1}"/>
              </a:ext>
            </a:extLst>
          </p:cNvPr>
          <p:cNvCxnSpPr>
            <a:cxnSpLocks/>
          </p:cNvCxnSpPr>
          <p:nvPr/>
        </p:nvCxnSpPr>
        <p:spPr>
          <a:xfrm>
            <a:off x="93322" y="1159800"/>
            <a:ext cx="896631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Rectangle 386">
            <a:extLst>
              <a:ext uri="{FF2B5EF4-FFF2-40B4-BE49-F238E27FC236}">
                <a16:creationId xmlns:a16="http://schemas.microsoft.com/office/drawing/2014/main" id="{2CBD39F7-654E-4D36-B199-6CAE79AEC59B}"/>
              </a:ext>
            </a:extLst>
          </p:cNvPr>
          <p:cNvSpPr/>
          <p:nvPr/>
        </p:nvSpPr>
        <p:spPr>
          <a:xfrm>
            <a:off x="93322" y="1159802"/>
            <a:ext cx="478971" cy="2218404"/>
          </a:xfrm>
          <a:prstGeom prst="rect">
            <a:avLst/>
          </a:prstGeom>
          <a:solidFill>
            <a:srgbClr val="44546A"/>
          </a:solidFill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 grid</a:t>
            </a: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75" name="Group 374">
            <a:extLst>
              <a:ext uri="{FF2B5EF4-FFF2-40B4-BE49-F238E27FC236}">
                <a16:creationId xmlns:a16="http://schemas.microsoft.com/office/drawing/2014/main" id="{433C8F52-20A0-4BB1-BB98-018A4119609F}"/>
              </a:ext>
            </a:extLst>
          </p:cNvPr>
          <p:cNvGrpSpPr/>
          <p:nvPr/>
        </p:nvGrpSpPr>
        <p:grpSpPr>
          <a:xfrm>
            <a:off x="1541088" y="1165314"/>
            <a:ext cx="1080000" cy="1177744"/>
            <a:chOff x="861181" y="991808"/>
            <a:chExt cx="1080000" cy="1080000"/>
          </a:xfrm>
          <a:solidFill>
            <a:srgbClr val="44546A">
              <a:lumMod val="40000"/>
              <a:lumOff val="60000"/>
            </a:srgbClr>
          </a:solidFill>
        </p:grpSpPr>
        <p:sp>
          <p:nvSpPr>
            <p:cNvPr id="376" name="Rectangle 375">
              <a:extLst>
                <a:ext uri="{FF2B5EF4-FFF2-40B4-BE49-F238E27FC236}">
                  <a16:creationId xmlns:a16="http://schemas.microsoft.com/office/drawing/2014/main" id="{FC998C90-243A-428D-AC60-76D20E41BD0C}"/>
                </a:ext>
              </a:extLst>
            </p:cNvPr>
            <p:cNvSpPr/>
            <p:nvPr/>
          </p:nvSpPr>
          <p:spPr>
            <a:xfrm>
              <a:off x="861181" y="991808"/>
              <a:ext cx="1080000" cy="1080000"/>
            </a:xfrm>
            <a:prstGeom prst="rect">
              <a:avLst/>
            </a:prstGeom>
            <a:grpFill/>
            <a:ln w="381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AC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kern="0" baseline="0" dirty="0">
                  <a:solidFill>
                    <a:prstClr val="black"/>
                  </a:solidFill>
                  <a:latin typeface="Calibri" panose="020F0502020204030204"/>
                </a:rPr>
                <a:t>DC</a:t>
              </a:r>
              <a:endParaRPr kumimoji="0" lang="en-CH" sz="4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id="{4B0E7CE4-4997-47AE-A207-67C0F82D1D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181" y="991808"/>
              <a:ext cx="1080000" cy="1080000"/>
            </a:xfrm>
            <a:prstGeom prst="line">
              <a:avLst/>
            </a:prstGeom>
            <a:grp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78" name="Group 377">
            <a:extLst>
              <a:ext uri="{FF2B5EF4-FFF2-40B4-BE49-F238E27FC236}">
                <a16:creationId xmlns:a16="http://schemas.microsoft.com/office/drawing/2014/main" id="{CB953F03-2E69-41A8-8CFD-63887DEE0CC9}"/>
              </a:ext>
            </a:extLst>
          </p:cNvPr>
          <p:cNvGrpSpPr/>
          <p:nvPr/>
        </p:nvGrpSpPr>
        <p:grpSpPr>
          <a:xfrm>
            <a:off x="4339413" y="1164062"/>
            <a:ext cx="782682" cy="782682"/>
            <a:chOff x="861181" y="991808"/>
            <a:chExt cx="1080000" cy="1080000"/>
          </a:xfrm>
          <a:solidFill>
            <a:srgbClr val="44546A">
              <a:lumMod val="40000"/>
              <a:lumOff val="60000"/>
            </a:srgbClr>
          </a:solidFill>
        </p:grpSpPr>
        <p:sp>
          <p:nvSpPr>
            <p:cNvPr id="379" name="Rectangle 378">
              <a:extLst>
                <a:ext uri="{FF2B5EF4-FFF2-40B4-BE49-F238E27FC236}">
                  <a16:creationId xmlns:a16="http://schemas.microsoft.com/office/drawing/2014/main" id="{D286F317-C206-4BC5-BA01-00F7AB6CFB9C}"/>
                </a:ext>
              </a:extLst>
            </p:cNvPr>
            <p:cNvSpPr/>
            <p:nvPr/>
          </p:nvSpPr>
          <p:spPr>
            <a:xfrm>
              <a:off x="861181" y="991808"/>
              <a:ext cx="1080000" cy="1080000"/>
            </a:xfrm>
            <a:prstGeom prst="rect">
              <a:avLst/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DC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DC</a:t>
              </a:r>
              <a:endParaRPr kumimoji="0" lang="en-CH" sz="20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C5137588-EFC0-49B2-B3C8-AE8F0F25F1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181" y="991808"/>
              <a:ext cx="1080000" cy="1080000"/>
            </a:xfrm>
            <a:prstGeom prst="line">
              <a:avLst/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9C3E065E-8EF4-472D-ABB7-B169A1EECC9B}"/>
              </a:ext>
            </a:extLst>
          </p:cNvPr>
          <p:cNvGrpSpPr/>
          <p:nvPr/>
        </p:nvGrpSpPr>
        <p:grpSpPr>
          <a:xfrm>
            <a:off x="4345844" y="2011872"/>
            <a:ext cx="782682" cy="782682"/>
            <a:chOff x="861181" y="991808"/>
            <a:chExt cx="1080000" cy="1080000"/>
          </a:xfrm>
          <a:solidFill>
            <a:srgbClr val="44546A">
              <a:lumMod val="40000"/>
              <a:lumOff val="60000"/>
            </a:srgbClr>
          </a:solidFill>
        </p:grpSpPr>
        <p:sp>
          <p:nvSpPr>
            <p:cNvPr id="382" name="Rectangle 381">
              <a:extLst>
                <a:ext uri="{FF2B5EF4-FFF2-40B4-BE49-F238E27FC236}">
                  <a16:creationId xmlns:a16="http://schemas.microsoft.com/office/drawing/2014/main" id="{DFF2C5E5-3AE4-4807-B067-4ADEDAEA8E5A}"/>
                </a:ext>
              </a:extLst>
            </p:cNvPr>
            <p:cNvSpPr/>
            <p:nvPr/>
          </p:nvSpPr>
          <p:spPr>
            <a:xfrm>
              <a:off x="861181" y="991808"/>
              <a:ext cx="1080000" cy="1080000"/>
            </a:xfrm>
            <a:prstGeom prst="rect">
              <a:avLst/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</a:t>
              </a:r>
              <a:endParaRPr kumimoji="0" lang="en-CH" sz="20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E3E59849-FF88-446E-AFEE-D7255D3A4E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181" y="991808"/>
              <a:ext cx="1080000" cy="1080000"/>
            </a:xfrm>
            <a:prstGeom prst="line">
              <a:avLst/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84" name="Group 383">
            <a:extLst>
              <a:ext uri="{FF2B5EF4-FFF2-40B4-BE49-F238E27FC236}">
                <a16:creationId xmlns:a16="http://schemas.microsoft.com/office/drawing/2014/main" id="{12D5C0EC-FFB2-47FB-A1DE-7643901482B1}"/>
              </a:ext>
            </a:extLst>
          </p:cNvPr>
          <p:cNvGrpSpPr/>
          <p:nvPr/>
        </p:nvGrpSpPr>
        <p:grpSpPr>
          <a:xfrm>
            <a:off x="7202145" y="1159801"/>
            <a:ext cx="430992" cy="430992"/>
            <a:chOff x="861181" y="991808"/>
            <a:chExt cx="1080000" cy="1080000"/>
          </a:xfrm>
          <a:solidFill>
            <a:srgbClr val="44546A">
              <a:lumMod val="40000"/>
              <a:lumOff val="60000"/>
            </a:srgbClr>
          </a:solidFill>
        </p:grpSpPr>
        <p:sp>
          <p:nvSpPr>
            <p:cNvPr id="385" name="Rectangle 384">
              <a:extLst>
                <a:ext uri="{FF2B5EF4-FFF2-40B4-BE49-F238E27FC236}">
                  <a16:creationId xmlns:a16="http://schemas.microsoft.com/office/drawing/2014/main" id="{22FC1565-487C-4AB6-BD0B-25443A4B5C66}"/>
                </a:ext>
              </a:extLst>
            </p:cNvPr>
            <p:cNvSpPr/>
            <p:nvPr/>
          </p:nvSpPr>
          <p:spPr>
            <a:xfrm>
              <a:off x="861181" y="991808"/>
              <a:ext cx="1080000" cy="1080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</a:t>
              </a:r>
              <a:endParaRPr kumimoji="0" lang="en-CH" sz="11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7AECB3F8-841B-4097-B5B4-F9C754EBF7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181" y="991808"/>
              <a:ext cx="1080000" cy="1080000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94" name="Group 393">
            <a:extLst>
              <a:ext uri="{FF2B5EF4-FFF2-40B4-BE49-F238E27FC236}">
                <a16:creationId xmlns:a16="http://schemas.microsoft.com/office/drawing/2014/main" id="{C534E801-9067-4D9C-BA91-55770E2EFA11}"/>
              </a:ext>
            </a:extLst>
          </p:cNvPr>
          <p:cNvGrpSpPr/>
          <p:nvPr/>
        </p:nvGrpSpPr>
        <p:grpSpPr>
          <a:xfrm>
            <a:off x="7202145" y="1630863"/>
            <a:ext cx="430992" cy="430992"/>
            <a:chOff x="861181" y="991808"/>
            <a:chExt cx="1080000" cy="1080000"/>
          </a:xfrm>
          <a:solidFill>
            <a:srgbClr val="44546A">
              <a:lumMod val="40000"/>
              <a:lumOff val="60000"/>
            </a:srgbClr>
          </a:solidFill>
        </p:grpSpPr>
        <p:sp>
          <p:nvSpPr>
            <p:cNvPr id="395" name="Rectangle 394">
              <a:extLst>
                <a:ext uri="{FF2B5EF4-FFF2-40B4-BE49-F238E27FC236}">
                  <a16:creationId xmlns:a16="http://schemas.microsoft.com/office/drawing/2014/main" id="{D592B71B-DFE6-40AA-ADEF-5EC6076C9CD6}"/>
                </a:ext>
              </a:extLst>
            </p:cNvPr>
            <p:cNvSpPr/>
            <p:nvPr/>
          </p:nvSpPr>
          <p:spPr>
            <a:xfrm>
              <a:off x="861181" y="991808"/>
              <a:ext cx="1080000" cy="1080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</a:t>
              </a:r>
              <a:endParaRPr kumimoji="0" lang="en-CH" sz="11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96" name="Straight Connector 395">
              <a:extLst>
                <a:ext uri="{FF2B5EF4-FFF2-40B4-BE49-F238E27FC236}">
                  <a16:creationId xmlns:a16="http://schemas.microsoft.com/office/drawing/2014/main" id="{A101FE1A-1ECF-4B31-B922-7A44E4A1DF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181" y="991808"/>
              <a:ext cx="1080000" cy="1080000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416" name="Straight Connector 415">
            <a:extLst>
              <a:ext uri="{FF2B5EF4-FFF2-40B4-BE49-F238E27FC236}">
                <a16:creationId xmlns:a16="http://schemas.microsoft.com/office/drawing/2014/main" id="{CCFD2A0F-602C-4295-A84B-F6E7BC4C437A}"/>
              </a:ext>
            </a:extLst>
          </p:cNvPr>
          <p:cNvCxnSpPr>
            <a:cxnSpLocks/>
            <a:stCxn id="398" idx="3"/>
          </p:cNvCxnSpPr>
          <p:nvPr/>
        </p:nvCxnSpPr>
        <p:spPr>
          <a:xfrm>
            <a:off x="7628957" y="2315500"/>
            <a:ext cx="1263523" cy="0"/>
          </a:xfrm>
          <a:prstGeom prst="line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grpSp>
        <p:nvGrpSpPr>
          <p:cNvPr id="410" name="Group 409">
            <a:extLst>
              <a:ext uri="{FF2B5EF4-FFF2-40B4-BE49-F238E27FC236}">
                <a16:creationId xmlns:a16="http://schemas.microsoft.com/office/drawing/2014/main" id="{BC019B2B-E416-4878-849B-A1EB5057948C}"/>
              </a:ext>
            </a:extLst>
          </p:cNvPr>
          <p:cNvGrpSpPr/>
          <p:nvPr/>
        </p:nvGrpSpPr>
        <p:grpSpPr>
          <a:xfrm>
            <a:off x="7195972" y="2569145"/>
            <a:ext cx="430992" cy="430992"/>
            <a:chOff x="861181" y="991808"/>
            <a:chExt cx="1080000" cy="1080000"/>
          </a:xfrm>
          <a:solidFill>
            <a:srgbClr val="44546A">
              <a:lumMod val="40000"/>
              <a:lumOff val="60000"/>
            </a:srgbClr>
          </a:solidFill>
        </p:grpSpPr>
        <p:sp>
          <p:nvSpPr>
            <p:cNvPr id="411" name="Rectangle 410">
              <a:extLst>
                <a:ext uri="{FF2B5EF4-FFF2-40B4-BE49-F238E27FC236}">
                  <a16:creationId xmlns:a16="http://schemas.microsoft.com/office/drawing/2014/main" id="{41C9BCA2-D096-458F-A362-F5580105A410}"/>
                </a:ext>
              </a:extLst>
            </p:cNvPr>
            <p:cNvSpPr/>
            <p:nvPr/>
          </p:nvSpPr>
          <p:spPr>
            <a:xfrm>
              <a:off x="861181" y="991808"/>
              <a:ext cx="1080000" cy="1080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</a:t>
              </a:r>
              <a:endParaRPr kumimoji="0" lang="en-CH" sz="11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12" name="Straight Connector 411">
              <a:extLst>
                <a:ext uri="{FF2B5EF4-FFF2-40B4-BE49-F238E27FC236}">
                  <a16:creationId xmlns:a16="http://schemas.microsoft.com/office/drawing/2014/main" id="{7C388EE0-BA80-4FD2-BAFF-DC05C4507D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181" y="991808"/>
              <a:ext cx="1080000" cy="1080000"/>
            </a:xfrm>
            <a:prstGeom prst="line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400" name="Rectangle 399">
            <a:extLst>
              <a:ext uri="{FF2B5EF4-FFF2-40B4-BE49-F238E27FC236}">
                <a16:creationId xmlns:a16="http://schemas.microsoft.com/office/drawing/2014/main" id="{5A1EE1F3-EC00-4BBC-A774-6065F3CE7712}"/>
              </a:ext>
            </a:extLst>
          </p:cNvPr>
          <p:cNvSpPr/>
          <p:nvPr/>
        </p:nvSpPr>
        <p:spPr>
          <a:xfrm>
            <a:off x="8580664" y="1173991"/>
            <a:ext cx="478971" cy="2204216"/>
          </a:xfrm>
          <a:prstGeom prst="rect">
            <a:avLst/>
          </a:prstGeom>
          <a:solidFill>
            <a:srgbClr val="44546A"/>
          </a:solidFill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Front-end electronics</a:t>
            </a:r>
            <a:endParaRPr kumimoji="0" lang="en-CH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34" name="Straight Connector 433">
            <a:extLst>
              <a:ext uri="{FF2B5EF4-FFF2-40B4-BE49-F238E27FC236}">
                <a16:creationId xmlns:a16="http://schemas.microsoft.com/office/drawing/2014/main" id="{3B3AD3E6-D989-4B07-81CF-BCFDFA033F3B}"/>
              </a:ext>
            </a:extLst>
          </p:cNvPr>
          <p:cNvCxnSpPr>
            <a:cxnSpLocks/>
          </p:cNvCxnSpPr>
          <p:nvPr/>
        </p:nvCxnSpPr>
        <p:spPr>
          <a:xfrm>
            <a:off x="915962" y="1159800"/>
            <a:ext cx="0" cy="5221528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>
            <a:extLst>
              <a:ext uri="{FF2B5EF4-FFF2-40B4-BE49-F238E27FC236}">
                <a16:creationId xmlns:a16="http://schemas.microsoft.com/office/drawing/2014/main" id="{9E1E7132-335F-4C69-9C29-E1A236C50E78}"/>
              </a:ext>
            </a:extLst>
          </p:cNvPr>
          <p:cNvCxnSpPr>
            <a:cxnSpLocks/>
          </p:cNvCxnSpPr>
          <p:nvPr/>
        </p:nvCxnSpPr>
        <p:spPr>
          <a:xfrm>
            <a:off x="3275856" y="1164062"/>
            <a:ext cx="0" cy="5221528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>
            <a:extLst>
              <a:ext uri="{FF2B5EF4-FFF2-40B4-BE49-F238E27FC236}">
                <a16:creationId xmlns:a16="http://schemas.microsoft.com/office/drawing/2014/main" id="{55AC34A5-E802-4FF1-8D4B-B422046248B9}"/>
              </a:ext>
            </a:extLst>
          </p:cNvPr>
          <p:cNvCxnSpPr>
            <a:cxnSpLocks/>
          </p:cNvCxnSpPr>
          <p:nvPr/>
        </p:nvCxnSpPr>
        <p:spPr>
          <a:xfrm>
            <a:off x="6084168" y="1165314"/>
            <a:ext cx="0" cy="5221528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42" name="TextBox 441">
            <a:extLst>
              <a:ext uri="{FF2B5EF4-FFF2-40B4-BE49-F238E27FC236}">
                <a16:creationId xmlns:a16="http://schemas.microsoft.com/office/drawing/2014/main" id="{350B015B-9EE5-40FD-ABF9-BFDE727699B2}"/>
              </a:ext>
            </a:extLst>
          </p:cNvPr>
          <p:cNvSpPr txBox="1"/>
          <p:nvPr/>
        </p:nvSpPr>
        <p:spPr>
          <a:xfrm>
            <a:off x="915962" y="3383917"/>
            <a:ext cx="2359894" cy="1446550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dirty="0"/>
              <a:t>First step conversion: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b="1" dirty="0"/>
              <a:t>400 V AC =&gt; 380 V DC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200" b="1" u="sng" dirty="0"/>
              <a:t>Non-hazardous environment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200" dirty="0"/>
              <a:t>Up to </a:t>
            </a:r>
            <a:r>
              <a:rPr lang="pl-PL" sz="1200" dirty="0"/>
              <a:t>150</a:t>
            </a:r>
            <a:r>
              <a:rPr lang="en-US" sz="1200" dirty="0"/>
              <a:t> m away from front-end electronics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pl-PL" sz="1200" dirty="0"/>
              <a:t>O</a:t>
            </a:r>
            <a:r>
              <a:rPr lang="en-US" sz="1200" dirty="0"/>
              <a:t>ff-the-shelf </a:t>
            </a:r>
            <a:r>
              <a:rPr lang="pl-PL" sz="1200" dirty="0"/>
              <a:t>solutions available</a:t>
            </a:r>
            <a:endParaRPr lang="en-US" sz="1200" dirty="0"/>
          </a:p>
        </p:txBody>
      </p:sp>
      <p:sp>
        <p:nvSpPr>
          <p:cNvPr id="444" name="TextBox 443">
            <a:extLst>
              <a:ext uri="{FF2B5EF4-FFF2-40B4-BE49-F238E27FC236}">
                <a16:creationId xmlns:a16="http://schemas.microsoft.com/office/drawing/2014/main" id="{6AE8083B-B961-4E20-8F4F-3504951AD4E1}"/>
              </a:ext>
            </a:extLst>
          </p:cNvPr>
          <p:cNvSpPr txBox="1"/>
          <p:nvPr/>
        </p:nvSpPr>
        <p:spPr>
          <a:xfrm>
            <a:off x="3292556" y="3400316"/>
            <a:ext cx="2863619" cy="1261884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dirty="0"/>
              <a:t>Second step conversion: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b="1" dirty="0"/>
              <a:t>380 V DC =&gt; 11 - 12 V DC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200" b="1" u="sng" dirty="0"/>
              <a:t>Moderately hazardous environment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Up to 40 m away from </a:t>
            </a:r>
            <a:r>
              <a:rPr lang="en-US" sz="1200" dirty="0"/>
              <a:t>front-end</a:t>
            </a:r>
            <a:r>
              <a:rPr lang="en-GB" sz="1200" dirty="0">
                <a:solidFill>
                  <a:srgbClr val="000000"/>
                </a:solidFill>
              </a:rPr>
              <a:t> electronics. </a:t>
            </a:r>
            <a:endParaRPr lang="en-US" sz="1200" dirty="0"/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pl-PL" sz="1200" dirty="0">
                <a:solidFill>
                  <a:srgbClr val="000000"/>
                </a:solidFill>
              </a:rPr>
              <a:t>Custom solution needed. </a:t>
            </a:r>
            <a:endParaRPr lang="en-US" sz="1200" dirty="0"/>
          </a:p>
        </p:txBody>
      </p:sp>
      <p:sp>
        <p:nvSpPr>
          <p:cNvPr id="449" name="TextBox 448">
            <a:extLst>
              <a:ext uri="{FF2B5EF4-FFF2-40B4-BE49-F238E27FC236}">
                <a16:creationId xmlns:a16="http://schemas.microsoft.com/office/drawing/2014/main" id="{805F230E-8DE8-48FC-BC0E-E23EC055DE06}"/>
              </a:ext>
            </a:extLst>
          </p:cNvPr>
          <p:cNvSpPr txBox="1"/>
          <p:nvPr/>
        </p:nvSpPr>
        <p:spPr>
          <a:xfrm>
            <a:off x="6154922" y="3400317"/>
            <a:ext cx="2863619" cy="1261884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dirty="0"/>
              <a:t>Third step conversion: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b="1" dirty="0"/>
              <a:t>9 - 1</a:t>
            </a:r>
            <a:r>
              <a:rPr lang="pl-PL" sz="1400" b="1" dirty="0"/>
              <a:t>2</a:t>
            </a:r>
            <a:r>
              <a:rPr lang="en-US" sz="1400" b="1" dirty="0"/>
              <a:t> V DC =&gt; 1.2 – 2.5 V DC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200" b="1" u="sng" dirty="0"/>
              <a:t>Highly hazardous environment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Up to 0.3 m away from electronics. 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Radiation-hard stepdown converters developed at CERN (bPOL12V)</a:t>
            </a:r>
            <a:endParaRPr lang="en-US" sz="1200" dirty="0"/>
          </a:p>
        </p:txBody>
      </p:sp>
      <p:pic>
        <p:nvPicPr>
          <p:cNvPr id="452" name="Picture 451">
            <a:extLst>
              <a:ext uri="{FF2B5EF4-FFF2-40B4-BE49-F238E27FC236}">
                <a16:creationId xmlns:a16="http://schemas.microsoft.com/office/drawing/2014/main" id="{5295DDB2-E4D8-4AF6-8073-52088158E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4705" y="4839149"/>
            <a:ext cx="2124052" cy="1214521"/>
          </a:xfrm>
          <a:prstGeom prst="rect">
            <a:avLst/>
          </a:prstGeom>
        </p:spPr>
      </p:pic>
      <p:sp>
        <p:nvSpPr>
          <p:cNvPr id="454" name="TextBox 453">
            <a:extLst>
              <a:ext uri="{FF2B5EF4-FFF2-40B4-BE49-F238E27FC236}">
                <a16:creationId xmlns:a16="http://schemas.microsoft.com/office/drawing/2014/main" id="{50EEAD61-E69E-4F4C-B464-0C868A7FF9E9}"/>
              </a:ext>
            </a:extLst>
          </p:cNvPr>
          <p:cNvSpPr txBox="1"/>
          <p:nvPr/>
        </p:nvSpPr>
        <p:spPr>
          <a:xfrm>
            <a:off x="6438512" y="6011979"/>
            <a:ext cx="2402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FEASTMP – radiation hard DC-DC converters. </a:t>
            </a:r>
            <a:br>
              <a:rPr lang="en-US" sz="800" i="1" dirty="0"/>
            </a:br>
            <a:r>
              <a:rPr lang="en-US" sz="800" i="1" dirty="0"/>
              <a:t>Source: </a:t>
            </a:r>
            <a:r>
              <a:rPr lang="en-US" sz="800" i="1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FEASTMP datasheet</a:t>
            </a:r>
            <a:endParaRPr lang="en-CH" sz="800" i="1" dirty="0">
              <a:solidFill>
                <a:schemeClr val="accent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09903DE-0835-49C9-A7B7-2D4C28C80881}"/>
              </a:ext>
            </a:extLst>
          </p:cNvPr>
          <p:cNvSpPr txBox="1"/>
          <p:nvPr/>
        </p:nvSpPr>
        <p:spPr>
          <a:xfrm>
            <a:off x="1067165" y="5983514"/>
            <a:ext cx="2254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An example AC/DC converter module.</a:t>
            </a:r>
            <a:br>
              <a:rPr lang="en-US" sz="800" i="1" dirty="0"/>
            </a:br>
            <a:r>
              <a:rPr lang="en-US" sz="800" i="1" dirty="0"/>
              <a:t>Source: </a:t>
            </a:r>
            <a:r>
              <a:rPr lang="en-US" sz="800" i="1" dirty="0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Eltek webpage. </a:t>
            </a:r>
            <a:r>
              <a:rPr lang="en-US" sz="800" i="1" dirty="0">
                <a:solidFill>
                  <a:schemeClr val="accent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06986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5" grpId="0" animBg="1"/>
      <p:bldP spid="2" grpId="0" animBg="1"/>
      <p:bldP spid="391" grpId="0" animBg="1"/>
      <p:bldP spid="392" grpId="0" animBg="1"/>
      <p:bldP spid="393" grpId="0" animBg="1"/>
      <p:bldP spid="404" grpId="0" animBg="1"/>
      <p:bldP spid="405" grpId="0" animBg="1"/>
      <p:bldP spid="406" grpId="0" animBg="1"/>
      <p:bldP spid="442" grpId="0"/>
      <p:bldP spid="444" grpId="0"/>
      <p:bldP spid="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AC4ADD14-A67B-42EF-8FEC-B3C907FD1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843" y="5048280"/>
            <a:ext cx="1703616" cy="974685"/>
          </a:xfrm>
          <a:prstGeom prst="rect">
            <a:avLst/>
          </a:prstGeom>
        </p:spPr>
      </p:pic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18712" y="611422"/>
            <a:ext cx="8496300" cy="482499"/>
          </a:xfrm>
        </p:spPr>
        <p:txBody>
          <a:bodyPr/>
          <a:lstStyle/>
          <a:p>
            <a:r>
              <a:rPr lang="en-GB" dirty="0"/>
              <a:t>First step conversion in a non-hazardous area. </a:t>
            </a:r>
          </a:p>
        </p:txBody>
      </p:sp>
      <p:sp>
        <p:nvSpPr>
          <p:cNvPr id="455" name="Rectangle: Rounded Corners 454">
            <a:extLst>
              <a:ext uri="{FF2B5EF4-FFF2-40B4-BE49-F238E27FC236}">
                <a16:creationId xmlns:a16="http://schemas.microsoft.com/office/drawing/2014/main" id="{243FB268-BBEE-4858-8827-35182A258CB4}"/>
              </a:ext>
            </a:extLst>
          </p:cNvPr>
          <p:cNvSpPr/>
          <p:nvPr/>
        </p:nvSpPr>
        <p:spPr>
          <a:xfrm>
            <a:off x="879534" y="1093920"/>
            <a:ext cx="2422545" cy="5336927"/>
          </a:xfrm>
          <a:prstGeom prst="roundRect">
            <a:avLst>
              <a:gd name="adj" fmla="val 6132"/>
            </a:avLst>
          </a:prstGeom>
          <a:solidFill>
            <a:srgbClr val="92D050">
              <a:alpha val="26000"/>
            </a:srgbClr>
          </a:solidFill>
          <a:ln w="19050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4</a:t>
            </a:fld>
            <a:endParaRPr lang="en-GB" dirty="0"/>
          </a:p>
        </p:txBody>
      </p:sp>
      <p:cxnSp>
        <p:nvCxnSpPr>
          <p:cNvPr id="388" name="Connector: Elbow 387">
            <a:extLst>
              <a:ext uri="{FF2B5EF4-FFF2-40B4-BE49-F238E27FC236}">
                <a16:creationId xmlns:a16="http://schemas.microsoft.com/office/drawing/2014/main" id="{25C5461D-5C0F-47A7-B219-EECB02F65358}"/>
              </a:ext>
            </a:extLst>
          </p:cNvPr>
          <p:cNvCxnSpPr>
            <a:cxnSpLocks/>
            <a:stCxn id="376" idx="3"/>
          </p:cNvCxnSpPr>
          <p:nvPr/>
        </p:nvCxnSpPr>
        <p:spPr>
          <a:xfrm>
            <a:off x="2621088" y="1754186"/>
            <a:ext cx="717675" cy="2425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390" name="Connector: Elbow 389">
            <a:extLst>
              <a:ext uri="{FF2B5EF4-FFF2-40B4-BE49-F238E27FC236}">
                <a16:creationId xmlns:a16="http://schemas.microsoft.com/office/drawing/2014/main" id="{7BCD532C-BC32-4D54-B303-02B0901F8503}"/>
              </a:ext>
            </a:extLst>
          </p:cNvPr>
          <p:cNvCxnSpPr>
            <a:cxnSpLocks/>
            <a:stCxn id="387" idx="3"/>
            <a:endCxn id="376" idx="1"/>
          </p:cNvCxnSpPr>
          <p:nvPr/>
        </p:nvCxnSpPr>
        <p:spPr>
          <a:xfrm flipV="1">
            <a:off x="572293" y="1754186"/>
            <a:ext cx="968795" cy="514818"/>
          </a:xfrm>
          <a:prstGeom prst="bentConnector3">
            <a:avLst>
              <a:gd name="adj1" fmla="val 50000"/>
            </a:avLst>
          </a:prstGeom>
          <a:noFill/>
          <a:ln w="571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sp>
        <p:nvSpPr>
          <p:cNvPr id="391" name="Oval 390">
            <a:extLst>
              <a:ext uri="{FF2B5EF4-FFF2-40B4-BE49-F238E27FC236}">
                <a16:creationId xmlns:a16="http://schemas.microsoft.com/office/drawing/2014/main" id="{CF98CFC1-0A6E-49B8-9B88-3043564E1768}"/>
              </a:ext>
            </a:extLst>
          </p:cNvPr>
          <p:cNvSpPr/>
          <p:nvPr/>
        </p:nvSpPr>
        <p:spPr>
          <a:xfrm>
            <a:off x="1970035" y="2449854"/>
            <a:ext cx="203200" cy="203200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2" name="Oval 391">
            <a:extLst>
              <a:ext uri="{FF2B5EF4-FFF2-40B4-BE49-F238E27FC236}">
                <a16:creationId xmlns:a16="http://schemas.microsoft.com/office/drawing/2014/main" id="{FB8E653C-E330-4E6E-A082-07D654F33E86}"/>
              </a:ext>
            </a:extLst>
          </p:cNvPr>
          <p:cNvSpPr/>
          <p:nvPr/>
        </p:nvSpPr>
        <p:spPr>
          <a:xfrm>
            <a:off x="1970035" y="2754654"/>
            <a:ext cx="203200" cy="203200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3" name="Oval 392">
            <a:extLst>
              <a:ext uri="{FF2B5EF4-FFF2-40B4-BE49-F238E27FC236}">
                <a16:creationId xmlns:a16="http://schemas.microsoft.com/office/drawing/2014/main" id="{C13C6547-E000-46AC-BE12-58F05BA8B1BD}"/>
              </a:ext>
            </a:extLst>
          </p:cNvPr>
          <p:cNvSpPr/>
          <p:nvPr/>
        </p:nvSpPr>
        <p:spPr>
          <a:xfrm>
            <a:off x="1970035" y="3059454"/>
            <a:ext cx="203200" cy="203200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18" name="Straight Connector 417">
            <a:extLst>
              <a:ext uri="{FF2B5EF4-FFF2-40B4-BE49-F238E27FC236}">
                <a16:creationId xmlns:a16="http://schemas.microsoft.com/office/drawing/2014/main" id="{84992F0A-0AF3-4492-A100-0C4AC077A3DE}"/>
              </a:ext>
            </a:extLst>
          </p:cNvPr>
          <p:cNvCxnSpPr>
            <a:cxnSpLocks/>
          </p:cNvCxnSpPr>
          <p:nvPr/>
        </p:nvCxnSpPr>
        <p:spPr>
          <a:xfrm>
            <a:off x="0" y="3400317"/>
            <a:ext cx="3275856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C0A4EDA8-4C1E-4FBD-BF7F-C831E27299D1}"/>
              </a:ext>
            </a:extLst>
          </p:cNvPr>
          <p:cNvCxnSpPr>
            <a:cxnSpLocks/>
          </p:cNvCxnSpPr>
          <p:nvPr/>
        </p:nvCxnSpPr>
        <p:spPr>
          <a:xfrm>
            <a:off x="0" y="1159800"/>
            <a:ext cx="3275856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Rectangle 386">
            <a:extLst>
              <a:ext uri="{FF2B5EF4-FFF2-40B4-BE49-F238E27FC236}">
                <a16:creationId xmlns:a16="http://schemas.microsoft.com/office/drawing/2014/main" id="{2CBD39F7-654E-4D36-B199-6CAE79AEC59B}"/>
              </a:ext>
            </a:extLst>
          </p:cNvPr>
          <p:cNvSpPr/>
          <p:nvPr/>
        </p:nvSpPr>
        <p:spPr>
          <a:xfrm>
            <a:off x="93322" y="1159802"/>
            <a:ext cx="478971" cy="2218404"/>
          </a:xfrm>
          <a:prstGeom prst="rect">
            <a:avLst/>
          </a:prstGeom>
          <a:solidFill>
            <a:srgbClr val="44546A"/>
          </a:solidFill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 grid</a:t>
            </a: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75" name="Group 374">
            <a:extLst>
              <a:ext uri="{FF2B5EF4-FFF2-40B4-BE49-F238E27FC236}">
                <a16:creationId xmlns:a16="http://schemas.microsoft.com/office/drawing/2014/main" id="{433C8F52-20A0-4BB1-BB98-018A4119609F}"/>
              </a:ext>
            </a:extLst>
          </p:cNvPr>
          <p:cNvGrpSpPr/>
          <p:nvPr/>
        </p:nvGrpSpPr>
        <p:grpSpPr>
          <a:xfrm>
            <a:off x="1541088" y="1165314"/>
            <a:ext cx="1080000" cy="1177744"/>
            <a:chOff x="861181" y="991808"/>
            <a:chExt cx="1080000" cy="1080000"/>
          </a:xfrm>
          <a:solidFill>
            <a:srgbClr val="44546A">
              <a:lumMod val="40000"/>
              <a:lumOff val="60000"/>
            </a:srgbClr>
          </a:solidFill>
        </p:grpSpPr>
        <p:sp>
          <p:nvSpPr>
            <p:cNvPr id="376" name="Rectangle 375">
              <a:extLst>
                <a:ext uri="{FF2B5EF4-FFF2-40B4-BE49-F238E27FC236}">
                  <a16:creationId xmlns:a16="http://schemas.microsoft.com/office/drawing/2014/main" id="{FC998C90-243A-428D-AC60-76D20E41BD0C}"/>
                </a:ext>
              </a:extLst>
            </p:cNvPr>
            <p:cNvSpPr/>
            <p:nvPr/>
          </p:nvSpPr>
          <p:spPr>
            <a:xfrm>
              <a:off x="861181" y="991808"/>
              <a:ext cx="1080000" cy="1080000"/>
            </a:xfrm>
            <a:prstGeom prst="rect">
              <a:avLst/>
            </a:prstGeom>
            <a:grpFill/>
            <a:ln w="381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AC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kern="0" baseline="0" dirty="0">
                  <a:solidFill>
                    <a:prstClr val="black"/>
                  </a:solidFill>
                  <a:latin typeface="Calibri" panose="020F0502020204030204"/>
                </a:rPr>
                <a:t>DC</a:t>
              </a:r>
              <a:endParaRPr kumimoji="0" lang="en-CH" sz="4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id="{4B0E7CE4-4997-47AE-A207-67C0F82D1D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181" y="991808"/>
              <a:ext cx="1080000" cy="1080000"/>
            </a:xfrm>
            <a:prstGeom prst="line">
              <a:avLst/>
            </a:prstGeom>
            <a:grp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434" name="Straight Connector 433">
            <a:extLst>
              <a:ext uri="{FF2B5EF4-FFF2-40B4-BE49-F238E27FC236}">
                <a16:creationId xmlns:a16="http://schemas.microsoft.com/office/drawing/2014/main" id="{3B3AD3E6-D989-4B07-81CF-BCFDFA033F3B}"/>
              </a:ext>
            </a:extLst>
          </p:cNvPr>
          <p:cNvCxnSpPr>
            <a:cxnSpLocks/>
          </p:cNvCxnSpPr>
          <p:nvPr/>
        </p:nvCxnSpPr>
        <p:spPr>
          <a:xfrm>
            <a:off x="915962" y="1159800"/>
            <a:ext cx="0" cy="5221528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>
            <a:extLst>
              <a:ext uri="{FF2B5EF4-FFF2-40B4-BE49-F238E27FC236}">
                <a16:creationId xmlns:a16="http://schemas.microsoft.com/office/drawing/2014/main" id="{9E1E7132-335F-4C69-9C29-E1A236C50E78}"/>
              </a:ext>
            </a:extLst>
          </p:cNvPr>
          <p:cNvCxnSpPr>
            <a:cxnSpLocks/>
          </p:cNvCxnSpPr>
          <p:nvPr/>
        </p:nvCxnSpPr>
        <p:spPr>
          <a:xfrm>
            <a:off x="3275856" y="1115936"/>
            <a:ext cx="0" cy="5221528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42" name="TextBox 441">
            <a:extLst>
              <a:ext uri="{FF2B5EF4-FFF2-40B4-BE49-F238E27FC236}">
                <a16:creationId xmlns:a16="http://schemas.microsoft.com/office/drawing/2014/main" id="{350B015B-9EE5-40FD-ABF9-BFDE727699B2}"/>
              </a:ext>
            </a:extLst>
          </p:cNvPr>
          <p:cNvSpPr txBox="1"/>
          <p:nvPr/>
        </p:nvSpPr>
        <p:spPr>
          <a:xfrm>
            <a:off x="915962" y="3383917"/>
            <a:ext cx="2359894" cy="1415772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b="1" dirty="0"/>
              <a:t>400 V AC =&gt; 380 V DC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200" dirty="0"/>
              <a:t>First step conversion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200" u="sng" dirty="0"/>
              <a:t>Non-hazardous environment. 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200" dirty="0"/>
              <a:t>Up to </a:t>
            </a:r>
            <a:r>
              <a:rPr lang="pl-PL" sz="1200" dirty="0"/>
              <a:t>15</a:t>
            </a:r>
            <a:r>
              <a:rPr lang="en-US" sz="1200" dirty="0"/>
              <a:t>0 m away from electronics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pl-PL" sz="1200" dirty="0"/>
              <a:t>O</a:t>
            </a:r>
            <a:r>
              <a:rPr lang="en-US" sz="1200" dirty="0"/>
              <a:t>ff-the-shelf </a:t>
            </a:r>
            <a:r>
              <a:rPr lang="pl-PL" sz="1200" dirty="0"/>
              <a:t>solutions available</a:t>
            </a:r>
            <a:endParaRPr lang="en-US" sz="1200" dirty="0"/>
          </a:p>
        </p:txBody>
      </p:sp>
      <p:sp>
        <p:nvSpPr>
          <p:cNvPr id="444" name="TextBox 443">
            <a:extLst>
              <a:ext uri="{FF2B5EF4-FFF2-40B4-BE49-F238E27FC236}">
                <a16:creationId xmlns:a16="http://schemas.microsoft.com/office/drawing/2014/main" id="{6AE8083B-B961-4E20-8F4F-3504951AD4E1}"/>
              </a:ext>
            </a:extLst>
          </p:cNvPr>
          <p:cNvSpPr txBox="1"/>
          <p:nvPr/>
        </p:nvSpPr>
        <p:spPr>
          <a:xfrm>
            <a:off x="3459090" y="1083805"/>
            <a:ext cx="5073211" cy="1169551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r>
              <a:rPr lang="en-US" sz="1400" b="1" dirty="0"/>
              <a:t>There is a growing market for 380-400 V DC rectifier systems driven mainly by data centers. </a:t>
            </a:r>
          </a:p>
          <a:p>
            <a:r>
              <a:rPr lang="en-US" sz="1400" dirty="0"/>
              <a:t>Therefore, there are many off-the-shelf systems available on the market with hot-pluggable modules and conversion efficiencies above 95%.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7E772C9-2EE3-4FED-A874-26C2B278B62E}"/>
              </a:ext>
            </a:extLst>
          </p:cNvPr>
          <p:cNvGrpSpPr/>
          <p:nvPr/>
        </p:nvGrpSpPr>
        <p:grpSpPr>
          <a:xfrm>
            <a:off x="5894534" y="4696657"/>
            <a:ext cx="2254151" cy="1150678"/>
            <a:chOff x="6372200" y="2840075"/>
            <a:chExt cx="2254151" cy="115067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CD326E8-EB86-4AED-A6AA-C0B35905F8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7878" y="2840075"/>
              <a:ext cx="1703616" cy="97468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0DAE5FF-EC28-4848-9B7B-853CAFFDBDD6}"/>
                </a:ext>
              </a:extLst>
            </p:cNvPr>
            <p:cNvSpPr txBox="1"/>
            <p:nvPr/>
          </p:nvSpPr>
          <p:spPr>
            <a:xfrm>
              <a:off x="6372200" y="3775309"/>
              <a:ext cx="22541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/>
                <a:t>ELTEK Flatpack2 380V module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BA14403-E252-4ADC-802C-EC5800A61DEB}"/>
              </a:ext>
            </a:extLst>
          </p:cNvPr>
          <p:cNvSpPr txBox="1"/>
          <p:nvPr/>
        </p:nvSpPr>
        <p:spPr>
          <a:xfrm>
            <a:off x="3536890" y="2335886"/>
            <a:ext cx="2945788" cy="3539430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Banks of paralleled high power-density bricks result in a highly-reliable fault-tolerant system that is easy to maintain.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Output voltages are not strictly limited to 380V.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Systems are typically provided with monitoring and communications.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/>
          </a:p>
          <a:p>
            <a:r>
              <a:rPr lang="en-US" sz="1600" dirty="0"/>
              <a:t>Examples: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ELTEK Flatpack2 380V </a:t>
            </a:r>
            <a:endParaRPr lang="en-US" sz="1400" dirty="0">
              <a:solidFill>
                <a:schemeClr val="accent1"/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VERTIV </a:t>
            </a:r>
            <a:r>
              <a:rPr lang="en-US" sz="1400" dirty="0" err="1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Netsure</a:t>
            </a:r>
            <a:r>
              <a:rPr lang="en-US" sz="1400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9500</a:t>
            </a:r>
            <a:endParaRPr lang="en-US" sz="1400" dirty="0">
              <a:solidFill>
                <a:schemeClr val="accent1"/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Huawei R50030G1</a:t>
            </a:r>
            <a:endParaRPr lang="en-US" sz="1400" dirty="0">
              <a:solidFill>
                <a:schemeClr val="accent1"/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1"/>
              </a:solidFill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29A0BB8-AAA1-4404-9C85-E4CB42669676}"/>
              </a:ext>
            </a:extLst>
          </p:cNvPr>
          <p:cNvCxnSpPr>
            <a:cxnSpLocks/>
          </p:cNvCxnSpPr>
          <p:nvPr/>
        </p:nvCxnSpPr>
        <p:spPr>
          <a:xfrm>
            <a:off x="3459090" y="2325769"/>
            <a:ext cx="5577406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E887434-CEE4-4375-9611-D54AC8E55BE4}"/>
              </a:ext>
            </a:extLst>
          </p:cNvPr>
          <p:cNvGrpSpPr/>
          <p:nvPr/>
        </p:nvGrpSpPr>
        <p:grpSpPr>
          <a:xfrm>
            <a:off x="6509676" y="2408514"/>
            <a:ext cx="2636160" cy="1980249"/>
            <a:chOff x="6509676" y="2408514"/>
            <a:chExt cx="2636160" cy="198024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1F9AD9A-CFE8-4D05-B99C-80F70D688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09678" y="2408514"/>
              <a:ext cx="2610182" cy="1763636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8CA1085-8A7B-422F-AC49-EB48F70EB025}"/>
                </a:ext>
              </a:extLst>
            </p:cNvPr>
            <p:cNvSpPr txBox="1"/>
            <p:nvPr/>
          </p:nvSpPr>
          <p:spPr>
            <a:xfrm>
              <a:off x="6509676" y="4173319"/>
              <a:ext cx="26361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/>
                <a:t>An example output voltage of an AC-DC rectifier. 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9BA49611-2C9B-4BF7-B9C8-91B7CAB3D8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48685" y="4496898"/>
            <a:ext cx="605727" cy="148623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14D3082-866F-41CE-8A7E-69ECC11A0CC1}"/>
              </a:ext>
            </a:extLst>
          </p:cNvPr>
          <p:cNvSpPr txBox="1"/>
          <p:nvPr/>
        </p:nvSpPr>
        <p:spPr>
          <a:xfrm>
            <a:off x="7780612" y="6015125"/>
            <a:ext cx="1339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72 rectifiers power cabinet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7187A98-41EB-4392-BA4E-083312C6CABB}"/>
              </a:ext>
            </a:extLst>
          </p:cNvPr>
          <p:cNvCxnSpPr>
            <a:cxnSpLocks/>
          </p:cNvCxnSpPr>
          <p:nvPr/>
        </p:nvCxnSpPr>
        <p:spPr>
          <a:xfrm>
            <a:off x="3459090" y="4478514"/>
            <a:ext cx="5577406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4962965-20AC-4C52-86CE-49213F185E3F}"/>
              </a:ext>
            </a:extLst>
          </p:cNvPr>
          <p:cNvSpPr txBox="1"/>
          <p:nvPr/>
        </p:nvSpPr>
        <p:spPr>
          <a:xfrm>
            <a:off x="1067165" y="5983514"/>
            <a:ext cx="2254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An example AC/DC converter module.</a:t>
            </a:r>
            <a:br>
              <a:rPr lang="en-US" sz="800" i="1" dirty="0"/>
            </a:br>
            <a:r>
              <a:rPr lang="en-US" sz="800" i="1" dirty="0"/>
              <a:t>Source: </a:t>
            </a:r>
            <a:r>
              <a:rPr lang="en-US" sz="800" i="1" dirty="0">
                <a:hlinkClick r:id="rId4"/>
              </a:rPr>
              <a:t>Eltek webpage. </a:t>
            </a:r>
            <a:r>
              <a:rPr lang="en-US" sz="8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59129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18712" y="611422"/>
            <a:ext cx="8496300" cy="482499"/>
          </a:xfrm>
        </p:spPr>
        <p:txBody>
          <a:bodyPr/>
          <a:lstStyle/>
          <a:p>
            <a:r>
              <a:rPr lang="en-GB" dirty="0"/>
              <a:t>Second step conversion in the CMS cavern. </a:t>
            </a:r>
          </a:p>
        </p:txBody>
      </p:sp>
      <p:sp>
        <p:nvSpPr>
          <p:cNvPr id="455" name="Rectangle: Rounded Corners 454">
            <a:extLst>
              <a:ext uri="{FF2B5EF4-FFF2-40B4-BE49-F238E27FC236}">
                <a16:creationId xmlns:a16="http://schemas.microsoft.com/office/drawing/2014/main" id="{243FB268-BBEE-4858-8827-35182A258CB4}"/>
              </a:ext>
            </a:extLst>
          </p:cNvPr>
          <p:cNvSpPr/>
          <p:nvPr/>
        </p:nvSpPr>
        <p:spPr>
          <a:xfrm>
            <a:off x="3241472" y="1093921"/>
            <a:ext cx="2878341" cy="5316192"/>
          </a:xfrm>
          <a:prstGeom prst="roundRect">
            <a:avLst>
              <a:gd name="adj" fmla="val 6132"/>
            </a:avLst>
          </a:prstGeom>
          <a:solidFill>
            <a:srgbClr val="92D050">
              <a:alpha val="26000"/>
            </a:srgbClr>
          </a:solidFill>
          <a:ln w="19050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5</a:t>
            </a:fld>
            <a:endParaRPr lang="en-GB" dirty="0"/>
          </a:p>
        </p:txBody>
      </p:sp>
      <p:cxnSp>
        <p:nvCxnSpPr>
          <p:cNvPr id="388" name="Connector: Elbow 387">
            <a:extLst>
              <a:ext uri="{FF2B5EF4-FFF2-40B4-BE49-F238E27FC236}">
                <a16:creationId xmlns:a16="http://schemas.microsoft.com/office/drawing/2014/main" id="{25C5461D-5C0F-47A7-B219-EECB02F65358}"/>
              </a:ext>
            </a:extLst>
          </p:cNvPr>
          <p:cNvCxnSpPr>
            <a:cxnSpLocks/>
            <a:endCxn id="379" idx="1"/>
          </p:cNvCxnSpPr>
          <p:nvPr/>
        </p:nvCxnSpPr>
        <p:spPr>
          <a:xfrm>
            <a:off x="2483768" y="1975587"/>
            <a:ext cx="1498704" cy="1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sp>
        <p:nvSpPr>
          <p:cNvPr id="404" name="Oval 403">
            <a:extLst>
              <a:ext uri="{FF2B5EF4-FFF2-40B4-BE49-F238E27FC236}">
                <a16:creationId xmlns:a16="http://schemas.microsoft.com/office/drawing/2014/main" id="{B59ADF0E-CA61-4140-95E6-8EED1F5F3399}"/>
              </a:ext>
            </a:extLst>
          </p:cNvPr>
          <p:cNvSpPr/>
          <p:nvPr/>
        </p:nvSpPr>
        <p:spPr>
          <a:xfrm>
            <a:off x="4678996" y="2827888"/>
            <a:ext cx="135677" cy="135677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5" name="Oval 404">
            <a:extLst>
              <a:ext uri="{FF2B5EF4-FFF2-40B4-BE49-F238E27FC236}">
                <a16:creationId xmlns:a16="http://schemas.microsoft.com/office/drawing/2014/main" id="{389C1C06-104F-47C3-989B-1D57CF53E854}"/>
              </a:ext>
            </a:extLst>
          </p:cNvPr>
          <p:cNvSpPr/>
          <p:nvPr/>
        </p:nvSpPr>
        <p:spPr>
          <a:xfrm>
            <a:off x="4678996" y="3038064"/>
            <a:ext cx="135677" cy="135677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6" name="Oval 405">
            <a:extLst>
              <a:ext uri="{FF2B5EF4-FFF2-40B4-BE49-F238E27FC236}">
                <a16:creationId xmlns:a16="http://schemas.microsoft.com/office/drawing/2014/main" id="{7214086C-A051-4C42-A4BA-57BFB14DE44A}"/>
              </a:ext>
            </a:extLst>
          </p:cNvPr>
          <p:cNvSpPr/>
          <p:nvPr/>
        </p:nvSpPr>
        <p:spPr>
          <a:xfrm>
            <a:off x="4678995" y="3248240"/>
            <a:ext cx="135677" cy="135677"/>
          </a:xfrm>
          <a:prstGeom prst="ellipse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18" name="Straight Connector 417">
            <a:extLst>
              <a:ext uri="{FF2B5EF4-FFF2-40B4-BE49-F238E27FC236}">
                <a16:creationId xmlns:a16="http://schemas.microsoft.com/office/drawing/2014/main" id="{84992F0A-0AF3-4492-A100-0C4AC077A3DE}"/>
              </a:ext>
            </a:extLst>
          </p:cNvPr>
          <p:cNvCxnSpPr>
            <a:cxnSpLocks/>
          </p:cNvCxnSpPr>
          <p:nvPr/>
        </p:nvCxnSpPr>
        <p:spPr>
          <a:xfrm>
            <a:off x="0" y="3400317"/>
            <a:ext cx="9252520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C0A4EDA8-4C1E-4FBD-BF7F-C831E27299D1}"/>
              </a:ext>
            </a:extLst>
          </p:cNvPr>
          <p:cNvCxnSpPr>
            <a:cxnSpLocks/>
          </p:cNvCxnSpPr>
          <p:nvPr/>
        </p:nvCxnSpPr>
        <p:spPr>
          <a:xfrm>
            <a:off x="0" y="1159800"/>
            <a:ext cx="9180512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79" name="Rectangle 378">
            <a:extLst>
              <a:ext uri="{FF2B5EF4-FFF2-40B4-BE49-F238E27FC236}">
                <a16:creationId xmlns:a16="http://schemas.microsoft.com/office/drawing/2014/main" id="{D286F317-C206-4BC5-BA01-00F7AB6CFB9C}"/>
              </a:ext>
            </a:extLst>
          </p:cNvPr>
          <p:cNvSpPr/>
          <p:nvPr/>
        </p:nvSpPr>
        <p:spPr>
          <a:xfrm>
            <a:off x="3982472" y="1302083"/>
            <a:ext cx="1528721" cy="1347009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LVPS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>
                <a:solidFill>
                  <a:prstClr val="black"/>
                </a:solidFill>
                <a:latin typeface="Calibri" panose="020F0502020204030204"/>
              </a:rPr>
              <a:t>(Low Voltage Power Supply)</a:t>
            </a:r>
            <a:endParaRPr kumimoji="0" lang="en-US" sz="9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438" name="Straight Connector 437">
            <a:extLst>
              <a:ext uri="{FF2B5EF4-FFF2-40B4-BE49-F238E27FC236}">
                <a16:creationId xmlns:a16="http://schemas.microsoft.com/office/drawing/2014/main" id="{9E1E7132-335F-4C69-9C29-E1A236C50E78}"/>
              </a:ext>
            </a:extLst>
          </p:cNvPr>
          <p:cNvCxnSpPr>
            <a:cxnSpLocks/>
          </p:cNvCxnSpPr>
          <p:nvPr/>
        </p:nvCxnSpPr>
        <p:spPr>
          <a:xfrm>
            <a:off x="3275856" y="1164062"/>
            <a:ext cx="0" cy="5221528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>
            <a:extLst>
              <a:ext uri="{FF2B5EF4-FFF2-40B4-BE49-F238E27FC236}">
                <a16:creationId xmlns:a16="http://schemas.microsoft.com/office/drawing/2014/main" id="{55AC34A5-E802-4FF1-8D4B-B422046248B9}"/>
              </a:ext>
            </a:extLst>
          </p:cNvPr>
          <p:cNvCxnSpPr>
            <a:cxnSpLocks/>
          </p:cNvCxnSpPr>
          <p:nvPr/>
        </p:nvCxnSpPr>
        <p:spPr>
          <a:xfrm>
            <a:off x="6084168" y="1165314"/>
            <a:ext cx="0" cy="5221528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TextBox 443">
            <a:extLst>
              <a:ext uri="{FF2B5EF4-FFF2-40B4-BE49-F238E27FC236}">
                <a16:creationId xmlns:a16="http://schemas.microsoft.com/office/drawing/2014/main" id="{6AE8083B-B961-4E20-8F4F-3504951AD4E1}"/>
              </a:ext>
            </a:extLst>
          </p:cNvPr>
          <p:cNvSpPr txBox="1"/>
          <p:nvPr/>
        </p:nvSpPr>
        <p:spPr>
          <a:xfrm>
            <a:off x="3292556" y="3400316"/>
            <a:ext cx="2863619" cy="1231106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b="1" dirty="0"/>
              <a:t>380 V DC =&gt; 11 - 12 V DC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200" dirty="0"/>
              <a:t>Second step conversion 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200" u="sng" dirty="0"/>
              <a:t>Moderately hazardous environment.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Up to 40 m away from </a:t>
            </a:r>
            <a:r>
              <a:rPr lang="en-US" sz="1200" dirty="0"/>
              <a:t>front-end</a:t>
            </a:r>
            <a:r>
              <a:rPr lang="en-GB" sz="1200" dirty="0">
                <a:solidFill>
                  <a:srgbClr val="000000"/>
                </a:solidFill>
              </a:rPr>
              <a:t> electronics. </a:t>
            </a:r>
            <a:endParaRPr lang="en-US" sz="1200" dirty="0"/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Need of a custom solution</a:t>
            </a:r>
            <a:endParaRPr lang="en-US" sz="1200" dirty="0"/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F0D71DAF-E662-430D-AC18-ADF1FAC0197C}"/>
              </a:ext>
            </a:extLst>
          </p:cNvPr>
          <p:cNvCxnSpPr>
            <a:cxnSpLocks/>
            <a:stCxn id="379" idx="3"/>
          </p:cNvCxnSpPr>
          <p:nvPr/>
        </p:nvCxnSpPr>
        <p:spPr>
          <a:xfrm flipV="1">
            <a:off x="5511193" y="1975587"/>
            <a:ext cx="927319" cy="1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92E5D837-314B-4436-AE00-4BB0154EB413}"/>
              </a:ext>
            </a:extLst>
          </p:cNvPr>
          <p:cNvSpPr/>
          <p:nvPr/>
        </p:nvSpPr>
        <p:spPr>
          <a:xfrm>
            <a:off x="6276825" y="1234458"/>
            <a:ext cx="2759671" cy="209997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baseline="0" dirty="0">
                <a:solidFill>
                  <a:prstClr val="black"/>
                </a:solidFill>
                <a:latin typeface="Calibri" panose="020F0502020204030204"/>
              </a:rPr>
              <a:t>Usage of DC-DC converters as a load for LVPS is common for many subdetectors, including: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ECAL Barrel (bPOL12V)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Barrel Timing Layer (bPOL12V)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kern="0" baseline="0" dirty="0">
                <a:solidFill>
                  <a:prstClr val="black"/>
                </a:solidFill>
                <a:latin typeface="Calibri" panose="020F0502020204030204"/>
              </a:rPr>
              <a:t>HGCAL Endcap (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bPOL12V</a:t>
            </a:r>
            <a:r>
              <a:rPr lang="en-US" sz="1400" kern="0" baseline="0" dirty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lang="en-US" sz="1400" kern="0" dirty="0">
              <a:solidFill>
                <a:prstClr val="black"/>
              </a:solidFill>
              <a:latin typeface="Calibri" panose="020F0502020204030204"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Endcap Timing Layer (bPOL12V)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000" kern="0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000" kern="0" dirty="0">
              <a:solidFill>
                <a:prstClr val="black"/>
              </a:solidFill>
              <a:latin typeface="Calibri" panose="020F0502020204030204"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000" kern="0" baseline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54A21B-34EF-4CBC-98AF-A547B6355645}"/>
              </a:ext>
            </a:extLst>
          </p:cNvPr>
          <p:cNvSpPr/>
          <p:nvPr/>
        </p:nvSpPr>
        <p:spPr>
          <a:xfrm>
            <a:off x="175598" y="1234457"/>
            <a:ext cx="2908862" cy="209997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baseline="0" dirty="0">
                <a:solidFill>
                  <a:prstClr val="black"/>
                </a:solidFill>
                <a:latin typeface="Calibri" panose="020F0502020204030204"/>
              </a:rPr>
              <a:t>Upstream power source solution may be common for many subdetectors.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Shared system knowledge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Easier maintenance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Common spare parts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Lower cost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000" kern="0" baseline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CB5A74-CCA5-41C4-9C51-412E7BFA7F8C}"/>
              </a:ext>
            </a:extLst>
          </p:cNvPr>
          <p:cNvSpPr txBox="1"/>
          <p:nvPr/>
        </p:nvSpPr>
        <p:spPr>
          <a:xfrm>
            <a:off x="3590046" y="5055994"/>
            <a:ext cx="2252001" cy="11089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Common solution for many subdetectors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5" name="Connector: Curved 24">
            <a:extLst>
              <a:ext uri="{FF2B5EF4-FFF2-40B4-BE49-F238E27FC236}">
                <a16:creationId xmlns:a16="http://schemas.microsoft.com/office/drawing/2014/main" id="{FF483EA7-9CF1-4305-9C36-6D3328EB27AC}"/>
              </a:ext>
            </a:extLst>
          </p:cNvPr>
          <p:cNvCxnSpPr>
            <a:stCxn id="21" idx="2"/>
            <a:endCxn id="23" idx="1"/>
          </p:cNvCxnSpPr>
          <p:nvPr/>
        </p:nvCxnSpPr>
        <p:spPr>
          <a:xfrm rot="16200000" flipH="1">
            <a:off x="1472023" y="3492441"/>
            <a:ext cx="2276029" cy="1960017"/>
          </a:xfrm>
          <a:prstGeom prst="curvedConnector2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or: Curved 83">
            <a:extLst>
              <a:ext uri="{FF2B5EF4-FFF2-40B4-BE49-F238E27FC236}">
                <a16:creationId xmlns:a16="http://schemas.microsoft.com/office/drawing/2014/main" id="{EA42020A-E6A2-4C76-A1AB-363BD41EDC45}"/>
              </a:ext>
            </a:extLst>
          </p:cNvPr>
          <p:cNvCxnSpPr>
            <a:cxnSpLocks/>
            <a:stCxn id="74" idx="2"/>
            <a:endCxn id="23" idx="3"/>
          </p:cNvCxnSpPr>
          <p:nvPr/>
        </p:nvCxnSpPr>
        <p:spPr>
          <a:xfrm rot="5400000">
            <a:off x="5611340" y="3565144"/>
            <a:ext cx="2276028" cy="1814614"/>
          </a:xfrm>
          <a:prstGeom prst="curvedConnector2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3D4B6C0-4C37-4BA1-9435-753251234930}"/>
              </a:ext>
            </a:extLst>
          </p:cNvPr>
          <p:cNvSpPr txBox="1"/>
          <p:nvPr/>
        </p:nvSpPr>
        <p:spPr>
          <a:xfrm>
            <a:off x="3934291" y="1844783"/>
            <a:ext cx="4216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IN</a:t>
            </a:r>
            <a:endParaRPr lang="en-CH" sz="11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062A81-81F4-4E80-93A4-5EFE0B462A51}"/>
              </a:ext>
            </a:extLst>
          </p:cNvPr>
          <p:cNvSpPr txBox="1"/>
          <p:nvPr/>
        </p:nvSpPr>
        <p:spPr>
          <a:xfrm>
            <a:off x="5095727" y="1844782"/>
            <a:ext cx="495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OUT</a:t>
            </a:r>
            <a:endParaRPr lang="en-CH" sz="1100" dirty="0"/>
          </a:p>
        </p:txBody>
      </p:sp>
    </p:spTree>
    <p:extLst>
      <p:ext uri="{BB962C8B-B14F-4D97-AF65-F5344CB8AC3E}">
        <p14:creationId xmlns:p14="http://schemas.microsoft.com/office/powerpoint/2010/main" val="299456463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C60598-2520-4A3B-A57B-F88AB679F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7F918B-139B-4142-82C3-0C498150F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4D04F9-7349-4C16-BDFB-37DE2247E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588F495-F3DE-4E87-9FF7-03C2B355A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Location of the LVPS (Low Voltage Power Supply)</a:t>
            </a:r>
            <a:endParaRPr lang="en-CH" sz="2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F45396-E3EB-4EE9-8365-8905D336EB2A}"/>
              </a:ext>
            </a:extLst>
          </p:cNvPr>
          <p:cNvSpPr txBox="1"/>
          <p:nvPr/>
        </p:nvSpPr>
        <p:spPr>
          <a:xfrm>
            <a:off x="6228184" y="1268760"/>
            <a:ext cx="2915815" cy="4647426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r>
              <a:rPr lang="en-US" sz="1200" b="1" dirty="0"/>
              <a:t>LVPS will be located on the towers attached to the CMS detector structure</a:t>
            </a:r>
            <a:r>
              <a:rPr lang="pl-PL" sz="1200" b="1" dirty="0"/>
              <a:t> (YE1)</a:t>
            </a:r>
            <a:r>
              <a:rPr lang="en-US" sz="1200" b="1" dirty="0"/>
              <a:t>. There is remaining radiation and magnetic field present there</a:t>
            </a:r>
            <a:r>
              <a:rPr lang="pl-PL" sz="1200" b="1" dirty="0"/>
              <a:t>. </a:t>
            </a:r>
            <a:br>
              <a:rPr lang="en-US" sz="1200" b="1" dirty="0"/>
            </a:br>
            <a:endParaRPr lang="en-US" sz="1200" b="1" dirty="0"/>
          </a:p>
          <a:p>
            <a:r>
              <a:rPr lang="en-US" sz="1200" dirty="0"/>
              <a:t>Expected numbers for HL-LHC end of life (+ </a:t>
            </a:r>
            <a:r>
              <a:rPr lang="en-US" sz="1200" dirty="0" err="1"/>
              <a:t>marigin</a:t>
            </a:r>
            <a:r>
              <a:rPr lang="en-US" sz="1200" dirty="0"/>
              <a:t>, 4000 fb</a:t>
            </a:r>
            <a:r>
              <a:rPr lang="en-US" sz="1200" baseline="30000" dirty="0"/>
              <a:t>-1</a:t>
            </a:r>
            <a:r>
              <a:rPr lang="en-US" sz="1200" dirty="0"/>
              <a:t> ) at LVPS location</a:t>
            </a:r>
            <a:endParaRPr lang="en-US" sz="1200" baseline="30000" dirty="0"/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100" dirty="0"/>
              <a:t>TID: 30 Gy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100" dirty="0"/>
              <a:t>1 MeV neutron </a:t>
            </a:r>
            <a:r>
              <a:rPr lang="en-US" sz="1100" dirty="0">
                <a:latin typeface="+mj-lt"/>
              </a:rPr>
              <a:t>eq: </a:t>
            </a:r>
            <a:r>
              <a:rPr lang="en-GB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1e13 cm-2</a:t>
            </a:r>
            <a:endParaRPr lang="en-US" sz="1100" dirty="0"/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100" dirty="0"/>
              <a:t>HEH (&gt;20 MeV): </a:t>
            </a:r>
            <a:r>
              <a:rPr lang="en-GB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2e11 cm-2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0000"/>
                </a:solidFill>
                <a:ea typeface="Times New Roman" panose="02020603050405020304" pitchFamily="18" charset="0"/>
              </a:rPr>
              <a:t>Magnetic field: up to 120 </a:t>
            </a:r>
            <a:r>
              <a:rPr lang="en-GB" sz="11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mT</a:t>
            </a:r>
            <a:endParaRPr lang="en-GB" sz="110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Space for the LVPS is very constrained, therefore a minimum power density of 1.2 kW / 19’’ RU (rack unit) is specified in requirements document. 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High reliability is required – a minimum MTBF (Mean Time Between Failures) is defined as 300k hours. </a:t>
            </a:r>
            <a:r>
              <a:rPr lang="pl-PL" sz="1200" dirty="0"/>
              <a:t>For this system, that corresponds to annual failure rate of 3%. </a:t>
            </a:r>
            <a:endParaRPr lang="en-US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B5361B7-5DB9-4E81-9646-098F0C60C7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0" y="1340768"/>
            <a:ext cx="5976664" cy="471360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9590F86-4D87-44F4-8054-4B2C1E699A5B}"/>
              </a:ext>
            </a:extLst>
          </p:cNvPr>
          <p:cNvCxnSpPr>
            <a:cxnSpLocks/>
          </p:cNvCxnSpPr>
          <p:nvPr/>
        </p:nvCxnSpPr>
        <p:spPr>
          <a:xfrm flipH="1">
            <a:off x="3542382" y="2308163"/>
            <a:ext cx="2520602" cy="700011"/>
          </a:xfrm>
          <a:prstGeom prst="straightConnector1">
            <a:avLst/>
          </a:prstGeom>
          <a:ln w="762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CCB06C4-8A2E-4AE3-8E88-AA05A09B8895}"/>
              </a:ext>
            </a:extLst>
          </p:cNvPr>
          <p:cNvCxnSpPr>
            <a:cxnSpLocks/>
          </p:cNvCxnSpPr>
          <p:nvPr/>
        </p:nvCxnSpPr>
        <p:spPr>
          <a:xfrm flipH="1">
            <a:off x="3542382" y="2308163"/>
            <a:ext cx="2520602" cy="1353442"/>
          </a:xfrm>
          <a:prstGeom prst="straightConnector1">
            <a:avLst/>
          </a:prstGeom>
          <a:ln w="762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23B86C9-64C8-4C42-A36E-A0584A3E6F34}"/>
              </a:ext>
            </a:extLst>
          </p:cNvPr>
          <p:cNvSpPr txBox="1"/>
          <p:nvPr/>
        </p:nvSpPr>
        <p:spPr>
          <a:xfrm>
            <a:off x="86320" y="6054370"/>
            <a:ext cx="59766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An overview of the CMS detector cable ducts and towers designated for low voltage power supplies. Credits: Axel </a:t>
            </a:r>
            <a:r>
              <a:rPr lang="pl-PL" sz="800" i="1" dirty="0"/>
              <a:t>Filenius</a:t>
            </a:r>
            <a:r>
              <a:rPr lang="en-US" sz="800" i="1" dirty="0"/>
              <a:t>. </a:t>
            </a:r>
            <a:endParaRPr lang="en-CH" sz="8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918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BB2124-8FE6-4712-A13D-47998753E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390EA2-F23E-489A-B16C-FA0D77380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46F736-189B-4226-A0BA-8AB09F445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D9A2408-EF72-41B2-B141-8EE5CA174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576038"/>
          </a:xfrm>
        </p:spPr>
        <p:txBody>
          <a:bodyPr/>
          <a:lstStyle/>
          <a:p>
            <a:r>
              <a:rPr lang="en-US" dirty="0"/>
              <a:t>Selected requirements</a:t>
            </a:r>
            <a:endParaRPr lang="en-CH" dirty="0"/>
          </a:p>
        </p:txBody>
      </p:sp>
      <p:graphicFrame>
        <p:nvGraphicFramePr>
          <p:cNvPr id="2" name="Table 7">
            <a:extLst>
              <a:ext uri="{FF2B5EF4-FFF2-40B4-BE49-F238E27FC236}">
                <a16:creationId xmlns:a16="http://schemas.microsoft.com/office/drawing/2014/main" id="{C6A01000-86CC-46D8-8083-188FDA154E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33704"/>
              </p:ext>
            </p:extLst>
          </p:nvPr>
        </p:nvGraphicFramePr>
        <p:xfrm>
          <a:off x="467545" y="1124744"/>
          <a:ext cx="7704855" cy="501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199">
                  <a:extLst>
                    <a:ext uri="{9D8B030D-6E8A-4147-A177-3AD203B41FA5}">
                      <a16:colId xmlns:a16="http://schemas.microsoft.com/office/drawing/2014/main" val="141765007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481921570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300700314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Parameter</a:t>
                      </a:r>
                      <a:endParaRPr lang="en-CH" sz="1100" b="1" dirty="0"/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Value</a:t>
                      </a:r>
                      <a:endParaRPr lang="en-CH" sz="1100" b="1" dirty="0"/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/>
                        <a:t>Comment</a:t>
                      </a:r>
                      <a:endParaRPr lang="en-CH" sz="1100" b="1" dirty="0"/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30259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Input voltage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380 V DC</a:t>
                      </a:r>
                      <a:r>
                        <a:rPr lang="pl-PL" sz="1000" dirty="0"/>
                        <a:t> (+-10%)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May be lowered for reliability improvement</a:t>
                      </a:r>
                      <a:endParaRPr lang="en-CH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16361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l-PL" sz="1000" dirty="0"/>
                        <a:t>Minimum required power density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/>
                        <a:t>1,2 kW / rack unit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/>
                        <a:t>Example: 10 modules of 12 channels in 5U chassis</a:t>
                      </a:r>
                      <a:endParaRPr lang="en-CH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28274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l-PL" sz="1000" dirty="0"/>
                        <a:t>Number of channels in module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/>
                        <a:t>12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CH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37564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Output voltage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9 – 1</a:t>
                      </a:r>
                      <a:r>
                        <a:rPr lang="pl-PL" sz="1000" dirty="0"/>
                        <a:t>4</a:t>
                      </a:r>
                      <a:r>
                        <a:rPr lang="en-US" sz="1000" dirty="0"/>
                        <a:t> V DC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Floating</a:t>
                      </a:r>
                      <a:endParaRPr lang="en-CH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2984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Output power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/>
                        <a:t>60</a:t>
                      </a:r>
                      <a:r>
                        <a:rPr lang="en-US" sz="1000" dirty="0"/>
                        <a:t> W (1</a:t>
                      </a:r>
                      <a:r>
                        <a:rPr lang="pl-PL" sz="1000" dirty="0"/>
                        <a:t>2</a:t>
                      </a:r>
                      <a:r>
                        <a:rPr lang="en-US" sz="1000" dirty="0"/>
                        <a:t>0, 1</a:t>
                      </a:r>
                      <a:r>
                        <a:rPr lang="pl-PL" sz="1000" dirty="0"/>
                        <a:t>8</a:t>
                      </a:r>
                      <a:r>
                        <a:rPr lang="en-US" sz="1000" dirty="0"/>
                        <a:t>0, 2</a:t>
                      </a:r>
                      <a:r>
                        <a:rPr lang="pl-PL" sz="1000" dirty="0"/>
                        <a:t>4</a:t>
                      </a:r>
                      <a:r>
                        <a:rPr lang="en-US" sz="1000" dirty="0"/>
                        <a:t>0)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Grouping possible</a:t>
                      </a:r>
                      <a:endParaRPr lang="en-CH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4204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Conversion efficiency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/>
                        <a:t>&gt; 90% </a:t>
                      </a:r>
                      <a:endParaRPr lang="en-CH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above 40% of nom. load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98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err="1"/>
                        <a:t>Ripple</a:t>
                      </a:r>
                      <a:r>
                        <a:rPr lang="fr-CH" sz="1000" dirty="0"/>
                        <a:t> and noise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000" b="0" dirty="0"/>
                        <a:t>&lt;10mV pp, &lt;1mV RMS</a:t>
                      </a:r>
                      <a:endParaRPr lang="en-CH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effectLst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pl-PL" sz="1000" dirty="0">
                          <a:effectLst/>
                          <a:ea typeface="Times New Roman" panose="02020603050405020304" pitchFamily="18" charset="0"/>
                        </a:rPr>
                        <a:t>0 </a:t>
                      </a:r>
                      <a:r>
                        <a:rPr lang="en-US" sz="1000" dirty="0">
                          <a:effectLst/>
                          <a:ea typeface="Times New Roman" panose="02020603050405020304" pitchFamily="18" charset="0"/>
                        </a:rPr>
                        <a:t>Hz to 30 MHz</a:t>
                      </a:r>
                      <a:endParaRPr lang="en-CH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932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err="1">
                          <a:ea typeface="Times New Roman" panose="02020603050405020304" pitchFamily="18" charset="0"/>
                        </a:rPr>
                        <a:t>Remote</a:t>
                      </a:r>
                      <a:r>
                        <a:rPr lang="fr-CH" sz="1000" dirty="0"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CH" sz="1000" dirty="0" err="1">
                          <a:ea typeface="Times New Roman" panose="02020603050405020304" pitchFamily="18" charset="0"/>
                        </a:rPr>
                        <a:t>sense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/>
                        <a:t>NO</a:t>
                      </a:r>
                      <a:endParaRPr lang="en-CH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CH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88599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CH" sz="1000" dirty="0">
                          <a:effectLst/>
                          <a:ea typeface="Times New Roman" panose="02020603050405020304" pitchFamily="18" charset="0"/>
                        </a:rPr>
                        <a:t>Protection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000" b="0" dirty="0">
                          <a:effectLst/>
                          <a:ea typeface="Times New Roman" panose="02020603050405020304" pitchFamily="18" charset="0"/>
                        </a:rPr>
                        <a:t>Over-</a:t>
                      </a:r>
                      <a:r>
                        <a:rPr lang="fr-CH" sz="1000" b="0" dirty="0" err="1">
                          <a:effectLst/>
                          <a:ea typeface="Times New Roman" panose="02020603050405020304" pitchFamily="18" charset="0"/>
                        </a:rPr>
                        <a:t>temperature</a:t>
                      </a:r>
                      <a:r>
                        <a:rPr lang="fr-CH" sz="1000" b="0" dirty="0">
                          <a:effectLst/>
                          <a:ea typeface="Times New Roman" panose="02020603050405020304" pitchFamily="18" charset="0"/>
                        </a:rPr>
                        <a:t>, over-</a:t>
                      </a:r>
                      <a:r>
                        <a:rPr lang="fr-CH" sz="1000" b="0" dirty="0" err="1">
                          <a:effectLst/>
                          <a:ea typeface="Times New Roman" panose="02020603050405020304" pitchFamily="18" charset="0"/>
                        </a:rPr>
                        <a:t>current</a:t>
                      </a:r>
                      <a:endParaRPr lang="en-CH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CH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149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Additional protection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/>
                        <a:t>Hardware-based overvoltage protection</a:t>
                      </a:r>
                      <a:endParaRPr lang="en-CH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CH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43781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Cooling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/>
                        <a:t>water cooling </a:t>
                      </a:r>
                      <a:endParaRPr lang="en-CH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no water fittings inside the power supply</a:t>
                      </a:r>
                      <a:endParaRPr lang="en-CH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45596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Remote control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/>
                        <a:t>YES</a:t>
                      </a:r>
                      <a:endParaRPr lang="en-CH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all parameters remotely controlled and monitored using field bus (e.g. CAN). </a:t>
                      </a:r>
                      <a:endParaRPr lang="en-CH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2992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Interlock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/>
                        <a:t>YES</a:t>
                      </a:r>
                      <a:endParaRPr lang="en-CH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87199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err="1"/>
                        <a:t>Warranty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0" dirty="0"/>
                        <a:t>2 years + up to 15 years extension</a:t>
                      </a:r>
                      <a:br>
                        <a:rPr lang="fr-CH" sz="1000" b="0" dirty="0"/>
                      </a:br>
                      <a:r>
                        <a:rPr lang="fr-CH" sz="1000" b="0" dirty="0"/>
                        <a:t>20 </a:t>
                      </a:r>
                      <a:r>
                        <a:rPr lang="fr-CH" sz="1000" b="0" dirty="0" err="1"/>
                        <a:t>years</a:t>
                      </a:r>
                      <a:r>
                        <a:rPr lang="fr-CH" sz="1000" b="0" dirty="0"/>
                        <a:t> maintenance support</a:t>
                      </a:r>
                      <a:endParaRPr lang="en-CH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94412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Documentation</a:t>
                      </a:r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/>
                        <a:t>YES, full documentation of the design and tests carried, including detailed information about radiation and reliability qualification. </a:t>
                      </a:r>
                      <a:endParaRPr lang="en-CH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3311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14633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A46634-6893-4FCC-B644-3443BC4B8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951" y="1556792"/>
            <a:ext cx="8496300" cy="2607009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Full CMS system size:</a:t>
            </a:r>
          </a:p>
          <a:p>
            <a:pPr>
              <a:buFontTx/>
              <a:buChar char="-"/>
            </a:pPr>
            <a:r>
              <a:rPr lang="pl-PL" dirty="0"/>
              <a:t>126 LVPS Chassis</a:t>
            </a:r>
          </a:p>
          <a:p>
            <a:pPr>
              <a:buFontTx/>
              <a:buChar char="-"/>
            </a:pPr>
            <a:r>
              <a:rPr lang="pl-PL" dirty="0"/>
              <a:t>1209 modules in total (each chassis up to 10 modules)</a:t>
            </a:r>
          </a:p>
          <a:p>
            <a:pPr>
              <a:buFontTx/>
              <a:buChar char="-"/>
            </a:pPr>
            <a:r>
              <a:rPr lang="pl-PL" dirty="0"/>
              <a:t>14508 channels (each module has 12 channels)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2B56CD-A853-4EDA-8098-4E8BEE551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A7337B-8250-4A5F-AB96-07855D308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D64C1A-54B1-43B7-B1C7-B5DAC583A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DD86A44-BCB0-4B3F-84B2-6F84C1E27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576038"/>
          </a:xfrm>
        </p:spPr>
        <p:txBody>
          <a:bodyPr/>
          <a:lstStyle/>
          <a:p>
            <a:r>
              <a:rPr lang="pl-PL" dirty="0"/>
              <a:t>Power supply concept and system scale</a:t>
            </a:r>
            <a:endParaRPr lang="en-CH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E7FCDDD-5557-485B-95CC-2CBBC0FEB893}"/>
              </a:ext>
            </a:extLst>
          </p:cNvPr>
          <p:cNvGrpSpPr/>
          <p:nvPr/>
        </p:nvGrpSpPr>
        <p:grpSpPr>
          <a:xfrm>
            <a:off x="383784" y="3212976"/>
            <a:ext cx="4195806" cy="2820877"/>
            <a:chOff x="4166578" y="620714"/>
            <a:chExt cx="4687455" cy="315141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721C1F7-E1A9-46BB-A113-9F1FAA6449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66578" y="620714"/>
              <a:ext cx="4621673" cy="300638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A23837-8C8B-4380-9DC1-4D3B0DCAFC8A}"/>
                </a:ext>
              </a:extLst>
            </p:cNvPr>
            <p:cNvSpPr txBox="1"/>
            <p:nvPr/>
          </p:nvSpPr>
          <p:spPr>
            <a:xfrm>
              <a:off x="4421284" y="3556687"/>
              <a:ext cx="443274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800" i="1" dirty="0">
                  <a:solidFill>
                    <a:schemeClr val="accent1"/>
                  </a:solidFill>
                </a:rPr>
                <a:t>LVPS concept visualization</a:t>
              </a:r>
              <a:endParaRPr lang="en-CH" sz="800" i="1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A1215A85-2361-462E-A69D-79927B36A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294" y="3372583"/>
            <a:ext cx="4330276" cy="250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76093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F0652A-9774-439B-B355-D1C48BEB2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13/10/2021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351DFF-7EF9-495F-8D05-80F7B3912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7AAE2-CECD-4AEE-8B06-54363D6DF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CC558CD-6DB5-4E39-A494-CBCFB447E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Timeline</a:t>
            </a:r>
            <a:endParaRPr lang="en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BA112B-423E-4444-B9E2-D404BD9B335C}"/>
              </a:ext>
            </a:extLst>
          </p:cNvPr>
          <p:cNvSpPr/>
          <p:nvPr/>
        </p:nvSpPr>
        <p:spPr>
          <a:xfrm>
            <a:off x="2955130" y="2884519"/>
            <a:ext cx="714513" cy="241966"/>
          </a:xfrm>
          <a:prstGeom prst="rect">
            <a:avLst/>
          </a:prstGeom>
          <a:pattFill prst="lt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DAEC69-AB95-4E92-8C68-CA8F45A6E29D}"/>
              </a:ext>
            </a:extLst>
          </p:cNvPr>
          <p:cNvCxnSpPr>
            <a:cxnSpLocks/>
          </p:cNvCxnSpPr>
          <p:nvPr/>
        </p:nvCxnSpPr>
        <p:spPr>
          <a:xfrm flipV="1">
            <a:off x="3705641" y="2893889"/>
            <a:ext cx="1761" cy="210844"/>
          </a:xfrm>
          <a:prstGeom prst="line">
            <a:avLst/>
          </a:prstGeom>
          <a:ln>
            <a:solidFill>
              <a:srgbClr val="72791C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55F7B64-DD5A-4CA3-9B55-04A8D91DB5B9}"/>
              </a:ext>
            </a:extLst>
          </p:cNvPr>
          <p:cNvSpPr/>
          <p:nvPr/>
        </p:nvSpPr>
        <p:spPr>
          <a:xfrm>
            <a:off x="4171223" y="2899002"/>
            <a:ext cx="1797021" cy="241966"/>
          </a:xfrm>
          <a:prstGeom prst="rect">
            <a:avLst/>
          </a:prstGeom>
          <a:pattFill prst="lt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8EE8489-1EE4-43C3-8A19-9AF58EF178A1}"/>
              </a:ext>
            </a:extLst>
          </p:cNvPr>
          <p:cNvCxnSpPr>
            <a:cxnSpLocks/>
          </p:cNvCxnSpPr>
          <p:nvPr/>
        </p:nvCxnSpPr>
        <p:spPr>
          <a:xfrm flipV="1">
            <a:off x="4120917" y="2906498"/>
            <a:ext cx="0" cy="229687"/>
          </a:xfrm>
          <a:prstGeom prst="line">
            <a:avLst/>
          </a:prstGeom>
          <a:ln>
            <a:solidFill>
              <a:srgbClr val="72791C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2D6DE287-3C93-4F33-9796-FF69563E71E6}"/>
              </a:ext>
            </a:extLst>
          </p:cNvPr>
          <p:cNvSpPr/>
          <p:nvPr/>
        </p:nvSpPr>
        <p:spPr>
          <a:xfrm>
            <a:off x="463713" y="2880952"/>
            <a:ext cx="2401973" cy="241966"/>
          </a:xfrm>
          <a:prstGeom prst="rect">
            <a:avLst/>
          </a:prstGeom>
          <a:pattFill prst="lt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6B33931-1E2D-4D3D-8B63-C4BC1B1923EE}"/>
              </a:ext>
            </a:extLst>
          </p:cNvPr>
          <p:cNvSpPr/>
          <p:nvPr/>
        </p:nvSpPr>
        <p:spPr>
          <a:xfrm>
            <a:off x="8100385" y="2763536"/>
            <a:ext cx="521525" cy="486319"/>
          </a:xfrm>
          <a:prstGeom prst="rightArrow">
            <a:avLst>
              <a:gd name="adj1" fmla="val 50000"/>
              <a:gd name="adj2" fmla="val 109474"/>
            </a:avLst>
          </a:prstGeom>
          <a:pattFill prst="lt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C85B0D-9C6C-47FA-8AAB-45D4F02F0AD1}"/>
              </a:ext>
            </a:extLst>
          </p:cNvPr>
          <p:cNvSpPr/>
          <p:nvPr/>
        </p:nvSpPr>
        <p:spPr>
          <a:xfrm>
            <a:off x="6991349" y="2889709"/>
            <a:ext cx="1112413" cy="241966"/>
          </a:xfrm>
          <a:prstGeom prst="rect">
            <a:avLst/>
          </a:prstGeom>
          <a:pattFill prst="lt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50B8AC-DDA6-4083-9B36-0B3C8FB88EF6}"/>
              </a:ext>
            </a:extLst>
          </p:cNvPr>
          <p:cNvSpPr/>
          <p:nvPr/>
        </p:nvSpPr>
        <p:spPr>
          <a:xfrm>
            <a:off x="6003836" y="2883893"/>
            <a:ext cx="901789" cy="224560"/>
          </a:xfrm>
          <a:prstGeom prst="rect">
            <a:avLst/>
          </a:prstGeom>
          <a:pattFill prst="lt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E4660D7-C606-4057-9445-181D912AF718}"/>
              </a:ext>
            </a:extLst>
          </p:cNvPr>
          <p:cNvSpPr/>
          <p:nvPr/>
        </p:nvSpPr>
        <p:spPr>
          <a:xfrm>
            <a:off x="467547" y="2762344"/>
            <a:ext cx="8158804" cy="486319"/>
          </a:xfrm>
          <a:prstGeom prst="rightArrow">
            <a:avLst>
              <a:gd name="adj1" fmla="val 50000"/>
              <a:gd name="adj2" fmla="val 109474"/>
            </a:avLst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93DA97-478B-4B47-B8EA-B6C1532FB27C}"/>
              </a:ext>
            </a:extLst>
          </p:cNvPr>
          <p:cNvSpPr txBox="1"/>
          <p:nvPr/>
        </p:nvSpPr>
        <p:spPr>
          <a:xfrm>
            <a:off x="120623" y="3145338"/>
            <a:ext cx="693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dirty="0"/>
              <a:t>202</a:t>
            </a:r>
            <a:r>
              <a:rPr lang="en-US" i="1" dirty="0"/>
              <a:t>0</a:t>
            </a:r>
            <a:endParaRPr lang="en-CH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1B7BA9-A5D2-428F-8D6C-E096CF656270}"/>
              </a:ext>
            </a:extLst>
          </p:cNvPr>
          <p:cNvSpPr txBox="1"/>
          <p:nvPr/>
        </p:nvSpPr>
        <p:spPr>
          <a:xfrm>
            <a:off x="2323272" y="3945333"/>
            <a:ext cx="1332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/>
              <a:t>Publish tender</a:t>
            </a:r>
            <a:endParaRPr lang="en-US" sz="1200" dirty="0"/>
          </a:p>
          <a:p>
            <a:pPr algn="ctr"/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(C</a:t>
            </a: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ompleted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lang="en-CH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B74D3B-4CD2-4A4E-801D-865B2FD22561}"/>
              </a:ext>
            </a:extLst>
          </p:cNvPr>
          <p:cNvSpPr txBox="1"/>
          <p:nvPr/>
        </p:nvSpPr>
        <p:spPr>
          <a:xfrm>
            <a:off x="3293707" y="1753618"/>
            <a:ext cx="15137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200" dirty="0"/>
              <a:t>Contract signature (3.08.2021)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(C</a:t>
            </a: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ompleted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lang="en-CH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1E951E-8076-4E36-9F4E-CA0D9FF6A3F3}"/>
              </a:ext>
            </a:extLst>
          </p:cNvPr>
          <p:cNvSpPr txBox="1"/>
          <p:nvPr/>
        </p:nvSpPr>
        <p:spPr>
          <a:xfrm>
            <a:off x="3762898" y="3945333"/>
            <a:ext cx="26832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Verification of design documentation and progress reports. </a:t>
            </a:r>
          </a:p>
          <a:p>
            <a:pPr algn="ctr"/>
            <a:r>
              <a:rPr lang="pl-PL" sz="1200" dirty="0"/>
              <a:t>Support manufacturer in prototype development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6681CA-67D7-459D-983F-7E0C40F7FF86}"/>
              </a:ext>
            </a:extLst>
          </p:cNvPr>
          <p:cNvSpPr txBox="1"/>
          <p:nvPr/>
        </p:nvSpPr>
        <p:spPr>
          <a:xfrm>
            <a:off x="4490190" y="3115162"/>
            <a:ext cx="693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dirty="0"/>
              <a:t>2022</a:t>
            </a:r>
            <a:endParaRPr lang="en-CH" i="1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395D704-D6CE-4983-8D39-4E9A643D83DC}"/>
              </a:ext>
            </a:extLst>
          </p:cNvPr>
          <p:cNvCxnSpPr>
            <a:cxnSpLocks/>
          </p:cNvCxnSpPr>
          <p:nvPr/>
        </p:nvCxnSpPr>
        <p:spPr>
          <a:xfrm flipV="1">
            <a:off x="4860032" y="2889709"/>
            <a:ext cx="0" cy="2464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B6EF7F5-E280-4CDF-BA55-D1A7D0A07086}"/>
              </a:ext>
            </a:extLst>
          </p:cNvPr>
          <p:cNvSpPr txBox="1"/>
          <p:nvPr/>
        </p:nvSpPr>
        <p:spPr>
          <a:xfrm>
            <a:off x="5055489" y="2106029"/>
            <a:ext cx="24425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200" dirty="0"/>
              <a:t>Prototype verification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872B120-E411-4D0F-9D8D-F208A6AA9C03}"/>
              </a:ext>
            </a:extLst>
          </p:cNvPr>
          <p:cNvCxnSpPr>
            <a:cxnSpLocks/>
          </p:cNvCxnSpPr>
          <p:nvPr/>
        </p:nvCxnSpPr>
        <p:spPr>
          <a:xfrm flipV="1">
            <a:off x="6948264" y="2899002"/>
            <a:ext cx="0" cy="22965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98B2C8A-4DAD-482D-BB48-AE43A199FEC3}"/>
              </a:ext>
            </a:extLst>
          </p:cNvPr>
          <p:cNvSpPr txBox="1"/>
          <p:nvPr/>
        </p:nvSpPr>
        <p:spPr>
          <a:xfrm>
            <a:off x="6975401" y="3945333"/>
            <a:ext cx="12468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200" dirty="0"/>
              <a:t>Series produciton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829A1F8-C3A6-4AFA-86E8-CFFF14960B71}"/>
              </a:ext>
            </a:extLst>
          </p:cNvPr>
          <p:cNvSpPr txBox="1"/>
          <p:nvPr/>
        </p:nvSpPr>
        <p:spPr>
          <a:xfrm>
            <a:off x="6566598" y="3112450"/>
            <a:ext cx="895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/>
              <a:t>2023</a:t>
            </a:r>
            <a:endParaRPr lang="en-CH" i="1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2A24600-E10F-4EC0-AFBE-9C4F50B1E39A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2989346" y="3145338"/>
            <a:ext cx="708712" cy="799995"/>
          </a:xfrm>
          <a:prstGeom prst="straightConnector1">
            <a:avLst/>
          </a:prstGeom>
          <a:ln w="12700"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98112B0-907A-48D9-BA5D-1614114B5A9F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4050593" y="2399949"/>
            <a:ext cx="66397" cy="430663"/>
          </a:xfrm>
          <a:prstGeom prst="straightConnector1">
            <a:avLst/>
          </a:prstGeom>
          <a:ln w="12700"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FC48A15-86C9-421A-9EF7-CCC114FFCB37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5104521" y="2978988"/>
            <a:ext cx="160089" cy="966345"/>
          </a:xfrm>
          <a:prstGeom prst="straightConnector1">
            <a:avLst/>
          </a:prstGeom>
          <a:ln w="12700"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1B8B84B-824C-43EE-AF64-FB34E365D269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6276777" y="2383028"/>
            <a:ext cx="31477" cy="613145"/>
          </a:xfrm>
          <a:prstGeom prst="straightConnector1">
            <a:avLst/>
          </a:prstGeom>
          <a:ln w="12700"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881048D-DBCC-4384-88E9-18A1CEBF4FF9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7598804" y="3012947"/>
            <a:ext cx="1" cy="932386"/>
          </a:xfrm>
          <a:prstGeom prst="straightConnector1">
            <a:avLst/>
          </a:prstGeom>
          <a:ln w="12700"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FCDE71F-1DB0-4604-A7AB-959CD3B7ED26}"/>
              </a:ext>
            </a:extLst>
          </p:cNvPr>
          <p:cNvCxnSpPr>
            <a:cxnSpLocks/>
          </p:cNvCxnSpPr>
          <p:nvPr/>
        </p:nvCxnSpPr>
        <p:spPr>
          <a:xfrm flipH="1" flipV="1">
            <a:off x="2914650" y="2902744"/>
            <a:ext cx="1166" cy="1973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1F385CF-1028-4054-BBBF-2275C339159F}"/>
              </a:ext>
            </a:extLst>
          </p:cNvPr>
          <p:cNvSpPr txBox="1"/>
          <p:nvPr/>
        </p:nvSpPr>
        <p:spPr>
          <a:xfrm>
            <a:off x="2546007" y="3104733"/>
            <a:ext cx="693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i="1" dirty="0"/>
              <a:t>202</a:t>
            </a:r>
            <a:r>
              <a:rPr lang="en-US" i="1" dirty="0"/>
              <a:t>1</a:t>
            </a:r>
            <a:endParaRPr lang="en-CH" i="1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B029834-B52D-4888-B182-4C75D76E8184}"/>
              </a:ext>
            </a:extLst>
          </p:cNvPr>
          <p:cNvCxnSpPr>
            <a:cxnSpLocks/>
          </p:cNvCxnSpPr>
          <p:nvPr/>
        </p:nvCxnSpPr>
        <p:spPr>
          <a:xfrm flipV="1">
            <a:off x="4355976" y="2603089"/>
            <a:ext cx="0" cy="848859"/>
          </a:xfrm>
          <a:prstGeom prst="line">
            <a:avLst/>
          </a:prstGeom>
          <a:ln>
            <a:solidFill>
              <a:srgbClr val="C00000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FE26DD9-DC7A-42A9-8F67-A858E8F28151}"/>
              </a:ext>
            </a:extLst>
          </p:cNvPr>
          <p:cNvSpPr txBox="1"/>
          <p:nvPr/>
        </p:nvSpPr>
        <p:spPr>
          <a:xfrm>
            <a:off x="3767318" y="3445339"/>
            <a:ext cx="12758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>
                <a:solidFill>
                  <a:srgbClr val="C00000"/>
                </a:solidFill>
              </a:rPr>
              <a:t>We are here</a:t>
            </a:r>
            <a:endParaRPr lang="en-CH" sz="1600" b="1" i="1" dirty="0">
              <a:solidFill>
                <a:srgbClr val="C0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4DD9B5A-C403-47D2-9CDA-6161D98E44E9}"/>
              </a:ext>
            </a:extLst>
          </p:cNvPr>
          <p:cNvSpPr txBox="1"/>
          <p:nvPr/>
        </p:nvSpPr>
        <p:spPr>
          <a:xfrm>
            <a:off x="57851" y="3945333"/>
            <a:ext cx="20284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Work on common requirements specification document</a:t>
            </a:r>
            <a:br>
              <a:rPr lang="en-US" sz="1200" dirty="0"/>
            </a:br>
            <a:r>
              <a:rPr lang="en-US" sz="1200" dirty="0">
                <a:solidFill>
                  <a:srgbClr val="92D050"/>
                </a:solidFill>
              </a:rPr>
              <a:t>(C</a:t>
            </a:r>
            <a:r>
              <a:rPr lang="pl-PL" sz="1200" dirty="0">
                <a:solidFill>
                  <a:srgbClr val="92D050"/>
                </a:solidFill>
              </a:rPr>
              <a:t>ompleted</a:t>
            </a:r>
            <a:r>
              <a:rPr lang="en-US" sz="1200" dirty="0">
                <a:solidFill>
                  <a:srgbClr val="92D050"/>
                </a:solidFill>
              </a:rPr>
              <a:t>)</a:t>
            </a:r>
            <a:endParaRPr lang="pl-PL" sz="1200" dirty="0">
              <a:solidFill>
                <a:srgbClr val="92D050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296D777-4CF2-415B-A7A1-365CA4875205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1072060" y="2996173"/>
            <a:ext cx="570863" cy="949160"/>
          </a:xfrm>
          <a:prstGeom prst="straightConnector1">
            <a:avLst/>
          </a:prstGeom>
          <a:ln w="12700"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445D31C-A050-456B-94A1-37CE556FCB68}"/>
              </a:ext>
            </a:extLst>
          </p:cNvPr>
          <p:cNvSpPr txBox="1"/>
          <p:nvPr/>
        </p:nvSpPr>
        <p:spPr>
          <a:xfrm>
            <a:off x="1160176" y="1367365"/>
            <a:ext cx="216819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Work on tendering strategy and other documents: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dirty="0"/>
              <a:t>Tender form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dirty="0"/>
              <a:t>Risk matrix</a:t>
            </a:r>
          </a:p>
          <a:p>
            <a:pPr algn="ctr"/>
            <a:r>
              <a:rPr lang="en-US" sz="1200" dirty="0">
                <a:solidFill>
                  <a:srgbClr val="92D050"/>
                </a:solidFill>
              </a:rPr>
              <a:t>(C</a:t>
            </a:r>
            <a:r>
              <a:rPr lang="pl-PL" sz="1200" dirty="0">
                <a:solidFill>
                  <a:srgbClr val="92D050"/>
                </a:solidFill>
              </a:rPr>
              <a:t>ompleted</a:t>
            </a:r>
            <a:r>
              <a:rPr lang="en-US" sz="1200" dirty="0">
                <a:solidFill>
                  <a:srgbClr val="92D050"/>
                </a:solidFill>
              </a:rPr>
              <a:t>)</a:t>
            </a:r>
            <a:endParaRPr lang="pl-PL" sz="120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9416BCB-00FD-4E55-BC60-C79AAE10882D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2244273" y="2383028"/>
            <a:ext cx="836086" cy="595960"/>
          </a:xfrm>
          <a:prstGeom prst="straightConnector1">
            <a:avLst/>
          </a:prstGeom>
          <a:ln w="12700"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1B3E2DA-F724-444E-B735-9304BAB0E466}"/>
              </a:ext>
            </a:extLst>
          </p:cNvPr>
          <p:cNvCxnSpPr>
            <a:cxnSpLocks/>
          </p:cNvCxnSpPr>
          <p:nvPr/>
        </p:nvCxnSpPr>
        <p:spPr>
          <a:xfrm>
            <a:off x="179512" y="3945333"/>
            <a:ext cx="8442398" cy="0"/>
          </a:xfrm>
          <a:prstGeom prst="line">
            <a:avLst/>
          </a:prstGeom>
          <a:ln w="12700" cap="sq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CA7A9E0-1E65-48A8-8C32-733DBD9B730C}"/>
              </a:ext>
            </a:extLst>
          </p:cNvPr>
          <p:cNvCxnSpPr>
            <a:cxnSpLocks/>
          </p:cNvCxnSpPr>
          <p:nvPr/>
        </p:nvCxnSpPr>
        <p:spPr>
          <a:xfrm>
            <a:off x="183953" y="2388253"/>
            <a:ext cx="8442398" cy="0"/>
          </a:xfrm>
          <a:prstGeom prst="line">
            <a:avLst/>
          </a:prstGeom>
          <a:ln w="12700" cap="sq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97360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eth_praesentation_4zu3_ETH1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th_praesentation_4zu3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3.xml><?xml version="1.0" encoding="utf-8"?>
<a:theme xmlns:a="http://schemas.openxmlformats.org/drawingml/2006/main" name="eth_praesentation_4zu3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4.xml><?xml version="1.0" encoding="utf-8"?>
<a:theme xmlns:a="http://schemas.openxmlformats.org/drawingml/2006/main" name="3_eth_praesentation_4zu3_ETH1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5.xml><?xml version="1.0" encoding="utf-8"?>
<a:theme xmlns:a="http://schemas.openxmlformats.org/drawingml/2006/main" name="eth_praesentation_4zu3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6.xml><?xml version="1.0" encoding="utf-8"?>
<a:theme xmlns:a="http://schemas.openxmlformats.org/drawingml/2006/main" name="eth_praesentation_4zu3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7.xml><?xml version="1.0" encoding="utf-8"?>
<a:theme xmlns:a="http://schemas.openxmlformats.org/drawingml/2006/main" name="eth_praesentation_4zu3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8.xml><?xml version="1.0" encoding="utf-8"?>
<a:theme xmlns:a="http://schemas.openxmlformats.org/drawingml/2006/main" name="eth_praesentation_4zu3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9.xml><?xml version="1.0" encoding="utf-8"?>
<a:theme xmlns:a="http://schemas.openxmlformats.org/drawingml/2006/main" name="eth_praesentation_4zu3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eth_praesentation_4zu3_en</Template>
  <TotalTime>15840</TotalTime>
  <Words>1551</Words>
  <Application>Microsoft Office PowerPoint</Application>
  <PresentationFormat>On-screen Show (4:3)</PresentationFormat>
  <Paragraphs>295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eth_praesentation_4zu3_ETH1</vt:lpstr>
      <vt:lpstr>eth_praesentation_4zu3_ETH2</vt:lpstr>
      <vt:lpstr>eth_praesentation_4zu3_ETH3</vt:lpstr>
      <vt:lpstr>3_eth_praesentation_4zu3_ETH1</vt:lpstr>
      <vt:lpstr>eth_praesentation_4zu3_ETH5</vt:lpstr>
      <vt:lpstr>eth_praesentation_4zu3_ETH6</vt:lpstr>
      <vt:lpstr>eth_praesentation_4zu3_ETH7</vt:lpstr>
      <vt:lpstr>eth_praesentation_4zu3_ETH8</vt:lpstr>
      <vt:lpstr>eth_praesentation_4zu3_ETH9</vt:lpstr>
      <vt:lpstr>CMS Low Voltage Power Supplies (LVPS) Introduction to the power distribution and radiation testing. </vt:lpstr>
      <vt:lpstr>Introduction</vt:lpstr>
      <vt:lpstr>Powering concept overview</vt:lpstr>
      <vt:lpstr>First step conversion in a non-hazardous area. </vt:lpstr>
      <vt:lpstr>Second step conversion in the CMS cavern. </vt:lpstr>
      <vt:lpstr>Location of the LVPS (Low Voltage Power Supply)</vt:lpstr>
      <vt:lpstr>Selected requirements</vt:lpstr>
      <vt:lpstr>Power supply concept and system scale</vt:lpstr>
      <vt:lpstr>Timeline</vt:lpstr>
      <vt:lpstr>Prototype development phase</vt:lpstr>
      <vt:lpstr>Challenges</vt:lpstr>
      <vt:lpstr>Example – test design to ensure SE tollerance </vt:lpstr>
      <vt:lpstr>Work is ongoing</vt:lpstr>
      <vt:lpstr>Thank you for your attention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Krzysztof Stachon</dc:creator>
  <cp:lastModifiedBy>Krzysztof Stachon</cp:lastModifiedBy>
  <cp:revision>761</cp:revision>
  <cp:lastPrinted>2013-06-08T11:22:51Z</cp:lastPrinted>
  <dcterms:created xsi:type="dcterms:W3CDTF">2020-01-15T17:24:48Z</dcterms:created>
  <dcterms:modified xsi:type="dcterms:W3CDTF">2021-10-13T08:54:04Z</dcterms:modified>
</cp:coreProperties>
</file>