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9" r:id="rId3"/>
    <p:sldId id="302" r:id="rId4"/>
    <p:sldId id="310" r:id="rId5"/>
    <p:sldId id="340" r:id="rId6"/>
    <p:sldId id="298" r:id="rId7"/>
    <p:sldId id="309" r:id="rId8"/>
    <p:sldId id="311" r:id="rId9"/>
    <p:sldId id="329" r:id="rId10"/>
    <p:sldId id="337" r:id="rId11"/>
    <p:sldId id="336" r:id="rId12"/>
    <p:sldId id="308" r:id="rId13"/>
    <p:sldId id="338" r:id="rId14"/>
    <p:sldId id="344" r:id="rId15"/>
    <p:sldId id="341" r:id="rId16"/>
    <p:sldId id="342" r:id="rId17"/>
    <p:sldId id="313" r:id="rId18"/>
    <p:sldId id="326" r:id="rId19"/>
    <p:sldId id="330" r:id="rId20"/>
    <p:sldId id="304" r:id="rId21"/>
    <p:sldId id="343" r:id="rId22"/>
  </p:sldIdLst>
  <p:sldSz cx="9144000" cy="6858000" type="screen4x3"/>
  <p:notesSz cx="6724650" cy="97742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66"/>
    <a:srgbClr val="CCCC00"/>
    <a:srgbClr val="8D75AB"/>
    <a:srgbClr val="0099CC"/>
    <a:srgbClr val="00CC00"/>
    <a:srgbClr val="00FF00"/>
    <a:srgbClr val="333333"/>
    <a:srgbClr val="66666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91" autoAdjust="0"/>
  </p:normalViewPr>
  <p:slideViewPr>
    <p:cSldViewPr snapToGrid="0" snapToObject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23.11.2021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09079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23.11.2021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17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edit Master subtitle style</a:t>
            </a:r>
            <a:endParaRPr lang="en-GB" noProof="0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Datumsplatzhalter 4"/>
          <p:cNvSpPr>
            <a:spLocks noGrp="1"/>
          </p:cNvSpPr>
          <p:nvPr>
            <p:ph type="dt" sz="half" idx="2"/>
          </p:nvPr>
        </p:nvSpPr>
        <p:spPr>
          <a:xfrm>
            <a:off x="6728604" y="6552643"/>
            <a:ext cx="12202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870411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1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565" y="6551086"/>
            <a:ext cx="630603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8604" y="6552643"/>
            <a:ext cx="12202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870411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565" y="6551086"/>
            <a:ext cx="630603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6728604" y="6552643"/>
            <a:ext cx="12202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870411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565" y="6551086"/>
            <a:ext cx="630603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91133" y="6087296"/>
            <a:ext cx="8161735" cy="324183"/>
          </a:xfrm>
          <a:prstGeom prst="rect">
            <a:avLst/>
          </a:prstGeom>
        </p:spPr>
        <p:txBody>
          <a:bodyPr anchor="b"/>
          <a:lstStyle>
            <a:lvl1pPr marL="0" indent="0" defTabSz="412735">
              <a:lnSpc>
                <a:spcPct val="100000"/>
              </a:lnSpc>
              <a:spcBef>
                <a:spcPts val="0"/>
              </a:spcBef>
              <a:buSzTx/>
              <a:buNone/>
              <a:defRPr sz="1687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作者と日付</a:t>
            </a:r>
          </a:p>
        </p:txBody>
      </p:sp>
      <p:sp>
        <p:nvSpPr>
          <p:cNvPr id="12" name="プレゼンテーションのタイトル"/>
          <p:cNvSpPr txBox="1">
            <a:spLocks noGrp="1"/>
          </p:cNvSpPr>
          <p:nvPr>
            <p:ph type="title" hasCustomPrompt="1"/>
          </p:nvPr>
        </p:nvSpPr>
        <p:spPr>
          <a:xfrm>
            <a:off x="491133" y="1303734"/>
            <a:ext cx="8162618" cy="2321719"/>
          </a:xfrm>
          <a:prstGeom prst="rect">
            <a:avLst/>
          </a:prstGeom>
        </p:spPr>
        <p:txBody>
          <a:bodyPr anchor="b"/>
          <a:lstStyle>
            <a:lvl1pPr>
              <a:defRPr sz="5765" spc="-115"/>
            </a:lvl1pPr>
          </a:lstStyle>
          <a:p>
            <a:r>
              <a:t>プレゼンテーションのタイトル</a:t>
            </a:r>
          </a:p>
        </p:txBody>
      </p:sp>
      <p:sp>
        <p:nvSpPr>
          <p:cNvPr id="13" name="本文レベル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91133" y="3589735"/>
            <a:ext cx="8161734" cy="1024031"/>
          </a:xfrm>
          <a:prstGeom prst="rect">
            <a:avLst/>
          </a:prstGeom>
        </p:spPr>
        <p:txBody>
          <a:bodyPr/>
          <a:lstStyle>
            <a:lvl1pPr marL="0" indent="0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321457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642915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964372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285829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r>
              <a:t>プレゼンテーションのサブタイトル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4455548" y="6493097"/>
            <a:ext cx="232905" cy="1919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17353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本文レベル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3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91133" y="993500"/>
            <a:ext cx="8161735" cy="472361"/>
          </a:xfrm>
          <a:prstGeom prst="rect">
            <a:avLst/>
          </a:prstGeom>
        </p:spPr>
        <p:txBody>
          <a:bodyPr/>
          <a:lstStyle>
            <a:lvl1pPr marL="0" indent="0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r>
              <a:t>スライドのサブタイトル</a:t>
            </a:r>
          </a:p>
        </p:txBody>
      </p:sp>
      <p:sp>
        <p:nvSpPr>
          <p:cNvPr id="44" name="スライドのタイトル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4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867700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870411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6737231" y="6552643"/>
            <a:ext cx="121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565" y="6551086"/>
            <a:ext cx="6314665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pic>
        <p:nvPicPr>
          <p:cNvPr id="13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976" y="255219"/>
            <a:ext cx="658369" cy="548641"/>
          </a:xfrm>
          <a:prstGeom prst="rect">
            <a:avLst/>
          </a:prstGeom>
        </p:spPr>
      </p:pic>
      <p:pic>
        <p:nvPicPr>
          <p:cNvPr id="14" name="Bild 6" descr="GSI_Logo_rgb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emf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jpg"/><Relationship Id="rId15" Type="http://schemas.openxmlformats.org/officeDocument/2006/relationships/image" Target="../media/image4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emf"/><Relationship Id="rId1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4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2179" y="2530764"/>
            <a:ext cx="7236655" cy="1871291"/>
          </a:xfrm>
        </p:spPr>
        <p:txBody>
          <a:bodyPr/>
          <a:lstStyle/>
          <a:p>
            <a:r>
              <a:rPr lang="en-US" sz="3200" dirty="0"/>
              <a:t>Super-FRS </a:t>
            </a:r>
            <a:br>
              <a:rPr lang="en-US" sz="3200" dirty="0"/>
            </a:br>
            <a:r>
              <a:rPr lang="en-US" sz="3200" dirty="0"/>
              <a:t>magnet testing at CERN:</a:t>
            </a:r>
            <a:br>
              <a:rPr lang="en-US" sz="3200" dirty="0"/>
            </a:br>
            <a:r>
              <a:rPr lang="en-US" sz="3200" dirty="0"/>
              <a:t>update of the status </a:t>
            </a:r>
            <a:br>
              <a:rPr lang="en-US" sz="3200" dirty="0"/>
            </a:br>
            <a:r>
              <a:rPr lang="en-US" sz="3200" dirty="0"/>
              <a:t>and resources situation</a:t>
            </a:r>
            <a:endParaRPr lang="en-GB" sz="3200" dirty="0"/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1420107" y="4542939"/>
            <a:ext cx="6400800" cy="5846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tabLst>
                <a:tab pos="0" algn="l"/>
              </a:tabLst>
              <a:defRPr sz="1700" kern="1200">
                <a:solidFill>
                  <a:srgbClr val="666666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tabLst>
                <a:tab pos="0" algn="l"/>
              </a:tabLst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tabLst>
                <a:tab pos="0" algn="l"/>
              </a:tabLst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tabLst>
                <a:tab pos="0" algn="l"/>
              </a:tabLst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tabLst>
                <a:tab pos="0" algn="l"/>
              </a:tabLst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dirty="0"/>
              <a:t>Haik Simon</a:t>
            </a:r>
          </a:p>
          <a:p>
            <a:r>
              <a:rPr lang="en-GB" altLang="de-DE" dirty="0"/>
              <a:t>CERN, November 25</a:t>
            </a:r>
            <a:r>
              <a:rPr lang="en-GB" altLang="de-DE" baseline="30000" dirty="0"/>
              <a:t>th</a:t>
            </a:r>
            <a:r>
              <a:rPr lang="en-GB" altLang="de-DE" dirty="0"/>
              <a:t>, 2021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94D8EFA-6ACD-47F8-9A94-4DC1C8CBE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/>
              <a:t>Production of series </a:t>
            </a:r>
            <a:r>
              <a:rPr lang="de-DE" sz="2000" dirty="0" err="1"/>
              <a:t>short</a:t>
            </a:r>
            <a:r>
              <a:rPr lang="de-DE" sz="2000" dirty="0"/>
              <a:t> </a:t>
            </a:r>
            <a:r>
              <a:rPr lang="de-DE" sz="2000" dirty="0" err="1"/>
              <a:t>multiplet</a:t>
            </a:r>
            <a:r>
              <a:rPr lang="de-DE" sz="2000" dirty="0"/>
              <a:t> (SM) is in progress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/>
              <a:t>FAT was completed for SM01, 02, 03, 04 (followed by GSI remotely)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dirty="0"/>
              <a:t>FAT for SM 08 in October (followed by GSI colleagues on site)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dirty="0"/>
              <a:t>FAT for the last two series SMs </a:t>
            </a:r>
            <a:r>
              <a:rPr lang="de-DE" sz="1800" dirty="0">
                <a:sym typeface="Symbol" panose="05050102010706020507" pitchFamily="18" charset="2"/>
              </a:rPr>
              <a:t></a:t>
            </a:r>
            <a:r>
              <a:rPr lang="de-DE" sz="1800" dirty="0"/>
              <a:t>  March and April in 2022.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Production of series long </a:t>
            </a:r>
            <a:r>
              <a:rPr lang="de-DE" sz="2000" dirty="0" err="1"/>
              <a:t>multiplet</a:t>
            </a:r>
            <a:r>
              <a:rPr lang="de-DE" sz="2000" dirty="0"/>
              <a:t> (LM)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dirty="0"/>
              <a:t>FAT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two</a:t>
            </a:r>
            <a:r>
              <a:rPr lang="de-DE" sz="1800" dirty="0"/>
              <a:t> long multiplets </a:t>
            </a:r>
            <a:r>
              <a:rPr lang="de-DE" sz="1800" dirty="0">
                <a:sym typeface="Symbol" panose="05050102010706020507" pitchFamily="18" charset="2"/>
              </a:rPr>
              <a:t> </a:t>
            </a:r>
            <a:r>
              <a:rPr lang="de-DE" sz="1800" dirty="0" err="1"/>
              <a:t>October</a:t>
            </a:r>
            <a:r>
              <a:rPr lang="de-DE" sz="1800" dirty="0"/>
              <a:t> ~ </a:t>
            </a:r>
            <a:r>
              <a:rPr lang="de-DE" sz="1800" dirty="0" err="1"/>
              <a:t>January</a:t>
            </a:r>
            <a:r>
              <a:rPr lang="de-DE" sz="1800" dirty="0"/>
              <a:t> 2022.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dirty="0"/>
              <a:t>FAT for about 7 multiplets per year from 2022 to 2024.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Multiplet production status</a:t>
            </a:r>
          </a:p>
        </p:txBody>
      </p:sp>
      <p:pic>
        <p:nvPicPr>
          <p:cNvPr id="7" name="Inhaltsplatzhalter 1">
            <a:extLst>
              <a:ext uri="{FF2B5EF4-FFF2-40B4-BE49-F238E27FC236}">
                <a16:creationId xmlns:a16="http://schemas.microsoft.com/office/drawing/2014/main" id="{2CAB8693-FAC9-4C8A-AF04-C4800EAED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58" y="4303590"/>
            <a:ext cx="1912500" cy="2160000"/>
          </a:xfrm>
          <a:prstGeom prst="rect">
            <a:avLst/>
          </a:prstGeom>
        </p:spPr>
      </p:pic>
      <p:pic>
        <p:nvPicPr>
          <p:cNvPr id="8" name="Grafik 4">
            <a:extLst>
              <a:ext uri="{FF2B5EF4-FFF2-40B4-BE49-F238E27FC236}">
                <a16:creationId xmlns:a16="http://schemas.microsoft.com/office/drawing/2014/main" id="{27319CF8-901A-47E1-BF3F-90FB89D74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758" y="4303590"/>
            <a:ext cx="1680674" cy="2160000"/>
          </a:xfrm>
          <a:prstGeom prst="rect">
            <a:avLst/>
          </a:prstGeom>
        </p:spPr>
      </p:pic>
      <p:pic>
        <p:nvPicPr>
          <p:cNvPr id="9" name="Grafik 6">
            <a:extLst>
              <a:ext uri="{FF2B5EF4-FFF2-40B4-BE49-F238E27FC236}">
                <a16:creationId xmlns:a16="http://schemas.microsoft.com/office/drawing/2014/main" id="{71C66F20-B8F7-4C5F-BBCE-92979AB71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819" y="4303590"/>
            <a:ext cx="1739294" cy="2160000"/>
          </a:xfrm>
          <a:prstGeom prst="rect">
            <a:avLst/>
          </a:prstGeom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5BB6AA73-B42D-43D8-812F-9586AB47F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5113" y="4303590"/>
            <a:ext cx="1596264" cy="2160000"/>
          </a:xfrm>
          <a:prstGeom prst="rect">
            <a:avLst/>
          </a:prstGeom>
        </p:spPr>
      </p:pic>
      <p:pic>
        <p:nvPicPr>
          <p:cNvPr id="13" name="Grafik 8">
            <a:extLst>
              <a:ext uri="{FF2B5EF4-FFF2-40B4-BE49-F238E27FC236}">
                <a16:creationId xmlns:a16="http://schemas.microsoft.com/office/drawing/2014/main" id="{7E8620EC-9D20-4BA0-B23A-4D18CBA42F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4174" y="4303590"/>
            <a:ext cx="1471622" cy="2160000"/>
          </a:xfrm>
          <a:prstGeom prst="rect">
            <a:avLst/>
          </a:prstGeom>
        </p:spPr>
      </p:pic>
      <p:sp>
        <p:nvSpPr>
          <p:cNvPr id="14" name="Textfeld 12">
            <a:extLst>
              <a:ext uri="{FF2B5EF4-FFF2-40B4-BE49-F238E27FC236}">
                <a16:creationId xmlns:a16="http://schemas.microsoft.com/office/drawing/2014/main" id="{0F08278A-3542-4FF7-8075-731BCEFB35D9}"/>
              </a:ext>
            </a:extLst>
          </p:cNvPr>
          <p:cNvSpPr txBox="1"/>
          <p:nvPr/>
        </p:nvSpPr>
        <p:spPr>
          <a:xfrm>
            <a:off x="212814" y="4304373"/>
            <a:ext cx="553357" cy="2616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 dirty="0"/>
              <a:t>SM01</a:t>
            </a:r>
          </a:p>
        </p:txBody>
      </p:sp>
      <p:sp>
        <p:nvSpPr>
          <p:cNvPr id="15" name="Textfeld 13">
            <a:extLst>
              <a:ext uri="{FF2B5EF4-FFF2-40B4-BE49-F238E27FC236}">
                <a16:creationId xmlns:a16="http://schemas.microsoft.com/office/drawing/2014/main" id="{DBCCFA7B-E214-4874-B9C6-27614781D11B}"/>
              </a:ext>
            </a:extLst>
          </p:cNvPr>
          <p:cNvSpPr txBox="1"/>
          <p:nvPr/>
        </p:nvSpPr>
        <p:spPr>
          <a:xfrm>
            <a:off x="2096826" y="4294065"/>
            <a:ext cx="553357" cy="2616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 dirty="0"/>
              <a:t>SM02</a:t>
            </a:r>
          </a:p>
        </p:txBody>
      </p:sp>
      <p:sp>
        <p:nvSpPr>
          <p:cNvPr id="16" name="Textfeld 14">
            <a:extLst>
              <a:ext uri="{FF2B5EF4-FFF2-40B4-BE49-F238E27FC236}">
                <a16:creationId xmlns:a16="http://schemas.microsoft.com/office/drawing/2014/main" id="{B8D4880B-1F56-4405-B663-0B18B7913698}"/>
              </a:ext>
            </a:extLst>
          </p:cNvPr>
          <p:cNvSpPr txBox="1"/>
          <p:nvPr/>
        </p:nvSpPr>
        <p:spPr>
          <a:xfrm>
            <a:off x="3707930" y="4309496"/>
            <a:ext cx="553357" cy="2616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 dirty="0"/>
              <a:t>SM03</a:t>
            </a:r>
          </a:p>
        </p:txBody>
      </p:sp>
      <p:sp>
        <p:nvSpPr>
          <p:cNvPr id="17" name="Textfeld 15">
            <a:extLst>
              <a:ext uri="{FF2B5EF4-FFF2-40B4-BE49-F238E27FC236}">
                <a16:creationId xmlns:a16="http://schemas.microsoft.com/office/drawing/2014/main" id="{BFF0C17E-4FF8-4E8E-8869-F0012D1F1032}"/>
              </a:ext>
            </a:extLst>
          </p:cNvPr>
          <p:cNvSpPr txBox="1"/>
          <p:nvPr/>
        </p:nvSpPr>
        <p:spPr>
          <a:xfrm>
            <a:off x="5426391" y="4304373"/>
            <a:ext cx="553357" cy="2616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 dirty="0"/>
              <a:t>SM04</a:t>
            </a:r>
          </a:p>
        </p:txBody>
      </p:sp>
      <p:sp>
        <p:nvSpPr>
          <p:cNvPr id="18" name="Textfeld 16">
            <a:extLst>
              <a:ext uri="{FF2B5EF4-FFF2-40B4-BE49-F238E27FC236}">
                <a16:creationId xmlns:a16="http://schemas.microsoft.com/office/drawing/2014/main" id="{D59FF7C9-DDB4-48F6-84D2-9BE7B2B239BC}"/>
              </a:ext>
            </a:extLst>
          </p:cNvPr>
          <p:cNvSpPr txBox="1"/>
          <p:nvPr/>
        </p:nvSpPr>
        <p:spPr>
          <a:xfrm>
            <a:off x="7027602" y="4302884"/>
            <a:ext cx="553357" cy="2616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 dirty="0"/>
              <a:t>SM08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FB41D24A-EAF2-4849-A384-80661EAB26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3618366-5963-4D8C-98A9-E1B4D88BBB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30C386F-940C-400F-A78D-B0E15ADB6D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07540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682AE1D-DB6C-4BB1-ABDE-BFBB2C126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75" y="1830640"/>
            <a:ext cx="8047686" cy="3663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C306D2-F59F-4D0F-A847-02EE6FC1A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Timeline November ‘21 – June ’22</a:t>
            </a:r>
            <a:br>
              <a:rPr lang="en-US" dirty="0"/>
            </a:b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reschedule due to nc. FoS Dipole</a:t>
            </a:r>
            <a:endParaRPr lang="en-GB" dirty="0"/>
          </a:p>
        </p:txBody>
      </p:sp>
      <p:pic>
        <p:nvPicPr>
          <p:cNvPr id="7" name="page7image5112.jpg" descr="page7image5112.jpg">
            <a:extLst>
              <a:ext uri="{FF2B5EF4-FFF2-40B4-BE49-F238E27FC236}">
                <a16:creationId xmlns:a16="http://schemas.microsoft.com/office/drawing/2014/main" id="{57671291-038C-4126-84B7-EB1070E20E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13" t="572" r="925" b="434"/>
          <a:stretch>
            <a:fillRect/>
          </a:stretch>
        </p:blipFill>
        <p:spPr>
          <a:xfrm>
            <a:off x="1103080" y="3483475"/>
            <a:ext cx="525668" cy="603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586" extrusionOk="0">
                <a:moveTo>
                  <a:pt x="17409" y="0"/>
                </a:moveTo>
                <a:cubicBezTo>
                  <a:pt x="17236" y="-4"/>
                  <a:pt x="16897" y="26"/>
                  <a:pt x="16866" y="59"/>
                </a:cubicBezTo>
                <a:cubicBezTo>
                  <a:pt x="16837" y="91"/>
                  <a:pt x="16824" y="295"/>
                  <a:pt x="16835" y="553"/>
                </a:cubicBezTo>
                <a:cubicBezTo>
                  <a:pt x="16853" y="944"/>
                  <a:pt x="16846" y="1006"/>
                  <a:pt x="16756" y="1105"/>
                </a:cubicBezTo>
                <a:cubicBezTo>
                  <a:pt x="16700" y="1167"/>
                  <a:pt x="16587" y="1233"/>
                  <a:pt x="16505" y="1248"/>
                </a:cubicBezTo>
                <a:cubicBezTo>
                  <a:pt x="16340" y="1280"/>
                  <a:pt x="16303" y="1394"/>
                  <a:pt x="16430" y="1486"/>
                </a:cubicBezTo>
                <a:cubicBezTo>
                  <a:pt x="16535" y="1562"/>
                  <a:pt x="16522" y="1718"/>
                  <a:pt x="16405" y="1811"/>
                </a:cubicBezTo>
                <a:cubicBezTo>
                  <a:pt x="16325" y="1873"/>
                  <a:pt x="16313" y="1923"/>
                  <a:pt x="16338" y="2057"/>
                </a:cubicBezTo>
                <a:cubicBezTo>
                  <a:pt x="16358" y="2169"/>
                  <a:pt x="16345" y="2249"/>
                  <a:pt x="16299" y="2297"/>
                </a:cubicBezTo>
                <a:cubicBezTo>
                  <a:pt x="16222" y="2378"/>
                  <a:pt x="16232" y="2865"/>
                  <a:pt x="16313" y="2951"/>
                </a:cubicBezTo>
                <a:cubicBezTo>
                  <a:pt x="16339" y="2978"/>
                  <a:pt x="16354" y="3117"/>
                  <a:pt x="16346" y="3256"/>
                </a:cubicBezTo>
                <a:cubicBezTo>
                  <a:pt x="16327" y="3564"/>
                  <a:pt x="16246" y="3597"/>
                  <a:pt x="15991" y="3402"/>
                </a:cubicBezTo>
                <a:cubicBezTo>
                  <a:pt x="15525" y="3045"/>
                  <a:pt x="14784" y="3058"/>
                  <a:pt x="14350" y="3427"/>
                </a:cubicBezTo>
                <a:cubicBezTo>
                  <a:pt x="14251" y="3510"/>
                  <a:pt x="14139" y="3572"/>
                  <a:pt x="14101" y="3564"/>
                </a:cubicBezTo>
                <a:cubicBezTo>
                  <a:pt x="14059" y="3557"/>
                  <a:pt x="14031" y="3588"/>
                  <a:pt x="14030" y="3640"/>
                </a:cubicBezTo>
                <a:cubicBezTo>
                  <a:pt x="14030" y="3687"/>
                  <a:pt x="13992" y="3786"/>
                  <a:pt x="13947" y="3858"/>
                </a:cubicBezTo>
                <a:cubicBezTo>
                  <a:pt x="13888" y="3953"/>
                  <a:pt x="13868" y="4087"/>
                  <a:pt x="13874" y="4357"/>
                </a:cubicBezTo>
                <a:cubicBezTo>
                  <a:pt x="13881" y="4677"/>
                  <a:pt x="13902" y="4752"/>
                  <a:pt x="14017" y="4907"/>
                </a:cubicBezTo>
                <a:cubicBezTo>
                  <a:pt x="14090" y="5005"/>
                  <a:pt x="14219" y="5133"/>
                  <a:pt x="14307" y="5191"/>
                </a:cubicBezTo>
                <a:cubicBezTo>
                  <a:pt x="14528" y="5335"/>
                  <a:pt x="14762" y="5541"/>
                  <a:pt x="14733" y="5566"/>
                </a:cubicBezTo>
                <a:cubicBezTo>
                  <a:pt x="14700" y="5595"/>
                  <a:pt x="14954" y="5776"/>
                  <a:pt x="15205" y="5900"/>
                </a:cubicBezTo>
                <a:cubicBezTo>
                  <a:pt x="15390" y="5991"/>
                  <a:pt x="15423" y="6025"/>
                  <a:pt x="15438" y="6170"/>
                </a:cubicBezTo>
                <a:cubicBezTo>
                  <a:pt x="15465" y="6420"/>
                  <a:pt x="15455" y="6760"/>
                  <a:pt x="15419" y="6810"/>
                </a:cubicBezTo>
                <a:cubicBezTo>
                  <a:pt x="15402" y="6835"/>
                  <a:pt x="15386" y="6924"/>
                  <a:pt x="15384" y="7009"/>
                </a:cubicBezTo>
                <a:cubicBezTo>
                  <a:pt x="15381" y="7115"/>
                  <a:pt x="15358" y="7162"/>
                  <a:pt x="15313" y="7154"/>
                </a:cubicBezTo>
                <a:cubicBezTo>
                  <a:pt x="15265" y="7145"/>
                  <a:pt x="15251" y="7187"/>
                  <a:pt x="15263" y="7306"/>
                </a:cubicBezTo>
                <a:cubicBezTo>
                  <a:pt x="15278" y="7448"/>
                  <a:pt x="15266" y="7472"/>
                  <a:pt x="15170" y="7484"/>
                </a:cubicBezTo>
                <a:cubicBezTo>
                  <a:pt x="15109" y="7492"/>
                  <a:pt x="14991" y="7552"/>
                  <a:pt x="14908" y="7620"/>
                </a:cubicBezTo>
                <a:cubicBezTo>
                  <a:pt x="14769" y="7733"/>
                  <a:pt x="14754" y="7768"/>
                  <a:pt x="14754" y="8024"/>
                </a:cubicBezTo>
                <a:cubicBezTo>
                  <a:pt x="14754" y="8178"/>
                  <a:pt x="14741" y="8318"/>
                  <a:pt x="14724" y="8334"/>
                </a:cubicBezTo>
                <a:cubicBezTo>
                  <a:pt x="14706" y="8349"/>
                  <a:pt x="14526" y="8233"/>
                  <a:pt x="14325" y="8076"/>
                </a:cubicBezTo>
                <a:cubicBezTo>
                  <a:pt x="14034" y="7849"/>
                  <a:pt x="13938" y="7796"/>
                  <a:pt x="13853" y="7819"/>
                </a:cubicBezTo>
                <a:cubicBezTo>
                  <a:pt x="13727" y="7854"/>
                  <a:pt x="13456" y="7654"/>
                  <a:pt x="13456" y="7526"/>
                </a:cubicBezTo>
                <a:cubicBezTo>
                  <a:pt x="13456" y="7465"/>
                  <a:pt x="13417" y="7449"/>
                  <a:pt x="13283" y="7449"/>
                </a:cubicBezTo>
                <a:cubicBezTo>
                  <a:pt x="13130" y="7449"/>
                  <a:pt x="13104" y="7465"/>
                  <a:pt x="13067" y="7588"/>
                </a:cubicBezTo>
                <a:cubicBezTo>
                  <a:pt x="13037" y="7690"/>
                  <a:pt x="12987" y="7734"/>
                  <a:pt x="12878" y="7760"/>
                </a:cubicBezTo>
                <a:cubicBezTo>
                  <a:pt x="12655" y="7814"/>
                  <a:pt x="10555" y="8187"/>
                  <a:pt x="10516" y="8180"/>
                </a:cubicBezTo>
                <a:cubicBezTo>
                  <a:pt x="10497" y="8177"/>
                  <a:pt x="10447" y="8187"/>
                  <a:pt x="10406" y="8203"/>
                </a:cubicBezTo>
                <a:cubicBezTo>
                  <a:pt x="10365" y="8218"/>
                  <a:pt x="9778" y="8327"/>
                  <a:pt x="9104" y="8446"/>
                </a:cubicBezTo>
                <a:cubicBezTo>
                  <a:pt x="8010" y="8638"/>
                  <a:pt x="6020" y="8995"/>
                  <a:pt x="4331" y="9301"/>
                </a:cubicBezTo>
                <a:cubicBezTo>
                  <a:pt x="4001" y="9361"/>
                  <a:pt x="3607" y="9431"/>
                  <a:pt x="3456" y="9455"/>
                </a:cubicBezTo>
                <a:cubicBezTo>
                  <a:pt x="3304" y="9479"/>
                  <a:pt x="3045" y="9525"/>
                  <a:pt x="2880" y="9558"/>
                </a:cubicBezTo>
                <a:cubicBezTo>
                  <a:pt x="2715" y="9592"/>
                  <a:pt x="2513" y="9629"/>
                  <a:pt x="2431" y="9640"/>
                </a:cubicBezTo>
                <a:cubicBezTo>
                  <a:pt x="2348" y="9651"/>
                  <a:pt x="2100" y="9694"/>
                  <a:pt x="1880" y="9735"/>
                </a:cubicBezTo>
                <a:cubicBezTo>
                  <a:pt x="1660" y="9776"/>
                  <a:pt x="1423" y="9815"/>
                  <a:pt x="1354" y="9821"/>
                </a:cubicBezTo>
                <a:cubicBezTo>
                  <a:pt x="1285" y="9827"/>
                  <a:pt x="1170" y="9846"/>
                  <a:pt x="1096" y="9863"/>
                </a:cubicBezTo>
                <a:cubicBezTo>
                  <a:pt x="912" y="9906"/>
                  <a:pt x="810" y="9849"/>
                  <a:pt x="932" y="9771"/>
                </a:cubicBezTo>
                <a:cubicBezTo>
                  <a:pt x="1031" y="9707"/>
                  <a:pt x="1018" y="9702"/>
                  <a:pt x="755" y="9702"/>
                </a:cubicBezTo>
                <a:cubicBezTo>
                  <a:pt x="572" y="9702"/>
                  <a:pt x="555" y="9711"/>
                  <a:pt x="555" y="9811"/>
                </a:cubicBezTo>
                <a:cubicBezTo>
                  <a:pt x="555" y="9933"/>
                  <a:pt x="468" y="10017"/>
                  <a:pt x="339" y="10017"/>
                </a:cubicBezTo>
                <a:cubicBezTo>
                  <a:pt x="264" y="10017"/>
                  <a:pt x="251" y="10040"/>
                  <a:pt x="270" y="10126"/>
                </a:cubicBezTo>
                <a:cubicBezTo>
                  <a:pt x="283" y="10187"/>
                  <a:pt x="274" y="10247"/>
                  <a:pt x="250" y="10260"/>
                </a:cubicBezTo>
                <a:cubicBezTo>
                  <a:pt x="190" y="10292"/>
                  <a:pt x="195" y="10527"/>
                  <a:pt x="256" y="10560"/>
                </a:cubicBezTo>
                <a:cubicBezTo>
                  <a:pt x="333" y="10601"/>
                  <a:pt x="319" y="11059"/>
                  <a:pt x="241" y="11085"/>
                </a:cubicBezTo>
                <a:cubicBezTo>
                  <a:pt x="193" y="11101"/>
                  <a:pt x="180" y="11179"/>
                  <a:pt x="196" y="11373"/>
                </a:cubicBezTo>
                <a:cubicBezTo>
                  <a:pt x="214" y="11591"/>
                  <a:pt x="204" y="11652"/>
                  <a:pt x="133" y="11697"/>
                </a:cubicBezTo>
                <a:cubicBezTo>
                  <a:pt x="59" y="11744"/>
                  <a:pt x="43" y="11853"/>
                  <a:pt x="23" y="12461"/>
                </a:cubicBezTo>
                <a:lnTo>
                  <a:pt x="0" y="13172"/>
                </a:lnTo>
                <a:lnTo>
                  <a:pt x="204" y="13291"/>
                </a:lnTo>
                <a:cubicBezTo>
                  <a:pt x="315" y="13357"/>
                  <a:pt x="404" y="13426"/>
                  <a:pt x="399" y="13444"/>
                </a:cubicBezTo>
                <a:cubicBezTo>
                  <a:pt x="395" y="13462"/>
                  <a:pt x="409" y="13510"/>
                  <a:pt x="430" y="13553"/>
                </a:cubicBezTo>
                <a:cubicBezTo>
                  <a:pt x="451" y="13595"/>
                  <a:pt x="455" y="13667"/>
                  <a:pt x="441" y="13714"/>
                </a:cubicBezTo>
                <a:cubicBezTo>
                  <a:pt x="426" y="13765"/>
                  <a:pt x="447" y="13806"/>
                  <a:pt x="495" y="13822"/>
                </a:cubicBezTo>
                <a:cubicBezTo>
                  <a:pt x="556" y="13843"/>
                  <a:pt x="560" y="13862"/>
                  <a:pt x="512" y="13903"/>
                </a:cubicBezTo>
                <a:cubicBezTo>
                  <a:pt x="478" y="13932"/>
                  <a:pt x="435" y="13957"/>
                  <a:pt x="416" y="13960"/>
                </a:cubicBezTo>
                <a:cubicBezTo>
                  <a:pt x="131" y="13999"/>
                  <a:pt x="56" y="14038"/>
                  <a:pt x="50" y="14146"/>
                </a:cubicBezTo>
                <a:cubicBezTo>
                  <a:pt x="47" y="14209"/>
                  <a:pt x="51" y="14278"/>
                  <a:pt x="58" y="14302"/>
                </a:cubicBezTo>
                <a:cubicBezTo>
                  <a:pt x="64" y="14325"/>
                  <a:pt x="74" y="14414"/>
                  <a:pt x="83" y="14498"/>
                </a:cubicBezTo>
                <a:cubicBezTo>
                  <a:pt x="146" y="15136"/>
                  <a:pt x="239" y="15569"/>
                  <a:pt x="341" y="15703"/>
                </a:cubicBezTo>
                <a:cubicBezTo>
                  <a:pt x="381" y="15757"/>
                  <a:pt x="409" y="15835"/>
                  <a:pt x="403" y="15878"/>
                </a:cubicBezTo>
                <a:cubicBezTo>
                  <a:pt x="396" y="15922"/>
                  <a:pt x="408" y="15991"/>
                  <a:pt x="428" y="16032"/>
                </a:cubicBezTo>
                <a:cubicBezTo>
                  <a:pt x="449" y="16074"/>
                  <a:pt x="458" y="16203"/>
                  <a:pt x="449" y="16319"/>
                </a:cubicBezTo>
                <a:cubicBezTo>
                  <a:pt x="435" y="16487"/>
                  <a:pt x="448" y="16531"/>
                  <a:pt x="507" y="16528"/>
                </a:cubicBezTo>
                <a:cubicBezTo>
                  <a:pt x="567" y="16525"/>
                  <a:pt x="587" y="16606"/>
                  <a:pt x="607" y="16949"/>
                </a:cubicBezTo>
                <a:cubicBezTo>
                  <a:pt x="633" y="17385"/>
                  <a:pt x="597" y="17499"/>
                  <a:pt x="466" y="17405"/>
                </a:cubicBezTo>
                <a:cubicBezTo>
                  <a:pt x="426" y="17376"/>
                  <a:pt x="454" y="17428"/>
                  <a:pt x="526" y="17521"/>
                </a:cubicBezTo>
                <a:cubicBezTo>
                  <a:pt x="598" y="17613"/>
                  <a:pt x="696" y="17715"/>
                  <a:pt x="744" y="17747"/>
                </a:cubicBezTo>
                <a:cubicBezTo>
                  <a:pt x="792" y="17779"/>
                  <a:pt x="807" y="17805"/>
                  <a:pt x="780" y="17806"/>
                </a:cubicBezTo>
                <a:cubicBezTo>
                  <a:pt x="754" y="17806"/>
                  <a:pt x="784" y="17836"/>
                  <a:pt x="846" y="17874"/>
                </a:cubicBezTo>
                <a:cubicBezTo>
                  <a:pt x="907" y="17911"/>
                  <a:pt x="946" y="17959"/>
                  <a:pt x="932" y="17978"/>
                </a:cubicBezTo>
                <a:cubicBezTo>
                  <a:pt x="887" y="18041"/>
                  <a:pt x="1047" y="18117"/>
                  <a:pt x="1191" y="18102"/>
                </a:cubicBezTo>
                <a:cubicBezTo>
                  <a:pt x="1312" y="18090"/>
                  <a:pt x="1331" y="18106"/>
                  <a:pt x="1329" y="18200"/>
                </a:cubicBezTo>
                <a:cubicBezTo>
                  <a:pt x="1328" y="18274"/>
                  <a:pt x="1375" y="18334"/>
                  <a:pt x="1478" y="18392"/>
                </a:cubicBezTo>
                <a:cubicBezTo>
                  <a:pt x="1562" y="18439"/>
                  <a:pt x="1643" y="18478"/>
                  <a:pt x="1657" y="18480"/>
                </a:cubicBezTo>
                <a:cubicBezTo>
                  <a:pt x="1671" y="18481"/>
                  <a:pt x="1812" y="18547"/>
                  <a:pt x="1971" y="18627"/>
                </a:cubicBezTo>
                <a:cubicBezTo>
                  <a:pt x="2223" y="18753"/>
                  <a:pt x="2253" y="18782"/>
                  <a:pt x="2196" y="18843"/>
                </a:cubicBezTo>
                <a:cubicBezTo>
                  <a:pt x="2155" y="18888"/>
                  <a:pt x="2151" y="18900"/>
                  <a:pt x="2190" y="18880"/>
                </a:cubicBezTo>
                <a:cubicBezTo>
                  <a:pt x="2222" y="18863"/>
                  <a:pt x="2265" y="18871"/>
                  <a:pt x="2283" y="18897"/>
                </a:cubicBezTo>
                <a:cubicBezTo>
                  <a:pt x="2301" y="18922"/>
                  <a:pt x="2364" y="18939"/>
                  <a:pt x="2423" y="18934"/>
                </a:cubicBezTo>
                <a:cubicBezTo>
                  <a:pt x="2606" y="18919"/>
                  <a:pt x="2888" y="19029"/>
                  <a:pt x="2868" y="19108"/>
                </a:cubicBezTo>
                <a:cubicBezTo>
                  <a:pt x="2861" y="19134"/>
                  <a:pt x="2901" y="19155"/>
                  <a:pt x="2957" y="19155"/>
                </a:cubicBezTo>
                <a:cubicBezTo>
                  <a:pt x="3013" y="19155"/>
                  <a:pt x="3072" y="19183"/>
                  <a:pt x="3086" y="19216"/>
                </a:cubicBezTo>
                <a:cubicBezTo>
                  <a:pt x="3107" y="19263"/>
                  <a:pt x="3160" y="19265"/>
                  <a:pt x="3337" y="19232"/>
                </a:cubicBezTo>
                <a:cubicBezTo>
                  <a:pt x="3583" y="19187"/>
                  <a:pt x="3732" y="19214"/>
                  <a:pt x="3676" y="19293"/>
                </a:cubicBezTo>
                <a:cubicBezTo>
                  <a:pt x="3654" y="19324"/>
                  <a:pt x="3663" y="19332"/>
                  <a:pt x="3697" y="19313"/>
                </a:cubicBezTo>
                <a:cubicBezTo>
                  <a:pt x="3728" y="19297"/>
                  <a:pt x="3819" y="19313"/>
                  <a:pt x="3901" y="19350"/>
                </a:cubicBezTo>
                <a:cubicBezTo>
                  <a:pt x="3983" y="19387"/>
                  <a:pt x="4096" y="19417"/>
                  <a:pt x="4151" y="19417"/>
                </a:cubicBezTo>
                <a:cubicBezTo>
                  <a:pt x="4253" y="19417"/>
                  <a:pt x="4477" y="19645"/>
                  <a:pt x="4421" y="19693"/>
                </a:cubicBezTo>
                <a:cubicBezTo>
                  <a:pt x="4404" y="19708"/>
                  <a:pt x="4433" y="19762"/>
                  <a:pt x="4485" y="19812"/>
                </a:cubicBezTo>
                <a:cubicBezTo>
                  <a:pt x="4558" y="19883"/>
                  <a:pt x="4614" y="19897"/>
                  <a:pt x="4743" y="19876"/>
                </a:cubicBezTo>
                <a:cubicBezTo>
                  <a:pt x="4953" y="19842"/>
                  <a:pt x="5033" y="19880"/>
                  <a:pt x="4947" y="19977"/>
                </a:cubicBezTo>
                <a:cubicBezTo>
                  <a:pt x="4889" y="20041"/>
                  <a:pt x="4890" y="20041"/>
                  <a:pt x="4964" y="19990"/>
                </a:cubicBezTo>
                <a:cubicBezTo>
                  <a:pt x="5092" y="19904"/>
                  <a:pt x="5255" y="19995"/>
                  <a:pt x="5255" y="20154"/>
                </a:cubicBezTo>
                <a:cubicBezTo>
                  <a:pt x="5255" y="20249"/>
                  <a:pt x="5296" y="20303"/>
                  <a:pt x="5425" y="20372"/>
                </a:cubicBezTo>
                <a:cubicBezTo>
                  <a:pt x="5517" y="20422"/>
                  <a:pt x="5628" y="20461"/>
                  <a:pt x="5671" y="20461"/>
                </a:cubicBezTo>
                <a:cubicBezTo>
                  <a:pt x="5715" y="20461"/>
                  <a:pt x="5769" y="20489"/>
                  <a:pt x="5791" y="20522"/>
                </a:cubicBezTo>
                <a:cubicBezTo>
                  <a:pt x="5813" y="20554"/>
                  <a:pt x="5881" y="20603"/>
                  <a:pt x="5943" y="20632"/>
                </a:cubicBezTo>
                <a:cubicBezTo>
                  <a:pt x="6006" y="20661"/>
                  <a:pt x="6046" y="20702"/>
                  <a:pt x="6030" y="20724"/>
                </a:cubicBezTo>
                <a:cubicBezTo>
                  <a:pt x="6013" y="20747"/>
                  <a:pt x="6048" y="20766"/>
                  <a:pt x="6105" y="20766"/>
                </a:cubicBezTo>
                <a:cubicBezTo>
                  <a:pt x="6252" y="20766"/>
                  <a:pt x="6593" y="20964"/>
                  <a:pt x="6633" y="21073"/>
                </a:cubicBezTo>
                <a:cubicBezTo>
                  <a:pt x="6659" y="21143"/>
                  <a:pt x="6679" y="21151"/>
                  <a:pt x="6731" y="21113"/>
                </a:cubicBezTo>
                <a:cubicBezTo>
                  <a:pt x="6782" y="21077"/>
                  <a:pt x="6830" y="21082"/>
                  <a:pt x="6922" y="21135"/>
                </a:cubicBezTo>
                <a:cubicBezTo>
                  <a:pt x="6995" y="21176"/>
                  <a:pt x="7126" y="21201"/>
                  <a:pt x="7245" y="21195"/>
                </a:cubicBezTo>
                <a:cubicBezTo>
                  <a:pt x="7428" y="21185"/>
                  <a:pt x="7645" y="21269"/>
                  <a:pt x="7582" y="21325"/>
                </a:cubicBezTo>
                <a:cubicBezTo>
                  <a:pt x="7568" y="21338"/>
                  <a:pt x="7601" y="21374"/>
                  <a:pt x="7657" y="21408"/>
                </a:cubicBezTo>
                <a:cubicBezTo>
                  <a:pt x="7741" y="21459"/>
                  <a:pt x="7748" y="21483"/>
                  <a:pt x="7698" y="21536"/>
                </a:cubicBezTo>
                <a:cubicBezTo>
                  <a:pt x="7644" y="21592"/>
                  <a:pt x="7664" y="21596"/>
                  <a:pt x="7835" y="21571"/>
                </a:cubicBezTo>
                <a:cubicBezTo>
                  <a:pt x="8147" y="21526"/>
                  <a:pt x="8162" y="21517"/>
                  <a:pt x="8129" y="21403"/>
                </a:cubicBezTo>
                <a:cubicBezTo>
                  <a:pt x="8112" y="21345"/>
                  <a:pt x="8116" y="21287"/>
                  <a:pt x="8141" y="21274"/>
                </a:cubicBezTo>
                <a:cubicBezTo>
                  <a:pt x="8179" y="21253"/>
                  <a:pt x="8854" y="21127"/>
                  <a:pt x="10281" y="20875"/>
                </a:cubicBezTo>
                <a:cubicBezTo>
                  <a:pt x="10473" y="20840"/>
                  <a:pt x="11295" y="20692"/>
                  <a:pt x="12106" y="20545"/>
                </a:cubicBezTo>
                <a:cubicBezTo>
                  <a:pt x="12917" y="20398"/>
                  <a:pt x="13682" y="20263"/>
                  <a:pt x="13805" y="20245"/>
                </a:cubicBezTo>
                <a:cubicBezTo>
                  <a:pt x="14026" y="20213"/>
                  <a:pt x="16890" y="19698"/>
                  <a:pt x="17578" y="19568"/>
                </a:cubicBezTo>
                <a:cubicBezTo>
                  <a:pt x="17905" y="19506"/>
                  <a:pt x="17936" y="19507"/>
                  <a:pt x="18054" y="19581"/>
                </a:cubicBezTo>
                <a:cubicBezTo>
                  <a:pt x="18124" y="19624"/>
                  <a:pt x="18265" y="19666"/>
                  <a:pt x="18368" y="19672"/>
                </a:cubicBezTo>
                <a:cubicBezTo>
                  <a:pt x="18547" y="19684"/>
                  <a:pt x="18555" y="19680"/>
                  <a:pt x="18555" y="19551"/>
                </a:cubicBezTo>
                <a:cubicBezTo>
                  <a:pt x="18555" y="19448"/>
                  <a:pt x="18586" y="19406"/>
                  <a:pt x="18678" y="19375"/>
                </a:cubicBezTo>
                <a:cubicBezTo>
                  <a:pt x="18759" y="19348"/>
                  <a:pt x="18802" y="19293"/>
                  <a:pt x="18813" y="19212"/>
                </a:cubicBezTo>
                <a:cubicBezTo>
                  <a:pt x="18825" y="19124"/>
                  <a:pt x="18859" y="19090"/>
                  <a:pt x="18931" y="19088"/>
                </a:cubicBezTo>
                <a:cubicBezTo>
                  <a:pt x="19047" y="19086"/>
                  <a:pt x="19039" y="19016"/>
                  <a:pt x="18908" y="18855"/>
                </a:cubicBezTo>
                <a:cubicBezTo>
                  <a:pt x="18859" y="18793"/>
                  <a:pt x="18803" y="18649"/>
                  <a:pt x="18784" y="18535"/>
                </a:cubicBezTo>
                <a:cubicBezTo>
                  <a:pt x="18756" y="18366"/>
                  <a:pt x="18764" y="18325"/>
                  <a:pt x="18831" y="18302"/>
                </a:cubicBezTo>
                <a:cubicBezTo>
                  <a:pt x="18896" y="18281"/>
                  <a:pt x="18909" y="18219"/>
                  <a:pt x="18900" y="17992"/>
                </a:cubicBezTo>
                <a:cubicBezTo>
                  <a:pt x="18890" y="17762"/>
                  <a:pt x="18906" y="17697"/>
                  <a:pt x="18979" y="17650"/>
                </a:cubicBezTo>
                <a:cubicBezTo>
                  <a:pt x="19058" y="17600"/>
                  <a:pt x="19068" y="17512"/>
                  <a:pt x="19073" y="16921"/>
                </a:cubicBezTo>
                <a:cubicBezTo>
                  <a:pt x="19079" y="16336"/>
                  <a:pt x="19068" y="16239"/>
                  <a:pt x="18992" y="16164"/>
                </a:cubicBezTo>
                <a:cubicBezTo>
                  <a:pt x="18908" y="16083"/>
                  <a:pt x="18910" y="16078"/>
                  <a:pt x="18998" y="16009"/>
                </a:cubicBezTo>
                <a:cubicBezTo>
                  <a:pt x="19057" y="15962"/>
                  <a:pt x="19176" y="15936"/>
                  <a:pt x="19335" y="15936"/>
                </a:cubicBezTo>
                <a:cubicBezTo>
                  <a:pt x="19649" y="15935"/>
                  <a:pt x="19934" y="15865"/>
                  <a:pt x="20054" y="15760"/>
                </a:cubicBezTo>
                <a:cubicBezTo>
                  <a:pt x="20126" y="15698"/>
                  <a:pt x="20143" y="15640"/>
                  <a:pt x="20121" y="15522"/>
                </a:cubicBezTo>
                <a:cubicBezTo>
                  <a:pt x="20096" y="15385"/>
                  <a:pt x="20113" y="15350"/>
                  <a:pt x="20272" y="15216"/>
                </a:cubicBezTo>
                <a:cubicBezTo>
                  <a:pt x="20594" y="14943"/>
                  <a:pt x="20582" y="14519"/>
                  <a:pt x="20247" y="14330"/>
                </a:cubicBezTo>
                <a:cubicBezTo>
                  <a:pt x="20076" y="14234"/>
                  <a:pt x="20060" y="14207"/>
                  <a:pt x="20029" y="13960"/>
                </a:cubicBezTo>
                <a:cubicBezTo>
                  <a:pt x="19999" y="13713"/>
                  <a:pt x="20013" y="13280"/>
                  <a:pt x="20064" y="12946"/>
                </a:cubicBezTo>
                <a:cubicBezTo>
                  <a:pt x="20075" y="12870"/>
                  <a:pt x="20069" y="12815"/>
                  <a:pt x="20050" y="12825"/>
                </a:cubicBezTo>
                <a:cubicBezTo>
                  <a:pt x="19954" y="12877"/>
                  <a:pt x="19900" y="12666"/>
                  <a:pt x="19861" y="12079"/>
                </a:cubicBezTo>
                <a:cubicBezTo>
                  <a:pt x="19838" y="11723"/>
                  <a:pt x="19828" y="11409"/>
                  <a:pt x="19840" y="11382"/>
                </a:cubicBezTo>
                <a:cubicBezTo>
                  <a:pt x="19852" y="11354"/>
                  <a:pt x="19827" y="11269"/>
                  <a:pt x="19782" y="11194"/>
                </a:cubicBezTo>
                <a:cubicBezTo>
                  <a:pt x="19709" y="11070"/>
                  <a:pt x="19708" y="11044"/>
                  <a:pt x="19778" y="10922"/>
                </a:cubicBezTo>
                <a:cubicBezTo>
                  <a:pt x="19821" y="10847"/>
                  <a:pt x="19854" y="10771"/>
                  <a:pt x="19854" y="10753"/>
                </a:cubicBezTo>
                <a:cubicBezTo>
                  <a:pt x="19854" y="10734"/>
                  <a:pt x="19880" y="10662"/>
                  <a:pt x="19911" y="10595"/>
                </a:cubicBezTo>
                <a:cubicBezTo>
                  <a:pt x="19973" y="10461"/>
                  <a:pt x="19982" y="10423"/>
                  <a:pt x="20031" y="10037"/>
                </a:cubicBezTo>
                <a:cubicBezTo>
                  <a:pt x="20049" y="9894"/>
                  <a:pt x="20087" y="9659"/>
                  <a:pt x="20116" y="9516"/>
                </a:cubicBezTo>
                <a:cubicBezTo>
                  <a:pt x="20144" y="9372"/>
                  <a:pt x="20180" y="9181"/>
                  <a:pt x="20193" y="9090"/>
                </a:cubicBezTo>
                <a:cubicBezTo>
                  <a:pt x="20221" y="8901"/>
                  <a:pt x="20394" y="8791"/>
                  <a:pt x="20613" y="8828"/>
                </a:cubicBezTo>
                <a:cubicBezTo>
                  <a:pt x="20712" y="8844"/>
                  <a:pt x="20760" y="8827"/>
                  <a:pt x="20803" y="8758"/>
                </a:cubicBezTo>
                <a:cubicBezTo>
                  <a:pt x="20834" y="8707"/>
                  <a:pt x="20848" y="8648"/>
                  <a:pt x="20832" y="8626"/>
                </a:cubicBezTo>
                <a:cubicBezTo>
                  <a:pt x="20805" y="8588"/>
                  <a:pt x="20891" y="8516"/>
                  <a:pt x="20967" y="8515"/>
                </a:cubicBezTo>
                <a:cubicBezTo>
                  <a:pt x="20988" y="8515"/>
                  <a:pt x="21008" y="8494"/>
                  <a:pt x="21011" y="8470"/>
                </a:cubicBezTo>
                <a:cubicBezTo>
                  <a:pt x="21019" y="8401"/>
                  <a:pt x="21201" y="8110"/>
                  <a:pt x="21252" y="8082"/>
                </a:cubicBezTo>
                <a:cubicBezTo>
                  <a:pt x="21278" y="8068"/>
                  <a:pt x="21341" y="8106"/>
                  <a:pt x="21395" y="8166"/>
                </a:cubicBezTo>
                <a:cubicBezTo>
                  <a:pt x="21528" y="8313"/>
                  <a:pt x="21588" y="8305"/>
                  <a:pt x="21595" y="8133"/>
                </a:cubicBezTo>
                <a:cubicBezTo>
                  <a:pt x="21600" y="8024"/>
                  <a:pt x="21571" y="7974"/>
                  <a:pt x="21476" y="7923"/>
                </a:cubicBezTo>
                <a:cubicBezTo>
                  <a:pt x="21364" y="7864"/>
                  <a:pt x="21349" y="7823"/>
                  <a:pt x="21335" y="7551"/>
                </a:cubicBezTo>
                <a:cubicBezTo>
                  <a:pt x="21311" y="7058"/>
                  <a:pt x="21061" y="6741"/>
                  <a:pt x="20549" y="6547"/>
                </a:cubicBezTo>
                <a:cubicBezTo>
                  <a:pt x="20448" y="6509"/>
                  <a:pt x="20411" y="6455"/>
                  <a:pt x="20385" y="6314"/>
                </a:cubicBezTo>
                <a:cubicBezTo>
                  <a:pt x="20318" y="5947"/>
                  <a:pt x="20130" y="5700"/>
                  <a:pt x="19619" y="5291"/>
                </a:cubicBezTo>
                <a:cubicBezTo>
                  <a:pt x="19353" y="5078"/>
                  <a:pt x="19033" y="4813"/>
                  <a:pt x="18908" y="4704"/>
                </a:cubicBezTo>
                <a:cubicBezTo>
                  <a:pt x="18782" y="4596"/>
                  <a:pt x="18574" y="4464"/>
                  <a:pt x="18443" y="4411"/>
                </a:cubicBezTo>
                <a:cubicBezTo>
                  <a:pt x="18214" y="4318"/>
                  <a:pt x="18206" y="4308"/>
                  <a:pt x="18206" y="4128"/>
                </a:cubicBezTo>
                <a:cubicBezTo>
                  <a:pt x="18206" y="4025"/>
                  <a:pt x="18185" y="3921"/>
                  <a:pt x="18160" y="3898"/>
                </a:cubicBezTo>
                <a:cubicBezTo>
                  <a:pt x="18100" y="3842"/>
                  <a:pt x="18056" y="3056"/>
                  <a:pt x="18112" y="3026"/>
                </a:cubicBezTo>
                <a:cubicBezTo>
                  <a:pt x="18188" y="2986"/>
                  <a:pt x="18144" y="2431"/>
                  <a:pt x="18058" y="2341"/>
                </a:cubicBezTo>
                <a:cubicBezTo>
                  <a:pt x="18016" y="2297"/>
                  <a:pt x="17974" y="2188"/>
                  <a:pt x="17968" y="2101"/>
                </a:cubicBezTo>
                <a:cubicBezTo>
                  <a:pt x="17962" y="2014"/>
                  <a:pt x="17940" y="1844"/>
                  <a:pt x="17919" y="1724"/>
                </a:cubicBezTo>
                <a:cubicBezTo>
                  <a:pt x="17884" y="1528"/>
                  <a:pt x="17861" y="1501"/>
                  <a:pt x="17692" y="1432"/>
                </a:cubicBezTo>
                <a:cubicBezTo>
                  <a:pt x="17503" y="1354"/>
                  <a:pt x="17462" y="1296"/>
                  <a:pt x="17557" y="1244"/>
                </a:cubicBezTo>
                <a:cubicBezTo>
                  <a:pt x="17586" y="1229"/>
                  <a:pt x="17595" y="1177"/>
                  <a:pt x="17578" y="1130"/>
                </a:cubicBezTo>
                <a:cubicBezTo>
                  <a:pt x="17555" y="1066"/>
                  <a:pt x="17574" y="1038"/>
                  <a:pt x="17652" y="1021"/>
                </a:cubicBezTo>
                <a:cubicBezTo>
                  <a:pt x="17783" y="991"/>
                  <a:pt x="17784" y="946"/>
                  <a:pt x="17657" y="869"/>
                </a:cubicBezTo>
                <a:cubicBezTo>
                  <a:pt x="17574" y="819"/>
                  <a:pt x="17554" y="746"/>
                  <a:pt x="17536" y="418"/>
                </a:cubicBezTo>
                <a:cubicBezTo>
                  <a:pt x="17523" y="203"/>
                  <a:pt x="17511" y="23"/>
                  <a:pt x="17509" y="17"/>
                </a:cubicBezTo>
                <a:cubicBezTo>
                  <a:pt x="17506" y="7"/>
                  <a:pt x="17467" y="2"/>
                  <a:pt x="17409" y="0"/>
                </a:cubicBezTo>
                <a:close/>
                <a:moveTo>
                  <a:pt x="13745" y="7635"/>
                </a:moveTo>
                <a:cubicBezTo>
                  <a:pt x="13705" y="7649"/>
                  <a:pt x="13718" y="7660"/>
                  <a:pt x="13776" y="7662"/>
                </a:cubicBezTo>
                <a:cubicBezTo>
                  <a:pt x="13829" y="7664"/>
                  <a:pt x="13858" y="7653"/>
                  <a:pt x="13841" y="7638"/>
                </a:cubicBezTo>
                <a:cubicBezTo>
                  <a:pt x="13825" y="7624"/>
                  <a:pt x="13781" y="7623"/>
                  <a:pt x="13745" y="7635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9" name="イメージ" descr="イメージ">
            <a:extLst>
              <a:ext uri="{FF2B5EF4-FFF2-40B4-BE49-F238E27FC236}">
                <a16:creationId xmlns:a16="http://schemas.microsoft.com/office/drawing/2014/main" id="{E6FDEBDA-06FD-47BB-96C0-8D0A3316BC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808" r="9860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081" y="2740981"/>
            <a:ext cx="632701" cy="5746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FPF2YMQ12_Short_Multiplet_Prototype_Conf_Q_pdf.png" descr="FPF2YMQ12_Short_Multiplet_Prototype_Conf_Q_pdf.png">
            <a:extLst>
              <a:ext uri="{FF2B5EF4-FFF2-40B4-BE49-F238E27FC236}">
                <a16:creationId xmlns:a16="http://schemas.microsoft.com/office/drawing/2014/main" id="{0A9FB761-0818-4BAA-BCD8-940C0A263E0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989" t="4750" r="4489" b="1221"/>
          <a:stretch>
            <a:fillRect/>
          </a:stretch>
        </p:blipFill>
        <p:spPr>
          <a:xfrm>
            <a:off x="1166479" y="4875395"/>
            <a:ext cx="398868" cy="549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9" h="21588" extrusionOk="0">
                <a:moveTo>
                  <a:pt x="10497" y="0"/>
                </a:moveTo>
                <a:cubicBezTo>
                  <a:pt x="10431" y="3"/>
                  <a:pt x="10352" y="26"/>
                  <a:pt x="10218" y="67"/>
                </a:cubicBezTo>
                <a:cubicBezTo>
                  <a:pt x="9912" y="162"/>
                  <a:pt x="9891" y="183"/>
                  <a:pt x="9990" y="286"/>
                </a:cubicBezTo>
                <a:cubicBezTo>
                  <a:pt x="10026" y="323"/>
                  <a:pt x="10023" y="390"/>
                  <a:pt x="9982" y="449"/>
                </a:cubicBezTo>
                <a:cubicBezTo>
                  <a:pt x="9896" y="573"/>
                  <a:pt x="9996" y="713"/>
                  <a:pt x="10173" y="713"/>
                </a:cubicBezTo>
                <a:cubicBezTo>
                  <a:pt x="10283" y="713"/>
                  <a:pt x="10295" y="748"/>
                  <a:pt x="10274" y="1048"/>
                </a:cubicBezTo>
                <a:cubicBezTo>
                  <a:pt x="10261" y="1232"/>
                  <a:pt x="10221" y="1402"/>
                  <a:pt x="10186" y="1426"/>
                </a:cubicBezTo>
                <a:cubicBezTo>
                  <a:pt x="10088" y="1494"/>
                  <a:pt x="9895" y="1392"/>
                  <a:pt x="9870" y="1258"/>
                </a:cubicBezTo>
                <a:cubicBezTo>
                  <a:pt x="9844" y="1113"/>
                  <a:pt x="9495" y="872"/>
                  <a:pt x="9297" y="864"/>
                </a:cubicBezTo>
                <a:cubicBezTo>
                  <a:pt x="8448" y="831"/>
                  <a:pt x="8133" y="995"/>
                  <a:pt x="8152" y="1461"/>
                </a:cubicBezTo>
                <a:cubicBezTo>
                  <a:pt x="8161" y="1700"/>
                  <a:pt x="8151" y="1723"/>
                  <a:pt x="7972" y="1784"/>
                </a:cubicBezTo>
                <a:cubicBezTo>
                  <a:pt x="7867" y="1820"/>
                  <a:pt x="7698" y="1910"/>
                  <a:pt x="7600" y="1987"/>
                </a:cubicBezTo>
                <a:cubicBezTo>
                  <a:pt x="7427" y="2123"/>
                  <a:pt x="7425" y="2139"/>
                  <a:pt x="7425" y="2788"/>
                </a:cubicBezTo>
                <a:lnTo>
                  <a:pt x="7425" y="3450"/>
                </a:lnTo>
                <a:lnTo>
                  <a:pt x="7239" y="3534"/>
                </a:lnTo>
                <a:cubicBezTo>
                  <a:pt x="6824" y="3721"/>
                  <a:pt x="6039" y="3939"/>
                  <a:pt x="5858" y="3916"/>
                </a:cubicBezTo>
                <a:cubicBezTo>
                  <a:pt x="5592" y="3882"/>
                  <a:pt x="4983" y="4081"/>
                  <a:pt x="4759" y="4275"/>
                </a:cubicBezTo>
                <a:cubicBezTo>
                  <a:pt x="4656" y="4364"/>
                  <a:pt x="4538" y="4437"/>
                  <a:pt x="4494" y="4437"/>
                </a:cubicBezTo>
                <a:cubicBezTo>
                  <a:pt x="4449" y="4437"/>
                  <a:pt x="4136" y="4557"/>
                  <a:pt x="3801" y="4703"/>
                </a:cubicBezTo>
                <a:cubicBezTo>
                  <a:pt x="2174" y="5410"/>
                  <a:pt x="807" y="6764"/>
                  <a:pt x="227" y="8248"/>
                </a:cubicBezTo>
                <a:cubicBezTo>
                  <a:pt x="-229" y="9414"/>
                  <a:pt x="21" y="10691"/>
                  <a:pt x="814" y="11251"/>
                </a:cubicBezTo>
                <a:cubicBezTo>
                  <a:pt x="927" y="11331"/>
                  <a:pt x="1120" y="11483"/>
                  <a:pt x="1244" y="11591"/>
                </a:cubicBezTo>
                <a:cubicBezTo>
                  <a:pt x="1436" y="11757"/>
                  <a:pt x="1456" y="11795"/>
                  <a:pt x="1374" y="11840"/>
                </a:cubicBezTo>
                <a:cubicBezTo>
                  <a:pt x="1146" y="11965"/>
                  <a:pt x="1317" y="12295"/>
                  <a:pt x="1669" y="12414"/>
                </a:cubicBezTo>
                <a:cubicBezTo>
                  <a:pt x="1797" y="12457"/>
                  <a:pt x="1854" y="12450"/>
                  <a:pt x="2022" y="12371"/>
                </a:cubicBezTo>
                <a:cubicBezTo>
                  <a:pt x="2199" y="12288"/>
                  <a:pt x="2229" y="12285"/>
                  <a:pt x="2266" y="12348"/>
                </a:cubicBezTo>
                <a:cubicBezTo>
                  <a:pt x="2379" y="12542"/>
                  <a:pt x="2169" y="13076"/>
                  <a:pt x="1815" y="13497"/>
                </a:cubicBezTo>
                <a:cubicBezTo>
                  <a:pt x="1779" y="13540"/>
                  <a:pt x="1751" y="13665"/>
                  <a:pt x="1751" y="13776"/>
                </a:cubicBezTo>
                <a:cubicBezTo>
                  <a:pt x="1751" y="13940"/>
                  <a:pt x="1720" y="13987"/>
                  <a:pt x="1581" y="14047"/>
                </a:cubicBezTo>
                <a:cubicBezTo>
                  <a:pt x="1371" y="14138"/>
                  <a:pt x="1371" y="14178"/>
                  <a:pt x="1589" y="14717"/>
                </a:cubicBezTo>
                <a:lnTo>
                  <a:pt x="1767" y="15155"/>
                </a:lnTo>
                <a:lnTo>
                  <a:pt x="1581" y="15260"/>
                </a:lnTo>
                <a:cubicBezTo>
                  <a:pt x="1480" y="15317"/>
                  <a:pt x="1310" y="15374"/>
                  <a:pt x="1204" y="15388"/>
                </a:cubicBezTo>
                <a:cubicBezTo>
                  <a:pt x="809" y="15440"/>
                  <a:pt x="781" y="15642"/>
                  <a:pt x="1132" y="15901"/>
                </a:cubicBezTo>
                <a:cubicBezTo>
                  <a:pt x="1287" y="16016"/>
                  <a:pt x="1357" y="16035"/>
                  <a:pt x="1504" y="16010"/>
                </a:cubicBezTo>
                <a:cubicBezTo>
                  <a:pt x="1636" y="15988"/>
                  <a:pt x="1682" y="15953"/>
                  <a:pt x="1682" y="15877"/>
                </a:cubicBezTo>
                <a:cubicBezTo>
                  <a:pt x="1682" y="15695"/>
                  <a:pt x="1853" y="15646"/>
                  <a:pt x="2131" y="15744"/>
                </a:cubicBezTo>
                <a:cubicBezTo>
                  <a:pt x="2459" y="15859"/>
                  <a:pt x="2477" y="15893"/>
                  <a:pt x="2269" y="16003"/>
                </a:cubicBezTo>
                <a:cubicBezTo>
                  <a:pt x="2016" y="16136"/>
                  <a:pt x="2044" y="16208"/>
                  <a:pt x="2417" y="16369"/>
                </a:cubicBezTo>
                <a:lnTo>
                  <a:pt x="2744" y="16509"/>
                </a:lnTo>
                <a:lnTo>
                  <a:pt x="2784" y="16926"/>
                </a:lnTo>
                <a:cubicBezTo>
                  <a:pt x="2830" y="17386"/>
                  <a:pt x="2809" y="17419"/>
                  <a:pt x="2380" y="17594"/>
                </a:cubicBezTo>
                <a:cubicBezTo>
                  <a:pt x="1986" y="17754"/>
                  <a:pt x="2061" y="17859"/>
                  <a:pt x="2789" y="18179"/>
                </a:cubicBezTo>
                <a:cubicBezTo>
                  <a:pt x="4239" y="18816"/>
                  <a:pt x="5598" y="19410"/>
                  <a:pt x="6073" y="19609"/>
                </a:cubicBezTo>
                <a:cubicBezTo>
                  <a:pt x="7826" y="20346"/>
                  <a:pt x="7759" y="20321"/>
                  <a:pt x="7884" y="20257"/>
                </a:cubicBezTo>
                <a:cubicBezTo>
                  <a:pt x="7948" y="20224"/>
                  <a:pt x="8159" y="20110"/>
                  <a:pt x="8352" y="20003"/>
                </a:cubicBezTo>
                <a:cubicBezTo>
                  <a:pt x="8724" y="19798"/>
                  <a:pt x="8926" y="19784"/>
                  <a:pt x="8734" y="19977"/>
                </a:cubicBezTo>
                <a:cubicBezTo>
                  <a:pt x="8671" y="20041"/>
                  <a:pt x="8614" y="20214"/>
                  <a:pt x="8598" y="20387"/>
                </a:cubicBezTo>
                <a:cubicBezTo>
                  <a:pt x="8573" y="20651"/>
                  <a:pt x="8591" y="20713"/>
                  <a:pt x="8758" y="20909"/>
                </a:cubicBezTo>
                <a:cubicBezTo>
                  <a:pt x="8981" y="21173"/>
                  <a:pt x="9415" y="21382"/>
                  <a:pt x="10016" y="21512"/>
                </a:cubicBezTo>
                <a:cubicBezTo>
                  <a:pt x="10346" y="21584"/>
                  <a:pt x="10557" y="21597"/>
                  <a:pt x="11041" y="21582"/>
                </a:cubicBezTo>
                <a:cubicBezTo>
                  <a:pt x="12304" y="21544"/>
                  <a:pt x="13101" y="21119"/>
                  <a:pt x="13101" y="20485"/>
                </a:cubicBezTo>
                <a:cubicBezTo>
                  <a:pt x="13101" y="20247"/>
                  <a:pt x="12911" y="19923"/>
                  <a:pt x="12698" y="19796"/>
                </a:cubicBezTo>
                <a:cubicBezTo>
                  <a:pt x="12630" y="19755"/>
                  <a:pt x="12590" y="19687"/>
                  <a:pt x="12608" y="19642"/>
                </a:cubicBezTo>
                <a:cubicBezTo>
                  <a:pt x="12627" y="19594"/>
                  <a:pt x="12539" y="19467"/>
                  <a:pt x="12390" y="19330"/>
                </a:cubicBezTo>
                <a:cubicBezTo>
                  <a:pt x="12158" y="19117"/>
                  <a:pt x="12146" y="19095"/>
                  <a:pt x="12247" y="19022"/>
                </a:cubicBezTo>
                <a:cubicBezTo>
                  <a:pt x="12328" y="18962"/>
                  <a:pt x="12339" y="18929"/>
                  <a:pt x="12281" y="18891"/>
                </a:cubicBezTo>
                <a:cubicBezTo>
                  <a:pt x="12223" y="18853"/>
                  <a:pt x="12157" y="18860"/>
                  <a:pt x="12021" y="18924"/>
                </a:cubicBezTo>
                <a:cubicBezTo>
                  <a:pt x="11776" y="19039"/>
                  <a:pt x="11681" y="18974"/>
                  <a:pt x="11681" y="18682"/>
                </a:cubicBezTo>
                <a:cubicBezTo>
                  <a:pt x="11681" y="18557"/>
                  <a:pt x="11650" y="18432"/>
                  <a:pt x="11612" y="18407"/>
                </a:cubicBezTo>
                <a:cubicBezTo>
                  <a:pt x="11513" y="18342"/>
                  <a:pt x="11803" y="18110"/>
                  <a:pt x="11939" y="18144"/>
                </a:cubicBezTo>
                <a:cubicBezTo>
                  <a:pt x="12128" y="18192"/>
                  <a:pt x="12291" y="18123"/>
                  <a:pt x="12292" y="17997"/>
                </a:cubicBezTo>
                <a:cubicBezTo>
                  <a:pt x="12293" y="17897"/>
                  <a:pt x="12453" y="17794"/>
                  <a:pt x="13247" y="17366"/>
                </a:cubicBezTo>
                <a:cubicBezTo>
                  <a:pt x="13773" y="17084"/>
                  <a:pt x="14388" y="16750"/>
                  <a:pt x="14615" y="16625"/>
                </a:cubicBezTo>
                <a:cubicBezTo>
                  <a:pt x="15282" y="16256"/>
                  <a:pt x="15529" y="16209"/>
                  <a:pt x="15387" y="16478"/>
                </a:cubicBezTo>
                <a:cubicBezTo>
                  <a:pt x="15136" y="16954"/>
                  <a:pt x="15777" y="17469"/>
                  <a:pt x="16853" y="17654"/>
                </a:cubicBezTo>
                <a:cubicBezTo>
                  <a:pt x="18078" y="17864"/>
                  <a:pt x="19324" y="17544"/>
                  <a:pt x="19452" y="16986"/>
                </a:cubicBezTo>
                <a:cubicBezTo>
                  <a:pt x="19511" y="16730"/>
                  <a:pt x="19400" y="16472"/>
                  <a:pt x="19155" y="16297"/>
                </a:cubicBezTo>
                <a:cubicBezTo>
                  <a:pt x="19055" y="16224"/>
                  <a:pt x="19000" y="16127"/>
                  <a:pt x="18998" y="16022"/>
                </a:cubicBezTo>
                <a:cubicBezTo>
                  <a:pt x="18995" y="15860"/>
                  <a:pt x="18827" y="15638"/>
                  <a:pt x="18656" y="15567"/>
                </a:cubicBezTo>
                <a:cubicBezTo>
                  <a:pt x="18582" y="15537"/>
                  <a:pt x="18586" y="15513"/>
                  <a:pt x="18680" y="15444"/>
                </a:cubicBezTo>
                <a:cubicBezTo>
                  <a:pt x="18787" y="15367"/>
                  <a:pt x="18785" y="15358"/>
                  <a:pt x="18682" y="15332"/>
                </a:cubicBezTo>
                <a:cubicBezTo>
                  <a:pt x="18621" y="15316"/>
                  <a:pt x="18527" y="15329"/>
                  <a:pt x="18473" y="15358"/>
                </a:cubicBezTo>
                <a:cubicBezTo>
                  <a:pt x="18330" y="15437"/>
                  <a:pt x="18254" y="15383"/>
                  <a:pt x="18289" y="15227"/>
                </a:cubicBezTo>
                <a:cubicBezTo>
                  <a:pt x="18311" y="15129"/>
                  <a:pt x="18401" y="15051"/>
                  <a:pt x="18608" y="14953"/>
                </a:cubicBezTo>
                <a:cubicBezTo>
                  <a:pt x="19440" y="14559"/>
                  <a:pt x="20453" y="13497"/>
                  <a:pt x="20968" y="12479"/>
                </a:cubicBezTo>
                <a:cubicBezTo>
                  <a:pt x="21260" y="11904"/>
                  <a:pt x="21371" y="11222"/>
                  <a:pt x="21226" y="10871"/>
                </a:cubicBezTo>
                <a:cubicBezTo>
                  <a:pt x="21172" y="10742"/>
                  <a:pt x="21128" y="10347"/>
                  <a:pt x="21117" y="9877"/>
                </a:cubicBezTo>
                <a:cubicBezTo>
                  <a:pt x="21098" y="9039"/>
                  <a:pt x="21037" y="8834"/>
                  <a:pt x="20690" y="8488"/>
                </a:cubicBezTo>
                <a:cubicBezTo>
                  <a:pt x="20561" y="8359"/>
                  <a:pt x="20530" y="8290"/>
                  <a:pt x="20565" y="8185"/>
                </a:cubicBezTo>
                <a:cubicBezTo>
                  <a:pt x="20602" y="8074"/>
                  <a:pt x="20590" y="8048"/>
                  <a:pt x="20493" y="8048"/>
                </a:cubicBezTo>
                <a:cubicBezTo>
                  <a:pt x="20428" y="8048"/>
                  <a:pt x="20327" y="8076"/>
                  <a:pt x="20268" y="8111"/>
                </a:cubicBezTo>
                <a:cubicBezTo>
                  <a:pt x="20175" y="8165"/>
                  <a:pt x="20107" y="8157"/>
                  <a:pt x="19739" y="8046"/>
                </a:cubicBezTo>
                <a:cubicBezTo>
                  <a:pt x="19342" y="7927"/>
                  <a:pt x="19319" y="7910"/>
                  <a:pt x="19336" y="7780"/>
                </a:cubicBezTo>
                <a:cubicBezTo>
                  <a:pt x="19353" y="7645"/>
                  <a:pt x="19338" y="7639"/>
                  <a:pt x="18823" y="7526"/>
                </a:cubicBezTo>
                <a:cubicBezTo>
                  <a:pt x="18260" y="7402"/>
                  <a:pt x="18116" y="7312"/>
                  <a:pt x="18234" y="7158"/>
                </a:cubicBezTo>
                <a:cubicBezTo>
                  <a:pt x="18272" y="7108"/>
                  <a:pt x="18335" y="7028"/>
                  <a:pt x="18372" y="6979"/>
                </a:cubicBezTo>
                <a:cubicBezTo>
                  <a:pt x="18474" y="6846"/>
                  <a:pt x="18453" y="6762"/>
                  <a:pt x="18308" y="6711"/>
                </a:cubicBezTo>
                <a:cubicBezTo>
                  <a:pt x="18107" y="6640"/>
                  <a:pt x="17911" y="6658"/>
                  <a:pt x="17835" y="6751"/>
                </a:cubicBezTo>
                <a:cubicBezTo>
                  <a:pt x="17770" y="6831"/>
                  <a:pt x="17738" y="6826"/>
                  <a:pt x="17241" y="6662"/>
                </a:cubicBezTo>
                <a:cubicBezTo>
                  <a:pt x="16921" y="6556"/>
                  <a:pt x="16625" y="6487"/>
                  <a:pt x="16476" y="6487"/>
                </a:cubicBezTo>
                <a:cubicBezTo>
                  <a:pt x="16313" y="6487"/>
                  <a:pt x="16188" y="6455"/>
                  <a:pt x="16102" y="6392"/>
                </a:cubicBezTo>
                <a:cubicBezTo>
                  <a:pt x="15694" y="6095"/>
                  <a:pt x="14658" y="5959"/>
                  <a:pt x="13919" y="6103"/>
                </a:cubicBezTo>
                <a:cubicBezTo>
                  <a:pt x="13719" y="6142"/>
                  <a:pt x="13530" y="6163"/>
                  <a:pt x="13497" y="6150"/>
                </a:cubicBezTo>
                <a:cubicBezTo>
                  <a:pt x="13465" y="6136"/>
                  <a:pt x="13439" y="6025"/>
                  <a:pt x="13439" y="5903"/>
                </a:cubicBezTo>
                <a:cubicBezTo>
                  <a:pt x="13439" y="5771"/>
                  <a:pt x="13395" y="5637"/>
                  <a:pt x="13327" y="5569"/>
                </a:cubicBezTo>
                <a:cubicBezTo>
                  <a:pt x="13247" y="5488"/>
                  <a:pt x="13220" y="5376"/>
                  <a:pt x="13232" y="5180"/>
                </a:cubicBezTo>
                <a:cubicBezTo>
                  <a:pt x="13246" y="4936"/>
                  <a:pt x="13268" y="4893"/>
                  <a:pt x="13444" y="4801"/>
                </a:cubicBezTo>
                <a:cubicBezTo>
                  <a:pt x="13553" y="4744"/>
                  <a:pt x="13643" y="4671"/>
                  <a:pt x="13643" y="4638"/>
                </a:cubicBezTo>
                <a:cubicBezTo>
                  <a:pt x="13643" y="4502"/>
                  <a:pt x="14078" y="4330"/>
                  <a:pt x="14702" y="4218"/>
                </a:cubicBezTo>
                <a:cubicBezTo>
                  <a:pt x="15117" y="4144"/>
                  <a:pt x="15294" y="3955"/>
                  <a:pt x="15571" y="3291"/>
                </a:cubicBezTo>
                <a:cubicBezTo>
                  <a:pt x="15583" y="3261"/>
                  <a:pt x="15719" y="3196"/>
                  <a:pt x="15871" y="3145"/>
                </a:cubicBezTo>
                <a:cubicBezTo>
                  <a:pt x="16188" y="3038"/>
                  <a:pt x="16285" y="2932"/>
                  <a:pt x="16118" y="2870"/>
                </a:cubicBezTo>
                <a:cubicBezTo>
                  <a:pt x="16056" y="2847"/>
                  <a:pt x="16021" y="2809"/>
                  <a:pt x="16043" y="2786"/>
                </a:cubicBezTo>
                <a:cubicBezTo>
                  <a:pt x="16110" y="2715"/>
                  <a:pt x="15888" y="2740"/>
                  <a:pt x="15640" y="2832"/>
                </a:cubicBezTo>
                <a:cubicBezTo>
                  <a:pt x="15490" y="2887"/>
                  <a:pt x="15388" y="2902"/>
                  <a:pt x="15361" y="2872"/>
                </a:cubicBezTo>
                <a:cubicBezTo>
                  <a:pt x="15337" y="2847"/>
                  <a:pt x="15334" y="2814"/>
                  <a:pt x="15356" y="2800"/>
                </a:cubicBezTo>
                <a:cubicBezTo>
                  <a:pt x="15378" y="2785"/>
                  <a:pt x="15361" y="2744"/>
                  <a:pt x="15316" y="2709"/>
                </a:cubicBezTo>
                <a:cubicBezTo>
                  <a:pt x="15226" y="2637"/>
                  <a:pt x="15326" y="2568"/>
                  <a:pt x="15741" y="2418"/>
                </a:cubicBezTo>
                <a:cubicBezTo>
                  <a:pt x="15904" y="2359"/>
                  <a:pt x="15943" y="2324"/>
                  <a:pt x="15887" y="2287"/>
                </a:cubicBezTo>
                <a:cubicBezTo>
                  <a:pt x="15803" y="2231"/>
                  <a:pt x="15327" y="2349"/>
                  <a:pt x="15188" y="2460"/>
                </a:cubicBezTo>
                <a:cubicBezTo>
                  <a:pt x="15147" y="2492"/>
                  <a:pt x="15079" y="2505"/>
                  <a:pt x="15037" y="2488"/>
                </a:cubicBezTo>
                <a:cubicBezTo>
                  <a:pt x="14994" y="2470"/>
                  <a:pt x="14931" y="2452"/>
                  <a:pt x="14894" y="2446"/>
                </a:cubicBezTo>
                <a:cubicBezTo>
                  <a:pt x="14773" y="2428"/>
                  <a:pt x="14353" y="2318"/>
                  <a:pt x="14275" y="2285"/>
                </a:cubicBezTo>
                <a:cubicBezTo>
                  <a:pt x="14233" y="2267"/>
                  <a:pt x="14178" y="2184"/>
                  <a:pt x="14153" y="2099"/>
                </a:cubicBezTo>
                <a:cubicBezTo>
                  <a:pt x="14129" y="2013"/>
                  <a:pt x="14050" y="1920"/>
                  <a:pt x="13980" y="1896"/>
                </a:cubicBezTo>
                <a:cubicBezTo>
                  <a:pt x="13804" y="1833"/>
                  <a:pt x="13484" y="1840"/>
                  <a:pt x="13380" y="1908"/>
                </a:cubicBezTo>
                <a:cubicBezTo>
                  <a:pt x="13311" y="1952"/>
                  <a:pt x="13265" y="1939"/>
                  <a:pt x="13147" y="1845"/>
                </a:cubicBezTo>
                <a:cubicBezTo>
                  <a:pt x="13066" y="1780"/>
                  <a:pt x="12853" y="1687"/>
                  <a:pt x="12671" y="1635"/>
                </a:cubicBezTo>
                <a:lnTo>
                  <a:pt x="12339" y="1540"/>
                </a:lnTo>
                <a:lnTo>
                  <a:pt x="12382" y="1335"/>
                </a:lnTo>
                <a:cubicBezTo>
                  <a:pt x="12423" y="1137"/>
                  <a:pt x="12419" y="1132"/>
                  <a:pt x="12191" y="1069"/>
                </a:cubicBezTo>
                <a:cubicBezTo>
                  <a:pt x="11772" y="954"/>
                  <a:pt x="11223" y="1015"/>
                  <a:pt x="10863" y="1216"/>
                </a:cubicBezTo>
                <a:cubicBezTo>
                  <a:pt x="10712" y="1300"/>
                  <a:pt x="10677" y="1245"/>
                  <a:pt x="10693" y="957"/>
                </a:cubicBezTo>
                <a:cubicBezTo>
                  <a:pt x="10703" y="776"/>
                  <a:pt x="10731" y="714"/>
                  <a:pt x="10805" y="713"/>
                </a:cubicBezTo>
                <a:cubicBezTo>
                  <a:pt x="10997" y="711"/>
                  <a:pt x="11082" y="640"/>
                  <a:pt x="11060" y="499"/>
                </a:cubicBezTo>
                <a:cubicBezTo>
                  <a:pt x="11041" y="369"/>
                  <a:pt x="11056" y="356"/>
                  <a:pt x="11275" y="335"/>
                </a:cubicBezTo>
                <a:cubicBezTo>
                  <a:pt x="11434" y="320"/>
                  <a:pt x="11485" y="300"/>
                  <a:pt x="11426" y="275"/>
                </a:cubicBezTo>
                <a:cubicBezTo>
                  <a:pt x="11378" y="254"/>
                  <a:pt x="11292" y="250"/>
                  <a:pt x="11235" y="265"/>
                </a:cubicBezTo>
                <a:cubicBezTo>
                  <a:pt x="11167" y="282"/>
                  <a:pt x="11117" y="260"/>
                  <a:pt x="11094" y="202"/>
                </a:cubicBezTo>
                <a:cubicBezTo>
                  <a:pt x="11075" y="153"/>
                  <a:pt x="11022" y="114"/>
                  <a:pt x="10980" y="114"/>
                </a:cubicBezTo>
                <a:cubicBezTo>
                  <a:pt x="10938" y="114"/>
                  <a:pt x="10818" y="81"/>
                  <a:pt x="10709" y="44"/>
                </a:cubicBezTo>
                <a:cubicBezTo>
                  <a:pt x="10619" y="12"/>
                  <a:pt x="10563" y="-3"/>
                  <a:pt x="10497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DAD9D2CF-C71F-4DD6-B5A5-B3879E177662}"/>
              </a:ext>
            </a:extLst>
          </p:cNvPr>
          <p:cNvSpPr txBox="1">
            <a:spLocks/>
          </p:cNvSpPr>
          <p:nvPr/>
        </p:nvSpPr>
        <p:spPr>
          <a:xfrm>
            <a:off x="422565" y="5854850"/>
            <a:ext cx="4089855" cy="19169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Myriad Pro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Myriad Pro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Myriad Pro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Myriad Pro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Myriad Pro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Myriad Pro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Myriad Pro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Myriad Pro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Myriad Pro"/>
              </a:defRPr>
            </a:lvl9pPr>
          </a:lstStyle>
          <a:p>
            <a:r>
              <a:rPr lang="en-GB" sz="844"/>
              <a:t>Antonella Chiuchiolo / Super- FRS magnets testing: test plan 2021</a:t>
            </a:r>
          </a:p>
          <a:p>
            <a:endParaRPr lang="en-GB" sz="844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C5146A-616F-4CEE-BFDB-77AA8D2554C0}"/>
              </a:ext>
            </a:extLst>
          </p:cNvPr>
          <p:cNvSpPr txBox="1"/>
          <p:nvPr/>
        </p:nvSpPr>
        <p:spPr>
          <a:xfrm>
            <a:off x="4409988" y="5566984"/>
            <a:ext cx="1867433" cy="2153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8" tIns="34288" rIns="34288" bIns="34288" numCol="1" spcCol="38100" rtlCol="0" anchor="t">
            <a:spAutoFit/>
          </a:bodyPr>
          <a:lstStyle/>
          <a:p>
            <a:pPr defTabSz="241082" hangingPunct="0"/>
            <a:r>
              <a:rPr lang="en-GB" sz="949" dirty="0">
                <a:solidFill>
                  <a:srgbClr val="FF0000"/>
                </a:solidFill>
                <a:sym typeface="Myriad Pro"/>
              </a:rPr>
              <a:t>1w </a:t>
            </a:r>
            <a:r>
              <a:rPr lang="en-GB" sz="949" dirty="0" err="1">
                <a:solidFill>
                  <a:srgbClr val="FF0000"/>
                </a:solidFill>
                <a:sym typeface="Myriad Pro"/>
              </a:rPr>
              <a:t>cryo</a:t>
            </a:r>
            <a:r>
              <a:rPr lang="en-GB" sz="949" dirty="0">
                <a:solidFill>
                  <a:srgbClr val="FF0000"/>
                </a:solidFill>
                <a:sym typeface="Myriad Pro"/>
              </a:rPr>
              <a:t> stop before expected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162154-3B83-4477-A2F8-911BC6E31ADA}"/>
              </a:ext>
            </a:extLst>
          </p:cNvPr>
          <p:cNvSpPr txBox="1"/>
          <p:nvPr/>
        </p:nvSpPr>
        <p:spPr>
          <a:xfrm>
            <a:off x="7815676" y="5566414"/>
            <a:ext cx="894215" cy="2153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8" tIns="34288" rIns="34288" bIns="34288" numCol="1" spcCol="38100" rtlCol="0" anchor="t">
            <a:spAutoFit/>
          </a:bodyPr>
          <a:lstStyle/>
          <a:p>
            <a:pPr defTabSz="241082" hangingPunct="0"/>
            <a:r>
              <a:rPr lang="en-GB" sz="949" dirty="0">
                <a:solidFill>
                  <a:srgbClr val="FF0000"/>
                </a:solidFill>
              </a:rPr>
              <a:t>4 </a:t>
            </a:r>
            <a:r>
              <a:rPr lang="en-GB" sz="949" dirty="0">
                <a:solidFill>
                  <a:srgbClr val="FF0000"/>
                </a:solidFill>
                <a:sym typeface="Myriad Pro"/>
              </a:rPr>
              <a:t>w </a:t>
            </a:r>
            <a:r>
              <a:rPr lang="en-GB" sz="949" dirty="0" err="1">
                <a:solidFill>
                  <a:srgbClr val="FF0000"/>
                </a:solidFill>
                <a:sym typeface="Myriad Pro"/>
              </a:rPr>
              <a:t>cryo</a:t>
            </a:r>
            <a:r>
              <a:rPr lang="en-GB" sz="949" dirty="0">
                <a:solidFill>
                  <a:srgbClr val="FF0000"/>
                </a:solidFill>
                <a:sym typeface="Myriad Pro"/>
              </a:rPr>
              <a:t> stop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76EA9F-D81F-401F-9EC0-9A756C1DAACB}"/>
              </a:ext>
            </a:extLst>
          </p:cNvPr>
          <p:cNvSpPr/>
          <p:nvPr/>
        </p:nvSpPr>
        <p:spPr>
          <a:xfrm>
            <a:off x="8036542" y="2205110"/>
            <a:ext cx="486119" cy="3325883"/>
          </a:xfrm>
          <a:prstGeom prst="rect">
            <a:avLst/>
          </a:prstGeom>
          <a:solidFill>
            <a:srgbClr val="FF0000">
              <a:alpha val="19000"/>
            </a:srgbClr>
          </a:solidFill>
          <a:ln w="25400" cap="flat">
            <a:noFill/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Myriad Pro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6B2164-F1DA-4278-9996-F21F5249FF5C}"/>
              </a:ext>
            </a:extLst>
          </p:cNvPr>
          <p:cNvSpPr/>
          <p:nvPr/>
        </p:nvSpPr>
        <p:spPr>
          <a:xfrm>
            <a:off x="5222084" y="2205110"/>
            <a:ext cx="121621" cy="3289319"/>
          </a:xfrm>
          <a:prstGeom prst="rect">
            <a:avLst/>
          </a:prstGeom>
          <a:solidFill>
            <a:srgbClr val="FF0000">
              <a:alpha val="19000"/>
            </a:srgbClr>
          </a:solidFill>
          <a:ln w="25400" cap="flat">
            <a:noFill/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Myriad Pro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4E32A88-110F-4DD8-AA76-8CB5D2045F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670DFA-DC95-4692-8A2E-2F93435F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C4E4997-639E-4B4D-9963-A0E10F17A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50988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A59FB11E-157D-415B-9523-89EF231A645F}"/>
              </a:ext>
            </a:extLst>
          </p:cNvPr>
          <p:cNvSpPr/>
          <p:nvPr/>
        </p:nvSpPr>
        <p:spPr>
          <a:xfrm>
            <a:off x="6513342" y="1018772"/>
            <a:ext cx="2615478" cy="54426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66293" y="270000"/>
            <a:ext cx="5870411" cy="787557"/>
          </a:xfrm>
        </p:spPr>
        <p:txBody>
          <a:bodyPr/>
          <a:lstStyle/>
          <a:p>
            <a:r>
              <a:rPr lang="de-DE" dirty="0"/>
              <a:t>Test plan in 2022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63076" y="5401771"/>
            <a:ext cx="7801249" cy="12003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Schedule flexibility thanks to possible alternating test benches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and magnet production ahead testing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2022: Ramp up of necessary staff should be foreseen; include necessary training/hand over period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030" y="1270205"/>
            <a:ext cx="6109479" cy="394825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9137" y="1493503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Original plan (February 2021)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728603" y="1716481"/>
            <a:ext cx="1856231" cy="523220"/>
          </a:xfrm>
          <a:prstGeom prst="rect">
            <a:avLst/>
          </a:prstGeom>
          <a:solidFill>
            <a:srgbClr val="FFFF99"/>
          </a:solidFill>
          <a:ln w="28575">
            <a:solidFill>
              <a:srgbClr val="8D75AB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FoS LM test finishes 2 months </a:t>
            </a:r>
            <a:r>
              <a:rPr lang="en-GB" sz="14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earlier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742671" y="2696361"/>
            <a:ext cx="2329877" cy="954107"/>
          </a:xfrm>
          <a:prstGeom prst="rect">
            <a:avLst/>
          </a:prstGeom>
          <a:solidFill>
            <a:srgbClr val="FFFF99"/>
          </a:solidFill>
          <a:ln w="28575">
            <a:solidFill>
              <a:srgbClr val="CCCC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FoS Dipole Type 3: test stopped. (shield leak)</a:t>
            </a:r>
          </a:p>
          <a:p>
            <a:r>
              <a:rPr lang="en-GB" sz="1400" dirty="0"/>
              <a:t>FoS Dipole Type 2: test will be anticipated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18381" y="4100354"/>
            <a:ext cx="1888026" cy="1169551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SM series multiplets: test starts 4 months </a:t>
            </a:r>
            <a:r>
              <a:rPr lang="en-GB" sz="14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earlier, </a:t>
            </a:r>
            <a:r>
              <a:rPr lang="en-GB" sz="1400" dirty="0"/>
              <a:t>includes bench 3 commissioning.</a:t>
            </a:r>
            <a:endParaRPr lang="en-GB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360DBD2-7E52-4E9E-B64F-950B38EE2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5C014F1-359F-4F21-9833-4CB1AAEBFB9F}"/>
              </a:ext>
            </a:extLst>
          </p:cNvPr>
          <p:cNvSpPr txBox="1"/>
          <p:nvPr/>
        </p:nvSpPr>
        <p:spPr>
          <a:xfrm rot="20014673">
            <a:off x="304164" y="3069791"/>
            <a:ext cx="5203669" cy="954107"/>
          </a:xfrm>
          <a:prstGeom prst="rect">
            <a:avLst/>
          </a:prstGeom>
          <a:solidFill>
            <a:srgbClr val="FFFF99">
              <a:alpha val="50980"/>
            </a:srgb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800" dirty="0" err="1">
                <a:solidFill>
                  <a:schemeClr val="tx2"/>
                </a:solidFill>
              </a:rPr>
              <a:t>Outdated</a:t>
            </a:r>
            <a:r>
              <a:rPr lang="de-DE" sz="2800" dirty="0">
                <a:solidFill>
                  <a:schemeClr val="tx2"/>
                </a:solidFill>
              </a:rPr>
              <a:t>! </a:t>
            </a:r>
            <a:r>
              <a:rPr lang="de-DE" sz="2800" dirty="0" err="1">
                <a:solidFill>
                  <a:schemeClr val="tx2"/>
                </a:solidFill>
              </a:rPr>
              <a:t>Refinement</a:t>
            </a:r>
            <a:r>
              <a:rPr lang="de-DE" sz="2800" dirty="0">
                <a:solidFill>
                  <a:schemeClr val="tx2"/>
                </a:solidFill>
              </a:rPr>
              <a:t> </a:t>
            </a:r>
            <a:r>
              <a:rPr lang="de-DE" sz="2800" dirty="0" err="1">
                <a:solidFill>
                  <a:schemeClr val="tx2"/>
                </a:solidFill>
              </a:rPr>
              <a:t>needed</a:t>
            </a:r>
            <a:r>
              <a:rPr lang="de-DE" sz="2800" dirty="0">
                <a:solidFill>
                  <a:schemeClr val="tx2"/>
                </a:solidFill>
              </a:rPr>
              <a:t>  </a:t>
            </a:r>
            <a:br>
              <a:rPr lang="de-DE" sz="2800" dirty="0">
                <a:solidFill>
                  <a:schemeClr val="tx2"/>
                </a:solidFill>
              </a:rPr>
            </a:br>
            <a:r>
              <a:rPr lang="de-DE" sz="2800" dirty="0" err="1">
                <a:solidFill>
                  <a:schemeClr val="tx2"/>
                </a:solidFill>
              </a:rPr>
              <a:t>based</a:t>
            </a:r>
            <a:r>
              <a:rPr lang="de-DE" sz="2800" dirty="0">
                <a:solidFill>
                  <a:schemeClr val="tx2"/>
                </a:solidFill>
              </a:rPr>
              <a:t> on </a:t>
            </a:r>
            <a:r>
              <a:rPr lang="de-DE" sz="2800" dirty="0" err="1">
                <a:solidFill>
                  <a:schemeClr val="tx2"/>
                </a:solidFill>
              </a:rPr>
              <a:t>FoS</a:t>
            </a:r>
            <a:r>
              <a:rPr lang="de-DE" sz="2800" dirty="0">
                <a:solidFill>
                  <a:schemeClr val="tx2"/>
                </a:solidFill>
              </a:rPr>
              <a:t> </a:t>
            </a:r>
            <a:r>
              <a:rPr lang="de-DE" sz="2800" dirty="0" err="1">
                <a:solidFill>
                  <a:schemeClr val="tx2"/>
                </a:solidFill>
              </a:rPr>
              <a:t>experience</a:t>
            </a:r>
            <a:r>
              <a:rPr lang="de-DE" sz="2800" dirty="0">
                <a:solidFill>
                  <a:schemeClr val="tx2"/>
                </a:solidFill>
              </a:rPr>
              <a:t> </a:t>
            </a:r>
            <a:r>
              <a:rPr lang="de-DE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2A4FDA2-E531-4D88-A47F-61847773E326}"/>
              </a:ext>
            </a:extLst>
          </p:cNvPr>
          <p:cNvSpPr txBox="1"/>
          <p:nvPr/>
        </p:nvSpPr>
        <p:spPr>
          <a:xfrm>
            <a:off x="6756739" y="1046905"/>
            <a:ext cx="73609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>
                <a:solidFill>
                  <a:srgbClr val="C00000"/>
                </a:solidFill>
              </a:rPr>
              <a:t>New:</a:t>
            </a:r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3B6386C3-2F7A-4C8B-B6E5-6E2E8B9676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C30EEE8-C0B2-432A-A4D8-6E15F80BF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45873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06430" y="259196"/>
            <a:ext cx="7511006" cy="77991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 multiplets schedule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130" y="1295209"/>
            <a:ext cx="8820517" cy="511090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4940" y="1954770"/>
            <a:ext cx="690688" cy="743480"/>
          </a:xfrm>
          <a:prstGeom prst="rect">
            <a:avLst/>
          </a:prstGeom>
        </p:spPr>
      </p:pic>
      <p:cxnSp>
        <p:nvCxnSpPr>
          <p:cNvPr id="88" name="Straight Arrow Connector 87"/>
          <p:cNvCxnSpPr/>
          <p:nvPr/>
        </p:nvCxnSpPr>
        <p:spPr>
          <a:xfrm flipV="1">
            <a:off x="3779705" y="2078476"/>
            <a:ext cx="1309130" cy="199904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31656" y="5063490"/>
            <a:ext cx="2450584" cy="7620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2" name="Picture 9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450" y="3552216"/>
            <a:ext cx="714338" cy="721716"/>
          </a:xfrm>
          <a:prstGeom prst="rect">
            <a:avLst/>
          </a:prstGeom>
        </p:spPr>
      </p:pic>
      <p:cxnSp>
        <p:nvCxnSpPr>
          <p:cNvPr id="93" name="Straight Arrow Connector 92"/>
          <p:cNvCxnSpPr/>
          <p:nvPr/>
        </p:nvCxnSpPr>
        <p:spPr>
          <a:xfrm flipV="1">
            <a:off x="4163216" y="2242615"/>
            <a:ext cx="1031335" cy="647690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3953510" y="2364723"/>
            <a:ext cx="1395165" cy="1288615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4085257" y="2517589"/>
            <a:ext cx="1342167" cy="2119729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2" name="Picture 10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599" y="1665504"/>
            <a:ext cx="1418230" cy="1013021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5683" y="1656499"/>
            <a:ext cx="1197708" cy="1015891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6167" y="4404757"/>
            <a:ext cx="677896" cy="924519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 rotWithShape="1">
          <a:blip r:embed="rId8"/>
          <a:srcRect l="18846"/>
          <a:stretch/>
        </p:blipFill>
        <p:spPr>
          <a:xfrm>
            <a:off x="3440039" y="2762008"/>
            <a:ext cx="723177" cy="667438"/>
          </a:xfrm>
          <a:prstGeom prst="rect">
            <a:avLst/>
          </a:prstGeom>
        </p:spPr>
      </p:pic>
      <p:cxnSp>
        <p:nvCxnSpPr>
          <p:cNvPr id="106" name="Straight Arrow Connector 105"/>
          <p:cNvCxnSpPr/>
          <p:nvPr/>
        </p:nvCxnSpPr>
        <p:spPr>
          <a:xfrm flipV="1">
            <a:off x="4146743" y="2672390"/>
            <a:ext cx="1427439" cy="3097058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7" name="Picture 10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0386" y="5452072"/>
            <a:ext cx="610483" cy="992443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32271" y="4349573"/>
            <a:ext cx="1076212" cy="632549"/>
          </a:xfrm>
          <a:prstGeom prst="rect">
            <a:avLst/>
          </a:prstGeom>
        </p:spPr>
      </p:pic>
      <p:cxnSp>
        <p:nvCxnSpPr>
          <p:cNvPr id="109" name="Straight Arrow Connector 108"/>
          <p:cNvCxnSpPr/>
          <p:nvPr/>
        </p:nvCxnSpPr>
        <p:spPr>
          <a:xfrm flipV="1">
            <a:off x="5230539" y="2813589"/>
            <a:ext cx="467150" cy="1552149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6173507" y="2438793"/>
            <a:ext cx="747553" cy="2616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100" dirty="0">
                <a:solidFill>
                  <a:schemeClr val="bg1"/>
                </a:solidFill>
              </a:rPr>
              <a:t>FoS SM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7796536" y="2465072"/>
            <a:ext cx="747553" cy="2616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100" dirty="0">
                <a:solidFill>
                  <a:schemeClr val="bg1"/>
                </a:solidFill>
              </a:rPr>
              <a:t>FoS LM</a:t>
            </a:r>
          </a:p>
        </p:txBody>
      </p:sp>
      <p:cxnSp>
        <p:nvCxnSpPr>
          <p:cNvPr id="112" name="Straight Arrow Connector 111"/>
          <p:cNvCxnSpPr/>
          <p:nvPr/>
        </p:nvCxnSpPr>
        <p:spPr>
          <a:xfrm flipV="1">
            <a:off x="5731703" y="2975967"/>
            <a:ext cx="1646" cy="2303524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 flipV="1">
            <a:off x="6045815" y="3235855"/>
            <a:ext cx="1300746" cy="54134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 flipV="1">
            <a:off x="6095255" y="3382206"/>
            <a:ext cx="1579388" cy="670498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H="1" flipV="1">
            <a:off x="5812088" y="3095727"/>
            <a:ext cx="787893" cy="1771290"/>
          </a:xfrm>
          <a:prstGeom prst="straightConnector1">
            <a:avLst/>
          </a:prstGeom>
          <a:ln w="3175">
            <a:solidFill>
              <a:schemeClr val="accent5">
                <a:lumMod val="40000"/>
                <a:lumOff val="60000"/>
              </a:schemeClr>
            </a:solidFill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17" name="Picture 1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85132" y="4791126"/>
            <a:ext cx="1376499" cy="623369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6561" y="2914939"/>
            <a:ext cx="919655" cy="824607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79728" y="3980845"/>
            <a:ext cx="940033" cy="672217"/>
          </a:xfrm>
          <a:prstGeom prst="rect">
            <a:avLst/>
          </a:prstGeom>
        </p:spPr>
      </p:pic>
      <p:sp>
        <p:nvSpPr>
          <p:cNvPr id="120" name="TextBox 119"/>
          <p:cNvSpPr txBox="1"/>
          <p:nvPr/>
        </p:nvSpPr>
        <p:spPr>
          <a:xfrm>
            <a:off x="2340244" y="4850781"/>
            <a:ext cx="1126836" cy="43088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1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early science</a:t>
            </a:r>
          </a:p>
          <a:p>
            <a:pPr algn="l"/>
            <a:r>
              <a:rPr lang="en-GB" sz="11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(20 multiplets)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32111" y="5709149"/>
            <a:ext cx="857370" cy="2616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100" b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baseline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8191076" y="6236207"/>
            <a:ext cx="952924" cy="38472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</a:t>
            </a:r>
          </a:p>
          <a:p>
            <a:pPr algn="l"/>
            <a:r>
              <a:rPr lang="en-GB" sz="8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ASG: 01/09/2021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535952" y="4194196"/>
            <a:ext cx="542441" cy="141704"/>
          </a:xfrm>
          <a:prstGeom prst="rect">
            <a:avLst/>
          </a:prstGeom>
          <a:solidFill>
            <a:schemeClr val="bg1">
              <a:lumMod val="75000"/>
              <a:alpha val="5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24" name="Rectangle 123"/>
          <p:cNvSpPr/>
          <p:nvPr/>
        </p:nvSpPr>
        <p:spPr>
          <a:xfrm>
            <a:off x="535230" y="4052492"/>
            <a:ext cx="542441" cy="141704"/>
          </a:xfrm>
          <a:prstGeom prst="rect">
            <a:avLst/>
          </a:prstGeom>
          <a:solidFill>
            <a:schemeClr val="bg1">
              <a:lumMod val="75000"/>
              <a:alpha val="5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25" name="Rectangle 124"/>
          <p:cNvSpPr/>
          <p:nvPr/>
        </p:nvSpPr>
        <p:spPr>
          <a:xfrm>
            <a:off x="536491" y="2012305"/>
            <a:ext cx="542441" cy="141704"/>
          </a:xfrm>
          <a:prstGeom prst="rect">
            <a:avLst/>
          </a:prstGeom>
          <a:solidFill>
            <a:schemeClr val="bg1">
              <a:lumMod val="75000"/>
              <a:alpha val="5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26" name="Rectangle 125"/>
          <p:cNvSpPr/>
          <p:nvPr/>
        </p:nvSpPr>
        <p:spPr>
          <a:xfrm>
            <a:off x="4130870" y="5786342"/>
            <a:ext cx="406020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ongoing at expected rate </a:t>
            </a:r>
            <a:br>
              <a:rPr lang="en-US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(ASG production schedule 20210901) </a:t>
            </a:r>
            <a:br>
              <a:rPr lang="en-US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LM-SM meanwhile mixed</a:t>
            </a:r>
            <a:endParaRPr lang="en-US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86149" y="5002402"/>
            <a:ext cx="1455400" cy="64652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19243274">
            <a:off x="5858746" y="3133070"/>
            <a:ext cx="392041" cy="533409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4722FF69-E776-4BAF-9CBF-D7472A64FFB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DCB330-0E0D-4E18-BB69-82A7D5FE9C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C3C6EA4-370B-4F63-BDF7-16416C4C0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71898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601022-5B01-4277-9256-FFB140563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64" y="1450685"/>
            <a:ext cx="8383037" cy="490358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000" dirty="0"/>
              <a:t>Two production sites have been set up: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de-DE" sz="1800" dirty="0"/>
              <a:t>Artea: Coil and Cryostat production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de-DE" sz="1800" dirty="0"/>
              <a:t>Llodio: Yokes and Integration (+intermediate storage)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/>
              <a:t>Production of series dipole is in progress.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dirty="0"/>
              <a:t>FAT was completed for FOS type 2, stored in Elytt.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dirty="0"/>
              <a:t>FAT for 8 Dipoles (3 branch type) foreseen from Nov. 2021 to Nov. 2022.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E0C4C6-49BD-4F6D-8F50-6B9151957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Dipole production status</a:t>
            </a:r>
            <a:endParaRPr lang="en-GB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85AC54E-8601-43DD-A2D4-B48A6C7B6D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08"/>
          <a:stretch/>
        </p:blipFill>
        <p:spPr>
          <a:xfrm>
            <a:off x="4115155" y="4062985"/>
            <a:ext cx="1906253" cy="246224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F0E75B2-13DF-4965-8D9C-E91EEFD4E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408" y="4073258"/>
            <a:ext cx="2815352" cy="2463359"/>
          </a:xfrm>
          <a:prstGeom prst="rect">
            <a:avLst/>
          </a:prstGeom>
        </p:spPr>
      </p:pic>
      <p:pic>
        <p:nvPicPr>
          <p:cNvPr id="10" name="Grafik 4">
            <a:extLst>
              <a:ext uri="{FF2B5EF4-FFF2-40B4-BE49-F238E27FC236}">
                <a16:creationId xmlns:a16="http://schemas.microsoft.com/office/drawing/2014/main" id="{A08AE267-E0EC-4084-B4E3-BF2425249D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13" y="4082711"/>
            <a:ext cx="2651269" cy="1872409"/>
          </a:xfrm>
          <a:prstGeom prst="rect">
            <a:avLst/>
          </a:prstGeom>
        </p:spPr>
      </p:pic>
      <p:pic>
        <p:nvPicPr>
          <p:cNvPr id="9" name="Grafik 1">
            <a:extLst>
              <a:ext uri="{FF2B5EF4-FFF2-40B4-BE49-F238E27FC236}">
                <a16:creationId xmlns:a16="http://schemas.microsoft.com/office/drawing/2014/main" id="{4DE88DAA-E96E-4C58-AB61-9F0FB9900A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2615" y="4843094"/>
            <a:ext cx="2229096" cy="16836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82183D9-95AE-40FC-83E0-5EAB2144D054}"/>
              </a:ext>
            </a:extLst>
          </p:cNvPr>
          <p:cNvSpPr txBox="1"/>
          <p:nvPr/>
        </p:nvSpPr>
        <p:spPr>
          <a:xfrm>
            <a:off x="1998453" y="6157441"/>
            <a:ext cx="2157419" cy="307777"/>
          </a:xfrm>
          <a:prstGeom prst="rect">
            <a:avLst/>
          </a:prstGeom>
          <a:solidFill>
            <a:schemeClr val="bg1"/>
          </a:solidFill>
          <a:ln>
            <a:solidFill>
              <a:srgbClr val="333333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Coil inside the coil casing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420FBB-CBB1-4ADE-8F5F-6D44A53B684B}"/>
              </a:ext>
            </a:extLst>
          </p:cNvPr>
          <p:cNvSpPr txBox="1"/>
          <p:nvPr/>
        </p:nvSpPr>
        <p:spPr>
          <a:xfrm>
            <a:off x="338398" y="5585277"/>
            <a:ext cx="905535" cy="307777"/>
          </a:xfrm>
          <a:prstGeom prst="rect">
            <a:avLst/>
          </a:prstGeom>
          <a:solidFill>
            <a:schemeClr val="bg1"/>
          </a:solidFill>
          <a:ln>
            <a:solidFill>
              <a:srgbClr val="333333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Half Yoke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9B66B2-4AAB-4C31-9148-449F6B4E667B}"/>
              </a:ext>
            </a:extLst>
          </p:cNvPr>
          <p:cNvSpPr txBox="1"/>
          <p:nvPr/>
        </p:nvSpPr>
        <p:spPr>
          <a:xfrm>
            <a:off x="4213529" y="6180254"/>
            <a:ext cx="933827" cy="307777"/>
          </a:xfrm>
          <a:prstGeom prst="rect">
            <a:avLst/>
          </a:prstGeom>
          <a:solidFill>
            <a:schemeClr val="bg1"/>
          </a:solidFill>
          <a:ln>
            <a:solidFill>
              <a:srgbClr val="333333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335E5B-B047-4A66-8197-F0C92BDC212D}"/>
              </a:ext>
            </a:extLst>
          </p:cNvPr>
          <p:cNvSpPr txBox="1"/>
          <p:nvPr/>
        </p:nvSpPr>
        <p:spPr>
          <a:xfrm>
            <a:off x="6105575" y="6211076"/>
            <a:ext cx="2163080" cy="307777"/>
          </a:xfrm>
          <a:prstGeom prst="rect">
            <a:avLst/>
          </a:prstGeom>
          <a:solidFill>
            <a:schemeClr val="bg1"/>
          </a:solidFill>
          <a:ln>
            <a:solidFill>
              <a:srgbClr val="333333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Dipole Magnet on stand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F1017B0C-A57E-4F0D-8B7B-A6412AD234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3E2810F5-80EA-40CF-B4B5-66D93989B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4DC330-D728-465F-B998-6CDA4B073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32793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C9BA1E-DDA0-4D71-8D1C-09EC1BFC2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64" y="1450685"/>
            <a:ext cx="8622961" cy="4903585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Experience </a:t>
            </a:r>
            <a:r>
              <a:rPr lang="de-DE" dirty="0" err="1">
                <a:solidFill>
                  <a:srgbClr val="002060"/>
                </a:solidFill>
              </a:rPr>
              <a:t>based</a:t>
            </a:r>
            <a:r>
              <a:rPr lang="de-DE" dirty="0">
                <a:solidFill>
                  <a:srgbClr val="002060"/>
                </a:solidFill>
              </a:rPr>
              <a:t> </a:t>
            </a:r>
            <a:r>
              <a:rPr lang="de-DE" dirty="0"/>
              <a:t>on </a:t>
            </a:r>
            <a:r>
              <a:rPr lang="de-DE" dirty="0" err="1"/>
              <a:t>FoS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For</a:t>
            </a:r>
            <a:r>
              <a:rPr lang="de-DE" dirty="0"/>
              <a:t> SM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cooldown</a:t>
            </a:r>
            <a:r>
              <a:rPr lang="de-DE" dirty="0"/>
              <a:t> time was </a:t>
            </a:r>
            <a:r>
              <a:rPr lang="de-DE" dirty="0" err="1"/>
              <a:t>achieved</a:t>
            </a:r>
            <a:r>
              <a:rPr lang="de-DE" dirty="0"/>
              <a:t> (7d vs. 14d)</a:t>
            </a:r>
          </a:p>
          <a:p>
            <a:pPr lvl="1"/>
            <a:r>
              <a:rPr lang="de-DE" dirty="0" err="1"/>
              <a:t>For</a:t>
            </a:r>
            <a:r>
              <a:rPr lang="de-DE" dirty="0"/>
              <a:t> LM cool down time </a:t>
            </a:r>
            <a:r>
              <a:rPr lang="de-DE" dirty="0" err="1"/>
              <a:t>slightly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(16d vs. 14d)</a:t>
            </a:r>
          </a:p>
          <a:p>
            <a:pPr lvl="1"/>
            <a:r>
              <a:rPr lang="de-DE" dirty="0" err="1"/>
              <a:t>For</a:t>
            </a:r>
            <a:r>
              <a:rPr lang="de-DE" dirty="0"/>
              <a:t> SM </a:t>
            </a:r>
            <a:r>
              <a:rPr lang="de-DE" dirty="0" err="1"/>
              <a:t>warmup</a:t>
            </a:r>
            <a:r>
              <a:rPr lang="de-DE" dirty="0"/>
              <a:t> time (8d vs. 14d)</a:t>
            </a:r>
          </a:p>
          <a:p>
            <a:pPr lvl="1"/>
            <a:r>
              <a:rPr lang="de-DE" dirty="0" err="1"/>
              <a:t>For</a:t>
            </a:r>
            <a:r>
              <a:rPr lang="de-DE" dirty="0"/>
              <a:t> LM </a:t>
            </a:r>
            <a:r>
              <a:rPr lang="de-DE" dirty="0" err="1"/>
              <a:t>warmup</a:t>
            </a:r>
            <a:r>
              <a:rPr lang="de-DE" dirty="0"/>
              <a:t> time (</a:t>
            </a:r>
            <a:r>
              <a:rPr lang="de-DE" dirty="0" err="1"/>
              <a:t>prediction</a:t>
            </a:r>
            <a:r>
              <a:rPr lang="de-DE" dirty="0"/>
              <a:t> ~ 14d )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F4A7F25-FF1B-44AB-8FBF-228263F80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</a:t>
            </a:r>
            <a:r>
              <a:rPr lang="de-DE" dirty="0" err="1"/>
              <a:t>schedule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23889BE-311D-4B73-987F-DF5219AD9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17" y="3589023"/>
            <a:ext cx="7810500" cy="29718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80EB1DE-3EC5-45DF-94DA-FCABCFF3E81A}"/>
              </a:ext>
            </a:extLst>
          </p:cNvPr>
          <p:cNvSpPr txBox="1"/>
          <p:nvPr/>
        </p:nvSpPr>
        <p:spPr>
          <a:xfrm>
            <a:off x="2353550" y="4656403"/>
            <a:ext cx="954107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>
                <a:solidFill>
                  <a:srgbClr val="002060"/>
                </a:solidFill>
              </a:rPr>
              <a:t>MAC24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F04E59F-78F0-4819-8562-788DA3EE4B36}"/>
              </a:ext>
            </a:extLst>
          </p:cNvPr>
          <p:cNvSpPr/>
          <p:nvPr/>
        </p:nvSpPr>
        <p:spPr>
          <a:xfrm>
            <a:off x="2447778" y="3826412"/>
            <a:ext cx="2729133" cy="25321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B7FD36-3D5C-4963-844F-A35CFF7FC7EB}"/>
              </a:ext>
            </a:extLst>
          </p:cNvPr>
          <p:cNvSpPr txBox="1"/>
          <p:nvPr/>
        </p:nvSpPr>
        <p:spPr>
          <a:xfrm>
            <a:off x="5106576" y="4211466"/>
            <a:ext cx="3544560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>
                <a:solidFill>
                  <a:srgbClr val="002060"/>
                </a:solidFill>
              </a:rPr>
              <a:t>Backlog </a:t>
            </a:r>
            <a:r>
              <a:rPr lang="de-DE" b="1" dirty="0" err="1">
                <a:solidFill>
                  <a:srgbClr val="002060"/>
                </a:solidFill>
              </a:rPr>
              <a:t>required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to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cope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with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br>
              <a:rPr lang="de-DE" b="1" dirty="0">
                <a:solidFill>
                  <a:srgbClr val="002060"/>
                </a:solidFill>
              </a:rPr>
            </a:br>
            <a:r>
              <a:rPr lang="de-DE" b="1" dirty="0" err="1">
                <a:solidFill>
                  <a:srgbClr val="002060"/>
                </a:solidFill>
              </a:rPr>
              <a:t>longer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production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times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7BE7EFEA-0178-4827-94D4-2023FB61A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55127B-CD2A-4AB1-867C-C5691856B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7286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158559F-278A-4413-9F5B-E5468AB04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Non </a:t>
            </a:r>
            <a:r>
              <a:rPr lang="de-DE" dirty="0" err="1"/>
              <a:t>Conformities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addressed</a:t>
            </a:r>
            <a:r>
              <a:rPr lang="de-DE" dirty="0"/>
              <a:t> at </a:t>
            </a:r>
            <a:r>
              <a:rPr lang="de-DE" dirty="0" err="1"/>
              <a:t>producer</a:t>
            </a:r>
            <a:endParaRPr lang="de-DE" dirty="0"/>
          </a:p>
          <a:p>
            <a:pPr lvl="1"/>
            <a:r>
              <a:rPr lang="de-DE" dirty="0"/>
              <a:t>2</a:t>
            </a:r>
            <a:r>
              <a:rPr lang="de-DE" baseline="30000" dirty="0"/>
              <a:t>nd</a:t>
            </a:r>
            <a:r>
              <a:rPr lang="de-DE" dirty="0"/>
              <a:t> Dipole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 </a:t>
            </a:r>
            <a:r>
              <a:rPr lang="de-DE" dirty="0" err="1"/>
              <a:t>dirt</a:t>
            </a:r>
            <a:r>
              <a:rPr lang="de-DE" dirty="0"/>
              <a:t> in </a:t>
            </a:r>
            <a:r>
              <a:rPr lang="de-DE" dirty="0" err="1"/>
              <a:t>pipes</a:t>
            </a:r>
            <a:endParaRPr lang="de-DE" dirty="0"/>
          </a:p>
          <a:p>
            <a:pPr lvl="1"/>
            <a:r>
              <a:rPr lang="de-DE" dirty="0"/>
              <a:t>Piping </a:t>
            </a:r>
            <a:r>
              <a:rPr lang="de-DE" dirty="0" err="1"/>
              <a:t>issues</a:t>
            </a:r>
            <a:r>
              <a:rPr lang="de-DE" dirty="0"/>
              <a:t> (</a:t>
            </a:r>
            <a:r>
              <a:rPr lang="de-DE" dirty="0" err="1"/>
              <a:t>cauing</a:t>
            </a:r>
            <a:r>
              <a:rPr lang="de-DE" dirty="0"/>
              <a:t> leak) in ASG </a:t>
            </a:r>
            <a:r>
              <a:rPr lang="de-DE" dirty="0" err="1"/>
              <a:t>multipletts</a:t>
            </a:r>
            <a:r>
              <a:rPr lang="de-DE" dirty="0"/>
              <a:t> </a:t>
            </a:r>
            <a:r>
              <a:rPr lang="de-DE" dirty="0" err="1"/>
              <a:t>appears</a:t>
            </a:r>
            <a:r>
              <a:rPr lang="de-DE" dirty="0"/>
              <a:t> </a:t>
            </a:r>
            <a:r>
              <a:rPr lang="de-DE" dirty="0" err="1"/>
              <a:t>solved</a:t>
            </a:r>
            <a:endParaRPr lang="de-DE" dirty="0"/>
          </a:p>
          <a:p>
            <a:pPr lvl="1"/>
            <a:r>
              <a:rPr lang="de-DE" dirty="0"/>
              <a:t>Assembly faults (</a:t>
            </a:r>
            <a:r>
              <a:rPr lang="de-DE" dirty="0" err="1"/>
              <a:t>octupole</a:t>
            </a:r>
            <a:r>
              <a:rPr lang="de-DE" dirty="0"/>
              <a:t> </a:t>
            </a:r>
            <a:r>
              <a:rPr lang="de-DE" dirty="0" err="1"/>
              <a:t>coils</a:t>
            </a:r>
            <a:r>
              <a:rPr lang="de-DE" dirty="0"/>
              <a:t> </a:t>
            </a:r>
            <a:r>
              <a:rPr lang="de-DE" dirty="0" err="1"/>
              <a:t>turned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45°)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addressed</a:t>
            </a:r>
            <a:r>
              <a:rPr lang="de-DE" dirty="0"/>
              <a:t>  </a:t>
            </a:r>
          </a:p>
          <a:p>
            <a:pPr lvl="1"/>
            <a:endParaRPr lang="de-DE" dirty="0"/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 </a:t>
            </a:r>
            <a:r>
              <a:rPr lang="de-DE" dirty="0" err="1"/>
              <a:t>Uncertainty</a:t>
            </a:r>
            <a:r>
              <a:rPr lang="de-DE" dirty="0"/>
              <a:t> in parallel Operation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several</a:t>
            </a:r>
            <a:r>
              <a:rPr lang="de-DE" dirty="0"/>
              <a:t> </a:t>
            </a:r>
            <a:r>
              <a:rPr lang="de-DE" dirty="0" err="1"/>
              <a:t>magents</a:t>
            </a:r>
            <a:br>
              <a:rPr lang="de-DE" dirty="0"/>
            </a:br>
            <a:r>
              <a:rPr lang="de-DE" dirty="0"/>
              <a:t>      on all </a:t>
            </a:r>
            <a:r>
              <a:rPr lang="de-DE" dirty="0" err="1"/>
              <a:t>benches</a:t>
            </a:r>
            <a:r>
              <a:rPr lang="de-DE" dirty="0"/>
              <a:t>!</a:t>
            </a:r>
          </a:p>
          <a:p>
            <a:pPr lvl="1"/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flow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nominally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achieved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~20% </a:t>
            </a:r>
            <a:r>
              <a:rPr lang="de-DE" dirty="0" err="1"/>
              <a:t>below</a:t>
            </a:r>
            <a:r>
              <a:rPr lang="de-DE" dirty="0"/>
              <a:t> </a:t>
            </a:r>
            <a:r>
              <a:rPr lang="de-DE" dirty="0" err="1"/>
              <a:t>spec</a:t>
            </a:r>
            <a:r>
              <a:rPr lang="de-DE" dirty="0"/>
              <a:t>. (50g/s)</a:t>
            </a:r>
          </a:p>
          <a:p>
            <a:pPr lvl="1"/>
            <a:r>
              <a:rPr lang="de-DE" dirty="0" err="1"/>
              <a:t>Achieved</a:t>
            </a:r>
            <a:r>
              <a:rPr lang="de-DE" dirty="0"/>
              <a:t> </a:t>
            </a: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26g/s, but still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unknowns</a:t>
            </a:r>
            <a:r>
              <a:rPr lang="de-DE" dirty="0"/>
              <a:t>.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max</a:t>
            </a:r>
            <a:r>
              <a:rPr lang="de-DE" dirty="0"/>
              <a:t> </a:t>
            </a:r>
            <a:r>
              <a:rPr lang="de-DE" dirty="0">
                <a:latin typeface="Symbol" panose="05050102010706020507" pitchFamily="18" charset="2"/>
              </a:rPr>
              <a:t>D</a:t>
            </a:r>
            <a:r>
              <a:rPr lang="de-DE" dirty="0">
                <a:latin typeface="+mn-lt"/>
              </a:rPr>
              <a:t>T </a:t>
            </a:r>
            <a:r>
              <a:rPr lang="de-DE" dirty="0" err="1">
                <a:latin typeface="+mn-lt"/>
              </a:rPr>
              <a:t>coil</a:t>
            </a:r>
            <a:r>
              <a:rPr lang="de-DE" dirty="0">
                <a:latin typeface="+mn-lt"/>
              </a:rPr>
              <a:t> vs. plant, </a:t>
            </a:r>
            <a:r>
              <a:rPr lang="de-DE" dirty="0" err="1">
                <a:latin typeface="+mn-lt"/>
              </a:rPr>
              <a:t>blocking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issue</a:t>
            </a:r>
            <a:r>
              <a:rPr lang="de-DE" dirty="0">
                <a:latin typeface="+mn-lt"/>
              </a:rPr>
              <a:t> at thermal </a:t>
            </a:r>
            <a:r>
              <a:rPr lang="de-DE" dirty="0" err="1">
                <a:latin typeface="+mn-lt"/>
              </a:rPr>
              <a:t>shield</a:t>
            </a:r>
            <a:r>
              <a:rPr lang="de-DE" dirty="0">
                <a:latin typeface="+mn-lt"/>
              </a:rPr>
              <a:t>) 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 err="1"/>
              <a:t>Commissioning</a:t>
            </a:r>
            <a:r>
              <a:rPr lang="de-DE" dirty="0"/>
              <a:t> (Q1/2022) and parallel </a:t>
            </a:r>
            <a:r>
              <a:rPr lang="de-DE" dirty="0" err="1"/>
              <a:t>testing</a:t>
            </a:r>
            <a:r>
              <a:rPr lang="de-DE" dirty="0"/>
              <a:t> (03/2022 D3↓+LM↑)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key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understand</a:t>
            </a:r>
            <a:r>
              <a:rPr lang="de-DE" dirty="0"/>
              <a:t> </a:t>
            </a:r>
            <a:r>
              <a:rPr lang="de-DE" dirty="0" err="1"/>
              <a:t>achievable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flow</a:t>
            </a:r>
            <a:r>
              <a:rPr lang="de-DE" dirty="0"/>
              <a:t>.</a:t>
            </a:r>
          </a:p>
          <a:p>
            <a:pPr lvl="1"/>
            <a:r>
              <a:rPr lang="de-DE" dirty="0"/>
              <a:t>Stable </a:t>
            </a:r>
            <a:r>
              <a:rPr lang="de-DE" dirty="0" err="1"/>
              <a:t>test</a:t>
            </a:r>
            <a:r>
              <a:rPr lang="de-DE" dirty="0"/>
              <a:t> at </a:t>
            </a:r>
            <a:r>
              <a:rPr lang="de-DE" dirty="0" err="1"/>
              <a:t>cold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warm </a:t>
            </a:r>
            <a:r>
              <a:rPr lang="de-DE" dirty="0" err="1"/>
              <a:t>up</a:t>
            </a:r>
            <a:r>
              <a:rPr lang="de-DE" dirty="0"/>
              <a:t>/cool down also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282EC9D-6757-4F58-B3B2-4F0D72346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</a:t>
            </a:r>
            <a:r>
              <a:rPr lang="de-DE" dirty="0" err="1"/>
              <a:t>schedule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51F90A6-F886-4C99-A9CE-1EC72C8862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F7A109-B026-4294-ACDC-501061B623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8492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361" y="241864"/>
            <a:ext cx="5870411" cy="787557"/>
          </a:xfrm>
        </p:spPr>
        <p:txBody>
          <a:bodyPr/>
          <a:lstStyle/>
          <a:p>
            <a:r>
              <a:rPr lang="en-US" dirty="0" err="1"/>
              <a:t>Achievments</a:t>
            </a:r>
            <a:r>
              <a:rPr lang="en-US" dirty="0"/>
              <a:t>: FoS LM</a:t>
            </a:r>
            <a:endParaRPr lang="de-DE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301D94D-2980-426B-B4E0-ADB778D86FE1}"/>
              </a:ext>
            </a:extLst>
          </p:cNvPr>
          <p:cNvSpPr txBox="1">
            <a:spLocks/>
          </p:cNvSpPr>
          <p:nvPr/>
        </p:nvSpPr>
        <p:spPr>
          <a:xfrm>
            <a:off x="-296562" y="1057557"/>
            <a:ext cx="5173362" cy="5850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3" tIns="65023" rIns="65023" bIns="65023">
            <a:normAutofit fontScale="77500" lnSpcReduction="20000"/>
          </a:bodyPr>
          <a:lstStyle>
            <a:lvl1pPr marL="485775" marR="0" indent="-485775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 sz="3400" b="0" i="0" u="none" strike="noStrike" cap="none" spc="0" baseline="0">
                <a:solidFill>
                  <a:srgbClr val="424242"/>
                </a:solidFill>
                <a:uFillTx/>
                <a:latin typeface="+mn-lt"/>
                <a:ea typeface="+mn-ea"/>
                <a:cs typeface="+mn-cs"/>
                <a:sym typeface="Myriad Pro"/>
              </a:defRPr>
            </a:lvl1pPr>
            <a:lvl2pPr marL="942975" marR="0" indent="-485775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 sz="3400" b="0" i="0" u="none" strike="noStrike" cap="none" spc="0" baseline="0">
                <a:solidFill>
                  <a:srgbClr val="424242"/>
                </a:solidFill>
                <a:uFillTx/>
                <a:latin typeface="+mn-lt"/>
                <a:ea typeface="+mn-ea"/>
                <a:cs typeface="+mn-cs"/>
                <a:sym typeface="Myriad Pro"/>
              </a:defRPr>
            </a:lvl2pPr>
            <a:lvl3pPr marL="1346200" marR="0" indent="-43180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 sz="3400" b="0" i="0" u="none" strike="noStrike" cap="none" spc="0" baseline="0">
                <a:solidFill>
                  <a:srgbClr val="424242"/>
                </a:solidFill>
                <a:uFillTx/>
                <a:latin typeface="+mn-lt"/>
                <a:ea typeface="+mn-ea"/>
                <a:cs typeface="+mn-cs"/>
                <a:sym typeface="Myriad Pro"/>
              </a:defRPr>
            </a:lvl3pPr>
            <a:lvl4pPr marL="1857375" marR="0" indent="-485775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 sz="3400" b="0" i="0" u="none" strike="noStrike" cap="none" spc="0" baseline="0">
                <a:solidFill>
                  <a:srgbClr val="424242"/>
                </a:solidFill>
                <a:uFillTx/>
                <a:latin typeface="+mn-lt"/>
                <a:ea typeface="+mn-ea"/>
                <a:cs typeface="+mn-cs"/>
                <a:sym typeface="Myriad Pro"/>
              </a:defRPr>
            </a:lvl4pPr>
            <a:lvl5pPr marL="2383971" marR="0" indent="-555171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 sz="3400" b="0" i="0" u="none" strike="noStrike" cap="none" spc="0" baseline="0">
                <a:solidFill>
                  <a:srgbClr val="424242"/>
                </a:solidFill>
                <a:uFillTx/>
                <a:latin typeface="+mn-lt"/>
                <a:ea typeface="+mn-ea"/>
                <a:cs typeface="+mn-cs"/>
                <a:sym typeface="Myriad Pro"/>
              </a:defRPr>
            </a:lvl5pPr>
            <a:lvl6pPr marL="2674620" marR="0" indent="-38862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 sz="3400" b="0" i="0" u="none" strike="noStrike" cap="none" spc="0" baseline="0">
                <a:solidFill>
                  <a:srgbClr val="424242"/>
                </a:solidFill>
                <a:uFillTx/>
                <a:latin typeface="+mn-lt"/>
                <a:ea typeface="+mn-ea"/>
                <a:cs typeface="+mn-cs"/>
                <a:sym typeface="Myriad Pro"/>
              </a:defRPr>
            </a:lvl6pPr>
            <a:lvl7pPr marL="3131820" marR="0" indent="-38862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 sz="3400" b="0" i="0" u="none" strike="noStrike" cap="none" spc="0" baseline="0">
                <a:solidFill>
                  <a:srgbClr val="424242"/>
                </a:solidFill>
                <a:uFillTx/>
                <a:latin typeface="+mn-lt"/>
                <a:ea typeface="+mn-ea"/>
                <a:cs typeface="+mn-cs"/>
                <a:sym typeface="Myriad Pro"/>
              </a:defRPr>
            </a:lvl7pPr>
            <a:lvl8pPr marL="3589020" marR="0" indent="-38862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 sz="3400" b="0" i="0" u="none" strike="noStrike" cap="none" spc="0" baseline="0">
                <a:solidFill>
                  <a:srgbClr val="424242"/>
                </a:solidFill>
                <a:uFillTx/>
                <a:latin typeface="+mn-lt"/>
                <a:ea typeface="+mn-ea"/>
                <a:cs typeface="+mn-cs"/>
                <a:sym typeface="Myriad Pro"/>
              </a:defRPr>
            </a:lvl8pPr>
            <a:lvl9pPr marL="4046220" marR="0" indent="-38862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 sz="3400" b="0" i="0" u="none" strike="noStrike" cap="none" spc="0" baseline="0">
                <a:solidFill>
                  <a:srgbClr val="424242"/>
                </a:solidFill>
                <a:uFillTx/>
                <a:latin typeface="+mn-lt"/>
                <a:ea typeface="+mn-ea"/>
                <a:cs typeface="+mn-cs"/>
                <a:sym typeface="Myriad Pro"/>
              </a:defRPr>
            </a:lvl9pPr>
          </a:lstStyle>
          <a:p>
            <a:pPr marL="860425" marR="0" lvl="2" indent="0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None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715963" marR="0" lvl="1" indent="-258763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Powering</a:t>
            </a:r>
          </a:p>
          <a:p>
            <a:pPr marL="1162050" marR="0" lvl="2" indent="-301625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9 magnets parallel operation validated for PC, QDS and power application </a:t>
            </a:r>
          </a:p>
          <a:p>
            <a:pPr marL="1162050" marR="0" lvl="2" indent="-301625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All magnets powered with nominal ramp rate to nominal current</a:t>
            </a:r>
          </a:p>
          <a:p>
            <a:pPr marL="1704975" marR="0" lvl="3" indent="-333375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Only the </a:t>
            </a:r>
            <a:r>
              <a:rPr kumimoji="0" lang="en-GB" sz="26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octupoles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magnets powered first at intermediate ramp rate before nominal</a:t>
            </a:r>
          </a:p>
          <a:p>
            <a:pPr marL="1704975" marR="0" lvl="3" indent="-333375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7 magnets over 9 powered with discordant current: </a:t>
            </a:r>
            <a:r>
              <a:rPr kumimoji="0" lang="en-GB" sz="26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octupole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magnets operated only with positive current</a:t>
            </a:r>
            <a:endParaRPr kumimoji="0" lang="en-GB" sz="2600" b="1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715963" marR="0" lvl="1" indent="-258763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Cryogenic tests</a:t>
            </a:r>
          </a:p>
          <a:p>
            <a:pPr marL="1162050" marR="0" lvl="2" indent="-301625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Static and dynamic (during magnet powering) heat load measurements. Analysis on going</a:t>
            </a:r>
          </a:p>
          <a:p>
            <a:pPr marL="715963" marR="0" lvl="1" indent="-258763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Dynamic warmup started </a:t>
            </a:r>
            <a:br>
              <a:rPr lang="en-GB" sz="2600" b="1" kern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GB" sz="2600" b="1" kern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</a:t>
            </a:r>
            <a:r>
              <a:rPr lang="en-GB" sz="2600" kern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work in progress</a:t>
            </a:r>
            <a:endParaRPr kumimoji="0" lang="en-GB" sz="260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860425" marR="0" lvl="2" indent="0" algn="l" defTabSz="4572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DBB63"/>
              </a:buClr>
              <a:buSzPct val="100000"/>
              <a:buFont typeface="Myriad Pro"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5" name="Picture 4" descr="A group of computer screens&#10;&#10;Description automatically generated with low confidence">
            <a:extLst>
              <a:ext uri="{FF2B5EF4-FFF2-40B4-BE49-F238E27FC236}">
                <a16:creationId xmlns:a16="http://schemas.microsoft.com/office/drawing/2014/main" id="{2A8E541F-B34D-425C-8E8C-0E60C0869B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29808" r="1554" b="25120"/>
          <a:stretch/>
        </p:blipFill>
        <p:spPr>
          <a:xfrm>
            <a:off x="5050631" y="1453698"/>
            <a:ext cx="3777469" cy="1327602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CDCB5D85-BCDE-49AA-8B9B-92C1831533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687" y="3006440"/>
            <a:ext cx="3903460" cy="273142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502838F-FC00-4062-BC1F-973A7E92F3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E748984-DB6B-48E6-BF90-01AE3A871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802FD-060D-486F-B40E-FF4F12638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68399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F83B667A-DB96-46DE-B9F9-EF04D0A49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157" y="4683974"/>
            <a:ext cx="3240688" cy="185982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40903EC-8214-4DAE-B415-5B2A2D836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Achievments</a:t>
            </a:r>
            <a:r>
              <a:rPr lang="en-US" dirty="0"/>
              <a:t> </a:t>
            </a:r>
            <a:r>
              <a:rPr lang="en-US" dirty="0" err="1"/>
              <a:t>FoS</a:t>
            </a:r>
            <a:r>
              <a:rPr lang="en-US" dirty="0"/>
              <a:t> LM</a:t>
            </a:r>
            <a:endParaRPr lang="en-GB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6401648C-9BA9-402E-AECA-09BDAF8114C8}"/>
              </a:ext>
            </a:extLst>
          </p:cNvPr>
          <p:cNvSpPr txBox="1">
            <a:spLocks/>
          </p:cNvSpPr>
          <p:nvPr/>
        </p:nvSpPr>
        <p:spPr>
          <a:xfrm>
            <a:off x="422564" y="2340864"/>
            <a:ext cx="5420452" cy="4327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tabLst>
                <a:tab pos="0" algn="l"/>
              </a:tabLst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b="1" dirty="0">
                <a:sym typeface="Wingdings" panose="05000000000000000000" pitchFamily="2" charset="2"/>
              </a:rPr>
              <a:t>Powering commissioning: </a:t>
            </a:r>
          </a:p>
          <a:p>
            <a:pPr marL="720000" lvl="1"/>
            <a:r>
              <a:rPr lang="en-GB" sz="1800" dirty="0">
                <a:sym typeface="Wingdings" panose="05000000000000000000" pitchFamily="2" charset="2"/>
              </a:rPr>
              <a:t>9 magnets tested individually and in cross talk configuration up to ultimate current levels</a:t>
            </a:r>
          </a:p>
          <a:p>
            <a:pPr marL="720000" lvl="1"/>
            <a:r>
              <a:rPr lang="en-GB" sz="1800" dirty="0">
                <a:sym typeface="Wingdings" panose="05000000000000000000" pitchFamily="2" charset="2"/>
              </a:rPr>
              <a:t>Test bench 1 fully commissioned in 22 days 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(9 power circuits, quench protection, interlock)</a:t>
            </a:r>
          </a:p>
          <a:p>
            <a:pPr marL="720000" lvl="1"/>
            <a:r>
              <a:rPr lang="en-GB" sz="1800" dirty="0">
                <a:sym typeface="Wingdings" panose="05000000000000000000" pitchFamily="2" charset="2"/>
              </a:rPr>
              <a:t>Inductance agreement of Long Quadrupoles in SM and LM</a:t>
            </a:r>
          </a:p>
          <a:p>
            <a:pPr marL="720000" lvl="1"/>
            <a:r>
              <a:rPr lang="en-GB" sz="1800" dirty="0">
                <a:sym typeface="Wingdings" panose="05000000000000000000" pitchFamily="2" charset="2"/>
              </a:rPr>
              <a:t>Inductance agreement of 2 Short quadrupoles in LM</a:t>
            </a:r>
          </a:p>
          <a:p>
            <a:pPr marL="457200" lvl="1" indent="0">
              <a:buNone/>
            </a:pPr>
            <a:endParaRPr lang="en-GB" sz="1600" dirty="0">
              <a:sym typeface="Wingdings" panose="05000000000000000000" pitchFamily="2" charset="2"/>
            </a:endParaRPr>
          </a:p>
          <a:p>
            <a:r>
              <a:rPr lang="en-GB" sz="1900" b="1" dirty="0">
                <a:sym typeface="Wingdings" panose="05000000000000000000" pitchFamily="2" charset="2"/>
              </a:rPr>
              <a:t>Magnetic measurements:</a:t>
            </a:r>
          </a:p>
          <a:p>
            <a:pPr marL="720000" lvl="1"/>
            <a:r>
              <a:rPr lang="en-GB" sz="1800" dirty="0">
                <a:sym typeface="Wingdings" panose="05000000000000000000" pitchFamily="2" charset="2"/>
              </a:rPr>
              <a:t>Challenging especially for cross talk, alignment among 9 magnets and survey</a:t>
            </a:r>
          </a:p>
          <a:p>
            <a:pPr marL="720000" lvl="1"/>
            <a:r>
              <a:rPr lang="en-GB" sz="1800" dirty="0">
                <a:sym typeface="Wingdings" panose="05000000000000000000" pitchFamily="2" charset="2"/>
              </a:rPr>
              <a:t>Test procedure improvement and optimization (11 weeks total measurements for 9 magnets vs. 6 weeks for 2 magnets in the SM)</a:t>
            </a:r>
          </a:p>
          <a:p>
            <a:pPr marL="720000" lvl="1"/>
            <a:r>
              <a:rPr lang="en-GB" sz="1800" dirty="0">
                <a:sym typeface="Wingdings" panose="05000000000000000000" pitchFamily="2" charset="2"/>
              </a:rPr>
              <a:t>Validation of measurements system for series tests </a:t>
            </a: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7D65E230-E444-45AA-A369-798E318D6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880" y="2048079"/>
            <a:ext cx="3415349" cy="2630881"/>
          </a:xfrm>
          <a:prstGeom prst="rect">
            <a:avLst/>
          </a:prstGeom>
        </p:spPr>
      </p:pic>
      <p:pic>
        <p:nvPicPr>
          <p:cNvPr id="65" name="Content Placeholder 209">
            <a:extLst>
              <a:ext uri="{FF2B5EF4-FFF2-40B4-BE49-F238E27FC236}">
                <a16:creationId xmlns:a16="http://schemas.microsoft.com/office/drawing/2014/main" id="{1915FF16-1043-4101-9224-CBB99B16D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752" y="1207807"/>
            <a:ext cx="8386693" cy="124832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D663678-F32A-4686-BD8B-4745AE340A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B89C799-7097-4F6C-B63C-ECDC980AE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7D3648E-C0A6-4CBE-B85D-139747F8F0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91618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7C3DC2F5-1BD6-4CDB-B2FE-C80FA4F84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65" y="1450685"/>
            <a:ext cx="8211834" cy="4903585"/>
          </a:xfrm>
        </p:spPr>
        <p:txBody>
          <a:bodyPr/>
          <a:lstStyle/>
          <a:p>
            <a:r>
              <a:rPr lang="en-US" sz="2000" dirty="0"/>
              <a:t>Preparation Area increased</a:t>
            </a:r>
            <a:endParaRPr lang="en-US" sz="1800" dirty="0"/>
          </a:p>
          <a:p>
            <a:pPr lvl="1"/>
            <a:r>
              <a:rPr lang="en-US" sz="1800" dirty="0"/>
              <a:t>Unloading and loading on the tracks (reception and departure)</a:t>
            </a:r>
          </a:p>
          <a:p>
            <a:pPr lvl="1"/>
            <a:r>
              <a:rPr lang="en-US" sz="1800" dirty="0"/>
              <a:t>Preparation for integration in the test benches (heavy handling operation, electrical tests)</a:t>
            </a:r>
          </a:p>
          <a:p>
            <a:pPr lvl="1"/>
            <a:r>
              <a:rPr lang="en-US" sz="1800" dirty="0"/>
              <a:t>Preparation for packaging </a:t>
            </a:r>
            <a:r>
              <a:rPr lang="en-GB" sz="1800" dirty="0"/>
              <a:t>(heavy handling operation, electrical tests)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B288B98-F478-4635-A46A-D440EFAE1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Logistics at CERN</a:t>
            </a:r>
            <a:endParaRPr lang="en-GB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6BE70B9-C735-4BD3-94EA-B86BE2D74730}"/>
              </a:ext>
            </a:extLst>
          </p:cNvPr>
          <p:cNvGrpSpPr/>
          <p:nvPr/>
        </p:nvGrpSpPr>
        <p:grpSpPr>
          <a:xfrm>
            <a:off x="3379114" y="3719119"/>
            <a:ext cx="2838210" cy="2306995"/>
            <a:chOff x="480199" y="2008227"/>
            <a:chExt cx="2552218" cy="233229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9799F37-6A4F-43C3-8EE0-6439E0CEF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0199" y="2008227"/>
              <a:ext cx="2487112" cy="2324252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8EE9695-8900-4EFB-9B2C-841734CB446F}"/>
                </a:ext>
              </a:extLst>
            </p:cNvPr>
            <p:cNvSpPr txBox="1"/>
            <p:nvPr/>
          </p:nvSpPr>
          <p:spPr>
            <a:xfrm>
              <a:off x="2242198" y="3998257"/>
              <a:ext cx="790219" cy="34226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n w="0"/>
                  <a:solidFill>
                    <a:srgbClr val="C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Aug.’21</a:t>
              </a:r>
              <a:endParaRPr lang="en-GB" sz="16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C86179-882C-4448-AF3E-55BB00B3DF0F}"/>
                </a:ext>
              </a:extLst>
            </p:cNvPr>
            <p:cNvSpPr txBox="1"/>
            <p:nvPr/>
          </p:nvSpPr>
          <p:spPr>
            <a:xfrm>
              <a:off x="1547352" y="2549035"/>
              <a:ext cx="701711" cy="28003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FAIR PA</a:t>
              </a:r>
              <a:endParaRPr lang="en-GB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46C952B-5CEF-478B-82C5-36275AD06BD9}"/>
                </a:ext>
              </a:extLst>
            </p:cNvPr>
            <p:cNvSpPr txBox="1"/>
            <p:nvPr/>
          </p:nvSpPr>
          <p:spPr>
            <a:xfrm>
              <a:off x="1117144" y="3248957"/>
              <a:ext cx="38183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TE</a:t>
              </a:r>
              <a:endParaRPr lang="en-GB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31EB101-1B9C-4497-8346-8252D86D0D40}"/>
              </a:ext>
            </a:extLst>
          </p:cNvPr>
          <p:cNvGrpSpPr/>
          <p:nvPr/>
        </p:nvGrpSpPr>
        <p:grpSpPr>
          <a:xfrm>
            <a:off x="6217323" y="3694489"/>
            <a:ext cx="2765811" cy="2359681"/>
            <a:chOff x="5711798" y="3689883"/>
            <a:chExt cx="2759316" cy="232425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CC0827C-39CA-433A-BDA0-C534F18B3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1798" y="3689883"/>
              <a:ext cx="2759316" cy="2324253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BDBA3E7-F10A-4403-B90E-66260B158CA1}"/>
                </a:ext>
              </a:extLst>
            </p:cNvPr>
            <p:cNvSpPr txBox="1"/>
            <p:nvPr/>
          </p:nvSpPr>
          <p:spPr>
            <a:xfrm>
              <a:off x="6947684" y="5680665"/>
              <a:ext cx="1438035" cy="33347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From Oct.’21</a:t>
              </a:r>
              <a:endParaRPr lang="en-GB" sz="16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E2609DF-458F-4FBE-90EA-D213D3840244}"/>
                </a:ext>
              </a:extLst>
            </p:cNvPr>
            <p:cNvSpPr txBox="1"/>
            <p:nvPr/>
          </p:nvSpPr>
          <p:spPr>
            <a:xfrm>
              <a:off x="6843505" y="4234049"/>
              <a:ext cx="778511" cy="2728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FAIR PA</a:t>
              </a:r>
              <a:endParaRPr lang="en-GB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9069D13-DCE1-4130-8B0D-D7F2D91152CA}"/>
                </a:ext>
              </a:extLst>
            </p:cNvPr>
            <p:cNvSpPr txBox="1"/>
            <p:nvPr/>
          </p:nvSpPr>
          <p:spPr>
            <a:xfrm>
              <a:off x="6443293" y="4958991"/>
              <a:ext cx="380940" cy="2728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TE</a:t>
              </a:r>
              <a:endParaRPr lang="en-GB" sz="1200" b="1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30" name="Picture 29" descr="A picture containing yellow, platform, station, subway&#10;&#10;Description automatically generated">
            <a:extLst>
              <a:ext uri="{FF2B5EF4-FFF2-40B4-BE49-F238E27FC236}">
                <a16:creationId xmlns:a16="http://schemas.microsoft.com/office/drawing/2014/main" id="{72B84822-7EE3-4783-8B34-29C986EFF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79" y="3719119"/>
            <a:ext cx="3065383" cy="2299037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08902D8-E6B7-4999-9345-1B91F031CD7F}"/>
              </a:ext>
            </a:extLst>
          </p:cNvPr>
          <p:cNvSpPr/>
          <p:nvPr/>
        </p:nvSpPr>
        <p:spPr>
          <a:xfrm rot="1874054">
            <a:off x="225211" y="5039616"/>
            <a:ext cx="1597899" cy="766115"/>
          </a:xfrm>
          <a:prstGeom prst="roundRect">
            <a:avLst>
              <a:gd name="adj" fmla="val 23227"/>
            </a:avLst>
          </a:prstGeom>
          <a:solidFill>
            <a:srgbClr val="FDBB63"/>
          </a:solidFill>
          <a:ln>
            <a:noFill/>
          </a:ln>
          <a:effectLst/>
          <a:scene3d>
            <a:camera prst="isometricRight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i="1" dirty="0"/>
              <a:t>FAIR Preparation Area</a:t>
            </a:r>
            <a:endParaRPr lang="en-GB" sz="1600" b="1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FB4EB8-7D7C-44E9-99B6-5C96D044541B}"/>
              </a:ext>
            </a:extLst>
          </p:cNvPr>
          <p:cNvSpPr/>
          <p:nvPr/>
        </p:nvSpPr>
        <p:spPr>
          <a:xfrm>
            <a:off x="247079" y="3719119"/>
            <a:ext cx="5953431" cy="2299037"/>
          </a:xfrm>
          <a:prstGeom prst="rect">
            <a:avLst/>
          </a:prstGeom>
          <a:noFill/>
          <a:ln w="444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44C4D8B7-546B-4A5C-BEEC-F0373032FA83}"/>
              </a:ext>
            </a:extLst>
          </p:cNvPr>
          <p:cNvSpPr/>
          <p:nvPr/>
        </p:nvSpPr>
        <p:spPr>
          <a:xfrm>
            <a:off x="6210038" y="4399631"/>
            <a:ext cx="272955" cy="281221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CA7853-B74A-43C0-94F6-FEBE656261EC}"/>
              </a:ext>
            </a:extLst>
          </p:cNvPr>
          <p:cNvSpPr/>
          <p:nvPr/>
        </p:nvSpPr>
        <p:spPr>
          <a:xfrm rot="938813">
            <a:off x="3806639" y="4613859"/>
            <a:ext cx="1560437" cy="943523"/>
          </a:xfrm>
          <a:prstGeom prst="rect">
            <a:avLst/>
          </a:prstGeom>
          <a:noFill/>
          <a:ln w="38100">
            <a:solidFill>
              <a:srgbClr val="FFCC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7B41547E-1E8E-4305-BA33-A533C1DEBC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6BEBFF82-AAA3-4B7E-9BCB-6CDDF526C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608E5EB-D6FB-458F-9867-358A78B4E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19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2002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41317" y="160071"/>
            <a:ext cx="5870411" cy="78755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  <a:latin typeface="+mj-lt"/>
                <a:cs typeface="Helvetica" panose="020B0604020202020204" pitchFamily="34" charset="0"/>
              </a:rPr>
              <a:t>Current collaboration contracts</a:t>
            </a:r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675" y="160071"/>
            <a:ext cx="742035" cy="719253"/>
          </a:xfrm>
          <a:prstGeom prst="rect">
            <a:avLst/>
          </a:prstGeom>
        </p:spPr>
      </p:pic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832573"/>
              </p:ext>
            </p:extLst>
          </p:nvPr>
        </p:nvGraphicFramePr>
        <p:xfrm>
          <a:off x="277178" y="2457801"/>
          <a:ext cx="7681591" cy="1392588"/>
        </p:xfrm>
        <a:graphic>
          <a:graphicData uri="http://schemas.openxmlformats.org/drawingml/2006/table">
            <a:tbl>
              <a:tblPr/>
              <a:tblGrid>
                <a:gridCol w="3897596">
                  <a:extLst>
                    <a:ext uri="{9D8B030D-6E8A-4147-A177-3AD203B41FA5}">
                      <a16:colId xmlns:a16="http://schemas.microsoft.com/office/drawing/2014/main" val="335494472"/>
                    </a:ext>
                  </a:extLst>
                </a:gridCol>
                <a:gridCol w="1102663">
                  <a:extLst>
                    <a:ext uri="{9D8B030D-6E8A-4147-A177-3AD203B41FA5}">
                      <a16:colId xmlns:a16="http://schemas.microsoft.com/office/drawing/2014/main" val="2122624502"/>
                    </a:ext>
                  </a:extLst>
                </a:gridCol>
                <a:gridCol w="1102663">
                  <a:extLst>
                    <a:ext uri="{9D8B030D-6E8A-4147-A177-3AD203B41FA5}">
                      <a16:colId xmlns:a16="http://schemas.microsoft.com/office/drawing/2014/main" val="2347085064"/>
                    </a:ext>
                  </a:extLst>
                </a:gridCol>
                <a:gridCol w="1033747">
                  <a:extLst>
                    <a:ext uri="{9D8B030D-6E8A-4147-A177-3AD203B41FA5}">
                      <a16:colId xmlns:a16="http://schemas.microsoft.com/office/drawing/2014/main" val="1439830588"/>
                    </a:ext>
                  </a:extLst>
                </a:gridCol>
                <a:gridCol w="544922">
                  <a:extLst>
                    <a:ext uri="{9D8B030D-6E8A-4147-A177-3AD203B41FA5}">
                      <a16:colId xmlns:a16="http://schemas.microsoft.com/office/drawing/2014/main" val="2643046854"/>
                    </a:ext>
                  </a:extLst>
                </a:gridCol>
              </a:tblGrid>
              <a:tr h="397164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TITLE/SCOPE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Machine</a:t>
                      </a:r>
                      <a:endParaRPr lang="de-DE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Addendum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568134"/>
                  </a:ext>
                </a:extLst>
              </a:tr>
              <a:tr h="899155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Cryogenic</a:t>
                      </a: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testing</a:t>
                      </a: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superconducting</a:t>
                      </a: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4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magnets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4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Super-FRS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Super-FRS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#2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#4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#5</a:t>
                      </a:r>
                    </a:p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#12, KR3912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2012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2014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2016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2018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033703"/>
                  </a:ext>
                </a:extLst>
              </a:tr>
              <a:tr h="91184">
                <a:tc gridSpan="5"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2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4328639"/>
                  </a:ext>
                </a:extLst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257124" y="1653404"/>
            <a:ext cx="5143552" cy="47984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1187223" y="1569017"/>
            <a:ext cx="2097952" cy="0"/>
          </a:xfrm>
          <a:prstGeom prst="straightConnector1">
            <a:avLst/>
          </a:prstGeom>
          <a:ln w="19050">
            <a:solidFill>
              <a:srgbClr val="FFFF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257123" y="1273033"/>
            <a:ext cx="5143553" cy="415498"/>
          </a:xfrm>
          <a:prstGeom prst="rect">
            <a:avLst/>
          </a:prstGeom>
          <a:solidFill>
            <a:srgbClr val="2452AE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4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CERN-GSI/FAIR collaborations: superconducting magnets</a:t>
            </a:r>
          </a:p>
        </p:txBody>
      </p:sp>
      <p:sp>
        <p:nvSpPr>
          <p:cNvPr id="11" name="Rechteck 10"/>
          <p:cNvSpPr/>
          <p:nvPr/>
        </p:nvSpPr>
        <p:spPr>
          <a:xfrm>
            <a:off x="266425" y="1733409"/>
            <a:ext cx="51342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collaborations in the framework of the 2010 agreement K1727/DG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787" y="3984132"/>
            <a:ext cx="4252982" cy="25300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12723" y="3487301"/>
            <a:ext cx="1477142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400" dirty="0">
                <a:solidFill>
                  <a:srgbClr val="C00000"/>
                </a:solidFill>
              </a:rPr>
              <a:t>31/10/2023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9333" y="3943839"/>
            <a:ext cx="3180521" cy="247760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550" dirty="0">
                <a:solidFill>
                  <a:schemeClr val="tx2"/>
                </a:solidFill>
              </a:rPr>
              <a:t>Append Agreement to Amendment to #12 on </a:t>
            </a:r>
            <a:br>
              <a:rPr lang="en-GB" sz="1550" dirty="0">
                <a:solidFill>
                  <a:schemeClr val="tx2"/>
                </a:solidFill>
              </a:rPr>
            </a:br>
            <a:r>
              <a:rPr lang="en-GB" sz="1550" dirty="0">
                <a:solidFill>
                  <a:schemeClr val="tx2"/>
                </a:solidFill>
              </a:rPr>
              <a:t>Multi Risk Insurance </a:t>
            </a:r>
            <a:r>
              <a:rPr lang="en-GB" sz="1550" dirty="0">
                <a:solidFill>
                  <a:srgbClr val="C00000"/>
                </a:solidFill>
              </a:rPr>
              <a:t>(12/2021) </a:t>
            </a:r>
          </a:p>
          <a:p>
            <a:pPr marL="742950" lvl="1" indent="-285750">
              <a:buFontTx/>
              <a:buChar char="-"/>
            </a:pPr>
            <a:r>
              <a:rPr lang="en-GB" sz="1550" dirty="0">
                <a:solidFill>
                  <a:schemeClr val="tx2"/>
                </a:solidFill>
              </a:rPr>
              <a:t>Last exchange insurance</a:t>
            </a:r>
            <a:br>
              <a:rPr lang="en-GB" sz="1550" dirty="0">
                <a:solidFill>
                  <a:schemeClr val="tx2"/>
                </a:solidFill>
              </a:rPr>
            </a:br>
            <a:r>
              <a:rPr lang="en-GB" sz="1550" dirty="0">
                <a:solidFill>
                  <a:schemeClr val="tx2"/>
                </a:solidFill>
              </a:rPr>
              <a:t>agents 20211109 </a:t>
            </a:r>
          </a:p>
          <a:p>
            <a:pPr algn="l"/>
            <a:r>
              <a:rPr lang="en-GB" sz="1550" dirty="0">
                <a:solidFill>
                  <a:schemeClr val="tx2"/>
                </a:solidFill>
                <a:sym typeface="Wingdings" panose="05000000000000000000" pitchFamily="2" charset="2"/>
              </a:rPr>
              <a:t> CERN to propose text.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550" dirty="0">
                <a:solidFill>
                  <a:schemeClr val="tx2"/>
                </a:solidFill>
              </a:rPr>
              <a:t>Alternative means of compensation payments for enhanced living cost to GSI team.</a:t>
            </a:r>
          </a:p>
        </p:txBody>
      </p:sp>
      <p:sp>
        <p:nvSpPr>
          <p:cNvPr id="12" name="Sprechblase: rechteckig 11">
            <a:extLst>
              <a:ext uri="{FF2B5EF4-FFF2-40B4-BE49-F238E27FC236}">
                <a16:creationId xmlns:a16="http://schemas.microsoft.com/office/drawing/2014/main" id="{4B167A2D-3770-43BE-A6F7-4C5467A1B0C6}"/>
              </a:ext>
            </a:extLst>
          </p:cNvPr>
          <p:cNvSpPr/>
          <p:nvPr/>
        </p:nvSpPr>
        <p:spPr>
          <a:xfrm>
            <a:off x="5092505" y="4431323"/>
            <a:ext cx="2152357" cy="773273"/>
          </a:xfrm>
          <a:prstGeom prst="wedgeRectCallout">
            <a:avLst>
              <a:gd name="adj1" fmla="val 11847"/>
              <a:gd name="adj2" fmla="val -93955"/>
            </a:avLst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2"/>
                </a:solidFill>
              </a:rPr>
              <a:t>Collaborative </a:t>
            </a:r>
            <a:r>
              <a:rPr lang="de-DE" dirty="0" err="1">
                <a:solidFill>
                  <a:schemeClr val="tx2"/>
                </a:solidFill>
              </a:rPr>
              <a:t>research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topics</a:t>
            </a:r>
            <a:r>
              <a:rPr lang="de-DE" dirty="0">
                <a:solidFill>
                  <a:schemeClr val="tx2"/>
                </a:solidFill>
              </a:rPr>
              <a:t> !</a:t>
            </a:r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9DD97F6A-B8AF-440C-B763-3DBFA6D4B6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B8CD63-A8C6-47DB-BBD8-A91AE6B9BF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91783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4769" y="1338141"/>
            <a:ext cx="8211834" cy="510040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Very successful collaboration!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Many Milestones achieved –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now at the transition from </a:t>
            </a:r>
            <a:r>
              <a:rPr lang="en-GB" dirty="0" err="1">
                <a:solidFill>
                  <a:schemeClr val="tx2"/>
                </a:solidFill>
              </a:rPr>
              <a:t>FoS</a:t>
            </a:r>
            <a:r>
              <a:rPr lang="en-GB" dirty="0">
                <a:solidFill>
                  <a:schemeClr val="tx2"/>
                </a:solidFill>
              </a:rPr>
              <a:t> to series testing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Collaboration:</a:t>
            </a:r>
          </a:p>
          <a:p>
            <a:r>
              <a:rPr lang="en-GB" dirty="0"/>
              <a:t>Rooms/integration with CERN collaborators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Contracts:</a:t>
            </a:r>
          </a:p>
          <a:p>
            <a:r>
              <a:rPr lang="en-GB" dirty="0"/>
              <a:t>Additional agreement to amendment #12</a:t>
            </a:r>
          </a:p>
          <a:p>
            <a:pPr lvl="1"/>
            <a:r>
              <a:rPr lang="en-GB" dirty="0"/>
              <a:t>MRI separation from CERN insurance </a:t>
            </a:r>
            <a:br>
              <a:rPr lang="en-GB" dirty="0"/>
            </a:br>
            <a:r>
              <a:rPr lang="en-GB" dirty="0"/>
              <a:t>					(from 12/21-01/22: div. handling) </a:t>
            </a:r>
          </a:p>
          <a:p>
            <a:pPr lvl="1"/>
            <a:r>
              <a:rPr lang="en-GB" dirty="0"/>
              <a:t>Alternative Compensation options for enhanced living cost at CERN</a:t>
            </a:r>
          </a:p>
          <a:p>
            <a:pPr lvl="1"/>
            <a:r>
              <a:rPr lang="en-GB" dirty="0"/>
              <a:t>Potential use of CERN budget code</a:t>
            </a:r>
          </a:p>
          <a:p>
            <a:r>
              <a:rPr lang="en-GB" dirty="0"/>
              <a:t>Prepare new Amendment from 31/10/2023 including EB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Organisation:</a:t>
            </a:r>
          </a:p>
          <a:p>
            <a:r>
              <a:rPr lang="en-GB" dirty="0"/>
              <a:t>Implement working scheme in series testing configuration of the org. chart.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Summary</a:t>
            </a:r>
            <a:r>
              <a:rPr lang="en-GB" dirty="0"/>
              <a:t>/Open issues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C78E5B4-3D48-4924-891A-EA3B04334B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C59679B-C6A8-4F1E-9005-5C9125D374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BD3D7F5-ECE2-4699-BF64-570B7EC1ED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20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92431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52820FE-2570-45DB-8339-A3FBFB4F3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CAB8BA9-ECF9-4172-85DF-4CA8E84F2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A2FED9B-3B0B-462C-863A-AD61E2F671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0D59BF-BE11-4E43-A764-9F6A75DA1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21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1051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/>
        </p:nvSpPr>
        <p:spPr>
          <a:xfrm>
            <a:off x="252060" y="3060077"/>
            <a:ext cx="8457830" cy="3414809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208938" y="941783"/>
            <a:ext cx="89350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K1727/DG (2010); Addendum #2 (2012), #4 (2014), #5 (2016) for infrastructure refurbishment + #12 (2018) for testing phase</a:t>
            </a:r>
            <a:endParaRPr lang="en-GB" sz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257124" y="1653403"/>
            <a:ext cx="3956432" cy="1119058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Gerade Verbindung mit Pfeil 20"/>
          <p:cNvCxnSpPr/>
          <p:nvPr/>
        </p:nvCxnSpPr>
        <p:spPr>
          <a:xfrm flipH="1">
            <a:off x="1187223" y="1569017"/>
            <a:ext cx="2097952" cy="0"/>
          </a:xfrm>
          <a:prstGeom prst="straightConnector1">
            <a:avLst/>
          </a:prstGeom>
          <a:ln w="19050">
            <a:solidFill>
              <a:srgbClr val="FFFF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257123" y="1273033"/>
            <a:ext cx="3956433" cy="415498"/>
          </a:xfrm>
          <a:prstGeom prst="rect">
            <a:avLst/>
          </a:prstGeom>
          <a:solidFill>
            <a:srgbClr val="2452AE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4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purpose</a:t>
            </a:r>
          </a:p>
        </p:txBody>
      </p:sp>
      <p:graphicFrame>
        <p:nvGraphicFramePr>
          <p:cNvPr id="23" name="Tabel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600003"/>
              </p:ext>
            </p:extLst>
          </p:nvPr>
        </p:nvGraphicFramePr>
        <p:xfrm>
          <a:off x="375250" y="3511491"/>
          <a:ext cx="8211449" cy="259597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13915">
                  <a:extLst>
                    <a:ext uri="{9D8B030D-6E8A-4147-A177-3AD203B41FA5}">
                      <a16:colId xmlns:a16="http://schemas.microsoft.com/office/drawing/2014/main" val="3963412119"/>
                    </a:ext>
                  </a:extLst>
                </a:gridCol>
                <a:gridCol w="2662733">
                  <a:extLst>
                    <a:ext uri="{9D8B030D-6E8A-4147-A177-3AD203B41FA5}">
                      <a16:colId xmlns:a16="http://schemas.microsoft.com/office/drawing/2014/main" val="742819437"/>
                    </a:ext>
                  </a:extLst>
                </a:gridCol>
                <a:gridCol w="830478">
                  <a:extLst>
                    <a:ext uri="{9D8B030D-6E8A-4147-A177-3AD203B41FA5}">
                      <a16:colId xmlns:a16="http://schemas.microsoft.com/office/drawing/2014/main" val="25498772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976992385"/>
                    </a:ext>
                  </a:extLst>
                </a:gridCol>
                <a:gridCol w="3247949">
                  <a:extLst>
                    <a:ext uri="{9D8B030D-6E8A-4147-A177-3AD203B41FA5}">
                      <a16:colId xmlns:a16="http://schemas.microsoft.com/office/drawing/2014/main" val="403443440"/>
                    </a:ext>
                  </a:extLst>
                </a:gridCol>
                <a:gridCol w="748094">
                  <a:extLst>
                    <a:ext uri="{9D8B030D-6E8A-4147-A177-3AD203B41FA5}">
                      <a16:colId xmlns:a16="http://schemas.microsoft.com/office/drawing/2014/main" val="3418571971"/>
                    </a:ext>
                  </a:extLst>
                </a:gridCol>
              </a:tblGrid>
              <a:tr h="21429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Add.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GSI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de-DE" sz="1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CERN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de-DE" sz="1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486527"/>
                  </a:ext>
                </a:extLst>
              </a:tr>
              <a:tr h="249011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#2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5.000.000 €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Refurbishment</a:t>
                      </a: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of test facility B180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48376"/>
                  </a:ext>
                </a:extLst>
              </a:tr>
              <a:tr h="348221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1.860.000 CHF</a:t>
                      </a: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Procurement of pre-cooler, QD-system, survey tooling</a:t>
                      </a: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31708"/>
                  </a:ext>
                </a:extLst>
              </a:tr>
              <a:tr h="482152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210.000 CHF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Integration work, modification of </a:t>
                      </a:r>
                      <a:r>
                        <a:rPr lang="en-GB" sz="1000" kern="1200" baseline="0" noProof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cryo</a:t>
                      </a: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lines</a:t>
                      </a:r>
                    </a:p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Implementation of preparation test bench and control room</a:t>
                      </a: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631180"/>
                  </a:ext>
                </a:extLst>
              </a:tr>
              <a:tr h="1088475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#12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Testing of the</a:t>
                      </a: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magnets</a:t>
                      </a:r>
                    </a:p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kern="1200" baseline="0" noProof="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 (/5)  FTEs</a:t>
                      </a:r>
                    </a:p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kern="1200" baseline="0" noProof="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Further personnel if required</a:t>
                      </a:r>
                    </a:p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kern="1200" baseline="0" noProof="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Experts of survey at pre-series testing</a:t>
                      </a:r>
                    </a:p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Cost-recovery for operational services</a:t>
                      </a: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2550" lvl="0" indent="0" algn="l" defTabSz="4572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ongoing</a:t>
                      </a:r>
                    </a:p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152550" lvl="0" indent="0" algn="l" defTabSz="4572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GB" sz="1000" kern="1200" baseline="0" noProof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tbd</a:t>
                      </a:r>
                      <a:endParaRPr lang="en-GB" sz="1000" kern="1200" baseline="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52550" lvl="0" indent="0" algn="l" defTabSz="4572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ongoing</a:t>
                      </a: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152550" lvl="0" indent="0" algn="l" defTabSz="4572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ongoing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kern="1200" noProof="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GB" sz="1000" b="1" kern="1200" baseline="0" noProof="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FTE: test engineer to oversee functioning of test facility</a:t>
                      </a:r>
                    </a:p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kern="1200" baseline="0" noProof="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0.4 FTE: support of equipment groups on best-effort basis</a:t>
                      </a:r>
                    </a:p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Energy costs (no cryogenics)</a:t>
                      </a:r>
                    </a:p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Office space and infrastructure</a:t>
                      </a: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Ongoing</a:t>
                      </a:r>
                      <a:r>
                        <a:rPr lang="en-GB" sz="1000" kern="1200" baseline="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(2022)</a:t>
                      </a: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latinLnBrk="0" hangingPunct="1">
                        <a:buFont typeface="Wingdings" panose="05000000000000000000" pitchFamily="2" charset="2"/>
                        <a:buNone/>
                      </a:pP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GB" sz="1000" kern="1200" noProof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tbd</a:t>
                      </a: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latinLnBrk="0" hangingPunct="1">
                        <a:buFont typeface="Wingdings" panose="05000000000000000000" pitchFamily="2" charset="2"/>
                        <a:buNone/>
                      </a:pPr>
                      <a:endParaRPr lang="en-GB" sz="1000" kern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ongoing</a:t>
                      </a:r>
                    </a:p>
                    <a:p>
                      <a:pPr marL="17145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r>
                        <a:rPr lang="en-GB" sz="1000" kern="1200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080633"/>
                  </a:ext>
                </a:extLst>
              </a:tr>
            </a:tbl>
          </a:graphicData>
        </a:graphic>
      </p:graphicFrame>
      <p:sp>
        <p:nvSpPr>
          <p:cNvPr id="24" name="Rechteck 23"/>
          <p:cNvSpPr/>
          <p:nvPr/>
        </p:nvSpPr>
        <p:spPr>
          <a:xfrm>
            <a:off x="266425" y="1689519"/>
            <a:ext cx="38835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refurbishment and adaption of the cryogenic test facility at B180/CERN (add. #2, #4, #5).</a:t>
            </a:r>
          </a:p>
          <a:p>
            <a:endParaRPr lang="en-GB" sz="12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testing of all superconducting magnets for the Super-FRS depicting the SAT for acceptance (add. #12). </a:t>
            </a:r>
          </a:p>
        </p:txBody>
      </p:sp>
      <p:cxnSp>
        <p:nvCxnSpPr>
          <p:cNvPr id="25" name="Gerade Verbindung mit Pfeil 24"/>
          <p:cNvCxnSpPr/>
          <p:nvPr/>
        </p:nvCxnSpPr>
        <p:spPr>
          <a:xfrm flipH="1">
            <a:off x="5395154" y="1564643"/>
            <a:ext cx="2097952" cy="0"/>
          </a:xfrm>
          <a:prstGeom prst="straightConnector1">
            <a:avLst/>
          </a:prstGeom>
          <a:ln w="19050">
            <a:solidFill>
              <a:srgbClr val="FFFF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252060" y="2950924"/>
            <a:ext cx="8457830" cy="415498"/>
          </a:xfrm>
          <a:prstGeom prst="rect">
            <a:avLst/>
          </a:prstGeom>
          <a:solidFill>
            <a:srgbClr val="2452AE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4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</a:t>
            </a:r>
          </a:p>
        </p:txBody>
      </p:sp>
      <p:sp>
        <p:nvSpPr>
          <p:cNvPr id="27" name="Rechteck 26"/>
          <p:cNvSpPr/>
          <p:nvPr/>
        </p:nvSpPr>
        <p:spPr>
          <a:xfrm>
            <a:off x="332526" y="6144333"/>
            <a:ext cx="65663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facility will be made available for similar testing 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Super-FRS activities 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/>
          </p:nvPr>
        </p:nvSpPr>
        <p:spPr>
          <a:xfrm>
            <a:off x="170578" y="108866"/>
            <a:ext cx="4294475" cy="78755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Super-FRS: 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testing of sc. magnets</a:t>
            </a: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grpSp>
        <p:nvGrpSpPr>
          <p:cNvPr id="28" name="Gruppieren 27"/>
          <p:cNvGrpSpPr/>
          <p:nvPr/>
        </p:nvGrpSpPr>
        <p:grpSpPr>
          <a:xfrm>
            <a:off x="5360152" y="1335462"/>
            <a:ext cx="3197468" cy="957586"/>
            <a:chOff x="4558387" y="1321622"/>
            <a:chExt cx="4418298" cy="1323204"/>
          </a:xfrm>
        </p:grpSpPr>
        <p:pic>
          <p:nvPicPr>
            <p:cNvPr id="30" name="page7image5112.jpg" descr="page7image5112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3512" t="570" r="925" b="435"/>
            <a:stretch>
              <a:fillRect/>
            </a:stretch>
          </p:blipFill>
          <p:spPr>
            <a:xfrm>
              <a:off x="4558387" y="1417369"/>
              <a:ext cx="961683" cy="1104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86" extrusionOk="0">
                  <a:moveTo>
                    <a:pt x="17198" y="6"/>
                  </a:moveTo>
                  <a:cubicBezTo>
                    <a:pt x="17044" y="16"/>
                    <a:pt x="16888" y="38"/>
                    <a:pt x="16867" y="60"/>
                  </a:cubicBezTo>
                  <a:cubicBezTo>
                    <a:pt x="16838" y="92"/>
                    <a:pt x="16823" y="295"/>
                    <a:pt x="16834" y="554"/>
                  </a:cubicBezTo>
                  <a:cubicBezTo>
                    <a:pt x="16852" y="944"/>
                    <a:pt x="16846" y="1008"/>
                    <a:pt x="16756" y="1107"/>
                  </a:cubicBezTo>
                  <a:cubicBezTo>
                    <a:pt x="16700" y="1169"/>
                    <a:pt x="16586" y="1233"/>
                    <a:pt x="16504" y="1248"/>
                  </a:cubicBezTo>
                  <a:cubicBezTo>
                    <a:pt x="16339" y="1280"/>
                    <a:pt x="16302" y="1393"/>
                    <a:pt x="16429" y="1485"/>
                  </a:cubicBezTo>
                  <a:cubicBezTo>
                    <a:pt x="16534" y="1561"/>
                    <a:pt x="16523" y="1719"/>
                    <a:pt x="16406" y="1812"/>
                  </a:cubicBezTo>
                  <a:cubicBezTo>
                    <a:pt x="16326" y="1874"/>
                    <a:pt x="16313" y="1924"/>
                    <a:pt x="16338" y="2058"/>
                  </a:cubicBezTo>
                  <a:cubicBezTo>
                    <a:pt x="16358" y="2170"/>
                    <a:pt x="16345" y="2250"/>
                    <a:pt x="16299" y="2298"/>
                  </a:cubicBezTo>
                  <a:cubicBezTo>
                    <a:pt x="16222" y="2379"/>
                    <a:pt x="16231" y="2866"/>
                    <a:pt x="16312" y="2953"/>
                  </a:cubicBezTo>
                  <a:cubicBezTo>
                    <a:pt x="16338" y="2980"/>
                    <a:pt x="16353" y="3115"/>
                    <a:pt x="16345" y="3255"/>
                  </a:cubicBezTo>
                  <a:cubicBezTo>
                    <a:pt x="16326" y="3563"/>
                    <a:pt x="16246" y="3596"/>
                    <a:pt x="15991" y="3401"/>
                  </a:cubicBezTo>
                  <a:cubicBezTo>
                    <a:pt x="15525" y="3045"/>
                    <a:pt x="14784" y="3057"/>
                    <a:pt x="14350" y="3427"/>
                  </a:cubicBezTo>
                  <a:cubicBezTo>
                    <a:pt x="14251" y="3510"/>
                    <a:pt x="14138" y="3573"/>
                    <a:pt x="14100" y="3565"/>
                  </a:cubicBezTo>
                  <a:cubicBezTo>
                    <a:pt x="14058" y="3558"/>
                    <a:pt x="14030" y="3589"/>
                    <a:pt x="14029" y="3641"/>
                  </a:cubicBezTo>
                  <a:cubicBezTo>
                    <a:pt x="14029" y="3688"/>
                    <a:pt x="13993" y="3786"/>
                    <a:pt x="13948" y="3859"/>
                  </a:cubicBezTo>
                  <a:cubicBezTo>
                    <a:pt x="13889" y="3954"/>
                    <a:pt x="13867" y="4088"/>
                    <a:pt x="13873" y="4358"/>
                  </a:cubicBezTo>
                  <a:cubicBezTo>
                    <a:pt x="13880" y="4677"/>
                    <a:pt x="13901" y="4753"/>
                    <a:pt x="14016" y="4908"/>
                  </a:cubicBezTo>
                  <a:cubicBezTo>
                    <a:pt x="14089" y="5006"/>
                    <a:pt x="14220" y="5134"/>
                    <a:pt x="14308" y="5191"/>
                  </a:cubicBezTo>
                  <a:cubicBezTo>
                    <a:pt x="14529" y="5335"/>
                    <a:pt x="14762" y="5541"/>
                    <a:pt x="14733" y="5566"/>
                  </a:cubicBezTo>
                  <a:cubicBezTo>
                    <a:pt x="14700" y="5595"/>
                    <a:pt x="14955" y="5775"/>
                    <a:pt x="15206" y="5899"/>
                  </a:cubicBezTo>
                  <a:cubicBezTo>
                    <a:pt x="15391" y="5990"/>
                    <a:pt x="15425" y="6026"/>
                    <a:pt x="15440" y="6170"/>
                  </a:cubicBezTo>
                  <a:cubicBezTo>
                    <a:pt x="15467" y="6420"/>
                    <a:pt x="15456" y="6761"/>
                    <a:pt x="15420" y="6811"/>
                  </a:cubicBezTo>
                  <a:cubicBezTo>
                    <a:pt x="15403" y="6836"/>
                    <a:pt x="15387" y="6926"/>
                    <a:pt x="15385" y="7011"/>
                  </a:cubicBezTo>
                  <a:cubicBezTo>
                    <a:pt x="15382" y="7116"/>
                    <a:pt x="15358" y="7163"/>
                    <a:pt x="15313" y="7155"/>
                  </a:cubicBezTo>
                  <a:cubicBezTo>
                    <a:pt x="15265" y="7146"/>
                    <a:pt x="15253" y="7188"/>
                    <a:pt x="15265" y="7307"/>
                  </a:cubicBezTo>
                  <a:cubicBezTo>
                    <a:pt x="15280" y="7449"/>
                    <a:pt x="15267" y="7473"/>
                    <a:pt x="15171" y="7485"/>
                  </a:cubicBezTo>
                  <a:cubicBezTo>
                    <a:pt x="15110" y="7493"/>
                    <a:pt x="14991" y="7553"/>
                    <a:pt x="14908" y="7621"/>
                  </a:cubicBezTo>
                  <a:cubicBezTo>
                    <a:pt x="14769" y="7734"/>
                    <a:pt x="14756" y="7769"/>
                    <a:pt x="14756" y="8024"/>
                  </a:cubicBezTo>
                  <a:cubicBezTo>
                    <a:pt x="14756" y="8178"/>
                    <a:pt x="14740" y="8319"/>
                    <a:pt x="14723" y="8335"/>
                  </a:cubicBezTo>
                  <a:cubicBezTo>
                    <a:pt x="14705" y="8350"/>
                    <a:pt x="14525" y="8232"/>
                    <a:pt x="14324" y="8075"/>
                  </a:cubicBezTo>
                  <a:cubicBezTo>
                    <a:pt x="14033" y="7849"/>
                    <a:pt x="13939" y="7795"/>
                    <a:pt x="13854" y="7818"/>
                  </a:cubicBezTo>
                  <a:cubicBezTo>
                    <a:pt x="13728" y="7853"/>
                    <a:pt x="13455" y="7656"/>
                    <a:pt x="13455" y="7527"/>
                  </a:cubicBezTo>
                  <a:cubicBezTo>
                    <a:pt x="13455" y="7466"/>
                    <a:pt x="13414" y="7448"/>
                    <a:pt x="13280" y="7448"/>
                  </a:cubicBezTo>
                  <a:cubicBezTo>
                    <a:pt x="13127" y="7448"/>
                    <a:pt x="13103" y="7466"/>
                    <a:pt x="13066" y="7590"/>
                  </a:cubicBezTo>
                  <a:cubicBezTo>
                    <a:pt x="13036" y="7692"/>
                    <a:pt x="12987" y="7736"/>
                    <a:pt x="12878" y="7762"/>
                  </a:cubicBezTo>
                  <a:cubicBezTo>
                    <a:pt x="12655" y="7815"/>
                    <a:pt x="10556" y="8186"/>
                    <a:pt x="10517" y="8179"/>
                  </a:cubicBezTo>
                  <a:cubicBezTo>
                    <a:pt x="10498" y="8176"/>
                    <a:pt x="10448" y="8189"/>
                    <a:pt x="10407" y="8205"/>
                  </a:cubicBezTo>
                  <a:cubicBezTo>
                    <a:pt x="10366" y="8220"/>
                    <a:pt x="9780" y="8328"/>
                    <a:pt x="9106" y="8447"/>
                  </a:cubicBezTo>
                  <a:cubicBezTo>
                    <a:pt x="8012" y="8640"/>
                    <a:pt x="6018" y="8996"/>
                    <a:pt x="4329" y="9303"/>
                  </a:cubicBezTo>
                  <a:cubicBezTo>
                    <a:pt x="3999" y="9363"/>
                    <a:pt x="3608" y="9431"/>
                    <a:pt x="3457" y="9455"/>
                  </a:cubicBezTo>
                  <a:cubicBezTo>
                    <a:pt x="3305" y="9479"/>
                    <a:pt x="3045" y="9524"/>
                    <a:pt x="2880" y="9557"/>
                  </a:cubicBezTo>
                  <a:cubicBezTo>
                    <a:pt x="2715" y="9591"/>
                    <a:pt x="2514" y="9630"/>
                    <a:pt x="2432" y="9641"/>
                  </a:cubicBezTo>
                  <a:cubicBezTo>
                    <a:pt x="2349" y="9652"/>
                    <a:pt x="2101" y="9693"/>
                    <a:pt x="1881" y="9734"/>
                  </a:cubicBezTo>
                  <a:cubicBezTo>
                    <a:pt x="1661" y="9775"/>
                    <a:pt x="1425" y="9816"/>
                    <a:pt x="1356" y="9822"/>
                  </a:cubicBezTo>
                  <a:cubicBezTo>
                    <a:pt x="1287" y="9828"/>
                    <a:pt x="1170" y="9847"/>
                    <a:pt x="1096" y="9864"/>
                  </a:cubicBezTo>
                  <a:cubicBezTo>
                    <a:pt x="912" y="9907"/>
                    <a:pt x="812" y="9849"/>
                    <a:pt x="934" y="9771"/>
                  </a:cubicBezTo>
                  <a:cubicBezTo>
                    <a:pt x="1033" y="9708"/>
                    <a:pt x="1019" y="9701"/>
                    <a:pt x="756" y="9701"/>
                  </a:cubicBezTo>
                  <a:cubicBezTo>
                    <a:pt x="573" y="9701"/>
                    <a:pt x="555" y="9711"/>
                    <a:pt x="555" y="9811"/>
                  </a:cubicBezTo>
                  <a:cubicBezTo>
                    <a:pt x="555" y="9933"/>
                    <a:pt x="470" y="10017"/>
                    <a:pt x="341" y="10017"/>
                  </a:cubicBezTo>
                  <a:cubicBezTo>
                    <a:pt x="266" y="10017"/>
                    <a:pt x="250" y="10041"/>
                    <a:pt x="269" y="10127"/>
                  </a:cubicBezTo>
                  <a:cubicBezTo>
                    <a:pt x="282" y="10188"/>
                    <a:pt x="274" y="10246"/>
                    <a:pt x="250" y="10259"/>
                  </a:cubicBezTo>
                  <a:cubicBezTo>
                    <a:pt x="190" y="10291"/>
                    <a:pt x="195" y="10528"/>
                    <a:pt x="256" y="10561"/>
                  </a:cubicBezTo>
                  <a:cubicBezTo>
                    <a:pt x="333" y="10602"/>
                    <a:pt x="318" y="11060"/>
                    <a:pt x="240" y="11086"/>
                  </a:cubicBezTo>
                  <a:cubicBezTo>
                    <a:pt x="192" y="11102"/>
                    <a:pt x="182" y="11180"/>
                    <a:pt x="198" y="11374"/>
                  </a:cubicBezTo>
                  <a:cubicBezTo>
                    <a:pt x="216" y="11592"/>
                    <a:pt x="204" y="11651"/>
                    <a:pt x="133" y="11696"/>
                  </a:cubicBezTo>
                  <a:cubicBezTo>
                    <a:pt x="59" y="11743"/>
                    <a:pt x="43" y="11852"/>
                    <a:pt x="23" y="12461"/>
                  </a:cubicBezTo>
                  <a:lnTo>
                    <a:pt x="0" y="13172"/>
                  </a:lnTo>
                  <a:lnTo>
                    <a:pt x="204" y="13290"/>
                  </a:lnTo>
                  <a:cubicBezTo>
                    <a:pt x="315" y="13357"/>
                    <a:pt x="404" y="13425"/>
                    <a:pt x="399" y="13443"/>
                  </a:cubicBezTo>
                  <a:cubicBezTo>
                    <a:pt x="395" y="13461"/>
                    <a:pt x="407" y="13510"/>
                    <a:pt x="428" y="13553"/>
                  </a:cubicBezTo>
                  <a:cubicBezTo>
                    <a:pt x="449" y="13595"/>
                    <a:pt x="455" y="13668"/>
                    <a:pt x="441" y="13714"/>
                  </a:cubicBezTo>
                  <a:cubicBezTo>
                    <a:pt x="426" y="13765"/>
                    <a:pt x="448" y="13808"/>
                    <a:pt x="496" y="13824"/>
                  </a:cubicBezTo>
                  <a:cubicBezTo>
                    <a:pt x="557" y="13844"/>
                    <a:pt x="560" y="13862"/>
                    <a:pt x="512" y="13903"/>
                  </a:cubicBezTo>
                  <a:cubicBezTo>
                    <a:pt x="478" y="13932"/>
                    <a:pt x="437" y="13956"/>
                    <a:pt x="418" y="13959"/>
                  </a:cubicBezTo>
                  <a:cubicBezTo>
                    <a:pt x="133" y="13998"/>
                    <a:pt x="55" y="14038"/>
                    <a:pt x="49" y="14146"/>
                  </a:cubicBezTo>
                  <a:cubicBezTo>
                    <a:pt x="46" y="14209"/>
                    <a:pt x="51" y="14280"/>
                    <a:pt x="58" y="14304"/>
                  </a:cubicBezTo>
                  <a:cubicBezTo>
                    <a:pt x="64" y="14327"/>
                    <a:pt x="75" y="14414"/>
                    <a:pt x="84" y="14498"/>
                  </a:cubicBezTo>
                  <a:cubicBezTo>
                    <a:pt x="147" y="15136"/>
                    <a:pt x="239" y="15569"/>
                    <a:pt x="341" y="15704"/>
                  </a:cubicBezTo>
                  <a:cubicBezTo>
                    <a:pt x="381" y="15757"/>
                    <a:pt x="408" y="15835"/>
                    <a:pt x="402" y="15878"/>
                  </a:cubicBezTo>
                  <a:cubicBezTo>
                    <a:pt x="395" y="15923"/>
                    <a:pt x="408" y="15993"/>
                    <a:pt x="428" y="16034"/>
                  </a:cubicBezTo>
                  <a:cubicBezTo>
                    <a:pt x="449" y="16076"/>
                    <a:pt x="457" y="16203"/>
                    <a:pt x="448" y="16319"/>
                  </a:cubicBezTo>
                  <a:cubicBezTo>
                    <a:pt x="434" y="16487"/>
                    <a:pt x="447" y="16531"/>
                    <a:pt x="506" y="16528"/>
                  </a:cubicBezTo>
                  <a:cubicBezTo>
                    <a:pt x="566" y="16525"/>
                    <a:pt x="586" y="16608"/>
                    <a:pt x="606" y="16951"/>
                  </a:cubicBezTo>
                  <a:cubicBezTo>
                    <a:pt x="632" y="17387"/>
                    <a:pt x="598" y="17499"/>
                    <a:pt x="467" y="17405"/>
                  </a:cubicBezTo>
                  <a:cubicBezTo>
                    <a:pt x="427" y="17376"/>
                    <a:pt x="453" y="17428"/>
                    <a:pt x="525" y="17521"/>
                  </a:cubicBezTo>
                  <a:cubicBezTo>
                    <a:pt x="597" y="17613"/>
                    <a:pt x="695" y="17715"/>
                    <a:pt x="743" y="17747"/>
                  </a:cubicBezTo>
                  <a:cubicBezTo>
                    <a:pt x="791" y="17779"/>
                    <a:pt x="809" y="17805"/>
                    <a:pt x="782" y="17806"/>
                  </a:cubicBezTo>
                  <a:cubicBezTo>
                    <a:pt x="756" y="17806"/>
                    <a:pt x="784" y="17839"/>
                    <a:pt x="846" y="17877"/>
                  </a:cubicBezTo>
                  <a:cubicBezTo>
                    <a:pt x="907" y="17914"/>
                    <a:pt x="948" y="17959"/>
                    <a:pt x="934" y="17978"/>
                  </a:cubicBezTo>
                  <a:cubicBezTo>
                    <a:pt x="889" y="18041"/>
                    <a:pt x="1046" y="18117"/>
                    <a:pt x="1190" y="18102"/>
                  </a:cubicBezTo>
                  <a:cubicBezTo>
                    <a:pt x="1311" y="18090"/>
                    <a:pt x="1332" y="18104"/>
                    <a:pt x="1330" y="18198"/>
                  </a:cubicBezTo>
                  <a:cubicBezTo>
                    <a:pt x="1329" y="18272"/>
                    <a:pt x="1376" y="18335"/>
                    <a:pt x="1479" y="18393"/>
                  </a:cubicBezTo>
                  <a:cubicBezTo>
                    <a:pt x="1563" y="18440"/>
                    <a:pt x="1643" y="18479"/>
                    <a:pt x="1657" y="18481"/>
                  </a:cubicBezTo>
                  <a:cubicBezTo>
                    <a:pt x="1671" y="18482"/>
                    <a:pt x="1813" y="18547"/>
                    <a:pt x="1972" y="18627"/>
                  </a:cubicBezTo>
                  <a:cubicBezTo>
                    <a:pt x="2224" y="18753"/>
                    <a:pt x="2252" y="18781"/>
                    <a:pt x="2195" y="18842"/>
                  </a:cubicBezTo>
                  <a:cubicBezTo>
                    <a:pt x="2154" y="18887"/>
                    <a:pt x="2153" y="18901"/>
                    <a:pt x="2192" y="18881"/>
                  </a:cubicBezTo>
                  <a:cubicBezTo>
                    <a:pt x="2224" y="18864"/>
                    <a:pt x="2265" y="18872"/>
                    <a:pt x="2283" y="18898"/>
                  </a:cubicBezTo>
                  <a:cubicBezTo>
                    <a:pt x="2301" y="18923"/>
                    <a:pt x="2364" y="18940"/>
                    <a:pt x="2423" y="18935"/>
                  </a:cubicBezTo>
                  <a:cubicBezTo>
                    <a:pt x="2605" y="18920"/>
                    <a:pt x="2887" y="19031"/>
                    <a:pt x="2867" y="19110"/>
                  </a:cubicBezTo>
                  <a:cubicBezTo>
                    <a:pt x="2860" y="19136"/>
                    <a:pt x="2902" y="19158"/>
                    <a:pt x="2958" y="19158"/>
                  </a:cubicBezTo>
                  <a:cubicBezTo>
                    <a:pt x="3014" y="19158"/>
                    <a:pt x="3073" y="19184"/>
                    <a:pt x="3087" y="19217"/>
                  </a:cubicBezTo>
                  <a:cubicBezTo>
                    <a:pt x="3108" y="19264"/>
                    <a:pt x="3160" y="19267"/>
                    <a:pt x="3337" y="19234"/>
                  </a:cubicBezTo>
                  <a:cubicBezTo>
                    <a:pt x="3583" y="19189"/>
                    <a:pt x="3730" y="19214"/>
                    <a:pt x="3674" y="19293"/>
                  </a:cubicBezTo>
                  <a:cubicBezTo>
                    <a:pt x="3652" y="19324"/>
                    <a:pt x="3663" y="19332"/>
                    <a:pt x="3697" y="19313"/>
                  </a:cubicBezTo>
                  <a:cubicBezTo>
                    <a:pt x="3728" y="19297"/>
                    <a:pt x="3819" y="19313"/>
                    <a:pt x="3901" y="19350"/>
                  </a:cubicBezTo>
                  <a:cubicBezTo>
                    <a:pt x="3983" y="19387"/>
                    <a:pt x="4096" y="19418"/>
                    <a:pt x="4151" y="19418"/>
                  </a:cubicBezTo>
                  <a:cubicBezTo>
                    <a:pt x="4253" y="19418"/>
                    <a:pt x="4479" y="19646"/>
                    <a:pt x="4423" y="19694"/>
                  </a:cubicBezTo>
                  <a:cubicBezTo>
                    <a:pt x="4406" y="19709"/>
                    <a:pt x="4433" y="19763"/>
                    <a:pt x="4485" y="19813"/>
                  </a:cubicBezTo>
                  <a:cubicBezTo>
                    <a:pt x="4558" y="19884"/>
                    <a:pt x="4612" y="19896"/>
                    <a:pt x="4741" y="19875"/>
                  </a:cubicBezTo>
                  <a:cubicBezTo>
                    <a:pt x="4951" y="19841"/>
                    <a:pt x="5032" y="19879"/>
                    <a:pt x="4946" y="19976"/>
                  </a:cubicBezTo>
                  <a:cubicBezTo>
                    <a:pt x="4888" y="20040"/>
                    <a:pt x="4891" y="20042"/>
                    <a:pt x="4965" y="19991"/>
                  </a:cubicBezTo>
                  <a:cubicBezTo>
                    <a:pt x="5093" y="19904"/>
                    <a:pt x="5254" y="19995"/>
                    <a:pt x="5254" y="20154"/>
                  </a:cubicBezTo>
                  <a:cubicBezTo>
                    <a:pt x="5254" y="20249"/>
                    <a:pt x="5293" y="20302"/>
                    <a:pt x="5422" y="20372"/>
                  </a:cubicBezTo>
                  <a:cubicBezTo>
                    <a:pt x="5514" y="20422"/>
                    <a:pt x="5629" y="20462"/>
                    <a:pt x="5672" y="20462"/>
                  </a:cubicBezTo>
                  <a:cubicBezTo>
                    <a:pt x="5716" y="20462"/>
                    <a:pt x="5767" y="20488"/>
                    <a:pt x="5789" y="20521"/>
                  </a:cubicBezTo>
                  <a:cubicBezTo>
                    <a:pt x="5811" y="20553"/>
                    <a:pt x="5882" y="20605"/>
                    <a:pt x="5944" y="20634"/>
                  </a:cubicBezTo>
                  <a:cubicBezTo>
                    <a:pt x="6007" y="20663"/>
                    <a:pt x="6045" y="20702"/>
                    <a:pt x="6029" y="20724"/>
                  </a:cubicBezTo>
                  <a:cubicBezTo>
                    <a:pt x="6012" y="20747"/>
                    <a:pt x="6046" y="20767"/>
                    <a:pt x="6103" y="20767"/>
                  </a:cubicBezTo>
                  <a:cubicBezTo>
                    <a:pt x="6250" y="20767"/>
                    <a:pt x="6592" y="20965"/>
                    <a:pt x="6632" y="21074"/>
                  </a:cubicBezTo>
                  <a:cubicBezTo>
                    <a:pt x="6658" y="21144"/>
                    <a:pt x="6677" y="21152"/>
                    <a:pt x="6729" y="21114"/>
                  </a:cubicBezTo>
                  <a:cubicBezTo>
                    <a:pt x="6780" y="21078"/>
                    <a:pt x="6829" y="21083"/>
                    <a:pt x="6921" y="21136"/>
                  </a:cubicBezTo>
                  <a:cubicBezTo>
                    <a:pt x="6994" y="21177"/>
                    <a:pt x="7126" y="21202"/>
                    <a:pt x="7245" y="21196"/>
                  </a:cubicBezTo>
                  <a:cubicBezTo>
                    <a:pt x="7428" y="21186"/>
                    <a:pt x="7645" y="21270"/>
                    <a:pt x="7582" y="21325"/>
                  </a:cubicBezTo>
                  <a:cubicBezTo>
                    <a:pt x="7568" y="21338"/>
                    <a:pt x="7601" y="21376"/>
                    <a:pt x="7657" y="21410"/>
                  </a:cubicBezTo>
                  <a:cubicBezTo>
                    <a:pt x="7741" y="21461"/>
                    <a:pt x="7749" y="21484"/>
                    <a:pt x="7699" y="21537"/>
                  </a:cubicBezTo>
                  <a:cubicBezTo>
                    <a:pt x="7645" y="21593"/>
                    <a:pt x="7664" y="21596"/>
                    <a:pt x="7835" y="21571"/>
                  </a:cubicBezTo>
                  <a:cubicBezTo>
                    <a:pt x="8147" y="21526"/>
                    <a:pt x="8163" y="21519"/>
                    <a:pt x="8130" y="21404"/>
                  </a:cubicBezTo>
                  <a:cubicBezTo>
                    <a:pt x="8113" y="21346"/>
                    <a:pt x="8118" y="21288"/>
                    <a:pt x="8143" y="21275"/>
                  </a:cubicBezTo>
                  <a:cubicBezTo>
                    <a:pt x="8181" y="21254"/>
                    <a:pt x="8853" y="21129"/>
                    <a:pt x="10280" y="20877"/>
                  </a:cubicBezTo>
                  <a:cubicBezTo>
                    <a:pt x="10472" y="20842"/>
                    <a:pt x="11295" y="20694"/>
                    <a:pt x="12106" y="20546"/>
                  </a:cubicBezTo>
                  <a:cubicBezTo>
                    <a:pt x="12917" y="20399"/>
                    <a:pt x="13682" y="20263"/>
                    <a:pt x="13805" y="20245"/>
                  </a:cubicBezTo>
                  <a:cubicBezTo>
                    <a:pt x="14026" y="20212"/>
                    <a:pt x="16889" y="19700"/>
                    <a:pt x="17577" y="19570"/>
                  </a:cubicBezTo>
                  <a:cubicBezTo>
                    <a:pt x="17904" y="19508"/>
                    <a:pt x="17936" y="19507"/>
                    <a:pt x="18054" y="19581"/>
                  </a:cubicBezTo>
                  <a:cubicBezTo>
                    <a:pt x="18124" y="19624"/>
                    <a:pt x="18265" y="19666"/>
                    <a:pt x="18368" y="19672"/>
                  </a:cubicBezTo>
                  <a:cubicBezTo>
                    <a:pt x="18547" y="19684"/>
                    <a:pt x="18556" y="19679"/>
                    <a:pt x="18556" y="19550"/>
                  </a:cubicBezTo>
                  <a:cubicBezTo>
                    <a:pt x="18556" y="19447"/>
                    <a:pt x="18584" y="19406"/>
                    <a:pt x="18676" y="19375"/>
                  </a:cubicBezTo>
                  <a:cubicBezTo>
                    <a:pt x="18757" y="19348"/>
                    <a:pt x="18802" y="19295"/>
                    <a:pt x="18813" y="19214"/>
                  </a:cubicBezTo>
                  <a:cubicBezTo>
                    <a:pt x="18825" y="19126"/>
                    <a:pt x="18857" y="19092"/>
                    <a:pt x="18929" y="19090"/>
                  </a:cubicBezTo>
                  <a:cubicBezTo>
                    <a:pt x="19045" y="19088"/>
                    <a:pt x="19041" y="19017"/>
                    <a:pt x="18910" y="18856"/>
                  </a:cubicBezTo>
                  <a:cubicBezTo>
                    <a:pt x="18861" y="18794"/>
                    <a:pt x="18802" y="18651"/>
                    <a:pt x="18783" y="18537"/>
                  </a:cubicBezTo>
                  <a:cubicBezTo>
                    <a:pt x="18755" y="18368"/>
                    <a:pt x="18765" y="18326"/>
                    <a:pt x="18832" y="18303"/>
                  </a:cubicBezTo>
                  <a:cubicBezTo>
                    <a:pt x="18897" y="18282"/>
                    <a:pt x="18909" y="18220"/>
                    <a:pt x="18900" y="17992"/>
                  </a:cubicBezTo>
                  <a:cubicBezTo>
                    <a:pt x="18890" y="17762"/>
                    <a:pt x="18905" y="17698"/>
                    <a:pt x="18978" y="17651"/>
                  </a:cubicBezTo>
                  <a:cubicBezTo>
                    <a:pt x="19057" y="17601"/>
                    <a:pt x="19067" y="17514"/>
                    <a:pt x="19072" y="16923"/>
                  </a:cubicBezTo>
                  <a:cubicBezTo>
                    <a:pt x="19078" y="16338"/>
                    <a:pt x="19067" y="16238"/>
                    <a:pt x="18991" y="16164"/>
                  </a:cubicBezTo>
                  <a:cubicBezTo>
                    <a:pt x="18907" y="16082"/>
                    <a:pt x="18909" y="16077"/>
                    <a:pt x="18997" y="16008"/>
                  </a:cubicBezTo>
                  <a:cubicBezTo>
                    <a:pt x="19056" y="15961"/>
                    <a:pt x="19176" y="15938"/>
                    <a:pt x="19335" y="15938"/>
                  </a:cubicBezTo>
                  <a:cubicBezTo>
                    <a:pt x="19649" y="15937"/>
                    <a:pt x="19935" y="15867"/>
                    <a:pt x="20055" y="15763"/>
                  </a:cubicBezTo>
                  <a:cubicBezTo>
                    <a:pt x="20127" y="15701"/>
                    <a:pt x="20141" y="15640"/>
                    <a:pt x="20119" y="15523"/>
                  </a:cubicBezTo>
                  <a:cubicBezTo>
                    <a:pt x="20094" y="15386"/>
                    <a:pt x="20113" y="15352"/>
                    <a:pt x="20272" y="15218"/>
                  </a:cubicBezTo>
                  <a:cubicBezTo>
                    <a:pt x="20594" y="14946"/>
                    <a:pt x="20581" y="14520"/>
                    <a:pt x="20246" y="14332"/>
                  </a:cubicBezTo>
                  <a:cubicBezTo>
                    <a:pt x="20075" y="14236"/>
                    <a:pt x="20060" y="14207"/>
                    <a:pt x="20029" y="13959"/>
                  </a:cubicBezTo>
                  <a:cubicBezTo>
                    <a:pt x="19999" y="13712"/>
                    <a:pt x="20013" y="13280"/>
                    <a:pt x="20064" y="12946"/>
                  </a:cubicBezTo>
                  <a:cubicBezTo>
                    <a:pt x="20075" y="12870"/>
                    <a:pt x="20070" y="12815"/>
                    <a:pt x="20051" y="12825"/>
                  </a:cubicBezTo>
                  <a:cubicBezTo>
                    <a:pt x="19955" y="12877"/>
                    <a:pt x="19899" y="12666"/>
                    <a:pt x="19860" y="12080"/>
                  </a:cubicBezTo>
                  <a:cubicBezTo>
                    <a:pt x="19837" y="11723"/>
                    <a:pt x="19829" y="11410"/>
                    <a:pt x="19841" y="11383"/>
                  </a:cubicBezTo>
                  <a:cubicBezTo>
                    <a:pt x="19853" y="11355"/>
                    <a:pt x="19827" y="11269"/>
                    <a:pt x="19782" y="11194"/>
                  </a:cubicBezTo>
                  <a:cubicBezTo>
                    <a:pt x="19709" y="11069"/>
                    <a:pt x="19709" y="11045"/>
                    <a:pt x="19779" y="10923"/>
                  </a:cubicBezTo>
                  <a:cubicBezTo>
                    <a:pt x="19822" y="10848"/>
                    <a:pt x="19854" y="10771"/>
                    <a:pt x="19854" y="10753"/>
                  </a:cubicBezTo>
                  <a:cubicBezTo>
                    <a:pt x="19854" y="10734"/>
                    <a:pt x="19881" y="10662"/>
                    <a:pt x="19912" y="10595"/>
                  </a:cubicBezTo>
                  <a:cubicBezTo>
                    <a:pt x="19974" y="10461"/>
                    <a:pt x="19983" y="10426"/>
                    <a:pt x="20032" y="10039"/>
                  </a:cubicBezTo>
                  <a:cubicBezTo>
                    <a:pt x="20050" y="9896"/>
                    <a:pt x="20087" y="9657"/>
                    <a:pt x="20116" y="9514"/>
                  </a:cubicBezTo>
                  <a:cubicBezTo>
                    <a:pt x="20144" y="9370"/>
                    <a:pt x="20178" y="9182"/>
                    <a:pt x="20191" y="9091"/>
                  </a:cubicBezTo>
                  <a:cubicBezTo>
                    <a:pt x="20219" y="8902"/>
                    <a:pt x="20393" y="8791"/>
                    <a:pt x="20612" y="8829"/>
                  </a:cubicBezTo>
                  <a:cubicBezTo>
                    <a:pt x="20711" y="8845"/>
                    <a:pt x="20761" y="8827"/>
                    <a:pt x="20804" y="8758"/>
                  </a:cubicBezTo>
                  <a:cubicBezTo>
                    <a:pt x="20835" y="8707"/>
                    <a:pt x="20849" y="8647"/>
                    <a:pt x="20833" y="8625"/>
                  </a:cubicBezTo>
                  <a:cubicBezTo>
                    <a:pt x="20806" y="8587"/>
                    <a:pt x="20890" y="8516"/>
                    <a:pt x="20966" y="8515"/>
                  </a:cubicBezTo>
                  <a:cubicBezTo>
                    <a:pt x="20987" y="8515"/>
                    <a:pt x="21008" y="8494"/>
                    <a:pt x="21011" y="8470"/>
                  </a:cubicBezTo>
                  <a:cubicBezTo>
                    <a:pt x="21019" y="8401"/>
                    <a:pt x="21200" y="8111"/>
                    <a:pt x="21251" y="8083"/>
                  </a:cubicBezTo>
                  <a:cubicBezTo>
                    <a:pt x="21277" y="8069"/>
                    <a:pt x="21340" y="8108"/>
                    <a:pt x="21394" y="8168"/>
                  </a:cubicBezTo>
                  <a:cubicBezTo>
                    <a:pt x="21527" y="8315"/>
                    <a:pt x="21588" y="8304"/>
                    <a:pt x="21595" y="8131"/>
                  </a:cubicBezTo>
                  <a:cubicBezTo>
                    <a:pt x="21600" y="8022"/>
                    <a:pt x="21570" y="7974"/>
                    <a:pt x="21475" y="7923"/>
                  </a:cubicBezTo>
                  <a:cubicBezTo>
                    <a:pt x="21363" y="7864"/>
                    <a:pt x="21350" y="7825"/>
                    <a:pt x="21336" y="7553"/>
                  </a:cubicBezTo>
                  <a:cubicBezTo>
                    <a:pt x="21312" y="7060"/>
                    <a:pt x="21063" y="6742"/>
                    <a:pt x="20551" y="6548"/>
                  </a:cubicBezTo>
                  <a:cubicBezTo>
                    <a:pt x="20450" y="6510"/>
                    <a:pt x="20411" y="6455"/>
                    <a:pt x="20385" y="6314"/>
                  </a:cubicBezTo>
                  <a:cubicBezTo>
                    <a:pt x="20318" y="5948"/>
                    <a:pt x="20132" y="5699"/>
                    <a:pt x="19620" y="5289"/>
                  </a:cubicBezTo>
                  <a:cubicBezTo>
                    <a:pt x="19354" y="5076"/>
                    <a:pt x="19035" y="4814"/>
                    <a:pt x="18910" y="4705"/>
                  </a:cubicBezTo>
                  <a:cubicBezTo>
                    <a:pt x="18784" y="4597"/>
                    <a:pt x="18574" y="4465"/>
                    <a:pt x="18443" y="4412"/>
                  </a:cubicBezTo>
                  <a:cubicBezTo>
                    <a:pt x="18214" y="4319"/>
                    <a:pt x="18206" y="4307"/>
                    <a:pt x="18206" y="4127"/>
                  </a:cubicBezTo>
                  <a:cubicBezTo>
                    <a:pt x="18206" y="4024"/>
                    <a:pt x="18186" y="3921"/>
                    <a:pt x="18161" y="3898"/>
                  </a:cubicBezTo>
                  <a:cubicBezTo>
                    <a:pt x="18101" y="3842"/>
                    <a:pt x="18056" y="3056"/>
                    <a:pt x="18112" y="3026"/>
                  </a:cubicBezTo>
                  <a:cubicBezTo>
                    <a:pt x="18188" y="2986"/>
                    <a:pt x="18143" y="2430"/>
                    <a:pt x="18057" y="2340"/>
                  </a:cubicBezTo>
                  <a:cubicBezTo>
                    <a:pt x="18015" y="2296"/>
                    <a:pt x="17975" y="2190"/>
                    <a:pt x="17969" y="2103"/>
                  </a:cubicBezTo>
                  <a:cubicBezTo>
                    <a:pt x="17963" y="2016"/>
                    <a:pt x="17942" y="1845"/>
                    <a:pt x="17921" y="1725"/>
                  </a:cubicBezTo>
                  <a:cubicBezTo>
                    <a:pt x="17886" y="1530"/>
                    <a:pt x="17863" y="1500"/>
                    <a:pt x="17694" y="1431"/>
                  </a:cubicBezTo>
                  <a:cubicBezTo>
                    <a:pt x="17505" y="1353"/>
                    <a:pt x="17462" y="1297"/>
                    <a:pt x="17557" y="1245"/>
                  </a:cubicBezTo>
                  <a:cubicBezTo>
                    <a:pt x="17586" y="1230"/>
                    <a:pt x="17594" y="1179"/>
                    <a:pt x="17577" y="1132"/>
                  </a:cubicBezTo>
                  <a:cubicBezTo>
                    <a:pt x="17554" y="1068"/>
                    <a:pt x="17574" y="1039"/>
                    <a:pt x="17652" y="1022"/>
                  </a:cubicBezTo>
                  <a:cubicBezTo>
                    <a:pt x="17783" y="992"/>
                    <a:pt x="17785" y="947"/>
                    <a:pt x="17658" y="870"/>
                  </a:cubicBezTo>
                  <a:cubicBezTo>
                    <a:pt x="17575" y="820"/>
                    <a:pt x="17553" y="746"/>
                    <a:pt x="17535" y="418"/>
                  </a:cubicBezTo>
                  <a:cubicBezTo>
                    <a:pt x="17522" y="203"/>
                    <a:pt x="17511" y="23"/>
                    <a:pt x="17509" y="17"/>
                  </a:cubicBezTo>
                  <a:cubicBezTo>
                    <a:pt x="17502" y="-3"/>
                    <a:pt x="17351" y="-4"/>
                    <a:pt x="17198" y="6"/>
                  </a:cubicBezTo>
                  <a:close/>
                  <a:moveTo>
                    <a:pt x="13747" y="7635"/>
                  </a:moveTo>
                  <a:cubicBezTo>
                    <a:pt x="13707" y="7649"/>
                    <a:pt x="13718" y="7661"/>
                    <a:pt x="13776" y="7663"/>
                  </a:cubicBezTo>
                  <a:cubicBezTo>
                    <a:pt x="13829" y="7665"/>
                    <a:pt x="13858" y="7653"/>
                    <a:pt x="13841" y="7638"/>
                  </a:cubicBezTo>
                  <a:cubicBezTo>
                    <a:pt x="13825" y="7623"/>
                    <a:pt x="13783" y="7623"/>
                    <a:pt x="13747" y="7635"/>
                  </a:cubicBezTo>
                  <a:close/>
                </a:path>
              </a:pathLst>
            </a:custGeom>
            <a:ln w="12700">
              <a:miter lim="400000"/>
            </a:ln>
          </p:spPr>
        </p:pic>
        <p:pic>
          <p:nvPicPr>
            <p:cNvPr id="37" name="page9image12864768.jpg" descr="page9image12864768.jp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4308" t="3022" r="2022" b="3594"/>
            <a:stretch>
              <a:fillRect/>
            </a:stretch>
          </p:blipFill>
          <p:spPr>
            <a:xfrm>
              <a:off x="8027793" y="1460809"/>
              <a:ext cx="948892" cy="1030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58" extrusionOk="0">
                  <a:moveTo>
                    <a:pt x="15112" y="0"/>
                  </a:moveTo>
                  <a:cubicBezTo>
                    <a:pt x="15013" y="0"/>
                    <a:pt x="14999" y="39"/>
                    <a:pt x="14999" y="293"/>
                  </a:cubicBezTo>
                  <a:cubicBezTo>
                    <a:pt x="14999" y="516"/>
                    <a:pt x="14976" y="599"/>
                    <a:pt x="14898" y="639"/>
                  </a:cubicBezTo>
                  <a:cubicBezTo>
                    <a:pt x="14806" y="686"/>
                    <a:pt x="14793" y="810"/>
                    <a:pt x="14782" y="1860"/>
                  </a:cubicBezTo>
                  <a:cubicBezTo>
                    <a:pt x="14775" y="2503"/>
                    <a:pt x="14756" y="3062"/>
                    <a:pt x="14739" y="3102"/>
                  </a:cubicBezTo>
                  <a:cubicBezTo>
                    <a:pt x="14722" y="3143"/>
                    <a:pt x="14648" y="3169"/>
                    <a:pt x="14576" y="3160"/>
                  </a:cubicBezTo>
                  <a:cubicBezTo>
                    <a:pt x="14467" y="3145"/>
                    <a:pt x="14446" y="3106"/>
                    <a:pt x="14448" y="2949"/>
                  </a:cubicBezTo>
                  <a:cubicBezTo>
                    <a:pt x="14450" y="2765"/>
                    <a:pt x="14441" y="2761"/>
                    <a:pt x="14222" y="2753"/>
                  </a:cubicBezTo>
                  <a:cubicBezTo>
                    <a:pt x="14098" y="2748"/>
                    <a:pt x="13963" y="2718"/>
                    <a:pt x="13920" y="2685"/>
                  </a:cubicBezTo>
                  <a:cubicBezTo>
                    <a:pt x="13855" y="2636"/>
                    <a:pt x="13837" y="2670"/>
                    <a:pt x="13823" y="2881"/>
                  </a:cubicBezTo>
                  <a:cubicBezTo>
                    <a:pt x="13807" y="3105"/>
                    <a:pt x="13785" y="3144"/>
                    <a:pt x="13667" y="3160"/>
                  </a:cubicBezTo>
                  <a:cubicBezTo>
                    <a:pt x="13568" y="3172"/>
                    <a:pt x="13524" y="3144"/>
                    <a:pt x="13500" y="3060"/>
                  </a:cubicBezTo>
                  <a:cubicBezTo>
                    <a:pt x="13477" y="2979"/>
                    <a:pt x="13432" y="2952"/>
                    <a:pt x="13357" y="2970"/>
                  </a:cubicBezTo>
                  <a:cubicBezTo>
                    <a:pt x="13212" y="3005"/>
                    <a:pt x="13162" y="2917"/>
                    <a:pt x="13260" y="2803"/>
                  </a:cubicBezTo>
                  <a:cubicBezTo>
                    <a:pt x="13330" y="2720"/>
                    <a:pt x="13326" y="2717"/>
                    <a:pt x="13232" y="2785"/>
                  </a:cubicBezTo>
                  <a:cubicBezTo>
                    <a:pt x="13151" y="2844"/>
                    <a:pt x="13096" y="2847"/>
                    <a:pt x="12980" y="2799"/>
                  </a:cubicBezTo>
                  <a:cubicBezTo>
                    <a:pt x="12773" y="2712"/>
                    <a:pt x="11963" y="2718"/>
                    <a:pt x="11963" y="2806"/>
                  </a:cubicBezTo>
                  <a:cubicBezTo>
                    <a:pt x="11963" y="2843"/>
                    <a:pt x="11889" y="2939"/>
                    <a:pt x="11796" y="3020"/>
                  </a:cubicBezTo>
                  <a:cubicBezTo>
                    <a:pt x="11661" y="3137"/>
                    <a:pt x="11569" y="3167"/>
                    <a:pt x="11357" y="3167"/>
                  </a:cubicBezTo>
                  <a:cubicBezTo>
                    <a:pt x="11091" y="3167"/>
                    <a:pt x="11089" y="3169"/>
                    <a:pt x="11089" y="3352"/>
                  </a:cubicBezTo>
                  <a:cubicBezTo>
                    <a:pt x="11089" y="3563"/>
                    <a:pt x="11060" y="3588"/>
                    <a:pt x="10806" y="3606"/>
                  </a:cubicBezTo>
                  <a:cubicBezTo>
                    <a:pt x="10628" y="3618"/>
                    <a:pt x="10623" y="3628"/>
                    <a:pt x="10623" y="3877"/>
                  </a:cubicBezTo>
                  <a:cubicBezTo>
                    <a:pt x="10623" y="4108"/>
                    <a:pt x="10633" y="4133"/>
                    <a:pt x="10751" y="4134"/>
                  </a:cubicBezTo>
                  <a:cubicBezTo>
                    <a:pt x="10987" y="4136"/>
                    <a:pt x="11048" y="4212"/>
                    <a:pt x="11054" y="4530"/>
                  </a:cubicBezTo>
                  <a:cubicBezTo>
                    <a:pt x="11059" y="4828"/>
                    <a:pt x="11103" y="4911"/>
                    <a:pt x="11171" y="4748"/>
                  </a:cubicBezTo>
                  <a:cubicBezTo>
                    <a:pt x="11235" y="4594"/>
                    <a:pt x="11322" y="4727"/>
                    <a:pt x="11306" y="4955"/>
                  </a:cubicBezTo>
                  <a:cubicBezTo>
                    <a:pt x="11295" y="5125"/>
                    <a:pt x="11314" y="5183"/>
                    <a:pt x="11380" y="5184"/>
                  </a:cubicBezTo>
                  <a:cubicBezTo>
                    <a:pt x="11533" y="5186"/>
                    <a:pt x="11634" y="5265"/>
                    <a:pt x="11563" y="5330"/>
                  </a:cubicBezTo>
                  <a:cubicBezTo>
                    <a:pt x="11440" y="5443"/>
                    <a:pt x="11494" y="5530"/>
                    <a:pt x="11691" y="5530"/>
                  </a:cubicBezTo>
                  <a:cubicBezTo>
                    <a:pt x="11797" y="5530"/>
                    <a:pt x="11909" y="5552"/>
                    <a:pt x="11939" y="5580"/>
                  </a:cubicBezTo>
                  <a:cubicBezTo>
                    <a:pt x="11970" y="5608"/>
                    <a:pt x="12113" y="5639"/>
                    <a:pt x="12258" y="5648"/>
                  </a:cubicBezTo>
                  <a:cubicBezTo>
                    <a:pt x="12517" y="5664"/>
                    <a:pt x="12519" y="5667"/>
                    <a:pt x="12537" y="5873"/>
                  </a:cubicBezTo>
                  <a:cubicBezTo>
                    <a:pt x="12548" y="5987"/>
                    <a:pt x="12529" y="6105"/>
                    <a:pt x="12495" y="6137"/>
                  </a:cubicBezTo>
                  <a:cubicBezTo>
                    <a:pt x="12460" y="6169"/>
                    <a:pt x="12433" y="6274"/>
                    <a:pt x="12433" y="6373"/>
                  </a:cubicBezTo>
                  <a:cubicBezTo>
                    <a:pt x="12432" y="6476"/>
                    <a:pt x="12398" y="6567"/>
                    <a:pt x="12351" y="6583"/>
                  </a:cubicBezTo>
                  <a:cubicBezTo>
                    <a:pt x="12306" y="6599"/>
                    <a:pt x="12254" y="6657"/>
                    <a:pt x="12238" y="6712"/>
                  </a:cubicBezTo>
                  <a:cubicBezTo>
                    <a:pt x="12218" y="6783"/>
                    <a:pt x="12175" y="6804"/>
                    <a:pt x="12087" y="6783"/>
                  </a:cubicBezTo>
                  <a:cubicBezTo>
                    <a:pt x="12000" y="6762"/>
                    <a:pt x="11963" y="6777"/>
                    <a:pt x="11963" y="6837"/>
                  </a:cubicBezTo>
                  <a:cubicBezTo>
                    <a:pt x="11963" y="6883"/>
                    <a:pt x="11913" y="6948"/>
                    <a:pt x="11850" y="6980"/>
                  </a:cubicBezTo>
                  <a:cubicBezTo>
                    <a:pt x="11757" y="7025"/>
                    <a:pt x="11744" y="7059"/>
                    <a:pt x="11788" y="7165"/>
                  </a:cubicBezTo>
                  <a:cubicBezTo>
                    <a:pt x="11823" y="7251"/>
                    <a:pt x="11823" y="7311"/>
                    <a:pt x="11784" y="7333"/>
                  </a:cubicBezTo>
                  <a:cubicBezTo>
                    <a:pt x="11751" y="7352"/>
                    <a:pt x="11736" y="7400"/>
                    <a:pt x="11753" y="7440"/>
                  </a:cubicBezTo>
                  <a:cubicBezTo>
                    <a:pt x="11787" y="7520"/>
                    <a:pt x="11568" y="7689"/>
                    <a:pt x="11489" y="7644"/>
                  </a:cubicBezTo>
                  <a:cubicBezTo>
                    <a:pt x="11462" y="7628"/>
                    <a:pt x="11438" y="7569"/>
                    <a:pt x="11438" y="7512"/>
                  </a:cubicBezTo>
                  <a:cubicBezTo>
                    <a:pt x="11438" y="7395"/>
                    <a:pt x="11272" y="7372"/>
                    <a:pt x="11163" y="7472"/>
                  </a:cubicBezTo>
                  <a:cubicBezTo>
                    <a:pt x="11112" y="7519"/>
                    <a:pt x="11075" y="7517"/>
                    <a:pt x="11011" y="7469"/>
                  </a:cubicBezTo>
                  <a:cubicBezTo>
                    <a:pt x="10956" y="7427"/>
                    <a:pt x="10722" y="7408"/>
                    <a:pt x="10328" y="7415"/>
                  </a:cubicBezTo>
                  <a:cubicBezTo>
                    <a:pt x="9776" y="7425"/>
                    <a:pt x="9720" y="7419"/>
                    <a:pt x="9625" y="7312"/>
                  </a:cubicBezTo>
                  <a:cubicBezTo>
                    <a:pt x="9563" y="7241"/>
                    <a:pt x="9457" y="7194"/>
                    <a:pt x="9357" y="7194"/>
                  </a:cubicBezTo>
                  <a:cubicBezTo>
                    <a:pt x="9266" y="7194"/>
                    <a:pt x="9102" y="7169"/>
                    <a:pt x="8992" y="7140"/>
                  </a:cubicBezTo>
                  <a:cubicBezTo>
                    <a:pt x="8756" y="7078"/>
                    <a:pt x="8703" y="7107"/>
                    <a:pt x="8798" y="7247"/>
                  </a:cubicBezTo>
                  <a:cubicBezTo>
                    <a:pt x="8884" y="7374"/>
                    <a:pt x="8833" y="7408"/>
                    <a:pt x="8526" y="7419"/>
                  </a:cubicBezTo>
                  <a:cubicBezTo>
                    <a:pt x="8378" y="7424"/>
                    <a:pt x="8286" y="7452"/>
                    <a:pt x="8286" y="7494"/>
                  </a:cubicBezTo>
                  <a:cubicBezTo>
                    <a:pt x="8286" y="7531"/>
                    <a:pt x="8146" y="7624"/>
                    <a:pt x="7975" y="7701"/>
                  </a:cubicBezTo>
                  <a:cubicBezTo>
                    <a:pt x="7738" y="7808"/>
                    <a:pt x="7573" y="7841"/>
                    <a:pt x="7276" y="7844"/>
                  </a:cubicBezTo>
                  <a:cubicBezTo>
                    <a:pt x="6995" y="7846"/>
                    <a:pt x="6888" y="7868"/>
                    <a:pt x="6888" y="7918"/>
                  </a:cubicBezTo>
                  <a:cubicBezTo>
                    <a:pt x="6888" y="7957"/>
                    <a:pt x="6802" y="8040"/>
                    <a:pt x="6698" y="8101"/>
                  </a:cubicBezTo>
                  <a:cubicBezTo>
                    <a:pt x="6593" y="8161"/>
                    <a:pt x="6507" y="8227"/>
                    <a:pt x="6507" y="8251"/>
                  </a:cubicBezTo>
                  <a:cubicBezTo>
                    <a:pt x="6507" y="8274"/>
                    <a:pt x="6294" y="8286"/>
                    <a:pt x="6034" y="8276"/>
                  </a:cubicBezTo>
                  <a:cubicBezTo>
                    <a:pt x="5594" y="8258"/>
                    <a:pt x="5559" y="8264"/>
                    <a:pt x="5529" y="8368"/>
                  </a:cubicBezTo>
                  <a:cubicBezTo>
                    <a:pt x="5506" y="8448"/>
                    <a:pt x="5450" y="8483"/>
                    <a:pt x="5339" y="8483"/>
                  </a:cubicBezTo>
                  <a:cubicBezTo>
                    <a:pt x="5209" y="8483"/>
                    <a:pt x="5193" y="8495"/>
                    <a:pt x="5249" y="8558"/>
                  </a:cubicBezTo>
                  <a:cubicBezTo>
                    <a:pt x="5360" y="8680"/>
                    <a:pt x="5237" y="8705"/>
                    <a:pt x="4546" y="8704"/>
                  </a:cubicBezTo>
                  <a:cubicBezTo>
                    <a:pt x="4194" y="8703"/>
                    <a:pt x="3920" y="8725"/>
                    <a:pt x="3937" y="8750"/>
                  </a:cubicBezTo>
                  <a:cubicBezTo>
                    <a:pt x="3976" y="8808"/>
                    <a:pt x="3874" y="8870"/>
                    <a:pt x="3712" y="8886"/>
                  </a:cubicBezTo>
                  <a:cubicBezTo>
                    <a:pt x="3644" y="8893"/>
                    <a:pt x="3558" y="8900"/>
                    <a:pt x="3521" y="8904"/>
                  </a:cubicBezTo>
                  <a:cubicBezTo>
                    <a:pt x="3485" y="8908"/>
                    <a:pt x="3441" y="8959"/>
                    <a:pt x="3424" y="9018"/>
                  </a:cubicBezTo>
                  <a:cubicBezTo>
                    <a:pt x="3397" y="9115"/>
                    <a:pt x="3345" y="9125"/>
                    <a:pt x="2892" y="9125"/>
                  </a:cubicBezTo>
                  <a:cubicBezTo>
                    <a:pt x="2616" y="9125"/>
                    <a:pt x="2371" y="9124"/>
                    <a:pt x="2349" y="9122"/>
                  </a:cubicBezTo>
                  <a:cubicBezTo>
                    <a:pt x="2326" y="9119"/>
                    <a:pt x="2288" y="9167"/>
                    <a:pt x="2263" y="9229"/>
                  </a:cubicBezTo>
                  <a:cubicBezTo>
                    <a:pt x="2225" y="9325"/>
                    <a:pt x="2170" y="9343"/>
                    <a:pt x="1867" y="9343"/>
                  </a:cubicBezTo>
                  <a:cubicBezTo>
                    <a:pt x="1630" y="9343"/>
                    <a:pt x="1520" y="9362"/>
                    <a:pt x="1529" y="9404"/>
                  </a:cubicBezTo>
                  <a:cubicBezTo>
                    <a:pt x="1546" y="9475"/>
                    <a:pt x="1336" y="9542"/>
                    <a:pt x="1075" y="9550"/>
                  </a:cubicBezTo>
                  <a:cubicBezTo>
                    <a:pt x="920" y="9555"/>
                    <a:pt x="900" y="9574"/>
                    <a:pt x="908" y="9704"/>
                  </a:cubicBezTo>
                  <a:cubicBezTo>
                    <a:pt x="913" y="9785"/>
                    <a:pt x="886" y="9888"/>
                    <a:pt x="846" y="9932"/>
                  </a:cubicBezTo>
                  <a:cubicBezTo>
                    <a:pt x="723" y="10069"/>
                    <a:pt x="692" y="10481"/>
                    <a:pt x="800" y="10553"/>
                  </a:cubicBezTo>
                  <a:cubicBezTo>
                    <a:pt x="933" y="10643"/>
                    <a:pt x="854" y="10772"/>
                    <a:pt x="644" y="10810"/>
                  </a:cubicBezTo>
                  <a:cubicBezTo>
                    <a:pt x="496" y="10838"/>
                    <a:pt x="465" y="10870"/>
                    <a:pt x="462" y="10992"/>
                  </a:cubicBezTo>
                  <a:cubicBezTo>
                    <a:pt x="441" y="11864"/>
                    <a:pt x="437" y="11892"/>
                    <a:pt x="341" y="11878"/>
                  </a:cubicBezTo>
                  <a:cubicBezTo>
                    <a:pt x="287" y="11870"/>
                    <a:pt x="235" y="11909"/>
                    <a:pt x="217" y="11971"/>
                  </a:cubicBezTo>
                  <a:cubicBezTo>
                    <a:pt x="200" y="12030"/>
                    <a:pt x="142" y="12081"/>
                    <a:pt x="89" y="12081"/>
                  </a:cubicBezTo>
                  <a:cubicBezTo>
                    <a:pt x="5" y="12081"/>
                    <a:pt x="-4" y="12154"/>
                    <a:pt x="11" y="12685"/>
                  </a:cubicBezTo>
                  <a:cubicBezTo>
                    <a:pt x="24" y="13133"/>
                    <a:pt x="49" y="13288"/>
                    <a:pt x="104" y="13288"/>
                  </a:cubicBezTo>
                  <a:cubicBezTo>
                    <a:pt x="146" y="13288"/>
                    <a:pt x="198" y="13313"/>
                    <a:pt x="221" y="13345"/>
                  </a:cubicBezTo>
                  <a:cubicBezTo>
                    <a:pt x="244" y="13377"/>
                    <a:pt x="308" y="13419"/>
                    <a:pt x="365" y="13438"/>
                  </a:cubicBezTo>
                  <a:cubicBezTo>
                    <a:pt x="519" y="13490"/>
                    <a:pt x="508" y="13957"/>
                    <a:pt x="353" y="13995"/>
                  </a:cubicBezTo>
                  <a:cubicBezTo>
                    <a:pt x="292" y="14010"/>
                    <a:pt x="229" y="14067"/>
                    <a:pt x="213" y="14123"/>
                  </a:cubicBezTo>
                  <a:cubicBezTo>
                    <a:pt x="197" y="14180"/>
                    <a:pt x="144" y="14227"/>
                    <a:pt x="93" y="14227"/>
                  </a:cubicBezTo>
                  <a:cubicBezTo>
                    <a:pt x="12" y="14227"/>
                    <a:pt x="-1" y="14330"/>
                    <a:pt x="0" y="15019"/>
                  </a:cubicBezTo>
                  <a:lnTo>
                    <a:pt x="0" y="15812"/>
                  </a:lnTo>
                  <a:lnTo>
                    <a:pt x="190" y="15894"/>
                  </a:lnTo>
                  <a:cubicBezTo>
                    <a:pt x="364" y="15972"/>
                    <a:pt x="382" y="16010"/>
                    <a:pt x="431" y="16340"/>
                  </a:cubicBezTo>
                  <a:cubicBezTo>
                    <a:pt x="460" y="16537"/>
                    <a:pt x="512" y="16697"/>
                    <a:pt x="547" y="16697"/>
                  </a:cubicBezTo>
                  <a:cubicBezTo>
                    <a:pt x="582" y="16698"/>
                    <a:pt x="674" y="16760"/>
                    <a:pt x="753" y="16837"/>
                  </a:cubicBezTo>
                  <a:cubicBezTo>
                    <a:pt x="900" y="16979"/>
                    <a:pt x="934" y="17256"/>
                    <a:pt x="815" y="17365"/>
                  </a:cubicBezTo>
                  <a:cubicBezTo>
                    <a:pt x="741" y="17433"/>
                    <a:pt x="740" y="17915"/>
                    <a:pt x="815" y="17958"/>
                  </a:cubicBezTo>
                  <a:cubicBezTo>
                    <a:pt x="847" y="17976"/>
                    <a:pt x="873" y="18046"/>
                    <a:pt x="873" y="18115"/>
                  </a:cubicBezTo>
                  <a:cubicBezTo>
                    <a:pt x="873" y="18285"/>
                    <a:pt x="1003" y="18371"/>
                    <a:pt x="1297" y="18393"/>
                  </a:cubicBezTo>
                  <a:cubicBezTo>
                    <a:pt x="1433" y="18404"/>
                    <a:pt x="1571" y="18447"/>
                    <a:pt x="1603" y="18486"/>
                  </a:cubicBezTo>
                  <a:cubicBezTo>
                    <a:pt x="1635" y="18525"/>
                    <a:pt x="1707" y="18570"/>
                    <a:pt x="1762" y="18590"/>
                  </a:cubicBezTo>
                  <a:cubicBezTo>
                    <a:pt x="1819" y="18609"/>
                    <a:pt x="1850" y="18658"/>
                    <a:pt x="1832" y="18700"/>
                  </a:cubicBezTo>
                  <a:cubicBezTo>
                    <a:pt x="1810" y="18753"/>
                    <a:pt x="1845" y="18779"/>
                    <a:pt x="1949" y="18779"/>
                  </a:cubicBezTo>
                  <a:cubicBezTo>
                    <a:pt x="2145" y="18779"/>
                    <a:pt x="2741" y="19047"/>
                    <a:pt x="2741" y="19136"/>
                  </a:cubicBezTo>
                  <a:cubicBezTo>
                    <a:pt x="2741" y="19174"/>
                    <a:pt x="2704" y="19238"/>
                    <a:pt x="2656" y="19275"/>
                  </a:cubicBezTo>
                  <a:cubicBezTo>
                    <a:pt x="2607" y="19312"/>
                    <a:pt x="2566" y="19328"/>
                    <a:pt x="2566" y="19311"/>
                  </a:cubicBezTo>
                  <a:cubicBezTo>
                    <a:pt x="2566" y="19294"/>
                    <a:pt x="2503" y="19340"/>
                    <a:pt x="2423" y="19414"/>
                  </a:cubicBezTo>
                  <a:cubicBezTo>
                    <a:pt x="2145" y="19670"/>
                    <a:pt x="2262" y="20074"/>
                    <a:pt x="2617" y="20078"/>
                  </a:cubicBezTo>
                  <a:cubicBezTo>
                    <a:pt x="2702" y="20079"/>
                    <a:pt x="2765" y="20117"/>
                    <a:pt x="2784" y="20182"/>
                  </a:cubicBezTo>
                  <a:cubicBezTo>
                    <a:pt x="2805" y="20258"/>
                    <a:pt x="2838" y="20275"/>
                    <a:pt x="2908" y="20243"/>
                  </a:cubicBezTo>
                  <a:cubicBezTo>
                    <a:pt x="3135" y="20138"/>
                    <a:pt x="3307" y="20082"/>
                    <a:pt x="3444" y="20068"/>
                  </a:cubicBezTo>
                  <a:cubicBezTo>
                    <a:pt x="3575" y="20054"/>
                    <a:pt x="3591" y="20023"/>
                    <a:pt x="3607" y="19782"/>
                  </a:cubicBezTo>
                  <a:cubicBezTo>
                    <a:pt x="3616" y="19634"/>
                    <a:pt x="3655" y="19490"/>
                    <a:pt x="3696" y="19461"/>
                  </a:cubicBezTo>
                  <a:cubicBezTo>
                    <a:pt x="3738" y="19431"/>
                    <a:pt x="3786" y="19374"/>
                    <a:pt x="3801" y="19332"/>
                  </a:cubicBezTo>
                  <a:cubicBezTo>
                    <a:pt x="3833" y="19242"/>
                    <a:pt x="4065" y="19200"/>
                    <a:pt x="4115" y="19275"/>
                  </a:cubicBezTo>
                  <a:cubicBezTo>
                    <a:pt x="4135" y="19304"/>
                    <a:pt x="4327" y="19329"/>
                    <a:pt x="4546" y="19329"/>
                  </a:cubicBezTo>
                  <a:cubicBezTo>
                    <a:pt x="4939" y="19329"/>
                    <a:pt x="5280" y="19428"/>
                    <a:pt x="5280" y="19543"/>
                  </a:cubicBezTo>
                  <a:cubicBezTo>
                    <a:pt x="5280" y="19584"/>
                    <a:pt x="5792" y="19864"/>
                    <a:pt x="5867" y="19864"/>
                  </a:cubicBezTo>
                  <a:cubicBezTo>
                    <a:pt x="5873" y="19864"/>
                    <a:pt x="5893" y="19816"/>
                    <a:pt x="5909" y="19757"/>
                  </a:cubicBezTo>
                  <a:cubicBezTo>
                    <a:pt x="5927" y="19696"/>
                    <a:pt x="5988" y="19650"/>
                    <a:pt x="6053" y="19650"/>
                  </a:cubicBezTo>
                  <a:cubicBezTo>
                    <a:pt x="6192" y="19650"/>
                    <a:pt x="6476" y="19882"/>
                    <a:pt x="6476" y="19996"/>
                  </a:cubicBezTo>
                  <a:cubicBezTo>
                    <a:pt x="6476" y="20042"/>
                    <a:pt x="6512" y="20078"/>
                    <a:pt x="6554" y="20078"/>
                  </a:cubicBezTo>
                  <a:cubicBezTo>
                    <a:pt x="6596" y="20078"/>
                    <a:pt x="6691" y="20153"/>
                    <a:pt x="6764" y="20243"/>
                  </a:cubicBezTo>
                  <a:cubicBezTo>
                    <a:pt x="6922" y="20439"/>
                    <a:pt x="6921" y="20812"/>
                    <a:pt x="6764" y="20789"/>
                  </a:cubicBezTo>
                  <a:cubicBezTo>
                    <a:pt x="6642" y="20771"/>
                    <a:pt x="6626" y="21066"/>
                    <a:pt x="6744" y="21157"/>
                  </a:cubicBezTo>
                  <a:cubicBezTo>
                    <a:pt x="6790" y="21192"/>
                    <a:pt x="6830" y="21250"/>
                    <a:pt x="6830" y="21289"/>
                  </a:cubicBezTo>
                  <a:cubicBezTo>
                    <a:pt x="6830" y="21327"/>
                    <a:pt x="6900" y="21369"/>
                    <a:pt x="6989" y="21378"/>
                  </a:cubicBezTo>
                  <a:cubicBezTo>
                    <a:pt x="7077" y="21387"/>
                    <a:pt x="7152" y="21423"/>
                    <a:pt x="7156" y="21460"/>
                  </a:cubicBezTo>
                  <a:cubicBezTo>
                    <a:pt x="7160" y="21497"/>
                    <a:pt x="7167" y="21539"/>
                    <a:pt x="7171" y="21549"/>
                  </a:cubicBezTo>
                  <a:cubicBezTo>
                    <a:pt x="7175" y="21560"/>
                    <a:pt x="7265" y="21560"/>
                    <a:pt x="7369" y="21553"/>
                  </a:cubicBezTo>
                  <a:cubicBezTo>
                    <a:pt x="7474" y="21546"/>
                    <a:pt x="7604" y="21538"/>
                    <a:pt x="7660" y="21535"/>
                  </a:cubicBezTo>
                  <a:cubicBezTo>
                    <a:pt x="7733" y="21531"/>
                    <a:pt x="7761" y="21483"/>
                    <a:pt x="7761" y="21371"/>
                  </a:cubicBezTo>
                  <a:cubicBezTo>
                    <a:pt x="7761" y="21284"/>
                    <a:pt x="7801" y="21191"/>
                    <a:pt x="7847" y="21167"/>
                  </a:cubicBezTo>
                  <a:cubicBezTo>
                    <a:pt x="7895" y="21143"/>
                    <a:pt x="7937" y="21024"/>
                    <a:pt x="7948" y="20885"/>
                  </a:cubicBezTo>
                  <a:cubicBezTo>
                    <a:pt x="7965" y="20668"/>
                    <a:pt x="7980" y="20642"/>
                    <a:pt x="8111" y="20642"/>
                  </a:cubicBezTo>
                  <a:cubicBezTo>
                    <a:pt x="8225" y="20642"/>
                    <a:pt x="8260" y="20674"/>
                    <a:pt x="8274" y="20785"/>
                  </a:cubicBezTo>
                  <a:lnTo>
                    <a:pt x="8293" y="20928"/>
                  </a:lnTo>
                  <a:lnTo>
                    <a:pt x="8942" y="20935"/>
                  </a:lnTo>
                  <a:cubicBezTo>
                    <a:pt x="9298" y="20939"/>
                    <a:pt x="9610" y="20955"/>
                    <a:pt x="9637" y="20971"/>
                  </a:cubicBezTo>
                  <a:cubicBezTo>
                    <a:pt x="9664" y="20986"/>
                    <a:pt x="9687" y="21070"/>
                    <a:pt x="9687" y="21157"/>
                  </a:cubicBezTo>
                  <a:cubicBezTo>
                    <a:pt x="9687" y="21335"/>
                    <a:pt x="9794" y="21374"/>
                    <a:pt x="10184" y="21346"/>
                  </a:cubicBezTo>
                  <a:cubicBezTo>
                    <a:pt x="10478" y="21325"/>
                    <a:pt x="10471" y="21326"/>
                    <a:pt x="10402" y="21246"/>
                  </a:cubicBezTo>
                  <a:cubicBezTo>
                    <a:pt x="10333" y="21167"/>
                    <a:pt x="10398" y="20966"/>
                    <a:pt x="10495" y="20957"/>
                  </a:cubicBezTo>
                  <a:cubicBezTo>
                    <a:pt x="10532" y="20953"/>
                    <a:pt x="10654" y="20950"/>
                    <a:pt x="10767" y="20946"/>
                  </a:cubicBezTo>
                  <a:cubicBezTo>
                    <a:pt x="10900" y="20941"/>
                    <a:pt x="10973" y="20913"/>
                    <a:pt x="10973" y="20864"/>
                  </a:cubicBezTo>
                  <a:cubicBezTo>
                    <a:pt x="10973" y="20822"/>
                    <a:pt x="11109" y="20722"/>
                    <a:pt x="11275" y="20646"/>
                  </a:cubicBezTo>
                  <a:cubicBezTo>
                    <a:pt x="11512" y="20537"/>
                    <a:pt x="11664" y="20507"/>
                    <a:pt x="11974" y="20507"/>
                  </a:cubicBezTo>
                  <a:cubicBezTo>
                    <a:pt x="12279" y="20507"/>
                    <a:pt x="12374" y="20491"/>
                    <a:pt x="12374" y="20432"/>
                  </a:cubicBezTo>
                  <a:cubicBezTo>
                    <a:pt x="12374" y="20334"/>
                    <a:pt x="12691" y="20185"/>
                    <a:pt x="12902" y="20185"/>
                  </a:cubicBezTo>
                  <a:cubicBezTo>
                    <a:pt x="12992" y="20185"/>
                    <a:pt x="13084" y="20161"/>
                    <a:pt x="13104" y="20132"/>
                  </a:cubicBezTo>
                  <a:cubicBezTo>
                    <a:pt x="13124" y="20102"/>
                    <a:pt x="13269" y="20078"/>
                    <a:pt x="13427" y="20078"/>
                  </a:cubicBezTo>
                  <a:cubicBezTo>
                    <a:pt x="13653" y="20078"/>
                    <a:pt x="13723" y="20056"/>
                    <a:pt x="13772" y="19971"/>
                  </a:cubicBezTo>
                  <a:cubicBezTo>
                    <a:pt x="13814" y="19899"/>
                    <a:pt x="13897" y="19865"/>
                    <a:pt x="14024" y="19864"/>
                  </a:cubicBezTo>
                  <a:cubicBezTo>
                    <a:pt x="14128" y="19863"/>
                    <a:pt x="14278" y="19815"/>
                    <a:pt x="14358" y="19757"/>
                  </a:cubicBezTo>
                  <a:cubicBezTo>
                    <a:pt x="14460" y="19684"/>
                    <a:pt x="14595" y="19651"/>
                    <a:pt x="14809" y="19650"/>
                  </a:cubicBezTo>
                  <a:cubicBezTo>
                    <a:pt x="15036" y="19649"/>
                    <a:pt x="15116" y="19629"/>
                    <a:pt x="15116" y="19571"/>
                  </a:cubicBezTo>
                  <a:cubicBezTo>
                    <a:pt x="15116" y="19436"/>
                    <a:pt x="15237" y="19419"/>
                    <a:pt x="15372" y="19536"/>
                  </a:cubicBezTo>
                  <a:cubicBezTo>
                    <a:pt x="15502" y="19648"/>
                    <a:pt x="15616" y="19690"/>
                    <a:pt x="15558" y="19604"/>
                  </a:cubicBezTo>
                  <a:cubicBezTo>
                    <a:pt x="15496" y="19510"/>
                    <a:pt x="15708" y="19329"/>
                    <a:pt x="15877" y="19329"/>
                  </a:cubicBezTo>
                  <a:cubicBezTo>
                    <a:pt x="15969" y="19329"/>
                    <a:pt x="16059" y="19305"/>
                    <a:pt x="16078" y="19275"/>
                  </a:cubicBezTo>
                  <a:cubicBezTo>
                    <a:pt x="16098" y="19246"/>
                    <a:pt x="16259" y="19222"/>
                    <a:pt x="16436" y="19222"/>
                  </a:cubicBezTo>
                  <a:cubicBezTo>
                    <a:pt x="16624" y="19221"/>
                    <a:pt x="16743" y="19198"/>
                    <a:pt x="16723" y="19168"/>
                  </a:cubicBezTo>
                  <a:cubicBezTo>
                    <a:pt x="16704" y="19140"/>
                    <a:pt x="16743" y="19093"/>
                    <a:pt x="16808" y="19061"/>
                  </a:cubicBezTo>
                  <a:cubicBezTo>
                    <a:pt x="16874" y="19029"/>
                    <a:pt x="16925" y="19016"/>
                    <a:pt x="16925" y="19036"/>
                  </a:cubicBezTo>
                  <a:cubicBezTo>
                    <a:pt x="16925" y="19055"/>
                    <a:pt x="16960" y="19044"/>
                    <a:pt x="17003" y="19011"/>
                  </a:cubicBezTo>
                  <a:cubicBezTo>
                    <a:pt x="17046" y="18978"/>
                    <a:pt x="17107" y="18971"/>
                    <a:pt x="17135" y="18993"/>
                  </a:cubicBezTo>
                  <a:cubicBezTo>
                    <a:pt x="17163" y="19015"/>
                    <a:pt x="17152" y="18992"/>
                    <a:pt x="17111" y="18943"/>
                  </a:cubicBezTo>
                  <a:cubicBezTo>
                    <a:pt x="16996" y="18804"/>
                    <a:pt x="17103" y="18778"/>
                    <a:pt x="17768" y="18786"/>
                  </a:cubicBezTo>
                  <a:cubicBezTo>
                    <a:pt x="18335" y="18793"/>
                    <a:pt x="18374" y="18787"/>
                    <a:pt x="18404" y="18679"/>
                  </a:cubicBezTo>
                  <a:cubicBezTo>
                    <a:pt x="18422" y="18616"/>
                    <a:pt x="18462" y="18579"/>
                    <a:pt x="18494" y="18597"/>
                  </a:cubicBezTo>
                  <a:cubicBezTo>
                    <a:pt x="18526" y="18615"/>
                    <a:pt x="18571" y="18605"/>
                    <a:pt x="18591" y="18575"/>
                  </a:cubicBezTo>
                  <a:cubicBezTo>
                    <a:pt x="18611" y="18545"/>
                    <a:pt x="18864" y="18522"/>
                    <a:pt x="19173" y="18522"/>
                  </a:cubicBezTo>
                  <a:lnTo>
                    <a:pt x="19724" y="18522"/>
                  </a:lnTo>
                  <a:lnTo>
                    <a:pt x="19775" y="18347"/>
                  </a:lnTo>
                  <a:cubicBezTo>
                    <a:pt x="19803" y="18251"/>
                    <a:pt x="19859" y="18179"/>
                    <a:pt x="19895" y="18186"/>
                  </a:cubicBezTo>
                  <a:cubicBezTo>
                    <a:pt x="19934" y="18194"/>
                    <a:pt x="19961" y="18134"/>
                    <a:pt x="19961" y="18043"/>
                  </a:cubicBezTo>
                  <a:cubicBezTo>
                    <a:pt x="19961" y="17852"/>
                    <a:pt x="20050" y="17788"/>
                    <a:pt x="20132" y="17918"/>
                  </a:cubicBezTo>
                  <a:cubicBezTo>
                    <a:pt x="20195" y="18017"/>
                    <a:pt x="20219" y="17567"/>
                    <a:pt x="20198" y="16712"/>
                  </a:cubicBezTo>
                  <a:cubicBezTo>
                    <a:pt x="20187" y="16242"/>
                    <a:pt x="20218" y="16178"/>
                    <a:pt x="20404" y="16290"/>
                  </a:cubicBezTo>
                  <a:cubicBezTo>
                    <a:pt x="20480" y="16336"/>
                    <a:pt x="20569" y="16376"/>
                    <a:pt x="20602" y="16376"/>
                  </a:cubicBezTo>
                  <a:cubicBezTo>
                    <a:pt x="20642" y="16376"/>
                    <a:pt x="20660" y="16006"/>
                    <a:pt x="20660" y="15302"/>
                  </a:cubicBezTo>
                  <a:lnTo>
                    <a:pt x="20660" y="14227"/>
                  </a:lnTo>
                  <a:lnTo>
                    <a:pt x="20493" y="14227"/>
                  </a:lnTo>
                  <a:cubicBezTo>
                    <a:pt x="20130" y="14227"/>
                    <a:pt x="20127" y="13950"/>
                    <a:pt x="20489" y="13877"/>
                  </a:cubicBezTo>
                  <a:cubicBezTo>
                    <a:pt x="20583" y="13858"/>
                    <a:pt x="20663" y="13825"/>
                    <a:pt x="20664" y="13806"/>
                  </a:cubicBezTo>
                  <a:cubicBezTo>
                    <a:pt x="20669" y="13698"/>
                    <a:pt x="20673" y="12194"/>
                    <a:pt x="20668" y="12074"/>
                  </a:cubicBezTo>
                  <a:cubicBezTo>
                    <a:pt x="20662" y="11907"/>
                    <a:pt x="20434" y="11817"/>
                    <a:pt x="20353" y="11949"/>
                  </a:cubicBezTo>
                  <a:cubicBezTo>
                    <a:pt x="20227" y="12157"/>
                    <a:pt x="20193" y="11917"/>
                    <a:pt x="20218" y="11003"/>
                  </a:cubicBezTo>
                  <a:cubicBezTo>
                    <a:pt x="20232" y="10474"/>
                    <a:pt x="20223" y="10050"/>
                    <a:pt x="20198" y="10064"/>
                  </a:cubicBezTo>
                  <a:cubicBezTo>
                    <a:pt x="20145" y="10094"/>
                    <a:pt x="19994" y="9945"/>
                    <a:pt x="19942" y="9811"/>
                  </a:cubicBezTo>
                  <a:cubicBezTo>
                    <a:pt x="19922" y="9759"/>
                    <a:pt x="19874" y="9721"/>
                    <a:pt x="19833" y="9729"/>
                  </a:cubicBezTo>
                  <a:cubicBezTo>
                    <a:pt x="19792" y="9736"/>
                    <a:pt x="19760" y="9704"/>
                    <a:pt x="19763" y="9657"/>
                  </a:cubicBezTo>
                  <a:cubicBezTo>
                    <a:pt x="19768" y="9592"/>
                    <a:pt x="19717" y="9574"/>
                    <a:pt x="19558" y="9579"/>
                  </a:cubicBezTo>
                  <a:cubicBezTo>
                    <a:pt x="19392" y="9583"/>
                    <a:pt x="19335" y="9556"/>
                    <a:pt x="19290" y="9461"/>
                  </a:cubicBezTo>
                  <a:cubicBezTo>
                    <a:pt x="19258" y="9394"/>
                    <a:pt x="19184" y="9343"/>
                    <a:pt x="19127" y="9343"/>
                  </a:cubicBezTo>
                  <a:cubicBezTo>
                    <a:pt x="18990" y="9343"/>
                    <a:pt x="18944" y="9216"/>
                    <a:pt x="19026" y="9075"/>
                  </a:cubicBezTo>
                  <a:cubicBezTo>
                    <a:pt x="19079" y="8984"/>
                    <a:pt x="19111" y="8976"/>
                    <a:pt x="19204" y="9022"/>
                  </a:cubicBezTo>
                  <a:cubicBezTo>
                    <a:pt x="19307" y="9072"/>
                    <a:pt x="19321" y="9058"/>
                    <a:pt x="19321" y="8897"/>
                  </a:cubicBezTo>
                  <a:cubicBezTo>
                    <a:pt x="19321" y="8798"/>
                    <a:pt x="19288" y="8692"/>
                    <a:pt x="19251" y="8658"/>
                  </a:cubicBezTo>
                  <a:cubicBezTo>
                    <a:pt x="19200" y="8611"/>
                    <a:pt x="19201" y="8577"/>
                    <a:pt x="19251" y="8522"/>
                  </a:cubicBezTo>
                  <a:cubicBezTo>
                    <a:pt x="19296" y="8472"/>
                    <a:pt x="19305" y="8281"/>
                    <a:pt x="19282" y="7933"/>
                  </a:cubicBezTo>
                  <a:cubicBezTo>
                    <a:pt x="19258" y="7571"/>
                    <a:pt x="19269" y="7410"/>
                    <a:pt x="19317" y="7383"/>
                  </a:cubicBezTo>
                  <a:cubicBezTo>
                    <a:pt x="19418" y="7326"/>
                    <a:pt x="20019" y="7342"/>
                    <a:pt x="20101" y="7404"/>
                  </a:cubicBezTo>
                  <a:cubicBezTo>
                    <a:pt x="20149" y="7441"/>
                    <a:pt x="20240" y="7443"/>
                    <a:pt x="20373" y="7408"/>
                  </a:cubicBezTo>
                  <a:cubicBezTo>
                    <a:pt x="20483" y="7379"/>
                    <a:pt x="20802" y="7354"/>
                    <a:pt x="21083" y="7354"/>
                  </a:cubicBezTo>
                  <a:lnTo>
                    <a:pt x="21596" y="7354"/>
                  </a:lnTo>
                  <a:lnTo>
                    <a:pt x="21596" y="6744"/>
                  </a:lnTo>
                  <a:cubicBezTo>
                    <a:pt x="21596" y="6178"/>
                    <a:pt x="21588" y="6131"/>
                    <a:pt x="21480" y="6105"/>
                  </a:cubicBezTo>
                  <a:cubicBezTo>
                    <a:pt x="21394" y="6084"/>
                    <a:pt x="21361" y="6029"/>
                    <a:pt x="21355" y="5898"/>
                  </a:cubicBezTo>
                  <a:cubicBezTo>
                    <a:pt x="21349" y="5755"/>
                    <a:pt x="21339" y="5745"/>
                    <a:pt x="21320" y="5851"/>
                  </a:cubicBezTo>
                  <a:cubicBezTo>
                    <a:pt x="21231" y="6350"/>
                    <a:pt x="21123" y="6131"/>
                    <a:pt x="21122" y="5452"/>
                  </a:cubicBezTo>
                  <a:cubicBezTo>
                    <a:pt x="21122" y="5018"/>
                    <a:pt x="21103" y="4883"/>
                    <a:pt x="21049" y="4902"/>
                  </a:cubicBezTo>
                  <a:cubicBezTo>
                    <a:pt x="21009" y="4916"/>
                    <a:pt x="20915" y="4867"/>
                    <a:pt x="20839" y="4795"/>
                  </a:cubicBezTo>
                  <a:cubicBezTo>
                    <a:pt x="20729" y="4689"/>
                    <a:pt x="20653" y="4668"/>
                    <a:pt x="20462" y="4680"/>
                  </a:cubicBezTo>
                  <a:cubicBezTo>
                    <a:pt x="20260" y="4694"/>
                    <a:pt x="20221" y="4678"/>
                    <a:pt x="20206" y="4584"/>
                  </a:cubicBezTo>
                  <a:cubicBezTo>
                    <a:pt x="20190" y="4484"/>
                    <a:pt x="20142" y="4474"/>
                    <a:pt x="19697" y="4463"/>
                  </a:cubicBezTo>
                  <a:cubicBezTo>
                    <a:pt x="19120" y="4448"/>
                    <a:pt x="18851" y="4351"/>
                    <a:pt x="18851" y="4159"/>
                  </a:cubicBezTo>
                  <a:cubicBezTo>
                    <a:pt x="18851" y="4051"/>
                    <a:pt x="18820" y="4031"/>
                    <a:pt x="18633" y="4016"/>
                  </a:cubicBezTo>
                  <a:cubicBezTo>
                    <a:pt x="18426" y="4001"/>
                    <a:pt x="18414" y="3989"/>
                    <a:pt x="18397" y="3799"/>
                  </a:cubicBezTo>
                  <a:cubicBezTo>
                    <a:pt x="18376" y="3574"/>
                    <a:pt x="18371" y="3571"/>
                    <a:pt x="18210" y="3663"/>
                  </a:cubicBezTo>
                  <a:cubicBezTo>
                    <a:pt x="18120" y="3715"/>
                    <a:pt x="18080" y="3715"/>
                    <a:pt x="18024" y="3663"/>
                  </a:cubicBezTo>
                  <a:cubicBezTo>
                    <a:pt x="17984" y="3627"/>
                    <a:pt x="17855" y="3599"/>
                    <a:pt x="17736" y="3599"/>
                  </a:cubicBezTo>
                  <a:cubicBezTo>
                    <a:pt x="17576" y="3599"/>
                    <a:pt x="17499" y="3566"/>
                    <a:pt x="17434" y="3474"/>
                  </a:cubicBezTo>
                  <a:cubicBezTo>
                    <a:pt x="17344" y="3348"/>
                    <a:pt x="17328" y="3046"/>
                    <a:pt x="17406" y="2974"/>
                  </a:cubicBezTo>
                  <a:cubicBezTo>
                    <a:pt x="17482" y="2904"/>
                    <a:pt x="17459" y="1513"/>
                    <a:pt x="17379" y="1396"/>
                  </a:cubicBezTo>
                  <a:cubicBezTo>
                    <a:pt x="17324" y="1315"/>
                    <a:pt x="17321" y="1266"/>
                    <a:pt x="17371" y="1192"/>
                  </a:cubicBezTo>
                  <a:cubicBezTo>
                    <a:pt x="17428" y="1109"/>
                    <a:pt x="17415" y="1085"/>
                    <a:pt x="17271" y="1035"/>
                  </a:cubicBezTo>
                  <a:cubicBezTo>
                    <a:pt x="17104" y="977"/>
                    <a:pt x="17044" y="843"/>
                    <a:pt x="17158" y="778"/>
                  </a:cubicBezTo>
                  <a:cubicBezTo>
                    <a:pt x="17190" y="760"/>
                    <a:pt x="17216" y="669"/>
                    <a:pt x="17216" y="575"/>
                  </a:cubicBezTo>
                  <a:cubicBezTo>
                    <a:pt x="17216" y="433"/>
                    <a:pt x="17186" y="387"/>
                    <a:pt x="17030" y="321"/>
                  </a:cubicBezTo>
                  <a:cubicBezTo>
                    <a:pt x="16819" y="232"/>
                    <a:pt x="16801" y="230"/>
                    <a:pt x="16525" y="221"/>
                  </a:cubicBezTo>
                  <a:cubicBezTo>
                    <a:pt x="16382" y="217"/>
                    <a:pt x="16322" y="186"/>
                    <a:pt x="16300" y="107"/>
                  </a:cubicBezTo>
                  <a:cubicBezTo>
                    <a:pt x="16268" y="-5"/>
                    <a:pt x="16083" y="-40"/>
                    <a:pt x="16020" y="54"/>
                  </a:cubicBezTo>
                  <a:cubicBezTo>
                    <a:pt x="15973" y="123"/>
                    <a:pt x="15310" y="123"/>
                    <a:pt x="15263" y="54"/>
                  </a:cubicBezTo>
                  <a:cubicBezTo>
                    <a:pt x="15243" y="24"/>
                    <a:pt x="15174" y="0"/>
                    <a:pt x="15112" y="0"/>
                  </a:cubicBezTo>
                  <a:close/>
                </a:path>
              </a:pathLst>
            </a:custGeom>
            <a:ln w="12700">
              <a:miter lim="400000"/>
            </a:ln>
          </p:spPr>
        </p:pic>
        <p:pic>
          <p:nvPicPr>
            <p:cNvPr id="38" name="イメージ" descr="イメージ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673514" y="1403989"/>
              <a:ext cx="1272877" cy="1156035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9" name="FPF2YMQ12_Short_Multiplet_Prototype_Conf_Q_pdf.png" descr="FPF2YMQ12_Short_Multiplet_Prototype_Conf_Q_pdf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5994" t="4750" r="4492" b="1215"/>
            <a:stretch>
              <a:fillRect/>
            </a:stretch>
          </p:blipFill>
          <p:spPr>
            <a:xfrm>
              <a:off x="5666275" y="1321622"/>
              <a:ext cx="861033" cy="1323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1587" extrusionOk="0">
                  <a:moveTo>
                    <a:pt x="10495" y="0"/>
                  </a:moveTo>
                  <a:cubicBezTo>
                    <a:pt x="10429" y="3"/>
                    <a:pt x="10354" y="26"/>
                    <a:pt x="10220" y="67"/>
                  </a:cubicBezTo>
                  <a:cubicBezTo>
                    <a:pt x="9914" y="162"/>
                    <a:pt x="9889" y="185"/>
                    <a:pt x="9988" y="288"/>
                  </a:cubicBezTo>
                  <a:cubicBezTo>
                    <a:pt x="10024" y="325"/>
                    <a:pt x="10020" y="390"/>
                    <a:pt x="9979" y="449"/>
                  </a:cubicBezTo>
                  <a:cubicBezTo>
                    <a:pt x="9893" y="573"/>
                    <a:pt x="9998" y="713"/>
                    <a:pt x="10175" y="713"/>
                  </a:cubicBezTo>
                  <a:cubicBezTo>
                    <a:pt x="10285" y="713"/>
                    <a:pt x="10294" y="748"/>
                    <a:pt x="10273" y="1048"/>
                  </a:cubicBezTo>
                  <a:cubicBezTo>
                    <a:pt x="10260" y="1232"/>
                    <a:pt x="10223" y="1402"/>
                    <a:pt x="10188" y="1426"/>
                  </a:cubicBezTo>
                  <a:cubicBezTo>
                    <a:pt x="10090" y="1494"/>
                    <a:pt x="9893" y="1390"/>
                    <a:pt x="9868" y="1256"/>
                  </a:cubicBezTo>
                  <a:cubicBezTo>
                    <a:pt x="9842" y="1111"/>
                    <a:pt x="9497" y="874"/>
                    <a:pt x="9299" y="866"/>
                  </a:cubicBezTo>
                  <a:cubicBezTo>
                    <a:pt x="8450" y="833"/>
                    <a:pt x="8133" y="995"/>
                    <a:pt x="8152" y="1461"/>
                  </a:cubicBezTo>
                  <a:cubicBezTo>
                    <a:pt x="8161" y="1700"/>
                    <a:pt x="8148" y="1723"/>
                    <a:pt x="7969" y="1784"/>
                  </a:cubicBezTo>
                  <a:cubicBezTo>
                    <a:pt x="7864" y="1820"/>
                    <a:pt x="7698" y="1910"/>
                    <a:pt x="7600" y="1987"/>
                  </a:cubicBezTo>
                  <a:cubicBezTo>
                    <a:pt x="7427" y="2123"/>
                    <a:pt x="7427" y="2139"/>
                    <a:pt x="7427" y="2788"/>
                  </a:cubicBezTo>
                  <a:lnTo>
                    <a:pt x="7427" y="3448"/>
                  </a:lnTo>
                  <a:lnTo>
                    <a:pt x="7240" y="3533"/>
                  </a:lnTo>
                  <a:cubicBezTo>
                    <a:pt x="6825" y="3720"/>
                    <a:pt x="6038" y="3937"/>
                    <a:pt x="5857" y="3914"/>
                  </a:cubicBezTo>
                  <a:cubicBezTo>
                    <a:pt x="5591" y="3880"/>
                    <a:pt x="4983" y="4081"/>
                    <a:pt x="4759" y="4275"/>
                  </a:cubicBezTo>
                  <a:cubicBezTo>
                    <a:pt x="4656" y="4364"/>
                    <a:pt x="4536" y="4437"/>
                    <a:pt x="4492" y="4437"/>
                  </a:cubicBezTo>
                  <a:cubicBezTo>
                    <a:pt x="4447" y="4437"/>
                    <a:pt x="4133" y="4558"/>
                    <a:pt x="3798" y="4704"/>
                  </a:cubicBezTo>
                  <a:cubicBezTo>
                    <a:pt x="2171" y="5411"/>
                    <a:pt x="807" y="6765"/>
                    <a:pt x="227" y="8248"/>
                  </a:cubicBezTo>
                  <a:cubicBezTo>
                    <a:pt x="-229" y="9414"/>
                    <a:pt x="21" y="10690"/>
                    <a:pt x="814" y="11250"/>
                  </a:cubicBezTo>
                  <a:cubicBezTo>
                    <a:pt x="927" y="11330"/>
                    <a:pt x="1121" y="11483"/>
                    <a:pt x="1245" y="11591"/>
                  </a:cubicBezTo>
                  <a:cubicBezTo>
                    <a:pt x="1437" y="11757"/>
                    <a:pt x="1456" y="11792"/>
                    <a:pt x="1374" y="11837"/>
                  </a:cubicBezTo>
                  <a:cubicBezTo>
                    <a:pt x="1146" y="11962"/>
                    <a:pt x="1316" y="12293"/>
                    <a:pt x="1668" y="12412"/>
                  </a:cubicBezTo>
                  <a:cubicBezTo>
                    <a:pt x="1796" y="12455"/>
                    <a:pt x="1856" y="12447"/>
                    <a:pt x="2024" y="12368"/>
                  </a:cubicBezTo>
                  <a:cubicBezTo>
                    <a:pt x="2201" y="12285"/>
                    <a:pt x="2227" y="12285"/>
                    <a:pt x="2264" y="12348"/>
                  </a:cubicBezTo>
                  <a:cubicBezTo>
                    <a:pt x="2377" y="12542"/>
                    <a:pt x="2169" y="13074"/>
                    <a:pt x="1815" y="13495"/>
                  </a:cubicBezTo>
                  <a:cubicBezTo>
                    <a:pt x="1779" y="13538"/>
                    <a:pt x="1752" y="13663"/>
                    <a:pt x="1752" y="13774"/>
                  </a:cubicBezTo>
                  <a:cubicBezTo>
                    <a:pt x="1752" y="13938"/>
                    <a:pt x="1718" y="13987"/>
                    <a:pt x="1579" y="14047"/>
                  </a:cubicBezTo>
                  <a:cubicBezTo>
                    <a:pt x="1369" y="14138"/>
                    <a:pt x="1370" y="14177"/>
                    <a:pt x="1588" y="14716"/>
                  </a:cubicBezTo>
                  <a:lnTo>
                    <a:pt x="1766" y="15153"/>
                  </a:lnTo>
                  <a:lnTo>
                    <a:pt x="1579" y="15259"/>
                  </a:lnTo>
                  <a:cubicBezTo>
                    <a:pt x="1478" y="15316"/>
                    <a:pt x="1307" y="15374"/>
                    <a:pt x="1201" y="15388"/>
                  </a:cubicBezTo>
                  <a:cubicBezTo>
                    <a:pt x="806" y="15440"/>
                    <a:pt x="779" y="15642"/>
                    <a:pt x="1130" y="15901"/>
                  </a:cubicBezTo>
                  <a:cubicBezTo>
                    <a:pt x="1285" y="16016"/>
                    <a:pt x="1356" y="16035"/>
                    <a:pt x="1503" y="16010"/>
                  </a:cubicBezTo>
                  <a:cubicBezTo>
                    <a:pt x="1635" y="15988"/>
                    <a:pt x="1681" y="15951"/>
                    <a:pt x="1681" y="15875"/>
                  </a:cubicBezTo>
                  <a:cubicBezTo>
                    <a:pt x="1681" y="15693"/>
                    <a:pt x="1852" y="15645"/>
                    <a:pt x="2130" y="15743"/>
                  </a:cubicBezTo>
                  <a:cubicBezTo>
                    <a:pt x="2458" y="15858"/>
                    <a:pt x="2476" y="15891"/>
                    <a:pt x="2268" y="16001"/>
                  </a:cubicBezTo>
                  <a:cubicBezTo>
                    <a:pt x="2015" y="16134"/>
                    <a:pt x="2042" y="16207"/>
                    <a:pt x="2415" y="16368"/>
                  </a:cubicBezTo>
                  <a:lnTo>
                    <a:pt x="2744" y="16509"/>
                  </a:lnTo>
                  <a:lnTo>
                    <a:pt x="2784" y="16925"/>
                  </a:lnTo>
                  <a:cubicBezTo>
                    <a:pt x="2830" y="17385"/>
                    <a:pt x="2808" y="17416"/>
                    <a:pt x="2379" y="17591"/>
                  </a:cubicBezTo>
                  <a:cubicBezTo>
                    <a:pt x="1985" y="17751"/>
                    <a:pt x="2061" y="17858"/>
                    <a:pt x="2789" y="18178"/>
                  </a:cubicBezTo>
                  <a:cubicBezTo>
                    <a:pt x="4238" y="18815"/>
                    <a:pt x="5600" y="19408"/>
                    <a:pt x="6075" y="19607"/>
                  </a:cubicBezTo>
                  <a:cubicBezTo>
                    <a:pt x="7828" y="20344"/>
                    <a:pt x="7760" y="20320"/>
                    <a:pt x="7885" y="20256"/>
                  </a:cubicBezTo>
                  <a:cubicBezTo>
                    <a:pt x="7949" y="20223"/>
                    <a:pt x="8159" y="20110"/>
                    <a:pt x="8352" y="20003"/>
                  </a:cubicBezTo>
                  <a:cubicBezTo>
                    <a:pt x="8725" y="19798"/>
                    <a:pt x="8926" y="19781"/>
                    <a:pt x="8734" y="19974"/>
                  </a:cubicBezTo>
                  <a:cubicBezTo>
                    <a:pt x="8671" y="20038"/>
                    <a:pt x="8612" y="20212"/>
                    <a:pt x="8596" y="20385"/>
                  </a:cubicBezTo>
                  <a:cubicBezTo>
                    <a:pt x="8571" y="20649"/>
                    <a:pt x="8589" y="20711"/>
                    <a:pt x="8756" y="20907"/>
                  </a:cubicBezTo>
                  <a:cubicBezTo>
                    <a:pt x="8979" y="21171"/>
                    <a:pt x="9414" y="21379"/>
                    <a:pt x="10015" y="21509"/>
                  </a:cubicBezTo>
                  <a:cubicBezTo>
                    <a:pt x="10345" y="21581"/>
                    <a:pt x="10558" y="21597"/>
                    <a:pt x="11042" y="21582"/>
                  </a:cubicBezTo>
                  <a:cubicBezTo>
                    <a:pt x="12305" y="21544"/>
                    <a:pt x="13101" y="21119"/>
                    <a:pt x="13101" y="20485"/>
                  </a:cubicBezTo>
                  <a:cubicBezTo>
                    <a:pt x="13101" y="20247"/>
                    <a:pt x="12914" y="19922"/>
                    <a:pt x="12701" y="19795"/>
                  </a:cubicBezTo>
                  <a:cubicBezTo>
                    <a:pt x="12633" y="19754"/>
                    <a:pt x="12590" y="19684"/>
                    <a:pt x="12608" y="19639"/>
                  </a:cubicBezTo>
                  <a:cubicBezTo>
                    <a:pt x="12627" y="19591"/>
                    <a:pt x="12539" y="19465"/>
                    <a:pt x="12390" y="19328"/>
                  </a:cubicBezTo>
                  <a:cubicBezTo>
                    <a:pt x="12158" y="19115"/>
                    <a:pt x="12146" y="19093"/>
                    <a:pt x="12247" y="19020"/>
                  </a:cubicBezTo>
                  <a:cubicBezTo>
                    <a:pt x="12328" y="18960"/>
                    <a:pt x="12337" y="18926"/>
                    <a:pt x="12279" y="18888"/>
                  </a:cubicBezTo>
                  <a:cubicBezTo>
                    <a:pt x="12221" y="18850"/>
                    <a:pt x="12157" y="18859"/>
                    <a:pt x="12021" y="18923"/>
                  </a:cubicBezTo>
                  <a:cubicBezTo>
                    <a:pt x="11776" y="19038"/>
                    <a:pt x="11683" y="18972"/>
                    <a:pt x="11683" y="18680"/>
                  </a:cubicBezTo>
                  <a:cubicBezTo>
                    <a:pt x="11683" y="18555"/>
                    <a:pt x="11649" y="18429"/>
                    <a:pt x="11611" y="18404"/>
                  </a:cubicBezTo>
                  <a:cubicBezTo>
                    <a:pt x="11512" y="18339"/>
                    <a:pt x="11800" y="18109"/>
                    <a:pt x="11936" y="18143"/>
                  </a:cubicBezTo>
                  <a:cubicBezTo>
                    <a:pt x="12125" y="18191"/>
                    <a:pt x="12291" y="18122"/>
                    <a:pt x="12292" y="17996"/>
                  </a:cubicBezTo>
                  <a:cubicBezTo>
                    <a:pt x="12293" y="17896"/>
                    <a:pt x="12453" y="17793"/>
                    <a:pt x="13248" y="17365"/>
                  </a:cubicBezTo>
                  <a:cubicBezTo>
                    <a:pt x="13774" y="17083"/>
                    <a:pt x="14386" y="16748"/>
                    <a:pt x="14613" y="16623"/>
                  </a:cubicBezTo>
                  <a:cubicBezTo>
                    <a:pt x="15280" y="16254"/>
                    <a:pt x="15529" y="16207"/>
                    <a:pt x="15387" y="16476"/>
                  </a:cubicBezTo>
                  <a:cubicBezTo>
                    <a:pt x="15135" y="16952"/>
                    <a:pt x="15779" y="17468"/>
                    <a:pt x="16855" y="17653"/>
                  </a:cubicBezTo>
                  <a:cubicBezTo>
                    <a:pt x="18080" y="17863"/>
                    <a:pt x="19324" y="17542"/>
                    <a:pt x="19452" y="16984"/>
                  </a:cubicBezTo>
                  <a:cubicBezTo>
                    <a:pt x="19511" y="16728"/>
                    <a:pt x="19399" y="16469"/>
                    <a:pt x="19154" y="16294"/>
                  </a:cubicBezTo>
                  <a:cubicBezTo>
                    <a:pt x="19054" y="16221"/>
                    <a:pt x="19000" y="16126"/>
                    <a:pt x="18998" y="16021"/>
                  </a:cubicBezTo>
                  <a:cubicBezTo>
                    <a:pt x="18995" y="15859"/>
                    <a:pt x="18827" y="15638"/>
                    <a:pt x="18656" y="15567"/>
                  </a:cubicBezTo>
                  <a:cubicBezTo>
                    <a:pt x="18582" y="15537"/>
                    <a:pt x="18588" y="15512"/>
                    <a:pt x="18682" y="15443"/>
                  </a:cubicBezTo>
                  <a:cubicBezTo>
                    <a:pt x="18789" y="15366"/>
                    <a:pt x="18785" y="15358"/>
                    <a:pt x="18682" y="15332"/>
                  </a:cubicBezTo>
                  <a:cubicBezTo>
                    <a:pt x="18621" y="15316"/>
                    <a:pt x="18527" y="15326"/>
                    <a:pt x="18473" y="15355"/>
                  </a:cubicBezTo>
                  <a:cubicBezTo>
                    <a:pt x="18330" y="15434"/>
                    <a:pt x="18256" y="15382"/>
                    <a:pt x="18291" y="15226"/>
                  </a:cubicBezTo>
                  <a:cubicBezTo>
                    <a:pt x="18313" y="15128"/>
                    <a:pt x="18404" y="15051"/>
                    <a:pt x="18611" y="14953"/>
                  </a:cubicBezTo>
                  <a:cubicBezTo>
                    <a:pt x="19443" y="14559"/>
                    <a:pt x="20452" y="13498"/>
                    <a:pt x="20968" y="12480"/>
                  </a:cubicBezTo>
                  <a:cubicBezTo>
                    <a:pt x="21260" y="11905"/>
                    <a:pt x="21371" y="11223"/>
                    <a:pt x="21226" y="10872"/>
                  </a:cubicBezTo>
                  <a:cubicBezTo>
                    <a:pt x="21172" y="10743"/>
                    <a:pt x="21130" y="10347"/>
                    <a:pt x="21119" y="9877"/>
                  </a:cubicBezTo>
                  <a:cubicBezTo>
                    <a:pt x="21100" y="9039"/>
                    <a:pt x="21039" y="8835"/>
                    <a:pt x="20692" y="8489"/>
                  </a:cubicBezTo>
                  <a:cubicBezTo>
                    <a:pt x="20563" y="8360"/>
                    <a:pt x="20533" y="8289"/>
                    <a:pt x="20568" y="8184"/>
                  </a:cubicBezTo>
                  <a:cubicBezTo>
                    <a:pt x="20605" y="8073"/>
                    <a:pt x="20594" y="8049"/>
                    <a:pt x="20497" y="8049"/>
                  </a:cubicBezTo>
                  <a:cubicBezTo>
                    <a:pt x="20432" y="8049"/>
                    <a:pt x="20329" y="8075"/>
                    <a:pt x="20270" y="8110"/>
                  </a:cubicBezTo>
                  <a:cubicBezTo>
                    <a:pt x="20177" y="8164"/>
                    <a:pt x="20109" y="8157"/>
                    <a:pt x="19741" y="8046"/>
                  </a:cubicBezTo>
                  <a:cubicBezTo>
                    <a:pt x="19344" y="7927"/>
                    <a:pt x="19319" y="7909"/>
                    <a:pt x="19336" y="7779"/>
                  </a:cubicBezTo>
                  <a:cubicBezTo>
                    <a:pt x="19353" y="7644"/>
                    <a:pt x="19340" y="7640"/>
                    <a:pt x="18825" y="7527"/>
                  </a:cubicBezTo>
                  <a:cubicBezTo>
                    <a:pt x="18262" y="7403"/>
                    <a:pt x="18115" y="7311"/>
                    <a:pt x="18233" y="7157"/>
                  </a:cubicBezTo>
                  <a:cubicBezTo>
                    <a:pt x="18271" y="7107"/>
                    <a:pt x="18334" y="7027"/>
                    <a:pt x="18371" y="6978"/>
                  </a:cubicBezTo>
                  <a:cubicBezTo>
                    <a:pt x="18473" y="6845"/>
                    <a:pt x="18454" y="6762"/>
                    <a:pt x="18309" y="6711"/>
                  </a:cubicBezTo>
                  <a:cubicBezTo>
                    <a:pt x="18108" y="6640"/>
                    <a:pt x="17909" y="6659"/>
                    <a:pt x="17833" y="6752"/>
                  </a:cubicBezTo>
                  <a:cubicBezTo>
                    <a:pt x="17768" y="6832"/>
                    <a:pt x="17738" y="6825"/>
                    <a:pt x="17241" y="6661"/>
                  </a:cubicBezTo>
                  <a:cubicBezTo>
                    <a:pt x="16921" y="6555"/>
                    <a:pt x="16626" y="6488"/>
                    <a:pt x="16477" y="6488"/>
                  </a:cubicBezTo>
                  <a:cubicBezTo>
                    <a:pt x="16314" y="6488"/>
                    <a:pt x="16185" y="6454"/>
                    <a:pt x="16099" y="6391"/>
                  </a:cubicBezTo>
                  <a:cubicBezTo>
                    <a:pt x="15691" y="6094"/>
                    <a:pt x="14658" y="5959"/>
                    <a:pt x="13919" y="6103"/>
                  </a:cubicBezTo>
                  <a:cubicBezTo>
                    <a:pt x="13719" y="6142"/>
                    <a:pt x="13530" y="6163"/>
                    <a:pt x="13497" y="6150"/>
                  </a:cubicBezTo>
                  <a:cubicBezTo>
                    <a:pt x="13465" y="6136"/>
                    <a:pt x="13439" y="6026"/>
                    <a:pt x="13439" y="5904"/>
                  </a:cubicBezTo>
                  <a:cubicBezTo>
                    <a:pt x="13439" y="5772"/>
                    <a:pt x="13396" y="5637"/>
                    <a:pt x="13328" y="5569"/>
                  </a:cubicBezTo>
                  <a:cubicBezTo>
                    <a:pt x="13248" y="5488"/>
                    <a:pt x="13218" y="5375"/>
                    <a:pt x="13230" y="5179"/>
                  </a:cubicBezTo>
                  <a:cubicBezTo>
                    <a:pt x="13244" y="4935"/>
                    <a:pt x="13268" y="4893"/>
                    <a:pt x="13444" y="4801"/>
                  </a:cubicBezTo>
                  <a:cubicBezTo>
                    <a:pt x="13553" y="4744"/>
                    <a:pt x="13644" y="4669"/>
                    <a:pt x="13644" y="4636"/>
                  </a:cubicBezTo>
                  <a:cubicBezTo>
                    <a:pt x="13644" y="4500"/>
                    <a:pt x="14077" y="4329"/>
                    <a:pt x="14702" y="4217"/>
                  </a:cubicBezTo>
                  <a:cubicBezTo>
                    <a:pt x="15117" y="4143"/>
                    <a:pt x="15297" y="3956"/>
                    <a:pt x="15574" y="3292"/>
                  </a:cubicBezTo>
                  <a:cubicBezTo>
                    <a:pt x="15586" y="3262"/>
                    <a:pt x="15720" y="3197"/>
                    <a:pt x="15872" y="3146"/>
                  </a:cubicBezTo>
                  <a:cubicBezTo>
                    <a:pt x="16189" y="3039"/>
                    <a:pt x="16283" y="2932"/>
                    <a:pt x="16116" y="2870"/>
                  </a:cubicBezTo>
                  <a:cubicBezTo>
                    <a:pt x="16054" y="2847"/>
                    <a:pt x="16019" y="2808"/>
                    <a:pt x="16041" y="2785"/>
                  </a:cubicBezTo>
                  <a:cubicBezTo>
                    <a:pt x="16108" y="2714"/>
                    <a:pt x="15888" y="2740"/>
                    <a:pt x="15640" y="2832"/>
                  </a:cubicBezTo>
                  <a:cubicBezTo>
                    <a:pt x="15491" y="2887"/>
                    <a:pt x="15387" y="2903"/>
                    <a:pt x="15360" y="2873"/>
                  </a:cubicBezTo>
                  <a:cubicBezTo>
                    <a:pt x="15336" y="2848"/>
                    <a:pt x="15334" y="2813"/>
                    <a:pt x="15356" y="2799"/>
                  </a:cubicBezTo>
                  <a:cubicBezTo>
                    <a:pt x="15378" y="2784"/>
                    <a:pt x="15361" y="2743"/>
                    <a:pt x="15316" y="2708"/>
                  </a:cubicBezTo>
                  <a:cubicBezTo>
                    <a:pt x="15226" y="2636"/>
                    <a:pt x="15323" y="2568"/>
                    <a:pt x="15738" y="2418"/>
                  </a:cubicBezTo>
                  <a:cubicBezTo>
                    <a:pt x="15901" y="2359"/>
                    <a:pt x="15941" y="2323"/>
                    <a:pt x="15885" y="2286"/>
                  </a:cubicBezTo>
                  <a:cubicBezTo>
                    <a:pt x="15801" y="2230"/>
                    <a:pt x="15326" y="2348"/>
                    <a:pt x="15187" y="2459"/>
                  </a:cubicBezTo>
                  <a:cubicBezTo>
                    <a:pt x="15146" y="2491"/>
                    <a:pt x="15078" y="2505"/>
                    <a:pt x="15036" y="2488"/>
                  </a:cubicBezTo>
                  <a:cubicBezTo>
                    <a:pt x="14993" y="2470"/>
                    <a:pt x="14930" y="2450"/>
                    <a:pt x="14893" y="2444"/>
                  </a:cubicBezTo>
                  <a:cubicBezTo>
                    <a:pt x="14772" y="2426"/>
                    <a:pt x="14353" y="2319"/>
                    <a:pt x="14275" y="2286"/>
                  </a:cubicBezTo>
                  <a:cubicBezTo>
                    <a:pt x="14233" y="2268"/>
                    <a:pt x="14180" y="2183"/>
                    <a:pt x="14155" y="2098"/>
                  </a:cubicBezTo>
                  <a:cubicBezTo>
                    <a:pt x="14131" y="2012"/>
                    <a:pt x="14052" y="1920"/>
                    <a:pt x="13982" y="1896"/>
                  </a:cubicBezTo>
                  <a:cubicBezTo>
                    <a:pt x="13806" y="1833"/>
                    <a:pt x="13485" y="1839"/>
                    <a:pt x="13381" y="1907"/>
                  </a:cubicBezTo>
                  <a:cubicBezTo>
                    <a:pt x="13312" y="1951"/>
                    <a:pt x="13264" y="1940"/>
                    <a:pt x="13146" y="1846"/>
                  </a:cubicBezTo>
                  <a:cubicBezTo>
                    <a:pt x="13065" y="1781"/>
                    <a:pt x="12852" y="1686"/>
                    <a:pt x="12670" y="1634"/>
                  </a:cubicBezTo>
                  <a:lnTo>
                    <a:pt x="12341" y="1541"/>
                  </a:lnTo>
                  <a:lnTo>
                    <a:pt x="12381" y="1335"/>
                  </a:lnTo>
                  <a:cubicBezTo>
                    <a:pt x="12422" y="1137"/>
                    <a:pt x="12418" y="1131"/>
                    <a:pt x="12190" y="1068"/>
                  </a:cubicBezTo>
                  <a:cubicBezTo>
                    <a:pt x="11771" y="953"/>
                    <a:pt x="11224" y="1014"/>
                    <a:pt x="10864" y="1215"/>
                  </a:cubicBezTo>
                  <a:cubicBezTo>
                    <a:pt x="10713" y="1299"/>
                    <a:pt x="10675" y="1245"/>
                    <a:pt x="10691" y="957"/>
                  </a:cubicBezTo>
                  <a:cubicBezTo>
                    <a:pt x="10701" y="776"/>
                    <a:pt x="10733" y="714"/>
                    <a:pt x="10807" y="713"/>
                  </a:cubicBezTo>
                  <a:cubicBezTo>
                    <a:pt x="10999" y="711"/>
                    <a:pt x="11082" y="640"/>
                    <a:pt x="11060" y="499"/>
                  </a:cubicBezTo>
                  <a:cubicBezTo>
                    <a:pt x="11041" y="369"/>
                    <a:pt x="11059" y="356"/>
                    <a:pt x="11278" y="335"/>
                  </a:cubicBezTo>
                  <a:cubicBezTo>
                    <a:pt x="11437" y="320"/>
                    <a:pt x="11484" y="301"/>
                    <a:pt x="11425" y="276"/>
                  </a:cubicBezTo>
                  <a:cubicBezTo>
                    <a:pt x="11377" y="255"/>
                    <a:pt x="11290" y="249"/>
                    <a:pt x="11233" y="264"/>
                  </a:cubicBezTo>
                  <a:cubicBezTo>
                    <a:pt x="11165" y="281"/>
                    <a:pt x="11119" y="260"/>
                    <a:pt x="11096" y="202"/>
                  </a:cubicBezTo>
                  <a:cubicBezTo>
                    <a:pt x="11077" y="153"/>
                    <a:pt x="11022" y="114"/>
                    <a:pt x="10980" y="114"/>
                  </a:cubicBezTo>
                  <a:cubicBezTo>
                    <a:pt x="10938" y="114"/>
                    <a:pt x="10818" y="81"/>
                    <a:pt x="10709" y="44"/>
                  </a:cubicBezTo>
                  <a:cubicBezTo>
                    <a:pt x="10619" y="12"/>
                    <a:pt x="10561" y="-3"/>
                    <a:pt x="10495" y="0"/>
                  </a:cubicBezTo>
                  <a:close/>
                </a:path>
              </a:pathLst>
            </a:custGeom>
            <a:ln w="12700">
              <a:miter lim="400000"/>
            </a:ln>
          </p:spPr>
        </p:pic>
      </p:grp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C9D46A5-733C-405C-9DBB-F33C22876B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543EB1D-7BC7-465F-84E1-7E633C05E5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80645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51520" y="1459985"/>
            <a:ext cx="6264696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70C0"/>
                </a:solidFill>
              </a:rPr>
              <a:t>GSI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Replacement of the 4</a:t>
            </a:r>
            <a:r>
              <a:rPr lang="en-US" sz="2000" baseline="30000" dirty="0"/>
              <a:t>th</a:t>
            </a:r>
            <a:r>
              <a:rPr lang="en-US" sz="2000" dirty="0"/>
              <a:t> member in March 2021 (hiring process completed in 4.5 months)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temporary secondment from GSI of a 5</a:t>
            </a:r>
            <a:r>
              <a:rPr lang="en-US" sz="2000" baseline="30000" dirty="0"/>
              <a:t>th</a:t>
            </a:r>
            <a:r>
              <a:rPr lang="en-US" sz="2000" dirty="0"/>
              <a:t> member from February 2021 to August 2021. Definitive secondment starting from 2022; in preparation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travel arrangement for seconded members ends after 4y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484783"/>
            <a:ext cx="2326587" cy="21770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19" y="4303134"/>
            <a:ext cx="844726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70C0"/>
                </a:solidFill>
              </a:rPr>
              <a:t>CERN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Test facility coordinator selected; starting from January 2022</a:t>
            </a:r>
            <a:endParaRPr lang="de-DE" sz="20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C0F94B7-857B-451F-81F0-A488A0D4B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2C3E55A4-5082-411A-851B-3100A0D97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9B9CAC-0891-4840-8E59-75BE6BEAE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36564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184440" y="250950"/>
            <a:ext cx="5870411" cy="787557"/>
          </a:xfrm>
        </p:spPr>
        <p:txBody>
          <a:bodyPr/>
          <a:lstStyle/>
          <a:p>
            <a:r>
              <a:rPr lang="de-DE" dirty="0" err="1"/>
              <a:t>Team@CERN</a:t>
            </a:r>
            <a:r>
              <a:rPr lang="de-DE" dirty="0"/>
              <a:t> (2020)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57" y="1156202"/>
            <a:ext cx="8856877" cy="5415421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4008582" y="2225964"/>
            <a:ext cx="1385454" cy="69272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6031345" y="2167523"/>
            <a:ext cx="1566454" cy="3231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500" dirty="0" err="1">
                <a:solidFill>
                  <a:srgbClr val="FF0000"/>
                </a:solidFill>
              </a:rPr>
              <a:t>to</a:t>
            </a:r>
            <a:r>
              <a:rPr lang="de-DE" sz="1500" dirty="0">
                <a:solidFill>
                  <a:srgbClr val="FF0000"/>
                </a:solidFill>
              </a:rPr>
              <a:t> </a:t>
            </a:r>
            <a:r>
              <a:rPr lang="de-DE" sz="1500" dirty="0" err="1">
                <a:solidFill>
                  <a:srgbClr val="FF0000"/>
                </a:solidFill>
              </a:rPr>
              <a:t>be</a:t>
            </a:r>
            <a:r>
              <a:rPr lang="de-DE" sz="1500" dirty="0">
                <a:solidFill>
                  <a:srgbClr val="FF0000"/>
                </a:solidFill>
              </a:rPr>
              <a:t> </a:t>
            </a:r>
            <a:r>
              <a:rPr lang="de-DE" sz="1500" dirty="0" err="1">
                <a:solidFill>
                  <a:srgbClr val="FF0000"/>
                </a:solidFill>
              </a:rPr>
              <a:t>nominated</a:t>
            </a:r>
            <a:endParaRPr lang="de-DE" sz="1500" dirty="0">
              <a:solidFill>
                <a:srgbClr val="FF0000"/>
              </a:solidFill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5467927" y="2327564"/>
            <a:ext cx="424874" cy="10160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3609975" y="857250"/>
            <a:ext cx="1834798" cy="646331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>
                <a:solidFill>
                  <a:schemeClr val="tx2"/>
                </a:solidFill>
              </a:rPr>
              <a:t>Restaffing</a:t>
            </a:r>
            <a:r>
              <a:rPr lang="de-DE" dirty="0">
                <a:solidFill>
                  <a:schemeClr val="tx2"/>
                </a:solidFill>
              </a:rPr>
              <a:t> G.G. </a:t>
            </a:r>
            <a:br>
              <a:rPr lang="de-DE" dirty="0">
                <a:solidFill>
                  <a:schemeClr val="tx2"/>
                </a:solidFill>
              </a:rPr>
            </a:br>
            <a:r>
              <a:rPr lang="de-DE" dirty="0" err="1">
                <a:solidFill>
                  <a:schemeClr val="tx2"/>
                </a:solidFill>
              </a:rPr>
              <a:t>ongoing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1752600" y="3467100"/>
            <a:ext cx="1238250" cy="83820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5735248" y="1209683"/>
            <a:ext cx="3416320" cy="92333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>
                <a:solidFill>
                  <a:schemeClr val="tx2"/>
                </a:solidFill>
              </a:rPr>
              <a:t>Replaced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by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Germana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Riddone</a:t>
            </a:r>
            <a:endParaRPr lang="de-DE" dirty="0">
              <a:solidFill>
                <a:schemeClr val="tx2"/>
              </a:solidFill>
            </a:endParaRPr>
          </a:p>
          <a:p>
            <a:pPr algn="l"/>
            <a:r>
              <a:rPr lang="de-DE" dirty="0">
                <a:solidFill>
                  <a:schemeClr val="tx2"/>
                </a:solidFill>
              </a:rPr>
              <a:t>(S. </a:t>
            </a:r>
            <a:r>
              <a:rPr lang="de-DE" dirty="0" err="1">
                <a:solidFill>
                  <a:schemeClr val="tx2"/>
                </a:solidFill>
              </a:rPr>
              <a:t>Russenschuck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consultant</a:t>
            </a:r>
            <a:r>
              <a:rPr lang="de-DE" dirty="0">
                <a:solidFill>
                  <a:schemeClr val="tx2"/>
                </a:solidFill>
              </a:rPr>
              <a:t> </a:t>
            </a:r>
            <a:br>
              <a:rPr lang="de-DE" dirty="0">
                <a:solidFill>
                  <a:schemeClr val="tx2"/>
                </a:solidFill>
              </a:rPr>
            </a:br>
            <a:r>
              <a:rPr lang="de-DE" dirty="0" err="1">
                <a:solidFill>
                  <a:schemeClr val="tx2"/>
                </a:solidFill>
              </a:rPr>
              <a:t>for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magnet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tests</a:t>
            </a:r>
            <a:r>
              <a:rPr lang="de-DE" dirty="0">
                <a:solidFill>
                  <a:schemeClr val="tx2"/>
                </a:solidFill>
              </a:rPr>
              <a:t>)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675" y="160071"/>
            <a:ext cx="742035" cy="71925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619B21-4AD9-4F4B-AE97-1496E85680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40BC4D9-B7A4-4E38-AE99-3D7F7CA9F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28235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184440" y="250950"/>
            <a:ext cx="5870411" cy="787557"/>
          </a:xfrm>
        </p:spPr>
        <p:txBody>
          <a:bodyPr/>
          <a:lstStyle/>
          <a:p>
            <a:r>
              <a:rPr lang="de-DE" dirty="0" err="1"/>
              <a:t>Team@CERN</a:t>
            </a:r>
            <a:r>
              <a:rPr lang="de-DE" dirty="0"/>
              <a:t> (2022)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0011" t="18739" r="5134" b="3536"/>
          <a:stretch/>
        </p:blipFill>
        <p:spPr>
          <a:xfrm>
            <a:off x="92099" y="1360878"/>
            <a:ext cx="8874284" cy="457240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BBDAD32-3190-4220-A174-20B2FB41F141}"/>
              </a:ext>
            </a:extLst>
          </p:cNvPr>
          <p:cNvSpPr txBox="1"/>
          <p:nvPr/>
        </p:nvSpPr>
        <p:spPr>
          <a:xfrm>
            <a:off x="5992834" y="1252021"/>
            <a:ext cx="3033203" cy="83099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Ressource </a:t>
            </a:r>
            <a:r>
              <a:rPr lang="de-DE" sz="1600" dirty="0" err="1"/>
              <a:t>management</a:t>
            </a:r>
            <a:endParaRPr lang="de-DE" sz="1600" dirty="0"/>
          </a:p>
          <a:p>
            <a:pPr algn="l"/>
            <a:r>
              <a:rPr lang="de-DE" sz="1600" dirty="0"/>
              <a:t>Budget, </a:t>
            </a:r>
            <a:r>
              <a:rPr lang="de-DE" sz="1600" dirty="0" err="1"/>
              <a:t>harmonize</a:t>
            </a:r>
            <a:r>
              <a:rPr lang="de-DE" sz="1600" dirty="0"/>
              <a:t> CERN&amp;GSI</a:t>
            </a:r>
          </a:p>
          <a:p>
            <a:pPr algn="l"/>
            <a:r>
              <a:rPr lang="de-DE" sz="1600" dirty="0" err="1"/>
              <a:t>schedule</a:t>
            </a:r>
            <a:r>
              <a:rPr lang="de-DE" sz="1600" dirty="0"/>
              <a:t>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892174-308E-48B0-911A-511360EA41FE}"/>
              </a:ext>
            </a:extLst>
          </p:cNvPr>
          <p:cNvSpPr txBox="1"/>
          <p:nvPr/>
        </p:nvSpPr>
        <p:spPr>
          <a:xfrm>
            <a:off x="6018622" y="2206278"/>
            <a:ext cx="2007281" cy="58477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Daily: </a:t>
            </a:r>
            <a:r>
              <a:rPr lang="de-DE" sz="1600" dirty="0" err="1"/>
              <a:t>dashboards</a:t>
            </a:r>
            <a:endParaRPr lang="de-DE" sz="1600" dirty="0"/>
          </a:p>
          <a:p>
            <a:pPr algn="l"/>
            <a:r>
              <a:rPr lang="de-DE" sz="1600" dirty="0" err="1"/>
              <a:t>Coordination</a:t>
            </a:r>
            <a:r>
              <a:rPr lang="de-DE" sz="1600" dirty="0"/>
              <a:t> on </a:t>
            </a:r>
            <a:r>
              <a:rPr lang="de-DE" sz="1600" dirty="0" err="1"/>
              <a:t>site</a:t>
            </a:r>
            <a:endParaRPr lang="de-DE" sz="16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6640026-A149-4F55-9503-A026E07909F5}"/>
              </a:ext>
            </a:extLst>
          </p:cNvPr>
          <p:cNvSpPr txBox="1"/>
          <p:nvPr/>
        </p:nvSpPr>
        <p:spPr>
          <a:xfrm>
            <a:off x="745583" y="3910817"/>
            <a:ext cx="970675" cy="215444"/>
          </a:xfrm>
          <a:prstGeom prst="rect">
            <a:avLst/>
          </a:prstGeom>
          <a:solidFill>
            <a:srgbClr val="FFCC66"/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800" b="1" dirty="0">
                <a:solidFill>
                  <a:srgbClr val="FF0000"/>
                </a:solidFill>
              </a:rPr>
              <a:t>+ M. Michels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6580D30-DCC2-46DF-B0AA-3FAB27745424}"/>
              </a:ext>
            </a:extLst>
          </p:cNvPr>
          <p:cNvSpPr txBox="1"/>
          <p:nvPr/>
        </p:nvSpPr>
        <p:spPr>
          <a:xfrm>
            <a:off x="3113104" y="1716258"/>
            <a:ext cx="1085554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200" dirty="0" err="1">
                <a:solidFill>
                  <a:schemeClr val="tx2"/>
                </a:solidFill>
              </a:rPr>
              <a:t>Collaboration</a:t>
            </a:r>
            <a:br>
              <a:rPr lang="de-DE" sz="1200" dirty="0">
                <a:solidFill>
                  <a:schemeClr val="tx2"/>
                </a:solidFill>
              </a:rPr>
            </a:br>
            <a:r>
              <a:rPr lang="de-DE" sz="1200" dirty="0" err="1">
                <a:solidFill>
                  <a:schemeClr val="tx2"/>
                </a:solidFill>
              </a:rPr>
              <a:t>matters</a:t>
            </a:r>
            <a:endParaRPr lang="de-DE" sz="1200" dirty="0">
              <a:solidFill>
                <a:schemeClr val="tx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B1F7A81-CCE7-4B83-B02D-5C41F5B516D1}"/>
              </a:ext>
            </a:extLst>
          </p:cNvPr>
          <p:cNvSpPr txBox="1"/>
          <p:nvPr/>
        </p:nvSpPr>
        <p:spPr>
          <a:xfrm>
            <a:off x="3065371" y="2318827"/>
            <a:ext cx="1120050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200" dirty="0">
                <a:solidFill>
                  <a:schemeClr val="tx2"/>
                </a:solidFill>
              </a:rPr>
              <a:t>Daily</a:t>
            </a:r>
            <a:br>
              <a:rPr lang="de-DE" sz="1200" dirty="0">
                <a:solidFill>
                  <a:schemeClr val="tx2"/>
                </a:solidFill>
              </a:rPr>
            </a:br>
            <a:r>
              <a:rPr lang="de-DE" sz="1200" dirty="0" err="1">
                <a:solidFill>
                  <a:schemeClr val="tx2"/>
                </a:solidFill>
              </a:rPr>
              <a:t>coordination</a:t>
            </a:r>
            <a:endParaRPr lang="de-DE" sz="1200" dirty="0">
              <a:solidFill>
                <a:schemeClr val="tx2"/>
              </a:solidFill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33FCAE9-68FB-483A-AC58-1A4252FDFE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3C6FC0B-720C-4D17-9BC3-EAA1C1910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BB5EDA4-AB47-4C03-A964-C23473151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10213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83" y="270000"/>
            <a:ext cx="5870411" cy="787557"/>
          </a:xfrm>
        </p:spPr>
        <p:txBody>
          <a:bodyPr/>
          <a:lstStyle/>
          <a:p>
            <a:r>
              <a:rPr lang="en-GB" dirty="0"/>
              <a:t>Roles and responsibilities </a:t>
            </a:r>
          </a:p>
        </p:txBody>
      </p:sp>
      <p:sp>
        <p:nvSpPr>
          <p:cNvPr id="3" name="Rectangle 2"/>
          <p:cNvSpPr/>
          <p:nvPr/>
        </p:nvSpPr>
        <p:spPr>
          <a:xfrm>
            <a:off x="4777338" y="1388655"/>
            <a:ext cx="4293451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70C0"/>
                </a:solidFill>
              </a:rPr>
              <a:t>CERN</a:t>
            </a:r>
            <a:r>
              <a:rPr lang="en-US" sz="2000" dirty="0"/>
              <a:t> prepares and maintains the </a:t>
            </a:r>
            <a:r>
              <a:rPr lang="en-US" sz="2000" b="1" dirty="0">
                <a:solidFill>
                  <a:srgbClr val="0070C0"/>
                </a:solidFill>
              </a:rPr>
              <a:t>facility</a:t>
            </a:r>
            <a:r>
              <a:rPr lang="en-US" sz="2000" dirty="0"/>
              <a:t> available</a:t>
            </a:r>
          </a:p>
          <a:p>
            <a:pPr>
              <a:spcAft>
                <a:spcPts val="600"/>
              </a:spcAft>
            </a:pPr>
            <a:endParaRPr lang="en-US" sz="2000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guarantees the functionally of the facility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contributes 1 FTE (test facility coordinator) + 0.4 FTEs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Coordinates Field Support Units (FSU paid by GSI)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supports GSI activities and training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offers standard offices and IT network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covers energy cost</a:t>
            </a:r>
            <a:endParaRPr lang="de-DE" sz="2000" dirty="0"/>
          </a:p>
        </p:txBody>
      </p:sp>
      <p:sp>
        <p:nvSpPr>
          <p:cNvPr id="4" name="Rectangle 3"/>
          <p:cNvSpPr/>
          <p:nvPr/>
        </p:nvSpPr>
        <p:spPr>
          <a:xfrm>
            <a:off x="194702" y="1388655"/>
            <a:ext cx="4342388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70C0"/>
                </a:solidFill>
              </a:rPr>
              <a:t>GSI</a:t>
            </a:r>
            <a:r>
              <a:rPr lang="en-US" sz="2000" dirty="0"/>
              <a:t> executes the </a:t>
            </a:r>
          </a:p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70C0"/>
                </a:solidFill>
              </a:rPr>
              <a:t>testing</a:t>
            </a:r>
          </a:p>
          <a:p>
            <a:pPr>
              <a:spcAft>
                <a:spcPts val="600"/>
              </a:spcAft>
            </a:pPr>
            <a:endParaRPr lang="en-US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deploys 4/5 FTEs to work on site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further personnel if necessary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defines tests plan and procedures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gives support for operation, upgrade and maintenance of the interfaces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pays operation costs</a:t>
            </a:r>
            <a:endParaRPr lang="de-DE" sz="20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46E0111-D20D-468B-AA0C-D5A8368A8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9287004-7306-43C9-A175-EBFB96C7D2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CFCB986-27F4-4865-B165-6DC90B014F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39923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551" y="270000"/>
            <a:ext cx="5870411" cy="787557"/>
          </a:xfrm>
        </p:spPr>
        <p:txBody>
          <a:bodyPr/>
          <a:lstStyle/>
          <a:p>
            <a:r>
              <a:rPr lang="en-GB" dirty="0"/>
              <a:t>Status of testing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225875" y="1340768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70C0"/>
                </a:solidFill>
              </a:rPr>
              <a:t>First of Series Magnets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699"/>
          <a:stretch/>
        </p:blipFill>
        <p:spPr>
          <a:xfrm>
            <a:off x="389795" y="1844824"/>
            <a:ext cx="8522589" cy="30963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8421" y="5157192"/>
            <a:ext cx="323678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/>
              <a:t>Arrived on 20.02.2019</a:t>
            </a:r>
          </a:p>
          <a:p>
            <a:pPr algn="ctr"/>
            <a:r>
              <a:rPr lang="en-US" sz="1800" dirty="0"/>
              <a:t>Tested in 2019-2020</a:t>
            </a:r>
          </a:p>
          <a:p>
            <a:pPr algn="ctr"/>
            <a:r>
              <a:rPr lang="en-US" sz="1800" dirty="0"/>
              <a:t>on TB1 and TB2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Next SM expected next week.</a:t>
            </a:r>
            <a:endParaRPr lang="de-DE" sz="18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10632" y="5157192"/>
            <a:ext cx="288091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/>
              <a:t>Arrived on 24.11.2020</a:t>
            </a:r>
          </a:p>
          <a:p>
            <a:pPr algn="ctr"/>
            <a:r>
              <a:rPr lang="en-US" sz="1800" dirty="0"/>
              <a:t>Tested from Q2 2020</a:t>
            </a:r>
          </a:p>
          <a:p>
            <a:pPr algn="ctr"/>
            <a:r>
              <a:rPr lang="en-US" sz="1800" dirty="0"/>
              <a:t>Actual: warm up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2</a:t>
            </a:r>
            <a:r>
              <a:rPr lang="en-US" baseline="30000" dirty="0">
                <a:solidFill>
                  <a:schemeClr val="tx2"/>
                </a:solidFill>
              </a:rPr>
              <a:t>nd</a:t>
            </a:r>
            <a:r>
              <a:rPr lang="en-US" dirty="0">
                <a:solidFill>
                  <a:schemeClr val="tx2"/>
                </a:solidFill>
              </a:rPr>
              <a:t> thermal cycle -03/2022</a:t>
            </a:r>
            <a:endParaRPr lang="de-DE" sz="18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01554" y="5157192"/>
            <a:ext cx="26108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Arrived on 07.02.2021</a:t>
            </a:r>
          </a:p>
          <a:p>
            <a:pPr algn="ctr"/>
            <a:r>
              <a:rPr lang="en-US" sz="1800" dirty="0"/>
              <a:t>Leakage issue </a:t>
            </a:r>
            <a:r>
              <a:rPr lang="en-US" sz="1800" dirty="0">
                <a:sym typeface="Wingdings" panose="05000000000000000000" pitchFamily="2" charset="2"/>
              </a:rPr>
              <a:t> Elytt </a:t>
            </a:r>
          </a:p>
          <a:p>
            <a:pPr algn="ctr"/>
            <a:r>
              <a:rPr lang="en-US" sz="1800" dirty="0">
                <a:sym typeface="Wingdings" panose="05000000000000000000" pitchFamily="2" charset="2"/>
              </a:rPr>
              <a:t></a:t>
            </a:r>
            <a:r>
              <a:rPr lang="en-US" sz="1800" dirty="0">
                <a:solidFill>
                  <a:schemeClr val="tx2"/>
                </a:solidFill>
                <a:sym typeface="Wingdings" panose="05000000000000000000" pitchFamily="2" charset="2"/>
              </a:rPr>
              <a:t>2</a:t>
            </a:r>
            <a:r>
              <a:rPr lang="en-US" sz="1800" baseline="30000" dirty="0">
                <a:solidFill>
                  <a:schemeClr val="tx2"/>
                </a:solidFill>
                <a:sym typeface="Wingdings" panose="05000000000000000000" pitchFamily="2" charset="2"/>
              </a:rPr>
              <a:t>nd</a:t>
            </a:r>
            <a:r>
              <a:rPr lang="en-US" sz="1800" dirty="0">
                <a:solidFill>
                  <a:schemeClr val="tx2"/>
                </a:solidFill>
                <a:sym typeface="Wingdings" panose="05000000000000000000" pitchFamily="2" charset="2"/>
              </a:rPr>
              <a:t> FoS dipole in 2022</a:t>
            </a:r>
            <a:endParaRPr lang="de-DE" sz="1800" dirty="0">
              <a:solidFill>
                <a:schemeClr val="tx2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58076A5-34B9-4F62-A249-5097E03AE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EB06EF4-7B4F-4A4D-BC48-1610AF39D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5A10F05-768F-41A2-85FB-03D96016FF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74551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B32F05-E5B2-4D12-A8B9-7844DB1EA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project plan overview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AFE3BBD-F62E-4D98-946B-3A820D87402E}"/>
              </a:ext>
            </a:extLst>
          </p:cNvPr>
          <p:cNvGrpSpPr/>
          <p:nvPr/>
        </p:nvGrpSpPr>
        <p:grpSpPr>
          <a:xfrm>
            <a:off x="113427" y="1157582"/>
            <a:ext cx="7224885" cy="5430418"/>
            <a:chOff x="90314" y="1186480"/>
            <a:chExt cx="7224885" cy="543041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930AF0C-C89C-487D-BBA6-FCFB508B8B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61" t="11614" b="41976"/>
            <a:stretch/>
          </p:blipFill>
          <p:spPr>
            <a:xfrm>
              <a:off x="99526" y="4707232"/>
              <a:ext cx="7215673" cy="190966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00CA4BC-F510-4990-B661-D8EB51E4F5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35" t="7452" b="6985"/>
            <a:stretch/>
          </p:blipFill>
          <p:spPr>
            <a:xfrm>
              <a:off x="90314" y="1186480"/>
              <a:ext cx="7224885" cy="3520752"/>
            </a:xfrm>
            <a:prstGeom prst="rect">
              <a:avLst/>
            </a:prstGeom>
          </p:spPr>
        </p:pic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AC3AE617-E6AE-4ECD-A2C5-B81333C504F4}"/>
              </a:ext>
            </a:extLst>
          </p:cNvPr>
          <p:cNvSpPr txBox="1"/>
          <p:nvPr/>
        </p:nvSpPr>
        <p:spPr>
          <a:xfrm>
            <a:off x="7436026" y="5268961"/>
            <a:ext cx="1475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 </a:t>
            </a:r>
            <a:r>
              <a:rPr lang="de-DE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FAT </a:t>
            </a:r>
            <a:r>
              <a:rPr lang="de-DE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dates</a:t>
            </a:r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3D1DE11F-25DE-4F08-BB45-7419568EC445}"/>
              </a:ext>
            </a:extLst>
          </p:cNvPr>
          <p:cNvSpPr txBox="1"/>
          <p:nvPr/>
        </p:nvSpPr>
        <p:spPr>
          <a:xfrm>
            <a:off x="3485492" y="3474357"/>
            <a:ext cx="446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4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FoS</a:t>
            </a:r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D3</a:t>
            </a:r>
            <a:endParaRPr lang="en-GB" sz="2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AA28E58A-7281-40F1-A5A6-32EF745C2357}"/>
              </a:ext>
            </a:extLst>
          </p:cNvPr>
          <p:cNvSpPr txBox="1"/>
          <p:nvPr/>
        </p:nvSpPr>
        <p:spPr>
          <a:xfrm>
            <a:off x="3395813" y="1466735"/>
            <a:ext cx="513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4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FoS</a:t>
            </a:r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LM</a:t>
            </a:r>
            <a:endParaRPr lang="en-GB" sz="2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5286F308-965D-4632-B3D5-9384AB838C51}"/>
              </a:ext>
            </a:extLst>
          </p:cNvPr>
          <p:cNvSpPr txBox="1"/>
          <p:nvPr/>
        </p:nvSpPr>
        <p:spPr>
          <a:xfrm>
            <a:off x="7408652" y="671514"/>
            <a:ext cx="189003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GB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benches: </a:t>
            </a:r>
            <a:b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(blue, green, white)</a:t>
            </a:r>
            <a:b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weeks testing during series  </a:t>
            </a:r>
            <a:endParaRPr lang="en-GB" sz="14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id="{FF674A11-186E-44E8-B745-8A946064B02F}"/>
              </a:ext>
            </a:extLst>
          </p:cNvPr>
          <p:cNvSpPr txBox="1"/>
          <p:nvPr/>
        </p:nvSpPr>
        <p:spPr>
          <a:xfrm>
            <a:off x="3844119" y="1142618"/>
            <a:ext cx="3034369" cy="338554"/>
          </a:xfrm>
          <a:prstGeom prst="rect">
            <a:avLst/>
          </a:prstGeom>
          <a:solidFill>
            <a:srgbClr val="EAEAEA"/>
          </a:solidFill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600" dirty="0"/>
              <a:t> </a:t>
            </a:r>
            <a:r>
              <a:rPr lang="de-DE" sz="1400" dirty="0"/>
              <a:t>2022       2023       </a:t>
            </a:r>
            <a:r>
              <a:rPr lang="de-DE" sz="100" dirty="0"/>
              <a:t> </a:t>
            </a:r>
            <a:r>
              <a:rPr lang="de-DE" sz="1400" dirty="0"/>
              <a:t>2024   </a:t>
            </a:r>
            <a:r>
              <a:rPr lang="de-DE" sz="800" dirty="0"/>
              <a:t>         </a:t>
            </a:r>
            <a:r>
              <a:rPr lang="de-DE" sz="1400" dirty="0"/>
              <a:t>2025</a:t>
            </a:r>
            <a:endParaRPr lang="de-DE" sz="1600" dirty="0"/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A8EE61CB-EECD-45F7-ADD2-57B8BB888D4C}"/>
              </a:ext>
            </a:extLst>
          </p:cNvPr>
          <p:cNvSpPr txBox="1"/>
          <p:nvPr/>
        </p:nvSpPr>
        <p:spPr>
          <a:xfrm>
            <a:off x="7436026" y="5888586"/>
            <a:ext cx="1759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b="1" dirty="0">
                <a:solidFill>
                  <a:srgbClr val="00B050"/>
                </a:solidFill>
                <a:latin typeface="Wingdings 3" panose="05040102010807070707" pitchFamily="18" charset="2"/>
                <a:cs typeface="Calibri" panose="020F0502020204030204" pitchFamily="34" charset="0"/>
              </a:rPr>
              <a:t>t</a:t>
            </a:r>
            <a:r>
              <a:rPr lang="en-GB" sz="1600" b="1" dirty="0">
                <a:solidFill>
                  <a:srgbClr val="00B050"/>
                </a:solidFill>
                <a:cs typeface="Calibri" panose="020F0502020204030204" pitchFamily="34" charset="0"/>
              </a:rPr>
              <a:t> </a:t>
            </a:r>
            <a:r>
              <a:rPr lang="en-GB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baseline dates of SAT</a:t>
            </a:r>
            <a:r>
              <a:rPr lang="en-GB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1D02CEB-E095-445E-A936-A2E12FFAF830}"/>
              </a:ext>
            </a:extLst>
          </p:cNvPr>
          <p:cNvSpPr/>
          <p:nvPr/>
        </p:nvSpPr>
        <p:spPr>
          <a:xfrm>
            <a:off x="6136847" y="3017409"/>
            <a:ext cx="945018" cy="535888"/>
          </a:xfrm>
          <a:prstGeom prst="roundRect">
            <a:avLst>
              <a:gd name="adj" fmla="val 3392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EC9B163-D5B7-41F1-AAC0-BAF1E03F12DD}"/>
              </a:ext>
            </a:extLst>
          </p:cNvPr>
          <p:cNvSpPr/>
          <p:nvPr/>
        </p:nvSpPr>
        <p:spPr>
          <a:xfrm>
            <a:off x="6402506" y="4649595"/>
            <a:ext cx="309126" cy="272658"/>
          </a:xfrm>
          <a:prstGeom prst="roundRect">
            <a:avLst>
              <a:gd name="adj" fmla="val 3392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D0E524B-AC17-4961-A67E-B7079C46BD4A}"/>
              </a:ext>
            </a:extLst>
          </p:cNvPr>
          <p:cNvSpPr/>
          <p:nvPr/>
        </p:nvSpPr>
        <p:spPr>
          <a:xfrm>
            <a:off x="6361661" y="6308333"/>
            <a:ext cx="720204" cy="287676"/>
          </a:xfrm>
          <a:prstGeom prst="roundRect">
            <a:avLst>
              <a:gd name="adj" fmla="val 3392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A391B2-F5A2-4331-9C94-8C9F8C4DEA2A}"/>
              </a:ext>
            </a:extLst>
          </p:cNvPr>
          <p:cNvSpPr txBox="1"/>
          <p:nvPr/>
        </p:nvSpPr>
        <p:spPr>
          <a:xfrm>
            <a:off x="6044863" y="3546167"/>
            <a:ext cx="1549896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EB magnets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3024D4B-FDEE-452A-A7E4-2F0B33F7B881}"/>
              </a:ext>
            </a:extLst>
          </p:cNvPr>
          <p:cNvCxnSpPr>
            <a:cxnSpLocks/>
          </p:cNvCxnSpPr>
          <p:nvPr/>
        </p:nvCxnSpPr>
        <p:spPr>
          <a:xfrm>
            <a:off x="3844119" y="1321562"/>
            <a:ext cx="0" cy="5264167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534757B-B416-4214-99A5-415E6FF91918}"/>
              </a:ext>
            </a:extLst>
          </p:cNvPr>
          <p:cNvCxnSpPr>
            <a:cxnSpLocks/>
          </p:cNvCxnSpPr>
          <p:nvPr/>
        </p:nvCxnSpPr>
        <p:spPr>
          <a:xfrm>
            <a:off x="4601570" y="1321562"/>
            <a:ext cx="0" cy="5264167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E9B019C-56E4-410D-B054-78BF953DCD4C}"/>
              </a:ext>
            </a:extLst>
          </p:cNvPr>
          <p:cNvCxnSpPr>
            <a:cxnSpLocks/>
          </p:cNvCxnSpPr>
          <p:nvPr/>
        </p:nvCxnSpPr>
        <p:spPr>
          <a:xfrm>
            <a:off x="5359023" y="1321562"/>
            <a:ext cx="0" cy="5264167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D1D9A2A-801C-4AE2-BA4D-5D9EB7EFE508}"/>
              </a:ext>
            </a:extLst>
          </p:cNvPr>
          <p:cNvCxnSpPr>
            <a:cxnSpLocks/>
          </p:cNvCxnSpPr>
          <p:nvPr/>
        </p:nvCxnSpPr>
        <p:spPr>
          <a:xfrm>
            <a:off x="6114206" y="1321562"/>
            <a:ext cx="0" cy="5264167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9BC5E27-8612-4E22-B563-91FFA2CB1263}"/>
              </a:ext>
            </a:extLst>
          </p:cNvPr>
          <p:cNvCxnSpPr>
            <a:cxnSpLocks/>
          </p:cNvCxnSpPr>
          <p:nvPr/>
        </p:nvCxnSpPr>
        <p:spPr>
          <a:xfrm>
            <a:off x="6878488" y="1321562"/>
            <a:ext cx="0" cy="5264167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304270" y="3024572"/>
            <a:ext cx="1839730" cy="2031325"/>
          </a:xfrm>
          <a:prstGeom prst="rect">
            <a:avLst/>
          </a:prstGeom>
          <a:solidFill>
            <a:srgbClr val="FFFF99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dirty="0"/>
              <a:t>Buffer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produced</a:t>
            </a:r>
            <a:r>
              <a:rPr lang="de-DE" dirty="0"/>
              <a:t> </a:t>
            </a:r>
            <a:r>
              <a:rPr lang="de-DE" dirty="0" err="1"/>
              <a:t>magnets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anticipated</a:t>
            </a:r>
            <a:endParaRPr lang="de-DE" dirty="0"/>
          </a:p>
          <a:p>
            <a:pPr algn="ctr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whole</a:t>
            </a:r>
            <a:r>
              <a:rPr lang="de-DE" dirty="0"/>
              <a:t>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 !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CF3278E-1F10-4421-AF8F-3B5167C31C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99" y="143899"/>
            <a:ext cx="742035" cy="719253"/>
          </a:xfrm>
          <a:prstGeom prst="rect">
            <a:avLst/>
          </a:prstGeom>
        </p:spPr>
      </p:pic>
      <p:sp>
        <p:nvSpPr>
          <p:cNvPr id="18" name="Fußzeilenplatzhalter 17">
            <a:extLst>
              <a:ext uri="{FF2B5EF4-FFF2-40B4-BE49-F238E27FC236}">
                <a16:creationId xmlns:a16="http://schemas.microsoft.com/office/drawing/2014/main" id="{34E8F9D0-E69D-4BA5-B33C-9EE99B8CF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Haik Simon - 20211125 CERN - GSI Collaboration Steering Committee 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FB4ECAB-8665-4803-916D-2198FFDF4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97067065"/>
      </p:ext>
    </p:extLst>
  </p:cSld>
  <p:clrMapOvr>
    <a:masterClrMapping/>
  </p:clrMapOvr>
</p:sld>
</file>

<file path=ppt/theme/theme1.xml><?xml version="1.0" encoding="utf-8"?>
<a:theme xmlns:a="http://schemas.openxmlformats.org/drawingml/2006/main" name="MAC-Template-V03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MAC-Template-V03</Template>
  <TotalTime>0</TotalTime>
  <Words>1739</Words>
  <Application>Microsoft Office PowerPoint</Application>
  <PresentationFormat>Bildschirmpräsentation (4:3)</PresentationFormat>
  <Paragraphs>297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30" baseType="lpstr">
      <vt:lpstr>Arial</vt:lpstr>
      <vt:lpstr>Calibri</vt:lpstr>
      <vt:lpstr>Helvetica</vt:lpstr>
      <vt:lpstr>Myriad Pro</vt:lpstr>
      <vt:lpstr>Symbol</vt:lpstr>
      <vt:lpstr>Wingdings</vt:lpstr>
      <vt:lpstr>Wingdings 3</vt:lpstr>
      <vt:lpstr>ヒラギノ角ゴ ProN W6</vt:lpstr>
      <vt:lpstr>MAC-Template-V03</vt:lpstr>
      <vt:lpstr>Super-FRS  magnet testing at CERN: update of the status  and resources situation</vt:lpstr>
      <vt:lpstr>Current collaboration contracts</vt:lpstr>
      <vt:lpstr>Super-FRS:  testing of sc. magnets</vt:lpstr>
      <vt:lpstr>Resources</vt:lpstr>
      <vt:lpstr>Team@CERN (2020) </vt:lpstr>
      <vt:lpstr>Team@CERN (2022) </vt:lpstr>
      <vt:lpstr>Roles and responsibilities </vt:lpstr>
      <vt:lpstr>Status of testing</vt:lpstr>
      <vt:lpstr>Testing project plan overview</vt:lpstr>
      <vt:lpstr>Multiplet production status</vt:lpstr>
      <vt:lpstr>Timeline November ‘21 – June ’22 1st reschedule due to nc. FoS Dipole</vt:lpstr>
      <vt:lpstr>Test plan in 2022</vt:lpstr>
      <vt:lpstr>sc multiplets schedule</vt:lpstr>
      <vt:lpstr>Dipole production status</vt:lpstr>
      <vt:lpstr>Test schedule</vt:lpstr>
      <vt:lpstr>Test schedule</vt:lpstr>
      <vt:lpstr>Achievments: FoS LM</vt:lpstr>
      <vt:lpstr>Achievments FoS LM</vt:lpstr>
      <vt:lpstr>Logistics at CERN</vt:lpstr>
      <vt:lpstr>Summary/Open issues</vt:lpstr>
      <vt:lpstr>PowerPoint-Präsentation</vt:lpstr>
    </vt:vector>
  </TitlesOfParts>
  <Company>GSI Helmholzzentrum für Schwerionenforschung 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Pedro Carvas</dc:creator>
  <cp:lastModifiedBy>Haik</cp:lastModifiedBy>
  <cp:revision>198</cp:revision>
  <cp:lastPrinted>2021-05-27T11:50:36Z</cp:lastPrinted>
  <dcterms:created xsi:type="dcterms:W3CDTF">2017-05-03T12:35:34Z</dcterms:created>
  <dcterms:modified xsi:type="dcterms:W3CDTF">2021-11-23T22:40:02Z</dcterms:modified>
</cp:coreProperties>
</file>