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1" r:id="rId3"/>
    <p:sldId id="406" r:id="rId4"/>
    <p:sldId id="407" r:id="rId5"/>
    <p:sldId id="404" r:id="rId6"/>
    <p:sldId id="403" r:id="rId7"/>
    <p:sldId id="405" r:id="rId8"/>
    <p:sldId id="408" r:id="rId9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9EDF4"/>
    <a:srgbClr val="9D9D9D"/>
    <a:srgbClr val="BFBFBF"/>
    <a:srgbClr val="DBEEF4"/>
    <a:srgbClr val="D8998C"/>
    <a:srgbClr val="C1D0F1"/>
    <a:srgbClr val="983A57"/>
    <a:srgbClr val="2452AE"/>
    <a:srgbClr val="255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793" autoAdjust="0"/>
    <p:restoredTop sz="94691" autoAdjust="0"/>
  </p:normalViewPr>
  <p:slideViewPr>
    <p:cSldViewPr snapToGrid="0" snapToObjects="1">
      <p:cViewPr varScale="1">
        <p:scale>
          <a:sx n="168" d="100"/>
          <a:sy n="168" d="100"/>
        </p:scale>
        <p:origin x="820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25.11.2021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25.11.2021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17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1C1C425A-376B-4168-9B2A-BE0BF0CDEBDC}" type="datetime1">
              <a:rPr lang="en-US" noProof="0" smtClean="0"/>
              <a:t>11/25/2021</a:t>
            </a:fld>
            <a:endParaRPr lang="en-GB" noProof="0" dirty="0"/>
          </a:p>
        </p:txBody>
      </p:sp>
      <p:sp>
        <p:nvSpPr>
          <p:cNvPr id="10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1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676434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 smtClean="0"/>
              <a:t>Collaboration Meeting CERN - GSI/FAIR | C. Roux for SCM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F17E48B8-7844-419E-AA5D-08DF2FAFA2A5}" type="datetime1">
              <a:rPr lang="en-US" noProof="0" smtClean="0"/>
              <a:t>11/25/2021</a:t>
            </a:fld>
            <a:endParaRPr lang="en-GB" noProof="0" dirty="0"/>
          </a:p>
        </p:txBody>
      </p:sp>
      <p:sp>
        <p:nvSpPr>
          <p:cNvPr id="11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676434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 smtClean="0"/>
              <a:t>Collaboration Meeting CERN - GSI/FAIR | C. Roux for SCM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E2C1D2B2-067A-4756-92A7-0F1EC6D1E5BA}" type="datetime1">
              <a:rPr lang="en-US" noProof="0" smtClean="0"/>
              <a:t>11/25/2021</a:t>
            </a:fld>
            <a:endParaRPr lang="en-GB" noProof="0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676434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 smtClean="0"/>
              <a:t>Collaboration Meeting CERN - GSI/FAIR | C. Roux for SCM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870411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E48116CF-6357-48DE-B5CE-72372E5729B4}" type="datetime1">
              <a:rPr lang="en-US" noProof="0" smtClean="0"/>
              <a:t>11/25/2021</a:t>
            </a:fld>
            <a:endParaRPr lang="en-GB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2565" y="6551086"/>
            <a:ext cx="6676434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 smtClean="0"/>
              <a:t>Collaboration Meeting CERN - GSI/FAIR | C. Roux for SCM </a:t>
            </a:r>
            <a:endParaRPr lang="en-GB" dirty="0"/>
          </a:p>
        </p:txBody>
      </p:sp>
      <p:pic>
        <p:nvPicPr>
          <p:cNvPr id="13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976" y="255219"/>
            <a:ext cx="658369" cy="548641"/>
          </a:xfrm>
          <a:prstGeom prst="rect">
            <a:avLst/>
          </a:prstGeom>
        </p:spPr>
      </p:pic>
      <p:pic>
        <p:nvPicPr>
          <p:cNvPr id="14" name="Bild 6" descr="GSI_Logo_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tabLst>
          <a:tab pos="0" algn="l"/>
        </a:tabLst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61288" y="3123215"/>
            <a:ext cx="6607516" cy="779866"/>
          </a:xfrm>
        </p:spPr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Synchrotron </a:t>
            </a:r>
            <a:b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Collaborations CERN – GSI/FAIR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57638"/>
            <a:ext cx="6400800" cy="938295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P. Spiller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25.11.2021</a:t>
            </a:r>
            <a:endParaRPr lang="en-GB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  <p:sp>
        <p:nvSpPr>
          <p:cNvPr id="7" name="Rechteck 1"/>
          <p:cNvSpPr>
            <a:spLocks noChangeArrowheads="1"/>
          </p:cNvSpPr>
          <p:nvPr/>
        </p:nvSpPr>
        <p:spPr bwMode="auto">
          <a:xfrm>
            <a:off x="412750" y="1427163"/>
            <a:ext cx="4756150" cy="107721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R21.11 Continue to investigate technical details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 a transverse feedback system for SIS100, including reserving space in the ring for pickups and kickers for feedback systems with appropriate phase advances.</a:t>
            </a:r>
          </a:p>
        </p:txBody>
      </p:sp>
      <p:sp>
        <p:nvSpPr>
          <p:cNvPr id="8" name="Textfeld 3"/>
          <p:cNvSpPr txBox="1">
            <a:spLocks noChangeArrowheads="1"/>
          </p:cNvSpPr>
          <p:nvPr/>
        </p:nvSpPr>
        <p:spPr bwMode="auto">
          <a:xfrm>
            <a:off x="412750" y="3044825"/>
            <a:ext cx="43878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(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TFS System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completed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V. Kornilov 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02.2020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layout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postponed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priorisation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day-one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items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Presently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WPL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assignment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TransFAIR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FZJ ?</a:t>
            </a:r>
          </a:p>
          <a:p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Start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Q1/22.</a:t>
            </a:r>
          </a:p>
          <a:p>
            <a:endParaRPr lang="de-DE" altLang="de-DE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specification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(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Wolfgang Höfle</a:t>
            </a: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DE" altLang="de-DE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00175"/>
            <a:ext cx="2446338" cy="3125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1"/>
          <p:cNvSpPr txBox="1">
            <a:spLocks noChangeArrowheads="1"/>
          </p:cNvSpPr>
          <p:nvPr/>
        </p:nvSpPr>
        <p:spPr bwMode="auto">
          <a:xfrm>
            <a:off x="2012150" y="180182"/>
            <a:ext cx="34972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de-DE" sz="28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TFS System/KO </a:t>
            </a:r>
            <a:r>
              <a:rPr lang="de-DE" altLang="de-DE" sz="28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Exciter</a:t>
            </a:r>
            <a:endParaRPr lang="de-DE" altLang="de-DE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5040313"/>
            <a:ext cx="277495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2"/>
          <p:cNvSpPr txBox="1">
            <a:spLocks noChangeArrowheads="1"/>
          </p:cNvSpPr>
          <p:nvPr/>
        </p:nvSpPr>
        <p:spPr bwMode="auto">
          <a:xfrm>
            <a:off x="5221288" y="6297613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Key parameters of SIS18 TFS system</a:t>
            </a:r>
          </a:p>
        </p:txBody>
      </p:sp>
      <p:sp>
        <p:nvSpPr>
          <p:cNvPr id="13" name="Textfeld 3"/>
          <p:cNvSpPr txBox="1">
            <a:spLocks noChangeArrowheads="1"/>
          </p:cNvSpPr>
          <p:nvPr/>
        </p:nvSpPr>
        <p:spPr bwMode="auto">
          <a:xfrm>
            <a:off x="5173663" y="4572000"/>
            <a:ext cx="29924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Requirements for SIS100 TFS system</a:t>
            </a:r>
          </a:p>
        </p:txBody>
      </p:sp>
    </p:spTree>
    <p:extLst>
      <p:ext uri="{BB962C8B-B14F-4D97-AF65-F5344CB8AC3E}">
        <p14:creationId xmlns:p14="http://schemas.microsoft.com/office/powerpoint/2010/main" val="15495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3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69" y="134913"/>
            <a:ext cx="743776" cy="719390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838198" y="246927"/>
            <a:ext cx="6700979" cy="590668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Transient </a:t>
            </a:r>
            <a:r>
              <a:rPr lang="de-DE" b="0" dirty="0" err="1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Effects</a:t>
            </a:r>
            <a:r>
              <a:rPr lang="de-DE" b="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DE" b="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</a:t>
            </a:r>
            <a:r>
              <a:rPr lang="de-DE" b="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SIS100</a:t>
            </a:r>
            <a:r>
              <a:rPr lang="de-DE" b="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de-DE" b="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de-DE" b="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Simulation </a:t>
            </a:r>
            <a:r>
              <a:rPr lang="de-DE" b="0" dirty="0" err="1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by</a:t>
            </a:r>
            <a:r>
              <a:rPr lang="de-DE" b="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STEAM </a:t>
            </a:r>
            <a:r>
              <a:rPr lang="de-DE" b="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Group</a:t>
            </a:r>
            <a:endParaRPr lang="de-DE" b="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-11988" y="1306758"/>
            <a:ext cx="6295184" cy="2348282"/>
          </a:xfrm>
        </p:spPr>
        <p:txBody>
          <a:bodyPr>
            <a:noAutofit/>
          </a:bodyPr>
          <a:lstStyle/>
          <a:p>
            <a:r>
              <a:rPr lang="en-GB" sz="1200" dirty="0"/>
              <a:t>Collaboration duration: 2 years </a:t>
            </a:r>
            <a:r>
              <a:rPr lang="en-GB" sz="1200" dirty="0" smtClean="0"/>
              <a:t>(1.03.2020 </a:t>
            </a:r>
            <a:r>
              <a:rPr lang="en-GB" sz="1200" dirty="0"/>
              <a:t>– 28.02.2022</a:t>
            </a:r>
            <a:r>
              <a:rPr lang="en-GB" sz="1200" dirty="0" smtClean="0"/>
              <a:t>)</a:t>
            </a:r>
          </a:p>
          <a:p>
            <a:r>
              <a:rPr lang="en-GB" sz="1200" dirty="0" smtClean="0"/>
              <a:t>Resources: 1 FTE (</a:t>
            </a:r>
            <a:r>
              <a:rPr lang="en-GB" sz="1200" dirty="0" err="1" smtClean="0"/>
              <a:t>Dr.</a:t>
            </a:r>
            <a:r>
              <a:rPr lang="en-GB" sz="1200" dirty="0" smtClean="0"/>
              <a:t> Dimitri </a:t>
            </a:r>
            <a:r>
              <a:rPr lang="en-GB" sz="1200" dirty="0" err="1" smtClean="0"/>
              <a:t>Delkov</a:t>
            </a:r>
            <a:r>
              <a:rPr lang="en-GB" sz="1200" dirty="0" smtClean="0"/>
              <a:t> funded by GSI) + support of STEAM group</a:t>
            </a:r>
          </a:p>
          <a:p>
            <a:r>
              <a:rPr lang="en-GB" sz="1200" dirty="0"/>
              <a:t>Scope and </a:t>
            </a:r>
            <a:r>
              <a:rPr lang="en-GB" sz="1200" dirty="0" smtClean="0"/>
              <a:t>Status (simplified):</a:t>
            </a:r>
            <a:endParaRPr lang="en-GB" sz="1200" dirty="0"/>
          </a:p>
          <a:p>
            <a:pPr lvl="1"/>
            <a:r>
              <a:rPr lang="en-GB" sz="1200" dirty="0" smtClean="0"/>
              <a:t>Creating </a:t>
            </a:r>
            <a:r>
              <a:rPr lang="en-GB" sz="1200" dirty="0"/>
              <a:t>electrical models of the SIS100 main circuits including </a:t>
            </a:r>
            <a:r>
              <a:rPr lang="en-GB" sz="1200" dirty="0" smtClean="0"/>
              <a:t>energy extraction </a:t>
            </a:r>
            <a:r>
              <a:rPr lang="en-GB" sz="1200" dirty="0"/>
              <a:t>circuits, grounding and </a:t>
            </a:r>
            <a:r>
              <a:rPr lang="en-GB" sz="1200" dirty="0" smtClean="0"/>
              <a:t>simplified power </a:t>
            </a:r>
            <a:r>
              <a:rPr lang="en-GB" sz="1200" dirty="0"/>
              <a:t>converters </a:t>
            </a:r>
            <a:r>
              <a:rPr lang="en-GB" sz="1200" dirty="0" smtClean="0"/>
              <a:t>(</a:t>
            </a:r>
            <a:r>
              <a:rPr lang="en-GB" sz="1200" dirty="0"/>
              <a:t>missing transfer </a:t>
            </a:r>
            <a:r>
              <a:rPr lang="en-GB" sz="1200" dirty="0" smtClean="0"/>
              <a:t>function of </a:t>
            </a:r>
            <a:r>
              <a:rPr lang="en-GB" sz="1200" dirty="0"/>
              <a:t>the quadrupole </a:t>
            </a:r>
            <a:r>
              <a:rPr lang="en-GB" sz="1200" dirty="0" smtClean="0"/>
              <a:t>magnet                which will be measured in Dec. 2021) </a:t>
            </a:r>
            <a:r>
              <a:rPr lang="en-GB" sz="1200" dirty="0">
                <a:solidFill>
                  <a:srgbClr val="00B050"/>
                </a:solidFill>
              </a:rPr>
              <a:t>80% </a:t>
            </a:r>
            <a:endParaRPr lang="en-GB" sz="1200" dirty="0"/>
          </a:p>
          <a:p>
            <a:pPr lvl="1"/>
            <a:r>
              <a:rPr lang="en-GB" sz="1200" dirty="0" smtClean="0"/>
              <a:t>SIS100 </a:t>
            </a:r>
            <a:r>
              <a:rPr lang="en-GB" sz="1200" dirty="0"/>
              <a:t>main dipole circuit transient simulation + case study </a:t>
            </a:r>
            <a:r>
              <a:rPr lang="en-GB" sz="1200" dirty="0">
                <a:solidFill>
                  <a:srgbClr val="00B050"/>
                </a:solidFill>
              </a:rPr>
              <a:t>100%</a:t>
            </a:r>
          </a:p>
          <a:p>
            <a:pPr lvl="1"/>
            <a:r>
              <a:rPr lang="en-GB" sz="1200" dirty="0" smtClean="0"/>
              <a:t>SIS100 </a:t>
            </a:r>
            <a:r>
              <a:rPr lang="en-GB" sz="1200" dirty="0"/>
              <a:t>main quadrupole circuits transient simulation + case </a:t>
            </a:r>
            <a:r>
              <a:rPr lang="en-GB" sz="1200" dirty="0" smtClean="0"/>
              <a:t>study                                         </a:t>
            </a:r>
            <a:r>
              <a:rPr lang="en-GB" sz="1200" dirty="0" smtClean="0">
                <a:solidFill>
                  <a:schemeClr val="tx1"/>
                </a:solidFill>
              </a:rPr>
              <a:t>(waiting for the missing transfer function) </a:t>
            </a:r>
            <a:r>
              <a:rPr lang="en-GB" sz="1200" dirty="0">
                <a:solidFill>
                  <a:srgbClr val="00B050"/>
                </a:solidFill>
              </a:rPr>
              <a:t>60% </a:t>
            </a:r>
            <a:endParaRPr lang="en-GB" sz="1200" dirty="0">
              <a:solidFill>
                <a:schemeClr val="tx1"/>
              </a:solidFill>
            </a:endParaRPr>
          </a:p>
          <a:p>
            <a:pPr lvl="1"/>
            <a:r>
              <a:rPr lang="en-GB" sz="1200" dirty="0" smtClean="0"/>
              <a:t>2D </a:t>
            </a:r>
            <a:r>
              <a:rPr lang="en-GB" sz="1200" dirty="0"/>
              <a:t>mutual inductance calculation for the main </a:t>
            </a:r>
            <a:r>
              <a:rPr lang="en-GB" sz="1200" dirty="0" smtClean="0"/>
              <a:t>bus-bars in the dipole circuit </a:t>
            </a:r>
            <a:r>
              <a:rPr lang="en-GB" sz="1200" dirty="0" smtClean="0">
                <a:solidFill>
                  <a:srgbClr val="00B050"/>
                </a:solidFill>
              </a:rPr>
              <a:t>100%</a:t>
            </a:r>
          </a:p>
          <a:p>
            <a:pPr marL="0" indent="0">
              <a:buNone/>
            </a:pPr>
            <a:endParaRPr lang="en-GB" sz="1200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xmlns="" id="{D0A6F4FA-E0EE-4B91-BA16-1B0516C4B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479" y="1824404"/>
            <a:ext cx="2482401" cy="1702952"/>
          </a:xfrm>
          <a:prstGeom prst="rect">
            <a:avLst/>
          </a:prstGeom>
        </p:spPr>
      </p:pic>
      <p:pic>
        <p:nvPicPr>
          <p:cNvPr id="1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5753" y="4512307"/>
            <a:ext cx="3993252" cy="1069216"/>
          </a:xfrm>
          <a:prstGeom prst="rect">
            <a:avLst/>
          </a:prstGeom>
        </p:spPr>
      </p:pic>
      <p:sp>
        <p:nvSpPr>
          <p:cNvPr id="12" name="TextBox 21"/>
          <p:cNvSpPr txBox="1"/>
          <p:nvPr/>
        </p:nvSpPr>
        <p:spPr>
          <a:xfrm>
            <a:off x="6128571" y="2830524"/>
            <a:ext cx="2990434" cy="5539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just"/>
            <a:r>
              <a:rPr lang="en-GB" sz="1000" dirty="0" smtClean="0"/>
              <a:t>Model of a vacuum chamber in the dipole magnet and effect on the oscillation limitation during energy extraction</a:t>
            </a:r>
          </a:p>
        </p:txBody>
      </p:sp>
      <p:cxnSp>
        <p:nvCxnSpPr>
          <p:cNvPr id="13" name="Straight Connector 23"/>
          <p:cNvCxnSpPr/>
          <p:nvPr/>
        </p:nvCxnSpPr>
        <p:spPr>
          <a:xfrm>
            <a:off x="6153912" y="950976"/>
            <a:ext cx="0" cy="2782251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5"/>
          <p:cNvCxnSpPr/>
          <p:nvPr/>
        </p:nvCxnSpPr>
        <p:spPr>
          <a:xfrm>
            <a:off x="5137945" y="3733227"/>
            <a:ext cx="12193" cy="2819416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27"/>
          <p:cNvCxnSpPr/>
          <p:nvPr/>
        </p:nvCxnSpPr>
        <p:spPr>
          <a:xfrm flipH="1" flipV="1">
            <a:off x="5150138" y="3748177"/>
            <a:ext cx="1015966" cy="4986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Inhaltsplatzhalter 2"/>
          <p:cNvSpPr txBox="1">
            <a:spLocks/>
          </p:cNvSpPr>
          <p:nvPr/>
        </p:nvSpPr>
        <p:spPr>
          <a:xfrm>
            <a:off x="-11988" y="3750349"/>
            <a:ext cx="5188688" cy="20937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Mayor </a:t>
            </a:r>
            <a:r>
              <a:rPr lang="en-GB" sz="1200" dirty="0" smtClean="0"/>
              <a:t>results: </a:t>
            </a:r>
          </a:p>
          <a:p>
            <a:pPr lvl="1"/>
            <a:r>
              <a:rPr lang="en-US" sz="1200" dirty="0" smtClean="0"/>
              <a:t>DP circuit: initial study revealed high oscillation tendency → installation of parallel resistors across each dipole. After introduction of the vacuum chambers in the model, the oscillations are damped significantly → no R parallel required and no further mitigation action required</a:t>
            </a:r>
          </a:p>
          <a:p>
            <a:pPr lvl="1"/>
            <a:r>
              <a:rPr lang="en-US" sz="1200" dirty="0" smtClean="0"/>
              <a:t>Same is expected for the quadrupole circuits</a:t>
            </a:r>
          </a:p>
          <a:p>
            <a:pPr lvl="1"/>
            <a:r>
              <a:rPr lang="en-US" sz="1200" dirty="0" smtClean="0"/>
              <a:t>Case studies in DP: e.g. 1 </a:t>
            </a:r>
            <a:r>
              <a:rPr lang="en-US" sz="1200" i="1" dirty="0" smtClean="0"/>
              <a:t>R</a:t>
            </a:r>
            <a:r>
              <a:rPr lang="en-US" sz="1200" dirty="0" smtClean="0"/>
              <a:t>d does not open → circuit asymmetry but within the voltage limits. Recommendation to introduce a controlled delay between turning on of energy extraction switches  in order to always have an optimal order of turning on the 12 energy extraction resistors (circuit asymmetry reduction)</a:t>
            </a:r>
          </a:p>
          <a:p>
            <a:pPr lvl="1"/>
            <a:r>
              <a:rPr lang="en-US" sz="1200" dirty="0" smtClean="0"/>
              <a:t>2D mutual inductance simulation </a:t>
            </a:r>
            <a:r>
              <a:rPr lang="en-US" sz="1200" dirty="0"/>
              <a:t> → </a:t>
            </a:r>
            <a:r>
              <a:rPr lang="en-US" sz="1200" dirty="0" smtClean="0"/>
              <a:t>very low coupling between the main bus-bars</a:t>
            </a: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319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extfeld 5"/>
          <p:cNvSpPr txBox="1"/>
          <p:nvPr/>
        </p:nvSpPr>
        <p:spPr>
          <a:xfrm>
            <a:off x="1275489" y="136301"/>
            <a:ext cx="4970585" cy="83099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Radiation Hard </a:t>
            </a:r>
            <a:r>
              <a:rPr lang="de-D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Electrostatic</a:t>
            </a:r>
            <a:r>
              <a:rPr lang="de-D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Extraction</a:t>
            </a:r>
            <a:r>
              <a:rPr lang="de-DE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Septa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40503" y="1389185"/>
            <a:ext cx="8569035" cy="181588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baseline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SIS100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electrostatic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extraction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septum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conventional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design (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wire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septum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endParaRPr lang="de-DE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However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high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deposition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Uranium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intensity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covered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design.</a:t>
            </a:r>
          </a:p>
          <a:p>
            <a:pPr algn="l"/>
            <a:endParaRPr lang="de-DE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de-DE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Communication/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exchange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concepts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alternative E-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septa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designs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/>
            <a:endParaRPr lang="de-DE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contact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Bruno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Balhan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Jan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Borburgh</a:t>
            </a:r>
            <a:endParaRPr lang="de-DE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488" y="3005841"/>
            <a:ext cx="2567605" cy="1927055"/>
          </a:xfrm>
          <a:prstGeom prst="rect">
            <a:avLst/>
          </a:prstGeom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953483" y="5495925"/>
            <a:ext cx="1371600" cy="396875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de-DE" altLang="de-DE" sz="1000" b="1" dirty="0" err="1">
                <a:solidFill>
                  <a:srgbClr val="FFFF00"/>
                </a:solidFill>
              </a:rPr>
              <a:t>Wire</a:t>
            </a:r>
            <a:r>
              <a:rPr lang="de-DE" altLang="de-DE" sz="1000" b="1" dirty="0">
                <a:solidFill>
                  <a:srgbClr val="FFFF00"/>
                </a:solidFill>
              </a:rPr>
              <a:t> </a:t>
            </a:r>
            <a:r>
              <a:rPr lang="en-US" altLang="de-DE" sz="1000" b="1" dirty="0">
                <a:solidFill>
                  <a:srgbClr val="FFFF00"/>
                </a:solidFill>
              </a:rPr>
              <a:t>Ø</a:t>
            </a:r>
            <a:r>
              <a:rPr lang="de-DE" altLang="de-DE" sz="1000" b="1" dirty="0">
                <a:solidFill>
                  <a:srgbClr val="FFFF00"/>
                </a:solidFill>
              </a:rPr>
              <a:t> 25 </a:t>
            </a:r>
            <a:r>
              <a:rPr lang="de-DE" altLang="de-DE" sz="1000" b="1" dirty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de-DE" altLang="de-DE" sz="1000" b="1" dirty="0">
                <a:solidFill>
                  <a:srgbClr val="FFFF00"/>
                </a:solidFill>
              </a:rPr>
              <a:t>m</a:t>
            </a:r>
          </a:p>
          <a:p>
            <a:pPr algn="l"/>
            <a:r>
              <a:rPr lang="de-DE" altLang="de-DE" sz="1000" b="1" dirty="0">
                <a:solidFill>
                  <a:srgbClr val="FFFF00"/>
                </a:solidFill>
              </a:rPr>
              <a:t>10 mm jump </a:t>
            </a:r>
            <a:r>
              <a:rPr lang="de-DE" altLang="de-DE" sz="1000" b="1" dirty="0" err="1">
                <a:solidFill>
                  <a:srgbClr val="FFFF00"/>
                </a:solidFill>
              </a:rPr>
              <a:t>length</a:t>
            </a:r>
            <a:r>
              <a:rPr lang="de-DE" altLang="de-DE" sz="1000" dirty="0"/>
              <a:t> </a:t>
            </a:r>
          </a:p>
        </p:txBody>
      </p:sp>
      <p:pic>
        <p:nvPicPr>
          <p:cNvPr id="13" name="Picture 14" descr="U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17759" y="3186198"/>
            <a:ext cx="2102824" cy="39333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102501" y="3664569"/>
            <a:ext cx="3434330" cy="304800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U at 2.7 </a:t>
            </a:r>
            <a:r>
              <a:rPr kumimoji="0" lang="de-DE" altLang="de-DE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GeV</a:t>
            </a:r>
            <a:r>
              <a:rPr kumimoji="0" lang="de-DE" alt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/u, </a:t>
            </a:r>
            <a:r>
              <a:rPr kumimoji="0" lang="de-DE" altLang="de-DE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cycle</a:t>
            </a:r>
            <a:r>
              <a:rPr kumimoji="0" lang="de-DE" alt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1+1s, 5x10</a:t>
            </a:r>
            <a:r>
              <a:rPr kumimoji="0" lang="de-DE" altLang="de-DE" sz="1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11</a:t>
            </a:r>
            <a:r>
              <a:rPr kumimoji="0" lang="de-DE" alt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 </a:t>
            </a:r>
            <a:r>
              <a:rPr kumimoji="0" lang="de-DE" altLang="de-DE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ions</a:t>
            </a:r>
            <a:endParaRPr kumimoji="0" lang="de-DE" altLang="de-DE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953482" y="5231753"/>
            <a:ext cx="1371600" cy="396875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de-DE" altLang="de-DE" sz="1000" b="1" dirty="0" err="1">
                <a:solidFill>
                  <a:srgbClr val="FFFF00"/>
                </a:solidFill>
              </a:rPr>
              <a:t>Wire</a:t>
            </a:r>
            <a:r>
              <a:rPr lang="de-DE" altLang="de-DE" sz="1000" b="1" dirty="0">
                <a:solidFill>
                  <a:srgbClr val="FFFF00"/>
                </a:solidFill>
              </a:rPr>
              <a:t> </a:t>
            </a:r>
            <a:r>
              <a:rPr lang="en-US" altLang="de-DE" sz="1000" b="1" dirty="0">
                <a:solidFill>
                  <a:srgbClr val="FFFF00"/>
                </a:solidFill>
              </a:rPr>
              <a:t>Ø</a:t>
            </a:r>
            <a:r>
              <a:rPr lang="de-DE" altLang="de-DE" sz="1000" b="1" dirty="0">
                <a:solidFill>
                  <a:srgbClr val="FFFF00"/>
                </a:solidFill>
              </a:rPr>
              <a:t> 25 </a:t>
            </a:r>
            <a:r>
              <a:rPr lang="de-DE" altLang="de-DE" sz="1000" b="1" dirty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de-DE" altLang="de-DE" sz="1000" b="1" dirty="0">
                <a:solidFill>
                  <a:srgbClr val="FFFF00"/>
                </a:solidFill>
              </a:rPr>
              <a:t>m</a:t>
            </a:r>
          </a:p>
          <a:p>
            <a:pPr algn="l"/>
            <a:r>
              <a:rPr lang="de-DE" altLang="de-DE" sz="1000" b="1" dirty="0">
                <a:solidFill>
                  <a:srgbClr val="FFFF00"/>
                </a:solidFill>
              </a:rPr>
              <a:t>10 mm jump </a:t>
            </a:r>
            <a:r>
              <a:rPr lang="de-DE" altLang="de-DE" sz="1000" b="1" dirty="0" err="1">
                <a:solidFill>
                  <a:srgbClr val="FFFF00"/>
                </a:solidFill>
              </a:rPr>
              <a:t>length</a:t>
            </a:r>
            <a:r>
              <a:rPr lang="de-DE" altLang="de-DE" sz="1000" dirty="0"/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48598" y="6179730"/>
            <a:ext cx="3176422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dirty="0" err="1" smtClean="0"/>
              <a:t>Heat</a:t>
            </a:r>
            <a:r>
              <a:rPr lang="de-DE" sz="1200" dirty="0" smtClean="0"/>
              <a:t> </a:t>
            </a:r>
            <a:r>
              <a:rPr lang="de-DE" sz="1200" dirty="0" err="1" smtClean="0"/>
              <a:t>load</a:t>
            </a:r>
            <a:r>
              <a:rPr lang="de-DE" sz="1200" dirty="0" smtClean="0"/>
              <a:t> </a:t>
            </a:r>
            <a:r>
              <a:rPr lang="de-DE" sz="1200" dirty="0" err="1" smtClean="0"/>
              <a:t>simulations</a:t>
            </a:r>
            <a:r>
              <a:rPr lang="de-DE" sz="1200" dirty="0" smtClean="0"/>
              <a:t>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W-Re </a:t>
            </a:r>
            <a:r>
              <a:rPr lang="de-DE" sz="1200" dirty="0" err="1" smtClean="0"/>
              <a:t>wires</a:t>
            </a:r>
            <a:endParaRPr lang="de-DE" sz="12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5533290" y="4932896"/>
            <a:ext cx="2520463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dirty="0" err="1" smtClean="0"/>
              <a:t>Electrostatic</a:t>
            </a:r>
            <a:r>
              <a:rPr lang="de-DE" sz="1200" dirty="0" smtClean="0"/>
              <a:t> </a:t>
            </a:r>
            <a:r>
              <a:rPr lang="de-DE" sz="1200" dirty="0" err="1"/>
              <a:t>w</a:t>
            </a:r>
            <a:r>
              <a:rPr lang="de-DE" sz="1200" dirty="0" err="1" smtClean="0"/>
              <a:t>ire</a:t>
            </a:r>
            <a:r>
              <a:rPr lang="de-DE" sz="1200" dirty="0" smtClean="0"/>
              <a:t> </a:t>
            </a:r>
            <a:r>
              <a:rPr lang="de-DE" sz="1200" dirty="0" err="1" smtClean="0"/>
              <a:t>septum</a:t>
            </a:r>
            <a:endParaRPr lang="de-DE" sz="1200" dirty="0" smtClean="0"/>
          </a:p>
        </p:txBody>
      </p:sp>
    </p:spTree>
    <p:extLst>
      <p:ext uri="{BB962C8B-B14F-4D97-AF65-F5344CB8AC3E}">
        <p14:creationId xmlns:p14="http://schemas.microsoft.com/office/powerpoint/2010/main" val="385253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  <p:sp>
        <p:nvSpPr>
          <p:cNvPr id="7" name="Titel 6"/>
          <p:cNvSpPr txBox="1">
            <a:spLocks/>
          </p:cNvSpPr>
          <p:nvPr/>
        </p:nvSpPr>
        <p:spPr>
          <a:xfrm>
            <a:off x="1334178" y="193189"/>
            <a:ext cx="6242050" cy="787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800" b="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SIS100 Emergency Beam Dump</a:t>
            </a:r>
            <a:endParaRPr lang="de-DE" sz="2800" b="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Inhaltsplatzhalter 7"/>
          <p:cNvSpPr txBox="1">
            <a:spLocks/>
          </p:cNvSpPr>
          <p:nvPr/>
        </p:nvSpPr>
        <p:spPr>
          <a:xfrm>
            <a:off x="193432" y="1270399"/>
            <a:ext cx="4472830" cy="52135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Protection of SIS100 machine and experimental equipment from damage by beam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Essential part of Fast Beam Abort System (FBAS)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extraction during 50us by fast kickers</a:t>
            </a:r>
          </a:p>
          <a:p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challenges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different energy loss characteristics of protons and heavy ions (</a:t>
            </a:r>
            <a:r>
              <a:rPr lang="en-US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/dx ~ Z</a:t>
            </a:r>
            <a:r>
              <a:rPr lang="en-US" sz="12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Peak energy deposition about 7 kJ/cm</a:t>
            </a:r>
            <a:r>
              <a:rPr lang="en-US" sz="12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Design concept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Split dump into low-Z and high-Z part for absorption of heaviest ions (U</a:t>
            </a:r>
            <a:r>
              <a:rPr lang="en-US" sz="12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28+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and protons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Low-Z part in XHV beam vacuum, high-Z in air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Degrader to increase beam size at dump</a:t>
            </a:r>
          </a:p>
          <a:p>
            <a:endParaRPr lang="en-US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 interests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 tools and strategies for dump design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Material properties of known low-density carbon materials for use in thermo-mechanical simulations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Estimation of damage thresholds from simulations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XHV properties of low-density carbon materials</a:t>
            </a:r>
          </a:p>
          <a:p>
            <a:pPr lvl="1"/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Material choice for beam exit windows</a:t>
            </a:r>
          </a:p>
          <a:p>
            <a:pPr marL="457200" lvl="1" indent="0"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n-US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contact: M. </a:t>
            </a:r>
            <a:r>
              <a:rPr lang="en-US" sz="15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Calviani</a:t>
            </a:r>
            <a:r>
              <a:rPr lang="en-US" sz="15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(Head SY-STI-TCD)</a:t>
            </a:r>
            <a:endParaRPr lang="en-US" sz="15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4724595" y="1215108"/>
            <a:ext cx="4136332" cy="2058137"/>
            <a:chOff x="4896431" y="1251930"/>
            <a:chExt cx="4136332" cy="2058137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431" y="1258067"/>
              <a:ext cx="4136332" cy="205200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5861173" y="1251930"/>
              <a:ext cx="2225289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0" rIns="91440" bIns="0" rtlCol="0" anchor="t">
              <a:spAutoFit/>
            </a:bodyPr>
            <a:lstStyle/>
            <a:p>
              <a:pPr algn="ctr"/>
              <a:r>
                <a:rPr lang="en-US" sz="1100" dirty="0" smtClean="0"/>
                <a:t>Geometry of beam dump section</a:t>
              </a:r>
              <a:endParaRPr lang="de-DE" sz="1100" dirty="0" smtClean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261519" y="2583283"/>
              <a:ext cx="779388" cy="2308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900" i="1" dirty="0" smtClean="0">
                  <a:solidFill>
                    <a:srgbClr val="0000FF"/>
                  </a:solidFill>
                </a:rPr>
                <a:t>Degrader</a:t>
              </a:r>
              <a:endParaRPr lang="de-DE" sz="900" i="1" dirty="0" smtClean="0">
                <a:solidFill>
                  <a:srgbClr val="0000FF"/>
                </a:solidFill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7245530" y="2682398"/>
              <a:ext cx="536041" cy="2308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900" i="1" dirty="0" smtClean="0">
                  <a:solidFill>
                    <a:srgbClr val="0000FF"/>
                  </a:solidFill>
                </a:rPr>
                <a:t>Low-Z</a:t>
              </a:r>
              <a:endParaRPr lang="de-DE" sz="900" i="1" dirty="0" smtClean="0">
                <a:solidFill>
                  <a:srgbClr val="0000FF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7853476" y="2793696"/>
              <a:ext cx="536041" cy="2308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900" i="1" dirty="0" smtClean="0">
                  <a:solidFill>
                    <a:srgbClr val="0000FF"/>
                  </a:solidFill>
                </a:rPr>
                <a:t>High-Z</a:t>
              </a:r>
              <a:endParaRPr lang="de-DE" sz="900" i="1" dirty="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7854684" y="3027657"/>
            <a:ext cx="1316386" cy="21544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r"/>
            <a:r>
              <a:rPr lang="de-DE" sz="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</a:t>
            </a:r>
            <a:r>
              <a:rPr lang="de-DE" sz="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R. Martin (GSI)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4633218" y="3285203"/>
            <a:ext cx="4295798" cy="1439538"/>
            <a:chOff x="4700725" y="3364984"/>
            <a:chExt cx="4295798" cy="1439538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6836524" y="3500553"/>
              <a:ext cx="2159999" cy="1296000"/>
              <a:chOff x="6836524" y="3500553"/>
              <a:chExt cx="2159999" cy="1296000"/>
            </a:xfrm>
          </p:grpSpPr>
          <p:sp>
            <p:nvSpPr>
              <p:cNvPr id="22" name="Textfeld 21"/>
              <p:cNvSpPr txBox="1"/>
              <p:nvPr/>
            </p:nvSpPr>
            <p:spPr>
              <a:xfrm>
                <a:off x="7173895" y="4004688"/>
                <a:ext cx="939681" cy="2308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900" i="1" dirty="0" smtClean="0">
                    <a:solidFill>
                      <a:srgbClr val="FF00FF"/>
                    </a:solidFill>
                  </a:rPr>
                  <a:t>peak: 7 kJ/cm</a:t>
                </a:r>
                <a:r>
                  <a:rPr lang="en-US" sz="900" i="1" baseline="30000" dirty="0">
                    <a:solidFill>
                      <a:srgbClr val="FF00FF"/>
                    </a:solidFill>
                  </a:rPr>
                  <a:t>3</a:t>
                </a:r>
                <a:endParaRPr lang="de-DE" sz="900" i="1" dirty="0" smtClean="0">
                  <a:solidFill>
                    <a:srgbClr val="FF00FF"/>
                  </a:solidFill>
                </a:endParaRPr>
              </a:p>
            </p:txBody>
          </p:sp>
          <p:pic>
            <p:nvPicPr>
              <p:cNvPr id="23" name="Grafik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6524" y="3500553"/>
                <a:ext cx="2159999" cy="1296000"/>
              </a:xfrm>
              <a:prstGeom prst="rect">
                <a:avLst/>
              </a:prstGeom>
            </p:spPr>
          </p:pic>
        </p:grpSp>
        <p:grpSp>
          <p:nvGrpSpPr>
            <p:cNvPr id="18" name="Gruppieren 17"/>
            <p:cNvGrpSpPr/>
            <p:nvPr/>
          </p:nvGrpSpPr>
          <p:grpSpPr>
            <a:xfrm>
              <a:off x="4700725" y="3508522"/>
              <a:ext cx="2160000" cy="1296000"/>
              <a:chOff x="4700725" y="3508522"/>
              <a:chExt cx="2160000" cy="1296000"/>
            </a:xfrm>
          </p:grpSpPr>
          <p:pic>
            <p:nvPicPr>
              <p:cNvPr id="20" name="Grafik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0725" y="3508522"/>
                <a:ext cx="2160000" cy="1296000"/>
              </a:xfrm>
              <a:prstGeom prst="rect">
                <a:avLst/>
              </a:prstGeom>
            </p:spPr>
          </p:pic>
          <p:sp>
            <p:nvSpPr>
              <p:cNvPr id="21" name="Textfeld 20"/>
              <p:cNvSpPr txBox="1"/>
              <p:nvPr/>
            </p:nvSpPr>
            <p:spPr>
              <a:xfrm>
                <a:off x="5595980" y="4169816"/>
                <a:ext cx="1099981" cy="2308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900" i="1" dirty="0" smtClean="0">
                    <a:solidFill>
                      <a:srgbClr val="FF00FF"/>
                    </a:solidFill>
                  </a:rPr>
                  <a:t>density: 1.1 g/cm</a:t>
                </a:r>
                <a:r>
                  <a:rPr lang="en-US" sz="900" i="1" baseline="30000" dirty="0" smtClean="0">
                    <a:solidFill>
                      <a:srgbClr val="FF00FF"/>
                    </a:solidFill>
                  </a:rPr>
                  <a:t>3</a:t>
                </a:r>
                <a:endParaRPr lang="de-DE" sz="900" i="1" dirty="0" smtClean="0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19" name="Textfeld 18"/>
            <p:cNvSpPr txBox="1"/>
            <p:nvPr/>
          </p:nvSpPr>
          <p:spPr>
            <a:xfrm>
              <a:off x="5424149" y="3364984"/>
              <a:ext cx="3005951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0" rIns="91440" bIns="0" rtlCol="0" anchor="t">
              <a:spAutoFit/>
            </a:bodyPr>
            <a:lstStyle/>
            <a:p>
              <a:pPr algn="ctr"/>
              <a:r>
                <a:rPr lang="en-US" sz="1100" dirty="0" smtClean="0"/>
                <a:t>Energy deposition in degrader and low-Z part</a:t>
              </a:r>
              <a:endParaRPr lang="de-DE" sz="1100" dirty="0" smtClean="0"/>
            </a:p>
          </p:txBody>
        </p:sp>
      </p:grpSp>
      <p:sp>
        <p:nvSpPr>
          <p:cNvPr id="24" name="Textfeld 23"/>
          <p:cNvSpPr txBox="1"/>
          <p:nvPr/>
        </p:nvSpPr>
        <p:spPr>
          <a:xfrm>
            <a:off x="7854684" y="4653651"/>
            <a:ext cx="1316386" cy="21544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r"/>
            <a:r>
              <a:rPr lang="de-DE" sz="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</a:t>
            </a:r>
            <a:r>
              <a:rPr lang="de-DE" sz="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R. Martin (GSI)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727728" y="4836739"/>
            <a:ext cx="2177199" cy="169277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0" rIns="91440" bIns="0" rtlCol="0" anchor="t">
            <a:spAutoFit/>
          </a:bodyPr>
          <a:lstStyle/>
          <a:p>
            <a:pPr algn="ctr"/>
            <a:r>
              <a:rPr lang="en-US" sz="1100" dirty="0" smtClean="0"/>
              <a:t>Thermo-mechanical simulations</a:t>
            </a:r>
            <a:endParaRPr lang="de-DE" sz="1100" dirty="0" smtClean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" t="3937" r="9736" b="4161"/>
          <a:stretch/>
        </p:blipFill>
        <p:spPr>
          <a:xfrm>
            <a:off x="4755956" y="5118165"/>
            <a:ext cx="1768537" cy="1462389"/>
          </a:xfrm>
          <a:prstGeom prst="rect">
            <a:avLst/>
          </a:prstGeom>
        </p:spPr>
      </p:pic>
      <p:grpSp>
        <p:nvGrpSpPr>
          <p:cNvPr id="27" name="Gruppieren 26"/>
          <p:cNvGrpSpPr/>
          <p:nvPr/>
        </p:nvGrpSpPr>
        <p:grpSpPr>
          <a:xfrm>
            <a:off x="6912447" y="5045967"/>
            <a:ext cx="1907962" cy="1370857"/>
            <a:chOff x="7098999" y="5109723"/>
            <a:chExt cx="1907962" cy="1370857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8999" y="5228480"/>
              <a:ext cx="1907962" cy="1252100"/>
            </a:xfrm>
            <a:prstGeom prst="rect">
              <a:avLst/>
            </a:prstGeom>
          </p:spPr>
        </p:pic>
        <p:sp>
          <p:nvSpPr>
            <p:cNvPr id="29" name="Textfeld 28"/>
            <p:cNvSpPr txBox="1"/>
            <p:nvPr/>
          </p:nvSpPr>
          <p:spPr>
            <a:xfrm>
              <a:off x="7652870" y="5109723"/>
              <a:ext cx="800219" cy="9233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0" rIns="91440" bIns="0" rtlCol="0" anchor="t">
              <a:spAutoFit/>
            </a:bodyPr>
            <a:lstStyle/>
            <a:p>
              <a:pPr algn="ctr"/>
              <a:r>
                <a:rPr lang="en-US" sz="600" dirty="0" smtClean="0"/>
                <a:t>Strain in degrader</a:t>
              </a:r>
              <a:endParaRPr lang="de-DE" sz="600" dirty="0" smtClean="0"/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4816260" y="5019792"/>
            <a:ext cx="1822935" cy="92333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0" rIns="91440" bIns="0" rtlCol="0" anchor="t">
            <a:spAutoFit/>
          </a:bodyPr>
          <a:lstStyle/>
          <a:p>
            <a:pPr algn="ctr"/>
            <a:r>
              <a:rPr lang="en-US" sz="600" dirty="0" smtClean="0"/>
              <a:t>Simulation for HIRADMAT experiment with CFC</a:t>
            </a:r>
            <a:endParaRPr lang="de-DE" sz="6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7739268" y="6429842"/>
            <a:ext cx="1431802" cy="21544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r"/>
            <a:r>
              <a:rPr lang="de-DE" sz="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</a:t>
            </a:r>
            <a:r>
              <a:rPr lang="de-DE" sz="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P. Drechsel (GSI)</a:t>
            </a:r>
          </a:p>
        </p:txBody>
      </p:sp>
    </p:spTree>
    <p:extLst>
      <p:ext uri="{BB962C8B-B14F-4D97-AF65-F5344CB8AC3E}">
        <p14:creationId xmlns:p14="http://schemas.microsoft.com/office/powerpoint/2010/main" val="33608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  <p:sp>
        <p:nvSpPr>
          <p:cNvPr id="7" name="Inhaltsplatzhalter 5"/>
          <p:cNvSpPr txBox="1">
            <a:spLocks/>
          </p:cNvSpPr>
          <p:nvPr/>
        </p:nvSpPr>
        <p:spPr>
          <a:xfrm>
            <a:off x="180242" y="1793900"/>
            <a:ext cx="4211703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2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2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Motivation: Increasing heavy ion intensities beyond the space charge limit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Light ions are space charge limited in SIS18 today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Ion source and injector upgrades will push the limits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Electron lenses allow to increase intensities by (partial) compensation of space charge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Roadmap: SC compensation lens for SIS18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Requirements on lens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Compensation of </a:t>
            </a: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ΔQ</a:t>
            </a:r>
            <a:r>
              <a:rPr kumimoji="0" lang="en-US" sz="11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</a:t>
            </a:r>
            <a:r>
              <a:rPr kumimoji="0" lang="en-US" sz="11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= 0.2 for A/Q ≤ 4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 Lenses with L = 3.3 m lead to 10 A peak current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RF modulation to follow bunch structure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Matching or flat transverse profile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EU project for RF modulated electron gun</a:t>
            </a:r>
            <a:b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(ARIES WP16, partners: CERN, IAP, RTU)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 of grid modulated gun finalized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Gun and collector solenoids ordered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Magnetic design of interaction solenoid done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Preliminary layout of complete lens exists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GSI project for manufacturing of prototype lens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Required for benchmarking and optimization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Ultimately at least three lenses necessary</a:t>
            </a:r>
          </a:p>
        </p:txBody>
      </p:sp>
      <p:grpSp>
        <p:nvGrpSpPr>
          <p:cNvPr id="8" name="Gruppieren 3"/>
          <p:cNvGrpSpPr>
            <a:grpSpLocks/>
          </p:cNvGrpSpPr>
          <p:nvPr/>
        </p:nvGrpSpPr>
        <p:grpSpPr bwMode="auto">
          <a:xfrm>
            <a:off x="6953250" y="1485900"/>
            <a:ext cx="2047875" cy="1354138"/>
            <a:chOff x="4676775" y="989207"/>
            <a:chExt cx="2047875" cy="1354120"/>
          </a:xfrm>
        </p:grpSpPr>
        <p:pic>
          <p:nvPicPr>
            <p:cNvPr id="9" name="Grafik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7"/>
            <a:stretch>
              <a:fillRect/>
            </a:stretch>
          </p:blipFill>
          <p:spPr bwMode="auto">
            <a:xfrm>
              <a:off x="4772670" y="1179653"/>
              <a:ext cx="1746068" cy="1163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feld 5"/>
            <p:cNvSpPr txBox="1">
              <a:spLocks noChangeArrowheads="1"/>
            </p:cNvSpPr>
            <p:nvPr/>
          </p:nvSpPr>
          <p:spPr bwMode="auto">
            <a:xfrm>
              <a:off x="4676775" y="989207"/>
              <a:ext cx="204787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1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Modulation to match bunch</a:t>
              </a:r>
              <a:endParaRPr kumimoji="0" lang="de-DE" altLang="de-DE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uppieren 6"/>
          <p:cNvGrpSpPr>
            <a:grpSpLocks/>
          </p:cNvGrpSpPr>
          <p:nvPr/>
        </p:nvGrpSpPr>
        <p:grpSpPr bwMode="auto">
          <a:xfrm>
            <a:off x="4633913" y="1493838"/>
            <a:ext cx="2136775" cy="1355725"/>
            <a:chOff x="4634683" y="1493535"/>
            <a:chExt cx="2136193" cy="1355910"/>
          </a:xfrm>
        </p:grpSpPr>
        <p:grpSp>
          <p:nvGrpSpPr>
            <p:cNvPr id="12" name="Gruppieren 7"/>
            <p:cNvGrpSpPr>
              <a:grpSpLocks noChangeAspect="1"/>
            </p:cNvGrpSpPr>
            <p:nvPr/>
          </p:nvGrpSpPr>
          <p:grpSpPr bwMode="auto">
            <a:xfrm>
              <a:off x="4669615" y="1742352"/>
              <a:ext cx="2016707" cy="1107093"/>
              <a:chOff x="5661285" y="1167008"/>
              <a:chExt cx="2727136" cy="1497088"/>
            </a:xfrm>
          </p:grpSpPr>
          <p:grpSp>
            <p:nvGrpSpPr>
              <p:cNvPr id="14" name="Gruppieren 9"/>
              <p:cNvGrpSpPr>
                <a:grpSpLocks/>
              </p:cNvGrpSpPr>
              <p:nvPr/>
            </p:nvGrpSpPr>
            <p:grpSpPr bwMode="auto">
              <a:xfrm>
                <a:off x="7914637" y="1288849"/>
                <a:ext cx="473784" cy="1232941"/>
                <a:chOff x="4665133" y="1397007"/>
                <a:chExt cx="812801" cy="1640918"/>
              </a:xfrm>
            </p:grpSpPr>
            <p:sp>
              <p:nvSpPr>
                <p:cNvPr id="38" name="Pfeil nach unten 37"/>
                <p:cNvSpPr/>
                <p:nvPr/>
              </p:nvSpPr>
              <p:spPr>
                <a:xfrm>
                  <a:off x="4665270" y="1404257"/>
                  <a:ext cx="813682" cy="308606"/>
                </a:xfrm>
                <a:prstGeom prst="downArrow">
                  <a:avLst>
                    <a:gd name="adj1" fmla="val 100000"/>
                    <a:gd name="adj2" fmla="val 25132"/>
                  </a:avLst>
                </a:prstGeom>
                <a:solidFill>
                  <a:srgbClr val="0057A4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7200" tIns="18000" rIns="7200" bIns="1800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rPr>
                    <a:t>Injection</a:t>
                  </a:r>
                  <a:endParaRPr kumimoji="0" lang="de-DE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Pfeil nach unten 38"/>
                <p:cNvSpPr/>
                <p:nvPr/>
              </p:nvSpPr>
              <p:spPr>
                <a:xfrm>
                  <a:off x="4665270" y="1724293"/>
                  <a:ext cx="813682" cy="468624"/>
                </a:xfrm>
                <a:prstGeom prst="downArrow">
                  <a:avLst>
                    <a:gd name="adj1" fmla="val 100000"/>
                    <a:gd name="adj2" fmla="val 25132"/>
                  </a:avLst>
                </a:prstGeom>
                <a:solidFill>
                  <a:srgbClr val="0057A4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7200" tIns="18000" rIns="7200" bIns="1800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/>
                    </a:rPr>
                    <a:t>Bunching</a:t>
                  </a:r>
                  <a:endParaRPr kumimoji="0" lang="de-DE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  <p:sp>
              <p:nvSpPr>
                <p:cNvPr id="40" name="Pfeil nach unten 39"/>
                <p:cNvSpPr/>
                <p:nvPr/>
              </p:nvSpPr>
              <p:spPr>
                <a:xfrm>
                  <a:off x="4665270" y="2201489"/>
                  <a:ext cx="813682" cy="837237"/>
                </a:xfrm>
                <a:prstGeom prst="downArrow">
                  <a:avLst>
                    <a:gd name="adj1" fmla="val 100000"/>
                    <a:gd name="adj2" fmla="val 25132"/>
                  </a:avLst>
                </a:prstGeom>
                <a:solidFill>
                  <a:srgbClr val="0057A4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7200" tIns="18000" rIns="7200" bIns="1800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7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rPr>
                    <a:t>Accele</a:t>
                  </a:r>
                  <a:r>
                    <a:rPr kumimoji="0" lang="en-US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rPr>
                    <a:t>-ration</a:t>
                  </a:r>
                  <a:endParaRPr kumimoji="0" lang="de-DE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uppieren 10"/>
              <p:cNvGrpSpPr>
                <a:grpSpLocks/>
              </p:cNvGrpSpPr>
              <p:nvPr/>
            </p:nvGrpSpPr>
            <p:grpSpPr bwMode="auto">
              <a:xfrm>
                <a:off x="5661285" y="1167008"/>
                <a:ext cx="2254374" cy="1497088"/>
                <a:chOff x="5661285" y="1167008"/>
                <a:chExt cx="2254374" cy="1497088"/>
              </a:xfrm>
            </p:grpSpPr>
            <p:grpSp>
              <p:nvGrpSpPr>
                <p:cNvPr id="16" name="Gruppieren 11"/>
                <p:cNvGrpSpPr>
                  <a:grpSpLocks/>
                </p:cNvGrpSpPr>
                <p:nvPr/>
              </p:nvGrpSpPr>
              <p:grpSpPr bwMode="auto">
                <a:xfrm>
                  <a:off x="5700246" y="1167008"/>
                  <a:ext cx="2215413" cy="1497088"/>
                  <a:chOff x="5435612" y="1193800"/>
                  <a:chExt cx="3496723" cy="2375939"/>
                </a:xfrm>
              </p:grpSpPr>
              <p:grpSp>
                <p:nvGrpSpPr>
                  <p:cNvPr id="18" name="Gruppieren 13"/>
                  <p:cNvGrpSpPr>
                    <a:grpSpLocks/>
                  </p:cNvGrpSpPr>
                  <p:nvPr/>
                </p:nvGrpSpPr>
                <p:grpSpPr bwMode="auto">
                  <a:xfrm>
                    <a:off x="5604950" y="1397000"/>
                    <a:ext cx="3217337" cy="1947135"/>
                    <a:chOff x="5130796" y="1397000"/>
                    <a:chExt cx="3600004" cy="1947135"/>
                  </a:xfrm>
                </p:grpSpPr>
                <p:sp>
                  <p:nvSpPr>
                    <p:cNvPr id="21" name="Rechteck 20"/>
                    <p:cNvSpPr/>
                    <p:nvPr/>
                  </p:nvSpPr>
                  <p:spPr>
                    <a:xfrm>
                      <a:off x="5130209" y="1406034"/>
                      <a:ext cx="3600775" cy="126075"/>
                    </a:xfrm>
                    <a:prstGeom prst="rect">
                      <a:avLst/>
                    </a:prstGeom>
                    <a:solidFill>
                      <a:srgbClr val="FF505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grpSp>
                  <p:nvGrpSpPr>
                    <p:cNvPr id="22" name="Gruppieren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30800" y="1672639"/>
                      <a:ext cx="3600000" cy="185736"/>
                      <a:chOff x="5161589" y="2080697"/>
                      <a:chExt cx="3600000" cy="619119"/>
                    </a:xfrm>
                  </p:grpSpPr>
                  <p:sp>
                    <p:nvSpPr>
                      <p:cNvPr id="35" name="Ellipse 34"/>
                      <p:cNvSpPr/>
                      <p:nvPr/>
                    </p:nvSpPr>
                    <p:spPr>
                      <a:xfrm>
                        <a:off x="5160997" y="2123374"/>
                        <a:ext cx="1800387" cy="579261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36" name="Rechteck 35"/>
                      <p:cNvSpPr/>
                      <p:nvPr/>
                    </p:nvSpPr>
                    <p:spPr>
                      <a:xfrm>
                        <a:off x="5160997" y="2225600"/>
                        <a:ext cx="3600776" cy="374810"/>
                      </a:xfrm>
                      <a:prstGeom prst="rect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37" name="Ellipse 36"/>
                      <p:cNvSpPr/>
                      <p:nvPr/>
                    </p:nvSpPr>
                    <p:spPr>
                      <a:xfrm>
                        <a:off x="6961384" y="2112020"/>
                        <a:ext cx="1800389" cy="579253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</p:grpSp>
                <p:grpSp>
                  <p:nvGrpSpPr>
                    <p:cNvPr id="23" name="Gruppieren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30800" y="2008592"/>
                      <a:ext cx="3286120" cy="182880"/>
                      <a:chOff x="5316557" y="3124199"/>
                      <a:chExt cx="3286120" cy="609600"/>
                    </a:xfrm>
                  </p:grpSpPr>
                  <p:sp>
                    <p:nvSpPr>
                      <p:cNvPr id="33" name="Ellipse 32"/>
                      <p:cNvSpPr/>
                      <p:nvPr/>
                    </p:nvSpPr>
                    <p:spPr>
                      <a:xfrm>
                        <a:off x="5315965" y="3126045"/>
                        <a:ext cx="1482002" cy="613335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34" name="Ellipse 33"/>
                      <p:cNvSpPr/>
                      <p:nvPr/>
                    </p:nvSpPr>
                    <p:spPr>
                      <a:xfrm>
                        <a:off x="7120143" y="3126045"/>
                        <a:ext cx="1482002" cy="613335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</p:grpSp>
                <p:grpSp>
                  <p:nvGrpSpPr>
                    <p:cNvPr id="24" name="Gruppieren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30796" y="2258832"/>
                      <a:ext cx="2624596" cy="276572"/>
                      <a:chOff x="5314581" y="2853294"/>
                      <a:chExt cx="2624596" cy="921904"/>
                    </a:xfrm>
                  </p:grpSpPr>
                  <p:sp>
                    <p:nvSpPr>
                      <p:cNvPr id="31" name="Ellipse 30"/>
                      <p:cNvSpPr/>
                      <p:nvPr/>
                    </p:nvSpPr>
                    <p:spPr>
                      <a:xfrm>
                        <a:off x="5313994" y="2884216"/>
                        <a:ext cx="886927" cy="91999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32" name="Ellipse 31"/>
                      <p:cNvSpPr/>
                      <p:nvPr/>
                    </p:nvSpPr>
                    <p:spPr>
                      <a:xfrm>
                        <a:off x="7053735" y="2884216"/>
                        <a:ext cx="886927" cy="91999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</p:grpSp>
                <p:grpSp>
                  <p:nvGrpSpPr>
                    <p:cNvPr id="25" name="Gruppieren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30800" y="2631311"/>
                      <a:ext cx="2290529" cy="304167"/>
                      <a:chOff x="5314585" y="2605437"/>
                      <a:chExt cx="2545032" cy="921935"/>
                    </a:xfrm>
                  </p:grpSpPr>
                  <p:sp>
                    <p:nvSpPr>
                      <p:cNvPr id="29" name="Ellipse 28"/>
                      <p:cNvSpPr/>
                      <p:nvPr/>
                    </p:nvSpPr>
                    <p:spPr>
                      <a:xfrm>
                        <a:off x="5313927" y="2609646"/>
                        <a:ext cx="736999" cy="919190"/>
                      </a:xfrm>
                      <a:prstGeom prst="ellipse">
                        <a:avLst/>
                      </a:prstGeom>
                      <a:solidFill>
                        <a:srgbClr val="FF9B9B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30" name="Ellipse 29"/>
                      <p:cNvSpPr/>
                      <p:nvPr/>
                    </p:nvSpPr>
                    <p:spPr>
                      <a:xfrm>
                        <a:off x="7120631" y="2609646"/>
                        <a:ext cx="737002" cy="919190"/>
                      </a:xfrm>
                      <a:prstGeom prst="ellipse">
                        <a:avLst/>
                      </a:prstGeom>
                      <a:solidFill>
                        <a:srgbClr val="FF9B9B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</p:grpSp>
                <p:grpSp>
                  <p:nvGrpSpPr>
                    <p:cNvPr id="26" name="Gruppieren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30800" y="3012264"/>
                      <a:ext cx="2061476" cy="331871"/>
                      <a:chOff x="5314585" y="2399034"/>
                      <a:chExt cx="2545032" cy="921869"/>
                    </a:xfrm>
                  </p:grpSpPr>
                  <p:sp>
                    <p:nvSpPr>
                      <p:cNvPr id="27" name="Ellipse 26"/>
                      <p:cNvSpPr/>
                      <p:nvPr/>
                    </p:nvSpPr>
                    <p:spPr>
                      <a:xfrm>
                        <a:off x="5313854" y="2423706"/>
                        <a:ext cx="739340" cy="899183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  <p:sp>
                    <p:nvSpPr>
                      <p:cNvPr id="28" name="Ellipse 27"/>
                      <p:cNvSpPr/>
                      <p:nvPr/>
                    </p:nvSpPr>
                    <p:spPr>
                      <a:xfrm>
                        <a:off x="7120091" y="2423706"/>
                        <a:ext cx="739340" cy="899183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 w="9525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anchor="ctr"/>
                      <a:lstStyle/>
                      <a:p>
                        <a:pPr marL="0" marR="0" lvl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/>
                        </a:endParaRPr>
                      </a:p>
                    </p:txBody>
                  </p:sp>
                </p:grpSp>
              </p:grpSp>
              <p:cxnSp>
                <p:nvCxnSpPr>
                  <p:cNvPr id="19" name="Gerade Verbindung mit Pfeil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435612" y="1303866"/>
                    <a:ext cx="3496723" cy="0"/>
                  </a:xfrm>
                  <a:prstGeom prst="straightConnector1">
                    <a:avLst/>
                  </a:prstGeom>
                  <a:noFill/>
                  <a:ln w="19050" algn="ctr">
                    <a:solidFill>
                      <a:srgbClr val="7F7F7F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" name="Gerade Verbindung mit Pfeil 1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571085" y="1193800"/>
                    <a:ext cx="0" cy="2375939"/>
                  </a:xfrm>
                  <a:prstGeom prst="straightConnector1">
                    <a:avLst/>
                  </a:prstGeom>
                  <a:noFill/>
                  <a:ln w="19050" algn="ctr">
                    <a:solidFill>
                      <a:srgbClr val="7F7F7F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17" name="Textfeld 12"/>
                <p:cNvSpPr txBox="1">
                  <a:spLocks noChangeArrowheads="1"/>
                </p:cNvSpPr>
                <p:nvPr/>
              </p:nvSpPr>
              <p:spPr bwMode="auto">
                <a:xfrm>
                  <a:off x="5661285" y="2341079"/>
                  <a:ext cx="58529" cy="208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2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20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6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DBB63"/>
                    </a:buClr>
                    <a:buFont typeface="Wingdings" panose="05000000000000000000" pitchFamily="2" charset="2"/>
                    <a:buChar char="§"/>
                    <a:defRPr sz="1400">
                      <a:solidFill>
                        <a:srgbClr val="333333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de-DE" sz="1000" b="0" i="0" u="none" strike="noStrike" kern="120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rPr>
                    <a:t>t</a:t>
                  </a:r>
                  <a:endParaRPr kumimoji="0" lang="de-DE" altLang="de-DE" sz="10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3" name="Textfeld 8"/>
            <p:cNvSpPr txBox="1">
              <a:spLocks noChangeArrowheads="1"/>
            </p:cNvSpPr>
            <p:nvPr/>
          </p:nvSpPr>
          <p:spPr bwMode="auto">
            <a:xfrm>
              <a:off x="4634683" y="1493535"/>
              <a:ext cx="213619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Bunch structure in SIS18 cycle</a:t>
              </a:r>
              <a:endParaRPr kumimoji="0" lang="de-DE" altLang="de-DE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uppieren 36"/>
          <p:cNvGrpSpPr>
            <a:grpSpLocks noChangeAspect="1"/>
          </p:cNvGrpSpPr>
          <p:nvPr/>
        </p:nvGrpSpPr>
        <p:grpSpPr bwMode="auto">
          <a:xfrm>
            <a:off x="4759325" y="4502150"/>
            <a:ext cx="1863725" cy="1814513"/>
            <a:chOff x="5292080" y="1182782"/>
            <a:chExt cx="2824520" cy="2750120"/>
          </a:xfrm>
        </p:grpSpPr>
        <p:pic>
          <p:nvPicPr>
            <p:cNvPr id="42" name="Grafik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484784"/>
              <a:ext cx="2824520" cy="244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Rechteck 42"/>
            <p:cNvSpPr/>
            <p:nvPr/>
          </p:nvSpPr>
          <p:spPr>
            <a:xfrm>
              <a:off x="5518234" y="1182782"/>
              <a:ext cx="2374619" cy="3849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Mechanical gun design</a:t>
              </a:r>
              <a:endParaRPr kumimoji="0" lang="de-D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uppieren 39"/>
          <p:cNvGrpSpPr>
            <a:grpSpLocks noChangeAspect="1"/>
          </p:cNvGrpSpPr>
          <p:nvPr/>
        </p:nvGrpSpPr>
        <p:grpSpPr bwMode="auto">
          <a:xfrm>
            <a:off x="4670425" y="3067050"/>
            <a:ext cx="4379913" cy="1327150"/>
            <a:chOff x="457200" y="1403232"/>
            <a:chExt cx="8229600" cy="2494161"/>
          </a:xfrm>
        </p:grpSpPr>
        <p:pic>
          <p:nvPicPr>
            <p:cNvPr id="45" name="Inhaltsplatzhalter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484784"/>
              <a:ext cx="8229600" cy="2412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hteck 41"/>
            <p:cNvSpPr>
              <a:spLocks noChangeArrowheads="1"/>
            </p:cNvSpPr>
            <p:nvPr/>
          </p:nvSpPr>
          <p:spPr bwMode="auto">
            <a:xfrm>
              <a:off x="2061219" y="1403232"/>
              <a:ext cx="4436997" cy="491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1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Electron beam transport simulation</a:t>
              </a:r>
            </a:p>
          </p:txBody>
        </p:sp>
      </p:grpSp>
      <p:grpSp>
        <p:nvGrpSpPr>
          <p:cNvPr id="47" name="Gruppieren 42"/>
          <p:cNvGrpSpPr>
            <a:grpSpLocks/>
          </p:cNvGrpSpPr>
          <p:nvPr/>
        </p:nvGrpSpPr>
        <p:grpSpPr bwMode="auto">
          <a:xfrm>
            <a:off x="6861175" y="4511675"/>
            <a:ext cx="2028825" cy="1890713"/>
            <a:chOff x="5278045" y="4365104"/>
            <a:chExt cx="2030259" cy="1891455"/>
          </a:xfrm>
        </p:grpSpPr>
        <p:pic>
          <p:nvPicPr>
            <p:cNvPr id="48" name="Picture 2" descr="Q:\GSI\FAIR\SIS18\Elektronenlinsen\WP 16\Meetings\Annual_Meetings\Annual_Meeting_Y2_201904\WP16_Summary_ARIES_Y2_20190410\Material\Gunsolenoid\gunsolenoid_model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8045" y="4581128"/>
              <a:ext cx="2030259" cy="1675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Rechteck 44"/>
            <p:cNvSpPr>
              <a:spLocks noChangeArrowheads="1"/>
            </p:cNvSpPr>
            <p:nvPr/>
          </p:nvSpPr>
          <p:spPr bwMode="auto">
            <a:xfrm>
              <a:off x="5399967" y="4365104"/>
              <a:ext cx="183095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anose="05000000000000000000" pitchFamily="2" charset="2"/>
                <a:buChar char="§"/>
                <a:defRPr sz="140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1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3-D model of gun solenoid</a:t>
              </a:r>
              <a:endParaRPr kumimoji="0" lang="de-DE" altLang="de-DE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50" name="Textfeld 45"/>
          <p:cNvSpPr txBox="1">
            <a:spLocks noChangeArrowheads="1"/>
          </p:cNvSpPr>
          <p:nvPr/>
        </p:nvSpPr>
        <p:spPr bwMode="auto">
          <a:xfrm>
            <a:off x="1038104" y="72301"/>
            <a:ext cx="57325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2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20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16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FP7- ARIES –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Lens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altLang="de-DE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</a:t>
            </a:r>
            <a:r>
              <a:rPr lang="de-DE" alt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Charge </a:t>
            </a:r>
            <a:r>
              <a:rPr lang="de-DE" alt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Compensation</a:t>
            </a:r>
            <a:endParaRPr lang="de-DE" altLang="de-DE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feld 46"/>
          <p:cNvSpPr txBox="1">
            <a:spLocks noChangeArrowheads="1"/>
          </p:cNvSpPr>
          <p:nvPr/>
        </p:nvSpPr>
        <p:spPr bwMode="auto">
          <a:xfrm>
            <a:off x="133738" y="5981468"/>
            <a:ext cx="4867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2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20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16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anose="05000000000000000000" pitchFamily="2" charset="2"/>
              <a:buChar char="§"/>
              <a:defRPr sz="14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kumimoji="0" lang="de-DE" alt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contact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Adriana 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Rossi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kumimoji="0" lang="de-DE" alt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 Test stand </a:t>
            </a:r>
            <a:r>
              <a:rPr kumimoji="0" lang="de-DE" alt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altLang="de-DE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kumimoji="0" lang="de-DE" alt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beam.</a:t>
            </a:r>
            <a:r>
              <a:rPr lang="de-DE" altLang="de-DE" sz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been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changed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20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conducted</a:t>
            </a:r>
            <a:r>
              <a:rPr lang="de-DE" altLang="de-DE" sz="12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IAP Frankfurt.</a:t>
            </a:r>
            <a:endParaRPr kumimoji="0" lang="de-DE" altLang="de-DE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35975" y="1193740"/>
            <a:ext cx="463288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ARIES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workpackage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IAP, Frankfurt, Univ. Riga, GSI, CERN)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been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prolongated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shall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completed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promissed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deliveries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until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Dec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31th 2021.</a:t>
            </a:r>
          </a:p>
        </p:txBody>
      </p:sp>
    </p:spTree>
    <p:extLst>
      <p:ext uri="{BB962C8B-B14F-4D97-AF65-F5344CB8AC3E}">
        <p14:creationId xmlns:p14="http://schemas.microsoft.com/office/powerpoint/2010/main" val="77106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35" y="138535"/>
            <a:ext cx="743776" cy="71939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57436" y="5533205"/>
            <a:ext cx="7016464" cy="613590"/>
          </a:xfrm>
          <a:prstGeom prst="rect">
            <a:avLst/>
          </a:prstGeom>
          <a:solidFill>
            <a:srgbClr val="DBEEF4"/>
          </a:solidFill>
          <a:ln>
            <a:solidFill>
              <a:srgbClr val="2452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52060" y="3741416"/>
            <a:ext cx="8457830" cy="1772748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5CBDDA-5CCF-8748-8988-9DC6C898177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1187224" y="126420"/>
            <a:ext cx="4825276" cy="787557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FCC: R&amp;D high-field superconducting (extraction) septa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57124" y="1653402"/>
            <a:ext cx="3956432" cy="1729154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1187223" y="1569017"/>
            <a:ext cx="2097952" cy="0"/>
          </a:xfrm>
          <a:prstGeom prst="straightConnector1">
            <a:avLst/>
          </a:prstGeom>
          <a:ln w="19050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57123" y="1273033"/>
            <a:ext cx="3956433" cy="382092"/>
          </a:xfrm>
          <a:prstGeom prst="rect">
            <a:avLst/>
          </a:prstGeom>
          <a:solidFill>
            <a:srgbClr val="2452AE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1400" i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r>
              <a:rPr lang="de-DE" sz="140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de-DE" sz="1400" i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benefit</a:t>
            </a:r>
            <a:endParaRPr lang="de-DE" sz="1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66709"/>
              </p:ext>
            </p:extLst>
          </p:nvPr>
        </p:nvGraphicFramePr>
        <p:xfrm>
          <a:off x="400485" y="4065763"/>
          <a:ext cx="7972238" cy="122960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30540">
                  <a:extLst>
                    <a:ext uri="{9D8B030D-6E8A-4147-A177-3AD203B41FA5}">
                      <a16:colId xmlns:a16="http://schemas.microsoft.com/office/drawing/2014/main" xmlns="" val="2512653600"/>
                    </a:ext>
                  </a:extLst>
                </a:gridCol>
                <a:gridCol w="3569413">
                  <a:extLst>
                    <a:ext uri="{9D8B030D-6E8A-4147-A177-3AD203B41FA5}">
                      <a16:colId xmlns:a16="http://schemas.microsoft.com/office/drawing/2014/main" xmlns="" val="74281943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976992385"/>
                    </a:ext>
                  </a:extLst>
                </a:gridCol>
                <a:gridCol w="3664005">
                  <a:extLst>
                    <a:ext uri="{9D8B030D-6E8A-4147-A177-3AD203B41FA5}">
                      <a16:colId xmlns:a16="http://schemas.microsoft.com/office/drawing/2014/main" xmlns="" val="403443440"/>
                    </a:ext>
                  </a:extLst>
                </a:gridCol>
              </a:tblGrid>
              <a:tr h="218828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de-DE" sz="1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Add.</a:t>
                      </a: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de-DE" sz="1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GSI </a:t>
                      </a: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de-DE" sz="1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CERN</a:t>
                      </a:r>
                      <a:endParaRPr lang="de-DE" sz="1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9486527"/>
                  </a:ext>
                </a:extLst>
              </a:tr>
              <a:tr h="307728">
                <a:tc rowSpan="2">
                  <a:txBody>
                    <a:bodyPr/>
                    <a:lstStyle/>
                    <a:p>
                      <a:pPr marL="152550" lvl="0" indent="0" algn="l" defTabSz="457200" rtl="0" eaLnBrk="1" latinLnBrk="0" hangingPunct="1">
                        <a:buFont typeface="Symbol" panose="05050102010706020507" pitchFamily="18" charset="2"/>
                        <a:buNone/>
                      </a:pPr>
                      <a:r>
                        <a:rPr lang="de-DE" sz="1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#x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Septa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concept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expertise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comparison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Nuclotron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– Rutherford)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de-DE" sz="1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10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Consine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-theta expertise (Rutherford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cable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2448376"/>
                  </a:ext>
                </a:extLst>
              </a:tr>
              <a:tr h="678041">
                <a:tc vMerge="1">
                  <a:txBody>
                    <a:bodyPr/>
                    <a:lstStyle/>
                    <a:p>
                      <a:pPr marL="152550" lvl="0" indent="0" algn="l" defTabSz="457200" rtl="0" eaLnBrk="1" latinLnBrk="0" hangingPunct="1">
                        <a:buFont typeface="Symbol" panose="05050102010706020507" pitchFamily="18" charset="2"/>
                        <a:buNone/>
                      </a:pPr>
                      <a:endParaRPr lang="de-DE" sz="1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1085850" lvl="2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1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Design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studies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electromagnetic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cryogenic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mechanical</a:t>
                      </a:r>
                      <a:endParaRPr lang="de-DE" sz="1000" kern="1200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85850" lvl="2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R&amp;D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critical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parts</a:t>
                      </a:r>
                      <a:endParaRPr lang="de-DE" sz="1000" kern="1200" baseline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085850" lvl="2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Prototyping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and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testing</a:t>
                      </a:r>
                      <a:r>
                        <a:rPr lang="de-DE" sz="1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de-DE" sz="1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324000" lvl="0" indent="-171450" algn="l" defTabSz="457200" rtl="0" eaLnBrk="1" latinLnBrk="0" hangingPunct="1">
                        <a:buFont typeface="Wingdings" panose="05000000000000000000" pitchFamily="2" charset="2"/>
                        <a:buChar char="ü"/>
                      </a:pPr>
                      <a:endParaRPr lang="de-DE" sz="1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l" defTabSz="4572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de-DE" sz="1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2455824"/>
                  </a:ext>
                </a:extLst>
              </a:tr>
            </a:tbl>
          </a:graphicData>
        </a:graphic>
      </p:graphicFrame>
      <p:sp>
        <p:nvSpPr>
          <p:cNvPr id="15" name="Rechteck 14"/>
          <p:cNvSpPr/>
          <p:nvPr/>
        </p:nvSpPr>
        <p:spPr>
          <a:xfrm>
            <a:off x="266425" y="1689519"/>
            <a:ext cx="388354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onventional iron-dominated septa are limited to 2 T field strength. At GSI a cosine-theta septa magnet concept was developed enabling much higher field strength.</a:t>
            </a:r>
          </a:p>
          <a:p>
            <a:endParaRPr lang="en-GB" sz="1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2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uperconducting cosine-theta septa might be used at future accelerators </a:t>
            </a:r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(e.g. FCC, SIS400, medical, …). For feasibility studies the concept must be transferred to an engineering design.</a:t>
            </a:r>
          </a:p>
          <a:p>
            <a:endParaRPr lang="en-GB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5395154" y="1564643"/>
            <a:ext cx="2097952" cy="0"/>
          </a:xfrm>
          <a:prstGeom prst="straightConnector1">
            <a:avLst/>
          </a:prstGeom>
          <a:ln w="19050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252060" y="3556062"/>
            <a:ext cx="8457830" cy="415498"/>
          </a:xfrm>
          <a:prstGeom prst="rect">
            <a:avLst/>
          </a:prstGeom>
          <a:solidFill>
            <a:srgbClr val="2452AE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1400" i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endParaRPr lang="de-DE" sz="1400" i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208938" y="941783"/>
            <a:ext cx="89350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endParaRPr lang="de-DE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408669" y="3201799"/>
            <a:ext cx="1071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magnetic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field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イメージ" descr="イメージ"/>
          <p:cNvPicPr>
            <a:picLocks noChangeAspect="1"/>
          </p:cNvPicPr>
          <p:nvPr/>
        </p:nvPicPr>
        <p:blipFill>
          <a:blip r:embed="rId3">
            <a:extLst/>
          </a:blip>
          <a:srcRect l="36662" t="28914" r="27886" b="34696"/>
          <a:stretch>
            <a:fillRect/>
          </a:stretch>
        </p:blipFill>
        <p:spPr>
          <a:xfrm>
            <a:off x="7043658" y="1523101"/>
            <a:ext cx="1443026" cy="14378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イメージ" descr="イメージ"/>
          <p:cNvPicPr>
            <a:picLocks noChangeAspect="1"/>
          </p:cNvPicPr>
          <p:nvPr/>
        </p:nvPicPr>
        <p:blipFill>
          <a:blip r:embed="rId4">
            <a:extLst/>
          </a:blip>
          <a:srcRect b="2137"/>
          <a:stretch>
            <a:fillRect/>
          </a:stretch>
        </p:blipFill>
        <p:spPr>
          <a:xfrm flipH="1">
            <a:off x="5188220" y="1433651"/>
            <a:ext cx="1114236" cy="1654845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feld 22"/>
          <p:cNvSpPr txBox="1"/>
          <p:nvPr/>
        </p:nvSpPr>
        <p:spPr>
          <a:xfrm>
            <a:off x="4938623" y="3201799"/>
            <a:ext cx="1589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cosine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-theta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septa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32987" y="5518392"/>
            <a:ext cx="6510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interest from both sides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(application in future projects)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benefit from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complementary expertise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7043658" y="5533205"/>
            <a:ext cx="1655598" cy="613590"/>
          </a:xfrm>
          <a:prstGeom prst="rect">
            <a:avLst/>
          </a:prstGeom>
          <a:solidFill>
            <a:srgbClr val="2452AE"/>
          </a:solidFill>
          <a:ln>
            <a:solidFill>
              <a:srgbClr val="2452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271802" y="5528977"/>
            <a:ext cx="95847" cy="613590"/>
          </a:xfrm>
          <a:prstGeom prst="rect">
            <a:avLst/>
          </a:prstGeom>
          <a:solidFill>
            <a:srgbClr val="2452AE"/>
          </a:solidFill>
          <a:ln>
            <a:solidFill>
              <a:srgbClr val="2452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445477" y="6228253"/>
            <a:ext cx="4103077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dirty="0" smtClean="0"/>
              <a:t>CERN </a:t>
            </a:r>
            <a:r>
              <a:rPr lang="de-DE" sz="1200" dirty="0" err="1" smtClean="0"/>
              <a:t>contact</a:t>
            </a:r>
            <a:r>
              <a:rPr lang="de-DE" sz="1200" dirty="0" smtClean="0"/>
              <a:t>: Jan </a:t>
            </a:r>
            <a:r>
              <a:rPr lang="de-DE" sz="1200" dirty="0" err="1" smtClean="0"/>
              <a:t>Borburgh</a:t>
            </a:r>
            <a:endParaRPr lang="de-DE" sz="1200" dirty="0" smtClean="0"/>
          </a:p>
        </p:txBody>
      </p:sp>
      <p:sp>
        <p:nvSpPr>
          <p:cNvPr id="28" name="Rechteck 27"/>
          <p:cNvSpPr/>
          <p:nvPr/>
        </p:nvSpPr>
        <p:spPr>
          <a:xfrm>
            <a:off x="5403272" y="1156653"/>
            <a:ext cx="25242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to FCC week 2015-2019 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8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8" grpId="0" animBg="1"/>
      <p:bldP spid="24" grpId="0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CBDDA-5CCF-8748-8988-9DC6C8981774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5" name="Textfeld 4"/>
          <p:cNvSpPr txBox="1"/>
          <p:nvPr/>
        </p:nvSpPr>
        <p:spPr>
          <a:xfrm>
            <a:off x="422565" y="170739"/>
            <a:ext cx="4232907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3200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Other Topics</a:t>
            </a:r>
            <a:endParaRPr lang="de-DE" sz="3200" dirty="0" smtClean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45012" y="1904684"/>
            <a:ext cx="8064878" cy="181588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600" dirty="0" smtClean="0"/>
              <a:t>Expert Reviews:</a:t>
            </a:r>
          </a:p>
          <a:p>
            <a:pPr algn="l"/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smtClean="0"/>
              <a:t>Design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Cold</a:t>
            </a:r>
            <a:r>
              <a:rPr lang="de-DE" sz="1600" dirty="0" smtClean="0"/>
              <a:t> </a:t>
            </a:r>
            <a:r>
              <a:rPr lang="de-DE" sz="1600" dirty="0" err="1" smtClean="0"/>
              <a:t>Testing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SIS100 Feed Boxes (28.4.2020) (CERN: Hans Quack)</a:t>
            </a:r>
          </a:p>
          <a:p>
            <a:pPr algn="l"/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smtClean="0"/>
              <a:t>Interconnection Region Design (</a:t>
            </a:r>
            <a:r>
              <a:rPr lang="de-DE" sz="1600" dirty="0" err="1" smtClean="0"/>
              <a:t>Induction</a:t>
            </a:r>
            <a:r>
              <a:rPr lang="de-DE" sz="1600" dirty="0" smtClean="0"/>
              <a:t> in </a:t>
            </a:r>
            <a:r>
              <a:rPr lang="de-DE" sz="1600" dirty="0" err="1" smtClean="0"/>
              <a:t>LHe</a:t>
            </a:r>
            <a:r>
              <a:rPr lang="de-DE" sz="1600" dirty="0" smtClean="0"/>
              <a:t>, Mutual Bus Bar Forces, Bus Bar </a:t>
            </a:r>
            <a:r>
              <a:rPr lang="de-DE" sz="1600" dirty="0" err="1" smtClean="0"/>
              <a:t>Clamping</a:t>
            </a:r>
            <a:r>
              <a:rPr lang="de-DE" sz="1600" dirty="0" smtClean="0"/>
              <a:t>, Forces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Process</a:t>
            </a:r>
            <a:r>
              <a:rPr lang="de-DE" sz="1600" dirty="0" smtClean="0"/>
              <a:t> Line Bellow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Mechanical</a:t>
            </a:r>
            <a:r>
              <a:rPr lang="de-DE" sz="1600" dirty="0" smtClean="0"/>
              <a:t> </a:t>
            </a:r>
            <a:r>
              <a:rPr lang="de-DE" sz="1600" dirty="0" err="1" smtClean="0"/>
              <a:t>Fixations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Support)</a:t>
            </a:r>
          </a:p>
          <a:p>
            <a:pPr algn="l"/>
            <a:r>
              <a:rPr lang="de-DE" sz="1600" dirty="0"/>
              <a:t> </a:t>
            </a:r>
            <a:r>
              <a:rPr lang="de-DE" sz="1600" dirty="0" smtClean="0"/>
              <a:t>    (</a:t>
            </a:r>
            <a:r>
              <a:rPr lang="de-DE" sz="1600" dirty="0" err="1" smtClean="0"/>
              <a:t>planned</a:t>
            </a:r>
            <a:r>
              <a:rPr lang="de-DE" sz="1600" dirty="0" smtClean="0"/>
              <a:t>)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577762575"/>
      </p:ext>
    </p:extLst>
  </p:cSld>
  <p:clrMapOvr>
    <a:masterClrMapping/>
  </p:clrMapOvr>
</p:sld>
</file>

<file path=ppt/theme/theme1.xml><?xml version="1.0" encoding="utf-8"?>
<a:theme xmlns:a="http://schemas.openxmlformats.org/drawingml/2006/main" name="MAC-Template-V03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MAC-Template-V03</Template>
  <TotalTime>0</TotalTime>
  <Words>1033</Words>
  <Application>Microsoft Office PowerPoint</Application>
  <PresentationFormat>Bildschirmpräsentation (4:3)</PresentationFormat>
  <Paragraphs>149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</vt:lpstr>
      <vt:lpstr>Helvetica</vt:lpstr>
      <vt:lpstr>Symbol</vt:lpstr>
      <vt:lpstr>Wingdings</vt:lpstr>
      <vt:lpstr>MAC-Template-V03</vt:lpstr>
      <vt:lpstr>Synchrotron  Collaborations CERN – GSI/FAIR</vt:lpstr>
      <vt:lpstr>PowerPoint-Präsentation</vt:lpstr>
      <vt:lpstr>Transient Effects in SIS100 Simulation by STEAM Group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Carvas</dc:creator>
  <cp:lastModifiedBy>admin</cp:lastModifiedBy>
  <cp:revision>1196</cp:revision>
  <cp:lastPrinted>2018-06-26T14:20:50Z</cp:lastPrinted>
  <dcterms:created xsi:type="dcterms:W3CDTF">2017-05-03T12:35:34Z</dcterms:created>
  <dcterms:modified xsi:type="dcterms:W3CDTF">2021-11-25T07:45:02Z</dcterms:modified>
</cp:coreProperties>
</file>