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423" r:id="rId3"/>
    <p:sldId id="422" r:id="rId4"/>
    <p:sldId id="421" r:id="rId5"/>
    <p:sldId id="420" r:id="rId6"/>
    <p:sldId id="266" r:id="rId7"/>
  </p:sldIdLst>
  <p:sldSz cx="9144000" cy="6858000" type="screen4x3"/>
  <p:notesSz cx="6794500" cy="99314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diger Schmidt" initials="RS" lastIdx="2" clrIdx="0">
    <p:extLst>
      <p:ext uri="{19B8F6BF-5375-455C-9EA6-DF929625EA0E}">
        <p15:presenceInfo xmlns:p15="http://schemas.microsoft.com/office/powerpoint/2012/main" userId="S-1-5-21-1526224874-1540688658-1361462980-2003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FF5050"/>
    <a:srgbClr val="FDBB63"/>
    <a:srgbClr val="666666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964" autoAdjust="0"/>
    <p:restoredTop sz="96936" autoAdjust="0"/>
  </p:normalViewPr>
  <p:slideViewPr>
    <p:cSldViewPr snapToGrid="0" snapToObjects="1">
      <p:cViewPr varScale="1">
        <p:scale>
          <a:sx n="103" d="100"/>
          <a:sy n="103" d="100"/>
        </p:scale>
        <p:origin x="25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51660-0934-124D-A4B3-496C7F320307}" type="datetimeFigureOut">
              <a:rPr lang="de-DE" smtClean="0"/>
              <a:t>19.11.2021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A3EDE-7EBB-0F4A-80C2-34DB9D2E2E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8215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828EF-C252-394A-93BF-1C478CFA0896}" type="datetimeFigureOut">
              <a:rPr lang="de-DE" smtClean="0"/>
              <a:t>19.11.2021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02386-BEE7-5D4D-B4E7-4BB579C478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90198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fair-mesh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" t="11489" r="5373" b="5511"/>
          <a:stretch/>
        </p:blipFill>
        <p:spPr>
          <a:xfrm>
            <a:off x="110437" y="1417154"/>
            <a:ext cx="8926586" cy="50562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51563" y="3244364"/>
            <a:ext cx="6607516" cy="779866"/>
          </a:xfrm>
        </p:spPr>
        <p:txBody>
          <a:bodyPr anchor="b" anchorCtr="0">
            <a:noAutofit/>
          </a:bodyPr>
          <a:lstStyle>
            <a:lvl1pPr algn="ctr">
              <a:defRPr sz="3600">
                <a:solidFill>
                  <a:srgbClr val="333333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4024230"/>
            <a:ext cx="6400800" cy="58466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grpSp>
        <p:nvGrpSpPr>
          <p:cNvPr id="12" name="Gruppierung 11"/>
          <p:cNvGrpSpPr/>
          <p:nvPr userDrawn="1"/>
        </p:nvGrpSpPr>
        <p:grpSpPr>
          <a:xfrm>
            <a:off x="3193470" y="150090"/>
            <a:ext cx="5615712" cy="845209"/>
            <a:chOff x="3193470" y="150090"/>
            <a:chExt cx="5615712" cy="845209"/>
          </a:xfrm>
        </p:grpSpPr>
        <p:sp>
          <p:nvSpPr>
            <p:cNvPr id="9" name="Rechteck 8"/>
            <p:cNvSpPr/>
            <p:nvPr userDrawn="1"/>
          </p:nvSpPr>
          <p:spPr>
            <a:xfrm>
              <a:off x="7031182" y="150090"/>
              <a:ext cx="1778000" cy="5605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Textfeld 7"/>
            <p:cNvSpPr txBox="1"/>
            <p:nvPr userDrawn="1"/>
          </p:nvSpPr>
          <p:spPr>
            <a:xfrm>
              <a:off x="3193470" y="595189"/>
              <a:ext cx="55308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000" dirty="0">
                  <a:solidFill>
                    <a:srgbClr val="333333"/>
                  </a:solidFill>
                  <a:latin typeface="Arial"/>
                  <a:cs typeface="Arial"/>
                </a:rPr>
                <a:t>GSI Helmholtzzentrum für Schwerionenforschung GmbH</a:t>
              </a:r>
            </a:p>
            <a:p>
              <a:pPr algn="r"/>
              <a:endParaRPr lang="de-DE" sz="1000" dirty="0">
                <a:solidFill>
                  <a:srgbClr val="333333"/>
                </a:solidFill>
                <a:latin typeface="Arial"/>
                <a:cs typeface="Arial"/>
              </a:endParaRPr>
            </a:p>
          </p:txBody>
        </p:sp>
        <p:pic>
          <p:nvPicPr>
            <p:cNvPr id="10" name="Bild 9" descr="GSI_Logo_rgb.pn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7965" y="178975"/>
              <a:ext cx="1349516" cy="449839"/>
            </a:xfrm>
            <a:prstGeom prst="rect">
              <a:avLst/>
            </a:prstGeom>
          </p:spPr>
        </p:pic>
      </p:grpSp>
      <p:sp>
        <p:nvSpPr>
          <p:cNvPr id="13" name="Rechteck 12"/>
          <p:cNvSpPr/>
          <p:nvPr userDrawn="1"/>
        </p:nvSpPr>
        <p:spPr>
          <a:xfrm>
            <a:off x="404091" y="6650182"/>
            <a:ext cx="3371273" cy="20781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9936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565" y="271335"/>
            <a:ext cx="6242342" cy="787557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23544" y="6552643"/>
            <a:ext cx="8252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7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de-DE"/>
              <a:t>page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7664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13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de-DE"/>
              <a:t>page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6025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2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de-DE"/>
              <a:t>page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9792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0" y="6612411"/>
            <a:ext cx="9144000" cy="255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64992" y="6552643"/>
            <a:ext cx="744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965" y="259790"/>
            <a:ext cx="1349516" cy="449839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0" y="1068273"/>
            <a:ext cx="9144000" cy="0"/>
          </a:xfrm>
          <a:prstGeom prst="line">
            <a:avLst/>
          </a:prstGeom>
          <a:ln w="2540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435267" y="6620368"/>
            <a:ext cx="378083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>
                <a:solidFill>
                  <a:srgbClr val="333333"/>
                </a:solidFill>
                <a:latin typeface="Arial"/>
                <a:cs typeface="Arial"/>
              </a:rPr>
              <a:t>GSI Helmholtzzentrum für Schwerionenforschung GmbH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22565" y="270000"/>
            <a:ext cx="6242342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Rechteck 3"/>
          <p:cNvSpPr>
            <a:spLocks/>
          </p:cNvSpPr>
          <p:nvPr/>
        </p:nvSpPr>
        <p:spPr>
          <a:xfrm>
            <a:off x="-1" y="939485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00456" y="6552643"/>
            <a:ext cx="848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page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188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40017"/>
            <a:ext cx="6242342" cy="807330"/>
          </a:xfrm>
        </p:spPr>
        <p:txBody>
          <a:bodyPr>
            <a:normAutofit fontScale="90000"/>
          </a:bodyPr>
          <a:lstStyle/>
          <a:p>
            <a:r>
              <a:rPr lang="de-DE" dirty="0">
                <a:solidFill>
                  <a:schemeClr val="tx1"/>
                </a:solidFill>
              </a:rPr>
              <a:t>CERN / </a:t>
            </a:r>
            <a:r>
              <a:rPr lang="de-DE" dirty="0" smtClean="0">
                <a:solidFill>
                  <a:schemeClr val="tx1"/>
                </a:solidFill>
              </a:rPr>
              <a:t>GSI-IND </a:t>
            </a:r>
            <a:r>
              <a:rPr lang="de-DE" dirty="0" err="1" smtClean="0">
                <a:solidFill>
                  <a:schemeClr val="tx1"/>
                </a:solidFill>
              </a:rPr>
              <a:t>collaboration</a:t>
            </a:r>
            <a:r>
              <a:rPr lang="de-DE" dirty="0" smtClean="0">
                <a:solidFill>
                  <a:schemeClr val="tx1"/>
                </a:solidFill>
              </a:rPr>
              <a:t> on </a:t>
            </a:r>
            <a:r>
              <a:rPr lang="de-DE" dirty="0" err="1" smtClean="0">
                <a:solidFill>
                  <a:schemeClr val="tx1"/>
                </a:solidFill>
              </a:rPr>
              <a:t>the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Personnel</a:t>
            </a:r>
            <a:r>
              <a:rPr lang="de-DE" dirty="0">
                <a:solidFill>
                  <a:schemeClr val="tx1"/>
                </a:solidFill>
              </a:rPr>
              <a:t> Access System </a:t>
            </a:r>
            <a:r>
              <a:rPr lang="de-DE" dirty="0" err="1" smtClean="0">
                <a:solidFill>
                  <a:schemeClr val="tx1"/>
                </a:solidFill>
              </a:rPr>
              <a:t>for</a:t>
            </a:r>
            <a:r>
              <a:rPr lang="de-DE" dirty="0" smtClean="0">
                <a:solidFill>
                  <a:schemeClr val="tx1"/>
                </a:solidFill>
              </a:rPr>
              <a:t> FAIR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1" indent="0">
              <a:buNone/>
            </a:pPr>
            <a:r>
              <a:rPr lang="de-DE" sz="2400" dirty="0" smtClean="0">
                <a:solidFill>
                  <a:schemeClr val="tx1"/>
                </a:solidFill>
              </a:rPr>
              <a:t>Development </a:t>
            </a:r>
            <a:r>
              <a:rPr lang="de-DE" sz="2400" dirty="0" err="1" smtClean="0">
                <a:solidFill>
                  <a:schemeClr val="tx1"/>
                </a:solidFill>
              </a:rPr>
              <a:t>of</a:t>
            </a:r>
            <a:r>
              <a:rPr lang="de-DE" sz="2400" dirty="0" smtClean="0">
                <a:solidFill>
                  <a:schemeClr val="tx1"/>
                </a:solidFill>
              </a:rPr>
              <a:t> </a:t>
            </a:r>
            <a:r>
              <a:rPr lang="de-DE" sz="2400" dirty="0" err="1" smtClean="0">
                <a:solidFill>
                  <a:schemeClr val="tx1"/>
                </a:solidFill>
              </a:rPr>
              <a:t>the</a:t>
            </a:r>
            <a:r>
              <a:rPr lang="de-DE" sz="2400" dirty="0" smtClean="0">
                <a:solidFill>
                  <a:schemeClr val="tx1"/>
                </a:solidFill>
              </a:rPr>
              <a:t> PLC </a:t>
            </a:r>
            <a:r>
              <a:rPr lang="de-DE" sz="2400" dirty="0" err="1" smtClean="0">
                <a:solidFill>
                  <a:schemeClr val="tx1"/>
                </a:solidFill>
              </a:rPr>
              <a:t>software</a:t>
            </a:r>
            <a:r>
              <a:rPr lang="de-DE" sz="2400" dirty="0" smtClean="0">
                <a:solidFill>
                  <a:schemeClr val="tx1"/>
                </a:solidFill>
              </a:rPr>
              <a:t> </a:t>
            </a:r>
            <a:r>
              <a:rPr lang="de-DE" sz="2400" dirty="0" err="1" smtClean="0">
                <a:solidFill>
                  <a:schemeClr val="tx1"/>
                </a:solidFill>
              </a:rPr>
              <a:t>for</a:t>
            </a:r>
            <a:r>
              <a:rPr lang="de-DE" sz="2400" dirty="0" smtClean="0">
                <a:solidFill>
                  <a:schemeClr val="tx1"/>
                </a:solidFill>
              </a:rPr>
              <a:t> </a:t>
            </a:r>
            <a:r>
              <a:rPr lang="de-DE" sz="2400" dirty="0" err="1" smtClean="0">
                <a:solidFill>
                  <a:schemeClr val="tx1"/>
                </a:solidFill>
              </a:rPr>
              <a:t>the</a:t>
            </a:r>
            <a:r>
              <a:rPr lang="de-DE" sz="2400" dirty="0" smtClean="0">
                <a:solidFill>
                  <a:schemeClr val="tx1"/>
                </a:solidFill>
              </a:rPr>
              <a:t> </a:t>
            </a:r>
            <a:r>
              <a:rPr lang="de-DE" sz="2400" dirty="0" err="1" smtClean="0">
                <a:solidFill>
                  <a:schemeClr val="tx1"/>
                </a:solidFill>
              </a:rPr>
              <a:t>Personnel</a:t>
            </a:r>
            <a:r>
              <a:rPr lang="de-DE" sz="2400" dirty="0" smtClean="0">
                <a:solidFill>
                  <a:schemeClr val="tx1"/>
                </a:solidFill>
              </a:rPr>
              <a:t> Access System </a:t>
            </a:r>
            <a:r>
              <a:rPr lang="de-DE" sz="2400" dirty="0" err="1" smtClean="0">
                <a:solidFill>
                  <a:schemeClr val="tx1"/>
                </a:solidFill>
              </a:rPr>
              <a:t>for</a:t>
            </a:r>
            <a:r>
              <a:rPr lang="de-DE" sz="2400" dirty="0" smtClean="0">
                <a:solidFill>
                  <a:schemeClr val="tx1"/>
                </a:solidFill>
              </a:rPr>
              <a:t> FAIR (PAS)</a:t>
            </a:r>
            <a:endParaRPr lang="de-DE" sz="3200" dirty="0">
              <a:solidFill>
                <a:schemeClr val="tx1"/>
              </a:solidFill>
            </a:endParaRPr>
          </a:p>
          <a:p>
            <a:pPr marL="285750" lvl="1"/>
            <a:r>
              <a:rPr lang="de-DE" sz="2400" dirty="0"/>
              <a:t>Start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collaboration</a:t>
            </a:r>
            <a:r>
              <a:rPr lang="de-DE" sz="2400" dirty="0"/>
              <a:t> was Q2/2020</a:t>
            </a:r>
          </a:p>
          <a:p>
            <a:pPr marL="285750" lvl="1"/>
            <a:r>
              <a:rPr lang="de-DE" sz="2400" dirty="0">
                <a:solidFill>
                  <a:schemeClr val="tx1"/>
                </a:solidFill>
              </a:rPr>
              <a:t>Goal: </a:t>
            </a:r>
            <a:r>
              <a:rPr lang="de-DE" sz="2400" dirty="0" err="1">
                <a:solidFill>
                  <a:schemeClr val="tx1"/>
                </a:solidFill>
              </a:rPr>
              <a:t>delivery</a:t>
            </a:r>
            <a:r>
              <a:rPr lang="de-DE" sz="2400" dirty="0">
                <a:solidFill>
                  <a:schemeClr val="tx1"/>
                </a:solidFill>
              </a:rPr>
              <a:t> of a protoptype </a:t>
            </a:r>
            <a:r>
              <a:rPr lang="de-DE" sz="2400" dirty="0" err="1"/>
              <a:t>safety</a:t>
            </a:r>
            <a:r>
              <a:rPr lang="de-DE" sz="2400" dirty="0"/>
              <a:t> </a:t>
            </a:r>
            <a:r>
              <a:rPr lang="de-DE" sz="2400" dirty="0" err="1"/>
              <a:t>program</a:t>
            </a:r>
            <a:r>
              <a:rPr lang="de-DE" sz="2400" dirty="0"/>
              <a:t> </a:t>
            </a:r>
            <a:r>
              <a:rPr lang="de-DE" sz="2400" dirty="0" err="1"/>
              <a:t>version</a:t>
            </a:r>
            <a:r>
              <a:rPr lang="de-DE" sz="2400" dirty="0"/>
              <a:t> for PAS prototype </a:t>
            </a:r>
            <a:r>
              <a:rPr lang="de-DE" sz="2400" dirty="0" err="1"/>
              <a:t>until</a:t>
            </a:r>
            <a:r>
              <a:rPr lang="de-DE" sz="2400" dirty="0"/>
              <a:t> Q4/2021</a:t>
            </a:r>
          </a:p>
          <a:p>
            <a:pPr marL="285750" lvl="1"/>
            <a:r>
              <a:rPr lang="de-DE" sz="2400" dirty="0"/>
              <a:t>SW </a:t>
            </a:r>
            <a:r>
              <a:rPr lang="de-DE" sz="2400" dirty="0" err="1" smtClean="0"/>
              <a:t>developed</a:t>
            </a:r>
            <a:r>
              <a:rPr lang="de-DE" sz="2400" dirty="0" smtClean="0"/>
              <a:t> </a:t>
            </a:r>
            <a:r>
              <a:rPr lang="de-DE" sz="2400" dirty="0" err="1"/>
              <a:t>by</a:t>
            </a:r>
            <a:r>
              <a:rPr lang="de-DE" sz="2400" dirty="0"/>
              <a:t> </a:t>
            </a:r>
            <a:r>
              <a:rPr lang="de-DE" sz="2400" dirty="0" smtClean="0"/>
              <a:t>CERN, </a:t>
            </a:r>
            <a:r>
              <a:rPr lang="de-DE" sz="2400" dirty="0" err="1"/>
              <a:t>successfully</a:t>
            </a:r>
            <a:r>
              <a:rPr lang="de-DE" sz="2400" dirty="0"/>
              <a:t> </a:t>
            </a:r>
            <a:r>
              <a:rPr lang="de-DE" sz="2400" dirty="0" err="1"/>
              <a:t>integrated</a:t>
            </a:r>
            <a:r>
              <a:rPr lang="de-DE" sz="2400" dirty="0"/>
              <a:t> in </a:t>
            </a:r>
            <a:r>
              <a:rPr lang="de-DE" sz="2400" dirty="0" err="1"/>
              <a:t>the</a:t>
            </a:r>
            <a:r>
              <a:rPr lang="de-DE" sz="2400" dirty="0"/>
              <a:t> prototype HW </a:t>
            </a:r>
            <a:r>
              <a:rPr lang="de-DE" sz="2400" dirty="0" err="1"/>
              <a:t>system</a:t>
            </a:r>
            <a:r>
              <a:rPr lang="de-DE" sz="2400" dirty="0"/>
              <a:t> in CW44-45</a:t>
            </a:r>
          </a:p>
          <a:p>
            <a:pPr marL="285750" lvl="1"/>
            <a:r>
              <a:rPr lang="de-DE" sz="2400" dirty="0"/>
              <a:t>Test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safety</a:t>
            </a:r>
            <a:r>
              <a:rPr lang="de-DE" sz="2400" dirty="0"/>
              <a:t> </a:t>
            </a:r>
            <a:r>
              <a:rPr lang="de-DE" sz="2400" dirty="0" err="1"/>
              <a:t>programs</a:t>
            </a:r>
            <a:r>
              <a:rPr lang="de-DE" sz="2400" dirty="0"/>
              <a:t> incl.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interaction</a:t>
            </a:r>
            <a:r>
              <a:rPr lang="de-DE" sz="2400" dirty="0"/>
              <a:t> </a:t>
            </a:r>
            <a:r>
              <a:rPr lang="de-DE" sz="2400" dirty="0" err="1"/>
              <a:t>between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3 PLCs (BOG, NE, AAD) in CW46 (last </a:t>
            </a:r>
            <a:r>
              <a:rPr lang="de-DE" sz="2400" dirty="0" err="1"/>
              <a:t>week</a:t>
            </a:r>
            <a:r>
              <a:rPr lang="de-DE" sz="2400" dirty="0"/>
              <a:t>)</a:t>
            </a:r>
          </a:p>
          <a:p>
            <a:pPr marL="285750" lvl="1"/>
            <a:r>
              <a:rPr lang="de-DE" sz="2400" dirty="0"/>
              <a:t>Goal </a:t>
            </a:r>
            <a:r>
              <a:rPr lang="de-DE" sz="2400" dirty="0" err="1">
                <a:solidFill>
                  <a:schemeClr val="tx1"/>
                </a:solidFill>
              </a:rPr>
              <a:t>has</a:t>
            </a:r>
            <a:r>
              <a:rPr lang="de-DE" sz="2400" dirty="0"/>
              <a:t> </a:t>
            </a:r>
            <a:r>
              <a:rPr lang="de-DE" sz="2400" dirty="0" err="1"/>
              <a:t>been</a:t>
            </a:r>
            <a:r>
              <a:rPr lang="de-DE" sz="2400" dirty="0"/>
              <a:t> </a:t>
            </a:r>
            <a:r>
              <a:rPr lang="de-DE" sz="2400" dirty="0" err="1"/>
              <a:t>reached</a:t>
            </a:r>
            <a:r>
              <a:rPr lang="de-DE" sz="2400" dirty="0"/>
              <a:t> : </a:t>
            </a:r>
            <a:r>
              <a:rPr lang="de-DE" sz="2400" dirty="0" err="1"/>
              <a:t>tests</a:t>
            </a:r>
            <a:r>
              <a:rPr lang="de-DE" sz="2400" dirty="0"/>
              <a:t> at GSI </a:t>
            </a:r>
            <a:r>
              <a:rPr lang="de-DE" sz="2400" dirty="0" err="1"/>
              <a:t>took</a:t>
            </a:r>
            <a:r>
              <a:rPr lang="de-DE" sz="2400" dirty="0"/>
              <a:t> </a:t>
            </a:r>
            <a:r>
              <a:rPr lang="de-DE" sz="2400" dirty="0" err="1"/>
              <a:t>place</a:t>
            </a:r>
            <a:r>
              <a:rPr lang="de-DE" sz="2400" dirty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/>
              <a:t>were</a:t>
            </a:r>
            <a:r>
              <a:rPr lang="de-DE" sz="2400" dirty="0"/>
              <a:t> </a:t>
            </a:r>
            <a:r>
              <a:rPr lang="de-DE" sz="2400" dirty="0" err="1" smtClean="0"/>
              <a:t>very</a:t>
            </a:r>
            <a:r>
              <a:rPr lang="de-DE" sz="2400" dirty="0" smtClean="0"/>
              <a:t> </a:t>
            </a:r>
            <a:r>
              <a:rPr lang="de-DE" sz="2400" dirty="0" err="1"/>
              <a:t>successful</a:t>
            </a:r>
            <a:r>
              <a:rPr lang="de-DE" sz="2400" dirty="0"/>
              <a:t>.</a:t>
            </a:r>
          </a:p>
          <a:p>
            <a:pPr marL="285750" lvl="1"/>
            <a:r>
              <a:rPr lang="de-DE" sz="2400" dirty="0"/>
              <a:t>Open </a:t>
            </a:r>
            <a:r>
              <a:rPr lang="de-DE" sz="2400" dirty="0" err="1"/>
              <a:t>issues</a:t>
            </a:r>
            <a:r>
              <a:rPr lang="de-DE" sz="2400" dirty="0"/>
              <a:t>:</a:t>
            </a:r>
          </a:p>
          <a:p>
            <a:pPr marL="685800" lvl="2"/>
            <a:r>
              <a:rPr lang="de-DE" sz="2200" dirty="0"/>
              <a:t>Minor </a:t>
            </a:r>
            <a:r>
              <a:rPr lang="de-DE" sz="2200" dirty="0" err="1"/>
              <a:t>points</a:t>
            </a:r>
            <a:r>
              <a:rPr lang="de-DE" sz="2200" dirty="0"/>
              <a:t> </a:t>
            </a:r>
            <a:r>
              <a:rPr lang="de-DE" sz="2200" dirty="0" err="1"/>
              <a:t>to</a:t>
            </a:r>
            <a:r>
              <a:rPr lang="de-DE" sz="2200" dirty="0"/>
              <a:t> </a:t>
            </a:r>
            <a:r>
              <a:rPr lang="de-DE" sz="2200" dirty="0" err="1"/>
              <a:t>be</a:t>
            </a:r>
            <a:r>
              <a:rPr lang="de-DE" sz="2200" dirty="0"/>
              <a:t> </a:t>
            </a:r>
            <a:r>
              <a:rPr lang="de-DE" sz="2200" dirty="0" err="1"/>
              <a:t>finalised</a:t>
            </a:r>
            <a:endParaRPr lang="de-DE" sz="2200" dirty="0"/>
          </a:p>
          <a:p>
            <a:pPr marL="285750" lvl="1"/>
            <a:r>
              <a:rPr lang="de-DE" sz="2400" dirty="0" err="1"/>
              <a:t>Ongoing</a:t>
            </a:r>
            <a:r>
              <a:rPr lang="de-DE" sz="2400" dirty="0"/>
              <a:t>: </a:t>
            </a:r>
            <a:endParaRPr lang="de-DE" sz="2200" dirty="0"/>
          </a:p>
          <a:p>
            <a:pPr marL="685800" lvl="2"/>
            <a:r>
              <a:rPr lang="de-DE" sz="2200" dirty="0" err="1">
                <a:solidFill>
                  <a:schemeClr val="tx1"/>
                </a:solidFill>
              </a:rPr>
              <a:t>Documentation</a:t>
            </a:r>
            <a:r>
              <a:rPr lang="de-DE" sz="2200" dirty="0">
                <a:solidFill>
                  <a:schemeClr val="tx1"/>
                </a:solidFill>
              </a:rPr>
              <a:t> </a:t>
            </a:r>
            <a:r>
              <a:rPr lang="de-DE" sz="2200" dirty="0" err="1">
                <a:solidFill>
                  <a:schemeClr val="tx1"/>
                </a:solidFill>
              </a:rPr>
              <a:t>to</a:t>
            </a:r>
            <a:r>
              <a:rPr lang="de-DE" sz="2200" dirty="0">
                <a:solidFill>
                  <a:schemeClr val="tx1"/>
                </a:solidFill>
              </a:rPr>
              <a:t> </a:t>
            </a:r>
            <a:r>
              <a:rPr lang="de-DE" sz="2200" dirty="0" err="1">
                <a:solidFill>
                  <a:schemeClr val="tx1"/>
                </a:solidFill>
              </a:rPr>
              <a:t>be</a:t>
            </a:r>
            <a:r>
              <a:rPr lang="de-DE" sz="2200" dirty="0">
                <a:solidFill>
                  <a:schemeClr val="tx1"/>
                </a:solidFill>
              </a:rPr>
              <a:t> </a:t>
            </a:r>
            <a:r>
              <a:rPr lang="de-DE" sz="2200" dirty="0" err="1">
                <a:solidFill>
                  <a:schemeClr val="tx1"/>
                </a:solidFill>
              </a:rPr>
              <a:t>finalised</a:t>
            </a:r>
            <a:endParaRPr lang="de-DE" sz="2200" dirty="0">
              <a:solidFill>
                <a:schemeClr val="tx1"/>
              </a:solidFill>
            </a:endParaRPr>
          </a:p>
          <a:p>
            <a:pPr marL="285750" lvl="1"/>
            <a:endParaRPr lang="de-DE" sz="2400" dirty="0"/>
          </a:p>
          <a:p>
            <a:pPr marL="285750" lvl="1"/>
            <a:endParaRPr lang="de-DE" sz="1800" dirty="0"/>
          </a:p>
          <a:p>
            <a:pPr marL="0" lvl="1" indent="0">
              <a:buNone/>
            </a:pPr>
            <a:endParaRPr lang="de-DE" dirty="0">
              <a:solidFill>
                <a:srgbClr val="FDBB63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81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DD9C1-66F8-40D9-90B3-967D8436C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CERN / IND </a:t>
            </a:r>
            <a:r>
              <a:rPr lang="de-DE" dirty="0" smtClean="0">
                <a:solidFill>
                  <a:schemeClr val="tx1"/>
                </a:solidFill>
              </a:rPr>
              <a:t>PAS </a:t>
            </a:r>
            <a:r>
              <a:rPr lang="de-DE" dirty="0" err="1" smtClean="0">
                <a:solidFill>
                  <a:schemeClr val="tx1"/>
                </a:solidFill>
              </a:rPr>
              <a:t>collaboration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080084-37D1-4289-8AE9-6F30B75C10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None/>
            </a:pPr>
            <a:r>
              <a:rPr lang="en-US" sz="2800" dirty="0" smtClean="0"/>
              <a:t>Next steps of the present PAS collaboration:</a:t>
            </a:r>
            <a:endParaRPr lang="en-US" sz="2600" dirty="0" smtClean="0"/>
          </a:p>
          <a:p>
            <a:pPr marL="285750" lvl="1"/>
            <a:r>
              <a:rPr lang="en-US" sz="2800" dirty="0" smtClean="0"/>
              <a:t>Solution of some open issues</a:t>
            </a:r>
          </a:p>
          <a:p>
            <a:pPr marL="285750" lvl="1"/>
            <a:r>
              <a:rPr lang="en-US" sz="2800" dirty="0" smtClean="0"/>
              <a:t>Development of SW for BOG19 (special feature that includes comparison of magnet currents)</a:t>
            </a:r>
          </a:p>
          <a:p>
            <a:pPr marL="285750" lvl="1"/>
            <a:r>
              <a:rPr lang="en-US" sz="2600" dirty="0" smtClean="0"/>
              <a:t>Adaptation of the SW to the requirements of the series</a:t>
            </a:r>
          </a:p>
          <a:p>
            <a:pPr marL="285750" lvl="1"/>
            <a:r>
              <a:rPr lang="en-US" sz="2600" dirty="0" smtClean="0"/>
              <a:t>Merge with the non-safety program part (biometry and QR code scanners, DB check)</a:t>
            </a:r>
          </a:p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B7437C-17A5-4ACC-B90E-50738AE00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967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C0267-A6A8-44AB-98D5-23D7CADE7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next steps for the PAS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3593CB-3569-4EF4-90C6-C4286C0F78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85800" lvl="2"/>
            <a:r>
              <a:rPr lang="en-US" sz="2400" dirty="0" smtClean="0"/>
              <a:t>SW verification and validation with formalized methods (</a:t>
            </a:r>
            <a:r>
              <a:rPr lang="en-US" sz="2400" dirty="0" err="1" smtClean="0"/>
              <a:t>PLCverif</a:t>
            </a:r>
            <a:r>
              <a:rPr lang="en-US" sz="2400" dirty="0" smtClean="0"/>
              <a:t>, simulators (</a:t>
            </a:r>
            <a:r>
              <a:rPr lang="en-US" sz="2400" dirty="0" err="1" smtClean="0"/>
              <a:t>tbd</a:t>
            </a:r>
            <a:r>
              <a:rPr lang="en-US" sz="2400" dirty="0" smtClean="0"/>
              <a:t>)) </a:t>
            </a:r>
          </a:p>
          <a:p>
            <a:pPr marL="685800" lvl="2"/>
            <a:r>
              <a:rPr lang="en-US" sz="2400" dirty="0" smtClean="0"/>
              <a:t>Proof of functionality through GSI radiation protection department</a:t>
            </a:r>
          </a:p>
          <a:p>
            <a:pPr marL="685800" lvl="2"/>
            <a:r>
              <a:rPr lang="en-US" sz="2400" dirty="0" smtClean="0"/>
              <a:t>Test of </a:t>
            </a:r>
            <a:r>
              <a:rPr lang="en-US" sz="2400" dirty="0" smtClean="0"/>
              <a:t>all real PAS </a:t>
            </a:r>
            <a:r>
              <a:rPr lang="en-US" sz="2400" dirty="0" smtClean="0"/>
              <a:t>NE </a:t>
            </a:r>
            <a:r>
              <a:rPr lang="en-US" sz="2400" dirty="0" smtClean="0"/>
              <a:t>area </a:t>
            </a:r>
            <a:r>
              <a:rPr lang="en-US" sz="2400" dirty="0" smtClean="0"/>
              <a:t>and </a:t>
            </a:r>
            <a:r>
              <a:rPr lang="en-US" sz="2400" dirty="0" smtClean="0"/>
              <a:t>BOG configurations </a:t>
            </a:r>
            <a:r>
              <a:rPr lang="en-US" sz="2400" dirty="0" smtClean="0"/>
              <a:t>via simulation and </a:t>
            </a:r>
            <a:r>
              <a:rPr lang="en-US" sz="2400" dirty="0" smtClean="0"/>
              <a:t>as far as possible at </a:t>
            </a:r>
            <a:r>
              <a:rPr lang="en-US" sz="2400" dirty="0" smtClean="0"/>
              <a:t>the GSI prototype facility</a:t>
            </a:r>
          </a:p>
          <a:p>
            <a:pPr marL="685800" lvl="2"/>
            <a:r>
              <a:rPr lang="en-US" sz="2400" dirty="0" smtClean="0"/>
              <a:t>Start development of non-safe SW and the visualization concept (local HMI and PAS SCADA visualization)</a:t>
            </a:r>
          </a:p>
          <a:p>
            <a:pPr marL="685800" lvl="2"/>
            <a:r>
              <a:rPr lang="en-US" sz="2400" dirty="0" smtClean="0"/>
              <a:t>Definition of the FSM (Functional Safety Management) and safety lifecycle management incl. documentation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09D663-00ED-4689-A54B-48BCB5994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1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40017"/>
            <a:ext cx="6242342" cy="807330"/>
          </a:xfrm>
        </p:spPr>
        <p:txBody>
          <a:bodyPr/>
          <a:lstStyle/>
          <a:p>
            <a:r>
              <a:rPr lang="de-DE" dirty="0" err="1" smtClean="0">
                <a:solidFill>
                  <a:schemeClr val="tx1"/>
                </a:solidFill>
              </a:rPr>
              <a:t>Ideas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for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future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smtClean="0">
                <a:solidFill>
                  <a:schemeClr val="tx1"/>
                </a:solidFill>
              </a:rPr>
              <a:t>PAS </a:t>
            </a:r>
            <a:r>
              <a:rPr lang="de-DE" dirty="0" err="1" smtClean="0">
                <a:solidFill>
                  <a:schemeClr val="tx1"/>
                </a:solidFill>
              </a:rPr>
              <a:t>collaboration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>
              <a:buNone/>
            </a:pPr>
            <a:endParaRPr lang="de-DE" sz="3200" dirty="0" smtClean="0">
              <a:solidFill>
                <a:srgbClr val="FDBB63"/>
              </a:solidFill>
            </a:endParaRPr>
          </a:p>
          <a:p>
            <a:pPr marL="0" lvl="1" indent="0">
              <a:buNone/>
            </a:pPr>
            <a:r>
              <a:rPr lang="de-DE" sz="2400" dirty="0" err="1"/>
              <a:t>P</a:t>
            </a:r>
            <a:r>
              <a:rPr lang="de-DE" sz="2400" dirty="0" err="1" smtClean="0"/>
              <a:t>roposals</a:t>
            </a:r>
            <a:r>
              <a:rPr lang="de-DE" sz="2400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PAS </a:t>
            </a:r>
            <a:r>
              <a:rPr lang="de-DE" sz="2400" dirty="0" err="1" smtClean="0"/>
              <a:t>collaboration</a:t>
            </a:r>
            <a:r>
              <a:rPr lang="de-DE" sz="2400" dirty="0" smtClean="0"/>
              <a:t> </a:t>
            </a:r>
            <a:r>
              <a:rPr lang="de-DE" sz="2400" dirty="0" err="1" smtClean="0"/>
              <a:t>with</a:t>
            </a:r>
            <a:r>
              <a:rPr lang="de-DE" sz="2400" dirty="0" smtClean="0"/>
              <a:t> </a:t>
            </a:r>
            <a:r>
              <a:rPr lang="de-DE" sz="2400" dirty="0" smtClean="0">
                <a:solidFill>
                  <a:schemeClr val="tx1"/>
                </a:solidFill>
              </a:rPr>
              <a:t>CERN </a:t>
            </a:r>
            <a:r>
              <a:rPr lang="de-DE" sz="2400" dirty="0" err="1" smtClean="0">
                <a:solidFill>
                  <a:schemeClr val="tx1"/>
                </a:solidFill>
              </a:rPr>
              <a:t>are</a:t>
            </a:r>
            <a:r>
              <a:rPr lang="de-DE" sz="2400" dirty="0" smtClean="0">
                <a:solidFill>
                  <a:schemeClr val="tx1"/>
                </a:solidFill>
              </a:rPr>
              <a:t>:</a:t>
            </a:r>
            <a:endParaRPr lang="de-DE" sz="2400" dirty="0" smtClean="0"/>
          </a:p>
          <a:p>
            <a:pPr marL="0" lvl="1" indent="0">
              <a:buNone/>
            </a:pPr>
            <a:endParaRPr lang="de-DE" sz="2400" dirty="0" smtClean="0"/>
          </a:p>
          <a:p>
            <a:pPr marL="685800" lvl="2"/>
            <a:r>
              <a:rPr lang="de-DE" sz="2200" dirty="0" smtClean="0"/>
              <a:t>SW </a:t>
            </a:r>
            <a:r>
              <a:rPr lang="de-DE" sz="2200" dirty="0" err="1"/>
              <a:t>verification</a:t>
            </a:r>
            <a:r>
              <a:rPr lang="de-DE" sz="2200" dirty="0"/>
              <a:t> and </a:t>
            </a:r>
            <a:r>
              <a:rPr lang="de-DE" sz="2200" dirty="0" err="1"/>
              <a:t>validation</a:t>
            </a:r>
            <a:r>
              <a:rPr lang="de-DE" sz="2200" dirty="0"/>
              <a:t> </a:t>
            </a:r>
            <a:r>
              <a:rPr lang="de-DE" sz="2200" dirty="0" err="1"/>
              <a:t>with</a:t>
            </a:r>
            <a:r>
              <a:rPr lang="de-DE" sz="2200" dirty="0"/>
              <a:t> </a:t>
            </a:r>
            <a:r>
              <a:rPr lang="de-DE" sz="2200" dirty="0" err="1"/>
              <a:t>PLCverif</a:t>
            </a:r>
            <a:r>
              <a:rPr lang="de-DE" sz="2200" dirty="0"/>
              <a:t> </a:t>
            </a:r>
            <a:r>
              <a:rPr lang="de-DE" sz="2000" dirty="0" smtClean="0"/>
              <a:t>(</a:t>
            </a:r>
            <a:r>
              <a:rPr lang="de-DE" sz="2000" dirty="0"/>
              <a:t>support </a:t>
            </a:r>
            <a:r>
              <a:rPr lang="de-DE" sz="2000" dirty="0" err="1"/>
              <a:t>from</a:t>
            </a:r>
            <a:r>
              <a:rPr lang="de-DE" sz="2000" dirty="0"/>
              <a:t> Enrique BLANCO VINUELA BE-ICS-CE?)</a:t>
            </a:r>
            <a:endParaRPr lang="de-DE" sz="2200" dirty="0"/>
          </a:p>
          <a:p>
            <a:pPr marL="685800" lvl="2"/>
            <a:r>
              <a:rPr lang="de-DE" sz="2200" dirty="0" err="1"/>
              <a:t>Concept</a:t>
            </a:r>
            <a:r>
              <a:rPr lang="de-DE" sz="2200" dirty="0"/>
              <a:t> </a:t>
            </a:r>
            <a:r>
              <a:rPr lang="de-DE" sz="2200" dirty="0" err="1"/>
              <a:t>for</a:t>
            </a:r>
            <a:r>
              <a:rPr lang="de-DE" sz="2200" dirty="0"/>
              <a:t> </a:t>
            </a:r>
            <a:r>
              <a:rPr lang="de-DE" sz="2200" dirty="0" err="1"/>
              <a:t>safety</a:t>
            </a:r>
            <a:r>
              <a:rPr lang="de-DE" sz="2200" dirty="0"/>
              <a:t> </a:t>
            </a:r>
            <a:r>
              <a:rPr lang="de-DE" sz="2200" dirty="0" err="1"/>
              <a:t>life</a:t>
            </a:r>
            <a:r>
              <a:rPr lang="de-DE" sz="2200" dirty="0"/>
              <a:t> </a:t>
            </a:r>
            <a:r>
              <a:rPr lang="de-DE" sz="2200" dirty="0" err="1"/>
              <a:t>cycle</a:t>
            </a:r>
            <a:r>
              <a:rPr lang="de-DE" sz="2200" dirty="0"/>
              <a:t> </a:t>
            </a:r>
            <a:r>
              <a:rPr lang="de-DE" sz="2200" dirty="0" err="1"/>
              <a:t>management</a:t>
            </a:r>
            <a:r>
              <a:rPr lang="de-DE" sz="2200" dirty="0"/>
              <a:t> (</a:t>
            </a:r>
            <a:r>
              <a:rPr lang="de-DE" sz="2200" dirty="0" err="1"/>
              <a:t>with</a:t>
            </a:r>
            <a:r>
              <a:rPr lang="de-DE" sz="2200" dirty="0"/>
              <a:t> </a:t>
            </a:r>
            <a:r>
              <a:rPr lang="de-DE" sz="2200" dirty="0" err="1"/>
              <a:t>consultancy</a:t>
            </a:r>
            <a:r>
              <a:rPr lang="de-DE" sz="2200" dirty="0"/>
              <a:t> </a:t>
            </a:r>
            <a:r>
              <a:rPr lang="de-DE" sz="2200" dirty="0" err="1"/>
              <a:t>from</a:t>
            </a:r>
            <a:r>
              <a:rPr lang="de-DE" sz="2000" dirty="0"/>
              <a:t> Enrique BLANCO VINUELA </a:t>
            </a:r>
            <a:r>
              <a:rPr lang="de-DE" sz="2000" dirty="0" smtClean="0"/>
              <a:t>BE-ICS-CE?)</a:t>
            </a:r>
          </a:p>
          <a:p>
            <a:pPr marL="0" lvl="1" indent="0">
              <a:buNone/>
            </a:pPr>
            <a:endParaRPr lang="de-DE" sz="1800" dirty="0"/>
          </a:p>
          <a:p>
            <a:pPr marL="0" lvl="1" indent="0">
              <a:buNone/>
            </a:pPr>
            <a:r>
              <a:rPr lang="en-US" dirty="0"/>
              <a:t>Additional proposal </a:t>
            </a:r>
            <a:r>
              <a:rPr lang="en-US" dirty="0" smtClean="0"/>
              <a:t>are expected to be </a:t>
            </a:r>
            <a:r>
              <a:rPr lang="en-US" dirty="0"/>
              <a:t>defined during the next year</a:t>
            </a:r>
            <a:endParaRPr lang="de-DE" dirty="0">
              <a:solidFill>
                <a:srgbClr val="FDBB63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133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40017"/>
            <a:ext cx="6242342" cy="807330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CERN / IND </a:t>
            </a:r>
            <a:r>
              <a:rPr lang="de-DE" dirty="0" smtClean="0">
                <a:solidFill>
                  <a:schemeClr val="tx1"/>
                </a:solidFill>
              </a:rPr>
              <a:t>UNICOS </a:t>
            </a:r>
            <a:r>
              <a:rPr lang="de-DE" dirty="0" err="1" smtClean="0">
                <a:solidFill>
                  <a:schemeClr val="tx1"/>
                </a:solidFill>
              </a:rPr>
              <a:t>collaboration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>
              <a:buNone/>
            </a:pPr>
            <a:r>
              <a:rPr lang="de-DE" sz="2400" dirty="0">
                <a:solidFill>
                  <a:schemeClr val="tx1"/>
                </a:solidFill>
              </a:rPr>
              <a:t>UNICOS </a:t>
            </a:r>
            <a:r>
              <a:rPr lang="de-DE" sz="2400" dirty="0" err="1">
                <a:solidFill>
                  <a:schemeClr val="tx1"/>
                </a:solidFill>
              </a:rPr>
              <a:t>and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related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smtClean="0">
                <a:solidFill>
                  <a:schemeClr val="tx1"/>
                </a:solidFill>
              </a:rPr>
              <a:t>Frameworks:</a:t>
            </a:r>
            <a:endParaRPr lang="de-DE" sz="2400" dirty="0">
              <a:solidFill>
                <a:schemeClr val="tx1"/>
              </a:solidFill>
            </a:endParaRPr>
          </a:p>
          <a:p>
            <a:pPr marL="285750" lvl="1"/>
            <a:r>
              <a:rPr lang="de-DE" sz="1800" dirty="0" smtClean="0"/>
              <a:t>IND </a:t>
            </a:r>
            <a:r>
              <a:rPr lang="de-DE" sz="1800" dirty="0" err="1"/>
              <a:t>had</a:t>
            </a:r>
            <a:r>
              <a:rPr lang="de-DE" sz="1800" dirty="0"/>
              <a:t> </a:t>
            </a:r>
            <a:r>
              <a:rPr lang="de-DE" sz="1800" dirty="0" err="1"/>
              <a:t>been</a:t>
            </a:r>
            <a:r>
              <a:rPr lang="de-DE" sz="1800" dirty="0"/>
              <a:t> </a:t>
            </a:r>
            <a:r>
              <a:rPr lang="de-DE" sz="1800" dirty="0" err="1"/>
              <a:t>trained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use</a:t>
            </a:r>
            <a:r>
              <a:rPr lang="de-DE" sz="1800" dirty="0"/>
              <a:t> UNICOS </a:t>
            </a:r>
            <a:r>
              <a:rPr lang="de-DE" sz="1800" dirty="0" err="1"/>
              <a:t>through</a:t>
            </a:r>
            <a:r>
              <a:rPr lang="de-DE" sz="1800" dirty="0"/>
              <a:t> BE-ICS</a:t>
            </a:r>
          </a:p>
          <a:p>
            <a:pPr marL="285750" lvl="1"/>
            <a:r>
              <a:rPr lang="en-US" sz="1800" dirty="0"/>
              <a:t>IND has been using UNICOS productively for vacuum and cryogenic systems for several years</a:t>
            </a:r>
            <a:r>
              <a:rPr lang="en-US" sz="1800" dirty="0" smtClean="0"/>
              <a:t>.</a:t>
            </a:r>
          </a:p>
          <a:p>
            <a:pPr marL="285750" lvl="1"/>
            <a:r>
              <a:rPr lang="de-DE" sz="1800" dirty="0" smtClean="0"/>
              <a:t>BE-ICS </a:t>
            </a:r>
            <a:r>
              <a:rPr lang="de-DE" sz="1800" dirty="0" err="1"/>
              <a:t>supports</a:t>
            </a:r>
            <a:r>
              <a:rPr lang="de-DE" sz="1800" dirty="0"/>
              <a:t> </a:t>
            </a:r>
            <a:r>
              <a:rPr lang="de-DE" sz="1800" dirty="0" smtClean="0"/>
              <a:t>IND </a:t>
            </a:r>
            <a:r>
              <a:rPr lang="de-DE" sz="1800" dirty="0"/>
              <a:t>in </a:t>
            </a:r>
            <a:r>
              <a:rPr lang="de-DE" sz="1800" dirty="0" err="1"/>
              <a:t>case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bugs</a:t>
            </a:r>
            <a:r>
              <a:rPr lang="de-DE" sz="1800" dirty="0"/>
              <a:t> </a:t>
            </a:r>
            <a:r>
              <a:rPr lang="de-DE" sz="1800" dirty="0" err="1"/>
              <a:t>and</a:t>
            </a:r>
            <a:r>
              <a:rPr lang="de-DE" sz="1800" dirty="0"/>
              <a:t> </a:t>
            </a:r>
            <a:r>
              <a:rPr lang="de-DE" sz="1800" dirty="0" err="1"/>
              <a:t>further</a:t>
            </a:r>
            <a:r>
              <a:rPr lang="de-DE" sz="1800" dirty="0"/>
              <a:t> </a:t>
            </a:r>
            <a:r>
              <a:rPr lang="de-DE" sz="1800" dirty="0" err="1" smtClean="0"/>
              <a:t>development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UNICOS</a:t>
            </a:r>
            <a:endParaRPr lang="de-DE" sz="1800" dirty="0"/>
          </a:p>
          <a:p>
            <a:pPr marL="285750" lvl="1"/>
            <a:r>
              <a:rPr lang="de-DE" sz="1800" dirty="0"/>
              <a:t>The </a:t>
            </a:r>
            <a:r>
              <a:rPr lang="de-DE" sz="1800" dirty="0" err="1"/>
              <a:t>next</a:t>
            </a:r>
            <a:r>
              <a:rPr lang="de-DE" sz="1800" dirty="0"/>
              <a:t> </a:t>
            </a:r>
            <a:r>
              <a:rPr lang="de-DE" sz="1800" dirty="0" err="1"/>
              <a:t>important</a:t>
            </a:r>
            <a:r>
              <a:rPr lang="de-DE" sz="1800" dirty="0"/>
              <a:t> </a:t>
            </a:r>
            <a:r>
              <a:rPr lang="de-DE" sz="1800" dirty="0" err="1"/>
              <a:t>step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smtClean="0"/>
              <a:t>IND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/>
              <a:t>migrate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 smtClean="0"/>
              <a:t>WinCC</a:t>
            </a:r>
            <a:r>
              <a:rPr lang="de-DE" sz="1800" dirty="0" smtClean="0"/>
              <a:t> OA SCADA </a:t>
            </a:r>
            <a:r>
              <a:rPr lang="de-DE" sz="1800" dirty="0" err="1"/>
              <a:t>environment</a:t>
            </a:r>
            <a:r>
              <a:rPr lang="de-DE" sz="1800" dirty="0"/>
              <a:t> </a:t>
            </a:r>
            <a:r>
              <a:rPr lang="de-DE" sz="1800" dirty="0" err="1"/>
              <a:t>from</a:t>
            </a:r>
            <a:r>
              <a:rPr lang="de-DE" sz="1800" dirty="0"/>
              <a:t> Windows </a:t>
            </a:r>
            <a:r>
              <a:rPr lang="de-DE" sz="1800" dirty="0" err="1"/>
              <a:t>to</a:t>
            </a:r>
            <a:r>
              <a:rPr lang="de-DE" sz="1800" dirty="0"/>
              <a:t> LINUX </a:t>
            </a:r>
            <a:r>
              <a:rPr lang="de-DE" sz="1800" dirty="0" err="1"/>
              <a:t>and</a:t>
            </a:r>
            <a:r>
              <a:rPr lang="de-DE" sz="1800" dirty="0"/>
              <a:t> </a:t>
            </a:r>
            <a:r>
              <a:rPr lang="de-DE" sz="1800" dirty="0" err="1"/>
              <a:t>from</a:t>
            </a:r>
            <a:r>
              <a:rPr lang="de-DE" sz="1800" dirty="0"/>
              <a:t> Value </a:t>
            </a:r>
            <a:r>
              <a:rPr lang="de-DE" sz="1800" dirty="0" err="1"/>
              <a:t>Archiving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Next Generation </a:t>
            </a:r>
            <a:r>
              <a:rPr lang="de-DE" sz="1800" dirty="0" err="1" smtClean="0"/>
              <a:t>Archiver</a:t>
            </a:r>
            <a:endParaRPr lang="de-DE" sz="1800" dirty="0"/>
          </a:p>
          <a:p>
            <a:pPr marL="0" lvl="1" indent="0">
              <a:buNone/>
            </a:pPr>
            <a:endParaRPr lang="de-DE" sz="1800" dirty="0"/>
          </a:p>
          <a:p>
            <a:pPr marL="0" lvl="1" indent="0">
              <a:buNone/>
            </a:pPr>
            <a:r>
              <a:rPr lang="de-DE" sz="2400" dirty="0" smtClean="0"/>
              <a:t>Open </a:t>
            </a:r>
            <a:r>
              <a:rPr lang="de-DE" sz="2400" dirty="0" err="1"/>
              <a:t>Issue</a:t>
            </a:r>
            <a:r>
              <a:rPr lang="de-DE" sz="2400" dirty="0"/>
              <a:t>:</a:t>
            </a:r>
            <a:endParaRPr lang="en-US" sz="2400" dirty="0"/>
          </a:p>
          <a:p>
            <a:pPr marL="685800" lvl="2"/>
            <a:r>
              <a:rPr lang="de-DE" sz="1800" dirty="0" err="1"/>
              <a:t>Collaboration</a:t>
            </a:r>
            <a:r>
              <a:rPr lang="de-DE" sz="1800" dirty="0"/>
              <a:t> </a:t>
            </a:r>
            <a:r>
              <a:rPr lang="de-DE" sz="1800" dirty="0" err="1"/>
              <a:t>contract</a:t>
            </a:r>
            <a:r>
              <a:rPr lang="de-DE" sz="1800" dirty="0"/>
              <a:t> (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legal </a:t>
            </a:r>
            <a:r>
              <a:rPr lang="de-DE" sz="1800" dirty="0" err="1"/>
              <a:t>aspects</a:t>
            </a:r>
            <a:r>
              <a:rPr lang="de-DE" sz="1800" dirty="0"/>
              <a:t> </a:t>
            </a:r>
            <a:r>
              <a:rPr lang="de-DE" sz="1800" dirty="0" err="1" smtClean="0"/>
              <a:t>related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UNICOS </a:t>
            </a:r>
            <a:r>
              <a:rPr lang="de-DE" sz="1800" dirty="0" err="1" smtClean="0"/>
              <a:t>meanwhile</a:t>
            </a:r>
            <a:r>
              <a:rPr lang="de-DE" sz="1800" dirty="0" smtClean="0"/>
              <a:t> </a:t>
            </a:r>
            <a:r>
              <a:rPr lang="de-DE" sz="1800" dirty="0" err="1"/>
              <a:t>clarified</a:t>
            </a:r>
            <a:r>
              <a:rPr lang="de-DE" sz="1800" dirty="0"/>
              <a:t>?)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93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51563" y="3244364"/>
            <a:ext cx="6607516" cy="1292912"/>
          </a:xfrm>
        </p:spPr>
        <p:txBody>
          <a:bodyPr/>
          <a:lstStyle/>
          <a:p>
            <a:r>
              <a:rPr lang="de-DE" dirty="0"/>
              <a:t/>
            </a:r>
            <a:br>
              <a:rPr lang="de-DE" dirty="0"/>
            </a:br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892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si-folienmaster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405</Words>
  <Application>Microsoft Office PowerPoint</Application>
  <PresentationFormat>Bildschirmpräsentation (4:3)</PresentationFormat>
  <Paragraphs>48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gsi-folienmaster</vt:lpstr>
      <vt:lpstr>CERN / GSI-IND collaboration on the Personnel Access System for FAIR</vt:lpstr>
      <vt:lpstr>CERN / IND PAS collaboration</vt:lpstr>
      <vt:lpstr>Current next steps for the PAS</vt:lpstr>
      <vt:lpstr>Ideas for future PAS collaboration</vt:lpstr>
      <vt:lpstr>CERN / IND UNICOS collaboration</vt:lpstr>
      <vt:lpstr> Thank you</vt:lpstr>
    </vt:vector>
  </TitlesOfParts>
  <Company>GSI Helmholzzentrum für Schwerionenforschung 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Bach, Waldemar</dc:creator>
  <cp:lastModifiedBy>Betz, Christine</cp:lastModifiedBy>
  <cp:revision>849</cp:revision>
  <cp:lastPrinted>2021-11-10T14:31:22Z</cp:lastPrinted>
  <dcterms:created xsi:type="dcterms:W3CDTF">2016-11-08T12:56:06Z</dcterms:created>
  <dcterms:modified xsi:type="dcterms:W3CDTF">2021-11-20T13:21:34Z</dcterms:modified>
</cp:coreProperties>
</file>