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59" r:id="rId2"/>
    <p:sldId id="297" r:id="rId3"/>
    <p:sldId id="300" r:id="rId4"/>
    <p:sldId id="306" r:id="rId5"/>
    <p:sldId id="312" r:id="rId6"/>
    <p:sldId id="305" r:id="rId7"/>
    <p:sldId id="313" r:id="rId8"/>
    <p:sldId id="314" r:id="rId9"/>
    <p:sldId id="298" r:id="rId10"/>
    <p:sldId id="304" r:id="rId11"/>
    <p:sldId id="301" r:id="rId12"/>
    <p:sldId id="302" r:id="rId13"/>
    <p:sldId id="303" r:id="rId14"/>
    <p:sldId id="299" r:id="rId15"/>
    <p:sldId id="311" r:id="rId16"/>
    <p:sldId id="315" r:id="rId17"/>
    <p:sldId id="288" r:id="rId1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969"/>
    <p:restoredTop sz="94686"/>
  </p:normalViewPr>
  <p:slideViewPr>
    <p:cSldViewPr snapToGrid="0" snapToObjects="1">
      <p:cViewPr varScale="1">
        <p:scale>
          <a:sx n="212" d="100"/>
          <a:sy n="212" d="100"/>
        </p:scale>
        <p:origin x="352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43" d="100"/>
        <a:sy n="143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9142CE5-EC02-B544-9A65-3B2E54DD7A69}" type="doc">
      <dgm:prSet loTypeId="urn:microsoft.com/office/officeart/2005/8/layout/cycle1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9588A6E5-1708-6D48-94FC-06C984FCE780}">
      <dgm:prSet phldrT="[Text]"/>
      <dgm:spPr/>
      <dgm:t>
        <a:bodyPr/>
        <a:lstStyle/>
        <a:p>
          <a:r>
            <a:rPr lang="en-GB" dirty="0"/>
            <a:t>Valuable Common Assets</a:t>
          </a:r>
        </a:p>
      </dgm:t>
    </dgm:pt>
    <dgm:pt modelId="{A1AFD013-3815-DE49-9EFA-730F862F257C}" type="parTrans" cxnId="{2E0AC192-E3E0-B841-9686-C5087CED4CF7}">
      <dgm:prSet/>
      <dgm:spPr/>
      <dgm:t>
        <a:bodyPr/>
        <a:lstStyle/>
        <a:p>
          <a:endParaRPr lang="en-GB"/>
        </a:p>
      </dgm:t>
    </dgm:pt>
    <dgm:pt modelId="{EC8330FB-ACCB-1441-8794-994BD1BD9A8F}" type="sibTrans" cxnId="{2E0AC192-E3E0-B841-9686-C5087CED4CF7}">
      <dgm:prSet/>
      <dgm:spPr/>
      <dgm:t>
        <a:bodyPr/>
        <a:lstStyle/>
        <a:p>
          <a:endParaRPr lang="en-GB"/>
        </a:p>
      </dgm:t>
    </dgm:pt>
    <dgm:pt modelId="{34B02F25-D9CB-8E47-8D0A-C1301E7CD55D}">
      <dgm:prSet phldrT="[Text]"/>
      <dgm:spPr/>
      <dgm:t>
        <a:bodyPr/>
        <a:lstStyle/>
        <a:p>
          <a:r>
            <a:rPr lang="en-GB" dirty="0"/>
            <a:t>Collective efforts and work</a:t>
          </a:r>
        </a:p>
      </dgm:t>
    </dgm:pt>
    <dgm:pt modelId="{F2439B67-6DBF-6A41-B530-E8B7DE1DFD98}" type="parTrans" cxnId="{39B1401D-ACE4-4F4E-B378-C52041AF2D3A}">
      <dgm:prSet/>
      <dgm:spPr/>
      <dgm:t>
        <a:bodyPr/>
        <a:lstStyle/>
        <a:p>
          <a:endParaRPr lang="en-GB"/>
        </a:p>
      </dgm:t>
    </dgm:pt>
    <dgm:pt modelId="{1D16251F-AE5A-9246-8696-67E70EFFE968}" type="sibTrans" cxnId="{39B1401D-ACE4-4F4E-B378-C52041AF2D3A}">
      <dgm:prSet/>
      <dgm:spPr/>
      <dgm:t>
        <a:bodyPr/>
        <a:lstStyle/>
        <a:p>
          <a:endParaRPr lang="en-GB"/>
        </a:p>
      </dgm:t>
    </dgm:pt>
    <dgm:pt modelId="{8DF1944B-8801-2F4C-A1FB-12FE87B06588}" type="pres">
      <dgm:prSet presAssocID="{B9142CE5-EC02-B544-9A65-3B2E54DD7A69}" presName="cycle" presStyleCnt="0">
        <dgm:presLayoutVars>
          <dgm:dir/>
          <dgm:resizeHandles val="exact"/>
        </dgm:presLayoutVars>
      </dgm:prSet>
      <dgm:spPr/>
    </dgm:pt>
    <dgm:pt modelId="{16970BB8-EFF9-7544-B96E-D7B0182BB0F5}" type="pres">
      <dgm:prSet presAssocID="{9588A6E5-1708-6D48-94FC-06C984FCE780}" presName="dummy" presStyleCnt="0"/>
      <dgm:spPr/>
    </dgm:pt>
    <dgm:pt modelId="{EB58DB57-ABE1-CE46-ACA3-9B5F91E072AB}" type="pres">
      <dgm:prSet presAssocID="{9588A6E5-1708-6D48-94FC-06C984FCE780}" presName="node" presStyleLbl="revTx" presStyleIdx="0" presStyleCnt="2">
        <dgm:presLayoutVars>
          <dgm:bulletEnabled val="1"/>
        </dgm:presLayoutVars>
      </dgm:prSet>
      <dgm:spPr/>
    </dgm:pt>
    <dgm:pt modelId="{8637B836-ABCF-4549-9C29-853429942BBF}" type="pres">
      <dgm:prSet presAssocID="{EC8330FB-ACCB-1441-8794-994BD1BD9A8F}" presName="sibTrans" presStyleLbl="node1" presStyleIdx="0" presStyleCnt="2"/>
      <dgm:spPr/>
    </dgm:pt>
    <dgm:pt modelId="{8E3EC3E8-89C6-F34F-AAD9-6C569BCF3189}" type="pres">
      <dgm:prSet presAssocID="{34B02F25-D9CB-8E47-8D0A-C1301E7CD55D}" presName="dummy" presStyleCnt="0"/>
      <dgm:spPr/>
    </dgm:pt>
    <dgm:pt modelId="{24BAB324-F0DB-5C44-9F6E-44BD121F7E4E}" type="pres">
      <dgm:prSet presAssocID="{34B02F25-D9CB-8E47-8D0A-C1301E7CD55D}" presName="node" presStyleLbl="revTx" presStyleIdx="1" presStyleCnt="2">
        <dgm:presLayoutVars>
          <dgm:bulletEnabled val="1"/>
        </dgm:presLayoutVars>
      </dgm:prSet>
      <dgm:spPr/>
    </dgm:pt>
    <dgm:pt modelId="{ACDB0426-E07F-FB48-8F58-7DE3F97B86A0}" type="pres">
      <dgm:prSet presAssocID="{1D16251F-AE5A-9246-8696-67E70EFFE968}" presName="sibTrans" presStyleLbl="node1" presStyleIdx="1" presStyleCnt="2"/>
      <dgm:spPr/>
    </dgm:pt>
  </dgm:ptLst>
  <dgm:cxnLst>
    <dgm:cxn modelId="{393E840A-601D-B245-BE6C-195063EE2143}" type="presOf" srcId="{34B02F25-D9CB-8E47-8D0A-C1301E7CD55D}" destId="{24BAB324-F0DB-5C44-9F6E-44BD121F7E4E}" srcOrd="0" destOrd="0" presId="urn:microsoft.com/office/officeart/2005/8/layout/cycle1"/>
    <dgm:cxn modelId="{A316AA0B-BB98-254D-8186-39A726ECCD75}" type="presOf" srcId="{9588A6E5-1708-6D48-94FC-06C984FCE780}" destId="{EB58DB57-ABE1-CE46-ACA3-9B5F91E072AB}" srcOrd="0" destOrd="0" presId="urn:microsoft.com/office/officeart/2005/8/layout/cycle1"/>
    <dgm:cxn modelId="{A2568214-70BB-B743-BF2E-34F47EB32D47}" type="presOf" srcId="{1D16251F-AE5A-9246-8696-67E70EFFE968}" destId="{ACDB0426-E07F-FB48-8F58-7DE3F97B86A0}" srcOrd="0" destOrd="0" presId="urn:microsoft.com/office/officeart/2005/8/layout/cycle1"/>
    <dgm:cxn modelId="{39B1401D-ACE4-4F4E-B378-C52041AF2D3A}" srcId="{B9142CE5-EC02-B544-9A65-3B2E54DD7A69}" destId="{34B02F25-D9CB-8E47-8D0A-C1301E7CD55D}" srcOrd="1" destOrd="0" parTransId="{F2439B67-6DBF-6A41-B530-E8B7DE1DFD98}" sibTransId="{1D16251F-AE5A-9246-8696-67E70EFFE968}"/>
    <dgm:cxn modelId="{20A29A54-CA95-E94F-92CE-050C48A17967}" type="presOf" srcId="{EC8330FB-ACCB-1441-8794-994BD1BD9A8F}" destId="{8637B836-ABCF-4549-9C29-853429942BBF}" srcOrd="0" destOrd="0" presId="urn:microsoft.com/office/officeart/2005/8/layout/cycle1"/>
    <dgm:cxn modelId="{2E0AC192-E3E0-B841-9686-C5087CED4CF7}" srcId="{B9142CE5-EC02-B544-9A65-3B2E54DD7A69}" destId="{9588A6E5-1708-6D48-94FC-06C984FCE780}" srcOrd="0" destOrd="0" parTransId="{A1AFD013-3815-DE49-9EFA-730F862F257C}" sibTransId="{EC8330FB-ACCB-1441-8794-994BD1BD9A8F}"/>
    <dgm:cxn modelId="{268B6EBC-83D2-C140-A1C0-FA485BBAEB02}" type="presOf" srcId="{B9142CE5-EC02-B544-9A65-3B2E54DD7A69}" destId="{8DF1944B-8801-2F4C-A1FB-12FE87B06588}" srcOrd="0" destOrd="0" presId="urn:microsoft.com/office/officeart/2005/8/layout/cycle1"/>
    <dgm:cxn modelId="{D8E5D182-B515-0149-B0A4-E0BD304DC2B4}" type="presParOf" srcId="{8DF1944B-8801-2F4C-A1FB-12FE87B06588}" destId="{16970BB8-EFF9-7544-B96E-D7B0182BB0F5}" srcOrd="0" destOrd="0" presId="urn:microsoft.com/office/officeart/2005/8/layout/cycle1"/>
    <dgm:cxn modelId="{4AD3985D-A57F-0B45-8324-ED88DC912C47}" type="presParOf" srcId="{8DF1944B-8801-2F4C-A1FB-12FE87B06588}" destId="{EB58DB57-ABE1-CE46-ACA3-9B5F91E072AB}" srcOrd="1" destOrd="0" presId="urn:microsoft.com/office/officeart/2005/8/layout/cycle1"/>
    <dgm:cxn modelId="{0D7A924E-A296-5142-BC1F-6FD52F0A04F9}" type="presParOf" srcId="{8DF1944B-8801-2F4C-A1FB-12FE87B06588}" destId="{8637B836-ABCF-4549-9C29-853429942BBF}" srcOrd="2" destOrd="0" presId="urn:microsoft.com/office/officeart/2005/8/layout/cycle1"/>
    <dgm:cxn modelId="{05DE5111-BA4D-3040-950D-E95AD5F247D9}" type="presParOf" srcId="{8DF1944B-8801-2F4C-A1FB-12FE87B06588}" destId="{8E3EC3E8-89C6-F34F-AAD9-6C569BCF3189}" srcOrd="3" destOrd="0" presId="urn:microsoft.com/office/officeart/2005/8/layout/cycle1"/>
    <dgm:cxn modelId="{349F2BB7-8E8C-344D-8B4C-C5CEB4DF6805}" type="presParOf" srcId="{8DF1944B-8801-2F4C-A1FB-12FE87B06588}" destId="{24BAB324-F0DB-5C44-9F6E-44BD121F7E4E}" srcOrd="4" destOrd="0" presId="urn:microsoft.com/office/officeart/2005/8/layout/cycle1"/>
    <dgm:cxn modelId="{EEADF0F2-8374-6E40-ABFE-1431CB9A17B8}" type="presParOf" srcId="{8DF1944B-8801-2F4C-A1FB-12FE87B06588}" destId="{ACDB0426-E07F-FB48-8F58-7DE3F97B86A0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58DB57-ABE1-CE46-ACA3-9B5F91E072AB}">
      <dsp:nvSpPr>
        <dsp:cNvPr id="0" name=""/>
        <dsp:cNvSpPr/>
      </dsp:nvSpPr>
      <dsp:spPr>
        <a:xfrm>
          <a:off x="2048394" y="602806"/>
          <a:ext cx="1143039" cy="1143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Valuable Common Assets</a:t>
          </a:r>
        </a:p>
      </dsp:txBody>
      <dsp:txXfrm>
        <a:off x="2048394" y="602806"/>
        <a:ext cx="1143039" cy="1143039"/>
      </dsp:txXfrm>
    </dsp:sp>
    <dsp:sp modelId="{8637B836-ABCF-4549-9C29-853429942BBF}">
      <dsp:nvSpPr>
        <dsp:cNvPr id="0" name=""/>
        <dsp:cNvSpPr/>
      </dsp:nvSpPr>
      <dsp:spPr>
        <a:xfrm>
          <a:off x="511738" y="-494"/>
          <a:ext cx="2349642" cy="2349642"/>
        </a:xfrm>
        <a:prstGeom prst="circularArrow">
          <a:avLst>
            <a:gd name="adj1" fmla="val 9486"/>
            <a:gd name="adj2" fmla="val 685270"/>
            <a:gd name="adj3" fmla="val 7849244"/>
            <a:gd name="adj4" fmla="val 2265486"/>
            <a:gd name="adj5" fmla="val 11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4BAB324-F0DB-5C44-9F6E-44BD121F7E4E}">
      <dsp:nvSpPr>
        <dsp:cNvPr id="0" name=""/>
        <dsp:cNvSpPr/>
      </dsp:nvSpPr>
      <dsp:spPr>
        <a:xfrm>
          <a:off x="181686" y="602806"/>
          <a:ext cx="1143039" cy="114303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Collective efforts and work</a:t>
          </a:r>
        </a:p>
      </dsp:txBody>
      <dsp:txXfrm>
        <a:off x="181686" y="602806"/>
        <a:ext cx="1143039" cy="1143039"/>
      </dsp:txXfrm>
    </dsp:sp>
    <dsp:sp modelId="{ACDB0426-E07F-FB48-8F58-7DE3F97B86A0}">
      <dsp:nvSpPr>
        <dsp:cNvPr id="0" name=""/>
        <dsp:cNvSpPr/>
      </dsp:nvSpPr>
      <dsp:spPr>
        <a:xfrm>
          <a:off x="511738" y="-494"/>
          <a:ext cx="2349642" cy="2349642"/>
        </a:xfrm>
        <a:prstGeom prst="circularArrow">
          <a:avLst>
            <a:gd name="adj1" fmla="val 9486"/>
            <a:gd name="adj2" fmla="val 685270"/>
            <a:gd name="adj3" fmla="val 18649244"/>
            <a:gd name="adj4" fmla="val 13065486"/>
            <a:gd name="adj5" fmla="val 11067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11/30/21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62960" y="6350851"/>
            <a:ext cx="75342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mailto:FCC.Optics@cern.ch" TargetMode="External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hyperlink" Target="https://gitlab.cern.ch/fcc-optics/FCC-ee-lattice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Optics and Documentation </a:t>
            </a:r>
            <a:br>
              <a:rPr lang="en-US" dirty="0"/>
            </a:br>
            <a:r>
              <a:rPr lang="en-US" dirty="0"/>
              <a:t>Repository for FCC</a:t>
            </a:r>
            <a:br>
              <a:rPr lang="en-US" dirty="0"/>
            </a:br>
            <a:endParaRPr lang="en-US" strike="sngStrike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1800" dirty="0"/>
              <a:t>Ghislain ROY  -- </a:t>
            </a:r>
            <a:r>
              <a:rPr lang="en-GB" sz="1800" dirty="0"/>
              <a:t>FCCIS WP2 Workshop 2021</a:t>
            </a:r>
            <a:endParaRPr lang="en-US" sz="1800" dirty="0"/>
          </a:p>
          <a:p>
            <a:pPr algn="l"/>
            <a:r>
              <a:rPr lang="en-US" sz="1800" dirty="0"/>
              <a:t>30</a:t>
            </a:r>
            <a:r>
              <a:rPr lang="en-US" sz="1800" baseline="30000" dirty="0"/>
              <a:t>th</a:t>
            </a:r>
            <a:r>
              <a:rPr lang="en-US" sz="1800" dirty="0"/>
              <a:t> November 2021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CA7826D-58EA-D940-BA49-3DD041F11D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02662"/>
            <a:ext cx="11376024" cy="4930937"/>
          </a:xfrm>
        </p:spPr>
        <p:txBody>
          <a:bodyPr/>
          <a:lstStyle/>
          <a:p>
            <a:r>
              <a:rPr lang="en-GB" dirty="0"/>
              <a:t>Name versions with “publication friendly names”  </a:t>
            </a:r>
            <a:br>
              <a:rPr lang="en-GB" dirty="0"/>
            </a:br>
            <a:r>
              <a:rPr lang="en-GB" b="0" dirty="0"/>
              <a:t>proposal: V22.01 for the first reference version in 2022</a:t>
            </a:r>
          </a:p>
          <a:p>
            <a:pPr lvl="1"/>
            <a:r>
              <a:rPr lang="en-GB" dirty="0"/>
              <a:t>Can build forward and backward, </a:t>
            </a:r>
            <a:r>
              <a:rPr lang="en-GB" dirty="0" err="1"/>
              <a:t>eg</a:t>
            </a:r>
            <a:r>
              <a:rPr lang="en-GB" dirty="0"/>
              <a:t> version 213 by </a:t>
            </a:r>
            <a:r>
              <a:rPr lang="en-GB" dirty="0" err="1"/>
              <a:t>Oide</a:t>
            </a:r>
            <a:r>
              <a:rPr lang="en-GB" dirty="0"/>
              <a:t>-san can be tagged V18.01 </a:t>
            </a:r>
            <a:br>
              <a:rPr lang="en-GB" b="0" dirty="0"/>
            </a:br>
            <a:endParaRPr lang="en-GB" b="0" dirty="0"/>
          </a:p>
          <a:p>
            <a:r>
              <a:rPr lang="en-GB" dirty="0"/>
              <a:t>Each reference version can have multiple </a:t>
            </a:r>
            <a:r>
              <a:rPr lang="en-GB" dirty="0" err="1"/>
              <a:t>filesets</a:t>
            </a:r>
            <a:endParaRPr lang="en-GB" dirty="0"/>
          </a:p>
          <a:p>
            <a:pPr lvl="1"/>
            <a:r>
              <a:rPr lang="en-GB" u="sng" dirty="0"/>
              <a:t>5 different energies</a:t>
            </a:r>
            <a:r>
              <a:rPr lang="en-GB" dirty="0"/>
              <a:t> (45.6, 80, 120, 175, 182.5 GeV)</a:t>
            </a:r>
          </a:p>
          <a:p>
            <a:pPr lvl="1"/>
            <a:r>
              <a:rPr lang="en-GB" dirty="0"/>
              <a:t>Multiple optics configurations ?  Detuned/commissioning optics ? alignment optics ? …</a:t>
            </a:r>
          </a:p>
          <a:p>
            <a:pPr lvl="1"/>
            <a:r>
              <a:rPr lang="en-GB" u="sng" dirty="0"/>
              <a:t>2 beams and therefore 2 sequences</a:t>
            </a:r>
            <a:r>
              <a:rPr lang="en-GB" dirty="0"/>
              <a:t>; </a:t>
            </a:r>
            <a:br>
              <a:rPr lang="en-GB" dirty="0"/>
            </a:br>
            <a:r>
              <a:rPr lang="en-GB" dirty="0"/>
              <a:t>but also two machines in some parts and different excitation sets.</a:t>
            </a:r>
            <a:br>
              <a:rPr lang="en-GB" dirty="0"/>
            </a:br>
            <a:r>
              <a:rPr lang="en-GB" dirty="0"/>
              <a:t>but avoid the beam2 paradigm of LHC ! </a:t>
            </a:r>
          </a:p>
          <a:p>
            <a:pPr lvl="1"/>
            <a:r>
              <a:rPr lang="en-GB" u="sng" dirty="0"/>
              <a:t>2 IP’s vs 4 IP’s</a:t>
            </a:r>
          </a:p>
          <a:p>
            <a:pPr lvl="1"/>
            <a:r>
              <a:rPr lang="en-GB" u="sng" dirty="0"/>
              <a:t>Thick lenses vs thin lenses</a:t>
            </a:r>
          </a:p>
          <a:p>
            <a:pPr lvl="1"/>
            <a:r>
              <a:rPr lang="en-GB" dirty="0"/>
              <a:t>Study or MD optics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2DDF789-3DE6-2F4C-8F9C-BA606F2171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How many reference optics do we need ?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1399D7-92CD-8943-B3C8-5D7DFD9F04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A9FECF-72C4-1B49-9EBF-A9BEE2B2E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DDBCFB-9538-B942-861A-F26D49E2BC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7FA8F9EE-9DF6-DC4D-8808-8572984F0E85}"/>
              </a:ext>
            </a:extLst>
          </p:cNvPr>
          <p:cNvSpPr txBox="1"/>
          <p:nvPr/>
        </p:nvSpPr>
        <p:spPr>
          <a:xfrm>
            <a:off x="5739634" y="4934869"/>
            <a:ext cx="5488682" cy="553998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r>
              <a:rPr lang="en-GB" b="1" dirty="0"/>
              <a:t> Define the mandatory sets and the optional parts </a:t>
            </a:r>
            <a:br>
              <a:rPr lang="en-GB" b="1" dirty="0"/>
            </a:br>
            <a:r>
              <a:rPr lang="en-GB" b="1" dirty="0"/>
              <a:t> Define the directory tree.</a:t>
            </a:r>
          </a:p>
        </p:txBody>
      </p:sp>
    </p:spTree>
    <p:extLst>
      <p:ext uri="{BB962C8B-B14F-4D97-AF65-F5344CB8AC3E}">
        <p14:creationId xmlns:p14="http://schemas.microsoft.com/office/powerpoint/2010/main" val="3141988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E976F2A-D1C7-7E46-A3C6-BB93C33C91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3"/>
            <a:ext cx="11376024" cy="5226107"/>
          </a:xfrm>
        </p:spPr>
        <p:txBody>
          <a:bodyPr/>
          <a:lstStyle/>
          <a:p>
            <a:r>
              <a:rPr lang="en-GB" dirty="0"/>
              <a:t>Avoid single file with everything</a:t>
            </a:r>
          </a:p>
          <a:p>
            <a:r>
              <a:rPr lang="en-GB" dirty="0"/>
              <a:t>Split optics and machine description in several files with “engineering” view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Element definitions ; “just the hardware”, </a:t>
            </a:r>
            <a:br>
              <a:rPr lang="en-GB" dirty="0"/>
            </a:br>
            <a:r>
              <a:rPr lang="en-GB" dirty="0"/>
              <a:t>with classes of elements and mechanical characteristics (length, basic aperture)  </a:t>
            </a:r>
            <a:br>
              <a:rPr lang="en-GB" dirty="0"/>
            </a:br>
            <a:r>
              <a:rPr lang="en-GB" sz="1600" i="1" dirty="0"/>
              <a:t>QD: Quadrupole, L=1.6, </a:t>
            </a:r>
            <a:r>
              <a:rPr lang="en-GB" sz="1600" i="1" dirty="0" err="1"/>
              <a:t>apertype</a:t>
            </a:r>
            <a:r>
              <a:rPr lang="en-GB" sz="1600" i="1" dirty="0"/>
              <a:t>=ellipse, aperture={0.3,0.1};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Symmetries of excitations; “no values, just logic”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dirty="0">
                <a:solidFill>
                  <a:schemeClr val="bg1">
                    <a:lumMod val="50000"/>
                  </a:schemeClr>
                </a:solidFill>
              </a:rPr>
              <a:t>for example when two magnets are connected to the same bus-bar. </a:t>
            </a:r>
            <a:br>
              <a:rPr lang="en-GB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en-GB" sz="1600" i="1" dirty="0">
                <a:solidFill>
                  <a:schemeClr val="bg1">
                    <a:lumMod val="50000"/>
                  </a:schemeClr>
                </a:solidFill>
              </a:rPr>
              <a:t>KQS0.L2 := KQS0.2 ; KQSQ0.R2 := KQS0.2;</a:t>
            </a:r>
            <a:endParaRPr lang="en-GB" i="1" dirty="0">
              <a:solidFill>
                <a:schemeClr val="bg1">
                  <a:lumMod val="50000"/>
                </a:schemeClr>
              </a:solidFill>
            </a:endParaRPr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Excitations of circuits; “Here be values !” </a:t>
            </a:r>
            <a:br>
              <a:rPr lang="en-GB" dirty="0"/>
            </a:br>
            <a:r>
              <a:rPr lang="en-GB" sz="1600" i="1" dirty="0"/>
              <a:t>KQS0.2 = 0.3792;</a:t>
            </a:r>
            <a:endParaRPr lang="en-GB" i="1" dirty="0"/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Layout as LINE or SEQUENCE description; “only the geometry !”</a:t>
            </a:r>
          </a:p>
          <a:p>
            <a:pPr lvl="2"/>
            <a:r>
              <a:rPr lang="en-GB" dirty="0"/>
              <a:t>Line description for conceptual studies, exploiting repetitions and symmetries… but define drifts !</a:t>
            </a:r>
          </a:p>
          <a:p>
            <a:pPr lvl="2"/>
            <a:r>
              <a:rPr lang="en-GB" dirty="0"/>
              <a:t>Sequence descriptions have no drift but need to know precise positions; but can be nested and have relative positioning 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dirty="0"/>
              <a:t>Specialised files: marker sets, instrumentation, detailed aperture models, solenoids, impedance…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1C57177-047E-FD4A-B196-3F0A8970D1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Good practice and return on experience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C3A74C-D5CE-8043-B30B-5323F92475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22E39F-560D-8246-9C67-195D9711CF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B36DE3-9535-B348-B921-A295E4A6E8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8" name="Picture 7" descr="Text&#10;&#10;Description automatically generated">
            <a:extLst>
              <a:ext uri="{FF2B5EF4-FFF2-40B4-BE49-F238E27FC236}">
                <a16:creationId xmlns:a16="http://schemas.microsoft.com/office/drawing/2014/main" id="{87384D65-4721-0F41-8EEA-8ED2FF5CD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1795" y="3090096"/>
            <a:ext cx="5867400" cy="1295400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1092208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925B206-2430-9D4F-9400-C0E8A16800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212555"/>
            <a:ext cx="11376024" cy="4608512"/>
          </a:xfrm>
        </p:spPr>
        <p:txBody>
          <a:bodyPr/>
          <a:lstStyle/>
          <a:p>
            <a:r>
              <a:rPr lang="en-GB" dirty="0"/>
              <a:t>Optics files must be complemented with</a:t>
            </a:r>
          </a:p>
          <a:p>
            <a:pPr lvl="1"/>
            <a:r>
              <a:rPr lang="en-GB" dirty="0"/>
              <a:t>Test jobs (</a:t>
            </a:r>
            <a:r>
              <a:rPr lang="en-GB" i="1" dirty="0" err="1"/>
              <a:t>madx</a:t>
            </a:r>
            <a:r>
              <a:rPr lang="en-GB" i="1" dirty="0"/>
              <a:t> | </a:t>
            </a:r>
            <a:r>
              <a:rPr lang="en-GB" i="1" dirty="0" err="1"/>
              <a:t>numdiff</a:t>
            </a:r>
            <a:r>
              <a:rPr lang="en-GB" i="1" dirty="0"/>
              <a:t> or other tools</a:t>
            </a:r>
            <a:r>
              <a:rPr lang="en-GB" dirty="0"/>
              <a:t>) </a:t>
            </a:r>
          </a:p>
          <a:p>
            <a:pPr lvl="1"/>
            <a:r>
              <a:rPr lang="en-GB" dirty="0"/>
              <a:t>Sample jobs (MAD-X or SAD)</a:t>
            </a:r>
          </a:p>
          <a:p>
            <a:pPr lvl="1"/>
            <a:endParaRPr lang="en-GB" dirty="0"/>
          </a:p>
          <a:p>
            <a:r>
              <a:rPr lang="en-GB" dirty="0"/>
              <a:t>Sample jobs </a:t>
            </a:r>
          </a:p>
          <a:p>
            <a:pPr lvl="1"/>
            <a:r>
              <a:rPr lang="en-GB" dirty="0"/>
              <a:t>are used for example to build special configurations, </a:t>
            </a:r>
            <a:br>
              <a:rPr lang="en-GB" dirty="0"/>
            </a:br>
            <a:r>
              <a:rPr lang="en-GB" dirty="0"/>
              <a:t>e.g. tapering, installing solenoids, loading imperfections, install specific observation points, etc…</a:t>
            </a:r>
          </a:p>
          <a:p>
            <a:pPr lvl="1"/>
            <a:r>
              <a:rPr lang="en-GB" dirty="0"/>
              <a:t>Can serve as “tutorial material” and are easily reused by cut and paste</a:t>
            </a:r>
          </a:p>
          <a:p>
            <a:pPr lvl="1"/>
            <a:r>
              <a:rPr lang="en-GB" dirty="0"/>
              <a:t>in MAD-X or SAD language ; but avoid the large macro libraries of LHC…</a:t>
            </a:r>
          </a:p>
          <a:p>
            <a:pPr marL="0" indent="0">
              <a:buNone/>
            </a:pPr>
            <a:r>
              <a:rPr lang="en-GB" b="0" dirty="0"/>
              <a:t>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53A6C34-2EC5-A84D-AD9E-2CF3CEAAFA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Good practice and return on experience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DB1EF0-096E-8841-87E3-41C0C73B46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A67ACB-7F3A-7540-8A96-0169785A8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024BBA-A1DB-6C44-8388-3A95E7BC4C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0972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4A6AA8-6548-B746-A11C-1ADB394D443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Tests are mandatory to evaluate the state of a development </a:t>
            </a:r>
            <a:br>
              <a:rPr lang="en-GB" dirty="0"/>
            </a:br>
            <a:r>
              <a:rPr lang="en-GB" dirty="0"/>
              <a:t>and ensure quality control before a new version is officially released.</a:t>
            </a:r>
          </a:p>
          <a:p>
            <a:r>
              <a:rPr lang="en-GB" dirty="0"/>
              <a:t>Provide specific MAD-X or SAD jobs with standardized results that can be validated, either internally or through post-processing. Automated process !</a:t>
            </a:r>
          </a:p>
          <a:p>
            <a:r>
              <a:rPr lang="en-GB" dirty="0"/>
              <a:t>Examples: </a:t>
            </a:r>
          </a:p>
          <a:p>
            <a:pPr lvl="1"/>
            <a:r>
              <a:rPr lang="en-GB" dirty="0"/>
              <a:t>Closure of the ring, basic Q and Q’ values, optics functions at IP, optics functions at other specific locations (</a:t>
            </a:r>
            <a:r>
              <a:rPr lang="en-GB" dirty="0" err="1"/>
              <a:t>eg</a:t>
            </a:r>
            <a:r>
              <a:rPr lang="en-GB" dirty="0"/>
              <a:t> cavities, BI…), SR parameters at specific locations…</a:t>
            </a:r>
          </a:p>
          <a:p>
            <a:pPr lvl="1"/>
            <a:r>
              <a:rPr lang="en-GB" dirty="0"/>
              <a:t>e+ vs e- ; thin optics vs thick optics …</a:t>
            </a:r>
          </a:p>
          <a:p>
            <a:pPr lvl="1"/>
            <a:r>
              <a:rPr lang="en-GB" dirty="0"/>
              <a:t>Run SAD on translated MAD-X files; check results; run MAD-X on re-translated SAD files; check results</a:t>
            </a:r>
          </a:p>
          <a:p>
            <a:pPr lvl="1"/>
            <a:r>
              <a:rPr lang="en-GB" dirty="0"/>
              <a:t>Translate to SAD and optimise momentum acceptance; check results</a:t>
            </a:r>
          </a:p>
          <a:p>
            <a:r>
              <a:rPr lang="en-GB" dirty="0"/>
              <a:t>Tests provided by you as well !!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875DBAB-4136-014B-825D-20E0514D1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Good practice and return on experience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D6CF56-7DF8-4E48-B22C-05BC01D2D0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3B0B9ED-F70A-3F42-B064-0613096679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2A93BF-46B1-1E4B-962B-90B14BE80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33782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80BE8B8-A4D7-054C-8363-41860E6A7C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262358"/>
            <a:ext cx="11376024" cy="4938417"/>
          </a:xfrm>
        </p:spPr>
        <p:txBody>
          <a:bodyPr/>
          <a:lstStyle/>
          <a:p>
            <a:r>
              <a:rPr lang="en-GB" dirty="0"/>
              <a:t>Holds a structured set of files including the documentation</a:t>
            </a:r>
          </a:p>
          <a:p>
            <a:r>
              <a:rPr lang="en-GB" dirty="0"/>
              <a:t>Common approach to be decided together and then enforced collectively</a:t>
            </a:r>
          </a:p>
          <a:p>
            <a:r>
              <a:rPr lang="en-GB" dirty="0"/>
              <a:t>Quality Control to be implemented as a set of tools, and a common mindset</a:t>
            </a:r>
          </a:p>
          <a:p>
            <a:endParaRPr lang="en-GB" dirty="0"/>
          </a:p>
          <a:p>
            <a:r>
              <a:rPr lang="en-GB" dirty="0"/>
              <a:t>Optics Repository is not a dump and shall only hold valuable data</a:t>
            </a:r>
          </a:p>
          <a:p>
            <a:endParaRPr lang="en-GB" dirty="0"/>
          </a:p>
          <a:p>
            <a:r>
              <a:rPr lang="en-GB" dirty="0"/>
              <a:t>Everybody in the team has access to </a:t>
            </a:r>
            <a:r>
              <a:rPr lang="en-GB" u="sng" dirty="0"/>
              <a:t>website and </a:t>
            </a:r>
            <a:r>
              <a:rPr lang="en-GB" u="sng" dirty="0" err="1"/>
              <a:t>afs</a:t>
            </a:r>
            <a:r>
              <a:rPr lang="en-GB" u="sng" dirty="0"/>
              <a:t>/</a:t>
            </a:r>
            <a:r>
              <a:rPr lang="en-GB" u="sng" dirty="0" err="1"/>
              <a:t>eos</a:t>
            </a:r>
            <a:r>
              <a:rPr lang="en-GB" u="sng" dirty="0"/>
              <a:t> replicates</a:t>
            </a:r>
          </a:p>
          <a:p>
            <a:r>
              <a:rPr lang="en-GB" dirty="0"/>
              <a:t>Few people, a team of librarians, have access  to </a:t>
            </a:r>
            <a:r>
              <a:rPr lang="en-GB" u="sng" dirty="0"/>
              <a:t>Gitlab as Developer or Maintainer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7DA4F07-A35E-9D4F-B1A8-3CB419873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Repository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0639E7-18B6-624A-9332-22AB841F4D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3BB1FC-66BA-224B-8F79-74E969D4D4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6773620-BC3B-D641-8AFB-B828F11044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19424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8065931-1BE8-4A45-B205-C429EE7B87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592263"/>
            <a:ext cx="11677619" cy="460851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Next step is a link to layout databases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Requires a change in naming conventions from “design” names to “engineering” names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Experience of existing accelerators will also help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Three prong asset management: DB, Git/Web, Filesystems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Custodian service accounts, not personal accounts. </a:t>
            </a:r>
            <a:r>
              <a:rPr lang="en-GB" dirty="0">
                <a:hlinkClick r:id="rId2"/>
              </a:rPr>
              <a:t>FCC.Optics@cern.ch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Egroups</a:t>
            </a:r>
            <a:r>
              <a:rPr lang="en-GB" dirty="0"/>
              <a:t> for maintenance and information sharing.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F275298-977D-2E48-AAD5-C1C0F3E6C6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“Minor details…”</a:t>
            </a:r>
            <a:endParaRPr lang="en-GB" i="1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85BB13-CA3A-C647-B7ED-58413F6709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49F57F4-4EDE-9447-9073-818BF1EE4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7F694A-3890-2F4C-8BD0-1A9ADD6695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883506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9C7159E-A4BA-8C40-AAA8-2ED1CD2CD5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Given the “fluidity” of the FCC-</a:t>
            </a:r>
            <a:r>
              <a:rPr lang="en-GB" dirty="0" err="1"/>
              <a:t>ee</a:t>
            </a:r>
            <a:r>
              <a:rPr lang="en-GB" dirty="0"/>
              <a:t> study in 2021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Optimisation of siting and layout;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2IP’s vs 4IP’s;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RF placement;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Revisiting machine circumference for RF cogging;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Injection scheme into HEB…</a:t>
            </a:r>
          </a:p>
          <a:p>
            <a:r>
              <a:rPr lang="en-GB" dirty="0"/>
              <a:t>there was little point in moving towards a more “rigid” repository system with full documentation, but as soon as decisions are made on these major options, including circumference and machine layout, it will be time to produce a first reference, engineering-oriented version of the optics </a:t>
            </a:r>
            <a:r>
              <a:rPr lang="en-GB" dirty="0" err="1"/>
              <a:t>fileset</a:t>
            </a:r>
            <a:r>
              <a:rPr lang="en-GB" dirty="0"/>
              <a:t> and document it on </a:t>
            </a:r>
            <a:r>
              <a:rPr lang="en-GB" dirty="0" err="1"/>
              <a:t>acc</a:t>
            </a:r>
            <a:r>
              <a:rPr lang="en-GB" dirty="0"/>
              <a:t>-models</a:t>
            </a:r>
          </a:p>
          <a:p>
            <a:r>
              <a:rPr lang="en-GB" dirty="0"/>
              <a:t>And thanks to Michael Hofer for setting up and testing the first workflows</a:t>
            </a:r>
          </a:p>
          <a:p>
            <a:endParaRPr lang="en-GB" dirty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A8DBDD5-7620-CA48-BF5E-C2FF8DB5A0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Timeline…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C92FE-64CE-8648-8ACE-D21DBB4F1D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9D413A-EBF6-DC48-B207-C379395987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587D0B-9FCD-3D41-A44D-BF7D48DE3E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33090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E7C272-53F5-134B-AE8A-310CCC5C37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087301"/>
            <a:ext cx="11376024" cy="5263550"/>
          </a:xfrm>
        </p:spPr>
        <p:txBody>
          <a:bodyPr/>
          <a:lstStyle/>
          <a:p>
            <a:r>
              <a:rPr lang="en-GB" dirty="0"/>
              <a:t>Repository :  a place where we keep our common and valuable assets for FCC machine and optics design and development</a:t>
            </a:r>
          </a:p>
          <a:p>
            <a:r>
              <a:rPr lang="en-GB" dirty="0"/>
              <a:t>Our assets are immaterial but very valuable given the efforts and work invested to ensure best performance and operability of the FCC. </a:t>
            </a:r>
          </a:p>
          <a:p>
            <a:r>
              <a:rPr lang="en-GB" dirty="0"/>
              <a:t>Assets in the form of computer files and codes for now; </a:t>
            </a:r>
            <a:r>
              <a:rPr lang="en-GB" u="sng" dirty="0"/>
              <a:t>later in databases…</a:t>
            </a:r>
          </a:p>
          <a:p>
            <a:r>
              <a:rPr lang="en-GB" dirty="0"/>
              <a:t>Common assets implies that within the team </a:t>
            </a:r>
            <a:br>
              <a:rPr lang="en-GB" dirty="0"/>
            </a:br>
            <a:r>
              <a:rPr lang="en-GB" dirty="0"/>
              <a:t>	</a:t>
            </a:r>
            <a:r>
              <a:rPr lang="en-GB" b="0" dirty="0"/>
              <a:t>they can be </a:t>
            </a:r>
            <a:r>
              <a:rPr lang="en-GB" dirty="0"/>
              <a:t>shared</a:t>
            </a:r>
            <a:r>
              <a:rPr lang="en-GB" b="0" dirty="0"/>
              <a:t>; </a:t>
            </a:r>
            <a:br>
              <a:rPr lang="en-GB" b="0" dirty="0"/>
            </a:br>
            <a:r>
              <a:rPr lang="en-GB" b="0" dirty="0"/>
              <a:t>	they shall be easily </a:t>
            </a:r>
            <a:r>
              <a:rPr lang="en-GB" dirty="0"/>
              <a:t>understood and mastered</a:t>
            </a:r>
            <a:r>
              <a:rPr lang="en-GB" b="0" dirty="0"/>
              <a:t>;</a:t>
            </a:r>
            <a:br>
              <a:rPr lang="en-GB" b="0" dirty="0"/>
            </a:br>
            <a:r>
              <a:rPr lang="en-GB" b="0" dirty="0"/>
              <a:t>	and they shall be easily </a:t>
            </a:r>
            <a:r>
              <a:rPr lang="en-GB" dirty="0"/>
              <a:t>used further</a:t>
            </a:r>
            <a:r>
              <a:rPr lang="en-GB" b="0" dirty="0"/>
              <a:t> and </a:t>
            </a:r>
            <a:r>
              <a:rPr lang="en-GB" dirty="0"/>
              <a:t>built upon</a:t>
            </a:r>
          </a:p>
          <a:p>
            <a:r>
              <a:rPr lang="en-GB" dirty="0"/>
              <a:t>Loop over many years between now and FCC operation</a:t>
            </a:r>
          </a:p>
          <a:p>
            <a:pPr lvl="1"/>
            <a:r>
              <a:rPr lang="en-GB" dirty="0"/>
              <a:t>Asset volume and value will grow</a:t>
            </a:r>
          </a:p>
          <a:p>
            <a:r>
              <a:rPr lang="en-GB" dirty="0"/>
              <a:t>FCC Optics repository must be easy and useful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A6C1C35-8245-1E4A-87C6-80D5169B33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 Optics Repository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A124DF-81EC-964C-ABCE-EE6B427D1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46D4CC-7929-2F49-8439-527880880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54B06C-4168-5640-B116-FD359DBC6C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graphicFrame>
        <p:nvGraphicFramePr>
          <p:cNvPr id="7" name="Diagram 6">
            <a:extLst>
              <a:ext uri="{FF2B5EF4-FFF2-40B4-BE49-F238E27FC236}">
                <a16:creationId xmlns:a16="http://schemas.microsoft.com/office/drawing/2014/main" id="{5A7853DA-A6D7-2B48-B9AB-E54FD66170F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498349023"/>
              </p:ext>
            </p:extLst>
          </p:nvPr>
        </p:nvGraphicFramePr>
        <p:xfrm>
          <a:off x="8075053" y="3927160"/>
          <a:ext cx="3373120" cy="23486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605956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Graphic spid="7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19E12C8-14F3-2F46-B1F0-2096B94781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905944"/>
            <a:ext cx="11376024" cy="3700199"/>
          </a:xfrm>
        </p:spPr>
        <p:txBody>
          <a:bodyPr/>
          <a:lstStyle/>
          <a:p>
            <a:r>
              <a:rPr lang="en-GB" dirty="0">
                <a:hlinkClick r:id="rId2"/>
              </a:rPr>
              <a:t>https://gitlab.cern.ch/fcc-optics</a:t>
            </a:r>
          </a:p>
          <a:p>
            <a:r>
              <a:rPr lang="en-GB" dirty="0"/>
              <a:t>Hosts FCC-</a:t>
            </a:r>
            <a:r>
              <a:rPr lang="en-GB" dirty="0" err="1"/>
              <a:t>ee</a:t>
            </a:r>
            <a:r>
              <a:rPr lang="en-GB" dirty="0"/>
              <a:t>, FCC-</a:t>
            </a:r>
            <a:r>
              <a:rPr lang="en-GB" dirty="0" err="1"/>
              <a:t>ee</a:t>
            </a:r>
            <a:r>
              <a:rPr lang="en-GB" dirty="0"/>
              <a:t>-HEB, FCC-</a:t>
            </a:r>
            <a:r>
              <a:rPr lang="en-GB" dirty="0" err="1"/>
              <a:t>hh</a:t>
            </a:r>
            <a:r>
              <a:rPr lang="en-GB" dirty="0"/>
              <a:t>, FCC-eh</a:t>
            </a:r>
          </a:p>
          <a:p>
            <a:r>
              <a:rPr lang="en-GB" dirty="0"/>
              <a:t>Master and few branches for FCC-</a:t>
            </a:r>
            <a:r>
              <a:rPr lang="en-GB" dirty="0" err="1"/>
              <a:t>ee</a:t>
            </a:r>
            <a:endParaRPr lang="en-GB" dirty="0"/>
          </a:p>
          <a:p>
            <a:r>
              <a:rPr lang="en-GB" dirty="0"/>
              <a:t>Several versions of the optics</a:t>
            </a:r>
          </a:p>
          <a:p>
            <a:pPr lvl="1"/>
            <a:r>
              <a:rPr lang="en-GB" dirty="0"/>
              <a:t>213 (CDR) and 217 (post CDR) at 4 energies each</a:t>
            </a:r>
          </a:p>
          <a:p>
            <a:pPr lvl="1"/>
            <a:r>
              <a:rPr lang="en-GB" dirty="0"/>
              <a:t>Optics in one single file</a:t>
            </a:r>
          </a:p>
          <a:p>
            <a:pPr lvl="1"/>
            <a:r>
              <a:rPr lang="en-GB" dirty="0"/>
              <a:t>301, a first 4-IP version, etc…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6F8150C-C3F2-8F41-A514-9E07D5C73F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Legacy situation for FCC : own Gitlab instance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56B9AD-2BA9-4A49-B0DB-9C664D7CAF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04D38C-C3DC-B243-A9DD-2D60C3CA6D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7B4330-BCED-974F-93B9-C34B8B3F47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5F52FB9-5934-6642-83EF-1B8194290B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65213" y="1610411"/>
            <a:ext cx="5669070" cy="3368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09849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AD31CD7-9B3A-EA4D-B35C-54A5EC8045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Based on Gitlab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Documentation and website files also stored on Gitlab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Website generated from files on Gitlab, including MAD-X output files for plots…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Git clones of optics files are provided for easy linking through AFS and EOS: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/</a:t>
            </a:r>
            <a:r>
              <a:rPr lang="en-GB" dirty="0" err="1"/>
              <a:t>afs</a:t>
            </a:r>
            <a:r>
              <a:rPr lang="en-GB" dirty="0"/>
              <a:t>/</a:t>
            </a:r>
            <a:r>
              <a:rPr lang="en-GB" dirty="0" err="1"/>
              <a:t>cern.ch</a:t>
            </a:r>
            <a:r>
              <a:rPr lang="en-GB" dirty="0"/>
              <a:t>/</a:t>
            </a:r>
            <a:r>
              <a:rPr lang="en-GB" dirty="0" err="1"/>
              <a:t>eng</a:t>
            </a:r>
            <a:r>
              <a:rPr lang="en-GB" dirty="0"/>
              <a:t>/</a:t>
            </a:r>
            <a:r>
              <a:rPr lang="en-GB" dirty="0" err="1"/>
              <a:t>acc</a:t>
            </a:r>
            <a:r>
              <a:rPr lang="en-GB" dirty="0"/>
              <a:t>-models/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dirty="0"/>
              <a:t>/</a:t>
            </a:r>
            <a:r>
              <a:rPr lang="en-GB" dirty="0" err="1"/>
              <a:t>eos</a:t>
            </a:r>
            <a:r>
              <a:rPr lang="en-GB" dirty="0"/>
              <a:t>/project/a/</a:t>
            </a:r>
            <a:r>
              <a:rPr lang="en-GB" dirty="0" err="1"/>
              <a:t>acc</a:t>
            </a:r>
            <a:r>
              <a:rPr lang="en-GB" dirty="0"/>
              <a:t>-models/public 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en-GB" i="1" dirty="0"/>
              <a:t>‘Call, file=“/</a:t>
            </a:r>
            <a:r>
              <a:rPr lang="en-GB" i="1" dirty="0" err="1"/>
              <a:t>eos</a:t>
            </a:r>
            <a:r>
              <a:rPr lang="en-GB" i="1" dirty="0"/>
              <a:t>/project/a/</a:t>
            </a:r>
            <a:r>
              <a:rPr lang="en-GB" i="1" dirty="0" err="1"/>
              <a:t>acc</a:t>
            </a:r>
            <a:r>
              <a:rPr lang="en-GB" i="1" dirty="0"/>
              <a:t>-models/public/…’ </a:t>
            </a:r>
            <a:r>
              <a:rPr lang="en-GB" dirty="0"/>
              <a:t>in a MAD-X job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2F2F2F"/>
                </a:solidFill>
              </a:rPr>
              <a:t>Most everybody probably goes to website for info and reference values, </a:t>
            </a:r>
            <a:br>
              <a:rPr lang="en-GB" dirty="0">
                <a:solidFill>
                  <a:srgbClr val="2F2F2F"/>
                </a:solidFill>
              </a:rPr>
            </a:br>
            <a:r>
              <a:rPr lang="en-GB" dirty="0">
                <a:solidFill>
                  <a:srgbClr val="2F2F2F"/>
                </a:solidFill>
              </a:rPr>
              <a:t>and calls EOS files from their MAD-X jobs for their studies. </a:t>
            </a:r>
            <a:br>
              <a:rPr lang="en-GB" dirty="0">
                <a:solidFill>
                  <a:srgbClr val="2F2F2F"/>
                </a:solidFill>
              </a:rPr>
            </a:br>
            <a:r>
              <a:rPr lang="en-GB" dirty="0">
                <a:solidFill>
                  <a:srgbClr val="2F2F2F"/>
                </a:solidFill>
              </a:rPr>
              <a:t>No Git cloning necessary unless you develop a new branch…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3C342066-BE82-9F40-85D2-0F7CA35312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CERN Optics repository</a:t>
            </a:r>
            <a:br>
              <a:rPr lang="en-GB" dirty="0"/>
            </a:br>
            <a:r>
              <a:rPr lang="en-GB" sz="2400" dirty="0"/>
              <a:t>https://</a:t>
            </a:r>
            <a:r>
              <a:rPr lang="en-GB" sz="2400" dirty="0" err="1"/>
              <a:t>acc-models.web.cern.ch</a:t>
            </a:r>
            <a:r>
              <a:rPr lang="en-GB" sz="2400" dirty="0"/>
              <a:t>/</a:t>
            </a:r>
            <a:r>
              <a:rPr lang="en-GB" sz="2400" dirty="0" err="1"/>
              <a:t>acc</a:t>
            </a:r>
            <a:r>
              <a:rPr lang="en-GB" sz="2400" dirty="0"/>
              <a:t>-models/</a:t>
            </a:r>
            <a:endParaRPr lang="en-GB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6C4485A-7952-3A45-89A6-01433461A4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3603EA-080D-444F-BF76-5F552D05CD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93BE2E-3BAC-034B-993C-B9EBF0FF2D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392967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CE25FDC-A5D4-ED45-B143-F2745D1455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81138"/>
            <a:ext cx="11376024" cy="4608512"/>
          </a:xfrm>
        </p:spPr>
        <p:txBody>
          <a:bodyPr/>
          <a:lstStyle/>
          <a:p>
            <a:r>
              <a:rPr lang="en-GB" dirty="0"/>
              <a:t>After discussion, decision was taken to migrate the FCC Gitlab instance to </a:t>
            </a:r>
            <a:r>
              <a:rPr lang="en-GB" dirty="0" err="1"/>
              <a:t>acc</a:t>
            </a:r>
            <a:r>
              <a:rPr lang="en-GB" dirty="0"/>
              <a:t>-models</a:t>
            </a:r>
          </a:p>
          <a:p>
            <a:pPr lvl="1"/>
            <a:r>
              <a:rPr lang="en-GB" dirty="0"/>
              <a:t>Single place for all optics related files and documentation</a:t>
            </a:r>
          </a:p>
          <a:p>
            <a:pPr lvl="1"/>
            <a:r>
              <a:rPr lang="en-GB" dirty="0"/>
              <a:t>Tried and tested model for storage, documentation, tests, deployment</a:t>
            </a:r>
          </a:p>
          <a:p>
            <a:pPr lvl="1"/>
            <a:r>
              <a:rPr lang="en-GB" dirty="0"/>
              <a:t>Building upon the experience of </a:t>
            </a:r>
            <a:r>
              <a:rPr lang="en-GB" dirty="0" err="1"/>
              <a:t>acc</a:t>
            </a:r>
            <a:r>
              <a:rPr lang="en-GB" dirty="0"/>
              <a:t>-models maintainers; economy of resources, reusing recipes</a:t>
            </a:r>
          </a:p>
          <a:p>
            <a:pPr lvl="1"/>
            <a:endParaRPr lang="en-GB" dirty="0"/>
          </a:p>
          <a:p>
            <a:r>
              <a:rPr lang="en-GB" dirty="0"/>
              <a:t>Migration is ongoing… thanks to Alexander </a:t>
            </a:r>
            <a:r>
              <a:rPr lang="en-GB" dirty="0" err="1"/>
              <a:t>Huschauer</a:t>
            </a:r>
            <a:r>
              <a:rPr lang="en-GB" dirty="0"/>
              <a:t> and Riccardo De Maria</a:t>
            </a:r>
          </a:p>
          <a:p>
            <a:pPr lvl="1"/>
            <a:r>
              <a:rPr lang="en-GB" dirty="0"/>
              <a:t>FCC-eh already migrated; visible on Gitlab but not yet visible from website</a:t>
            </a:r>
          </a:p>
          <a:p>
            <a:pPr lvl="1"/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461472-AFBD-0246-BA97-F2A0F3D4F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Migration to </a:t>
            </a:r>
            <a:r>
              <a:rPr lang="en-GB" dirty="0" err="1"/>
              <a:t>acc</a:t>
            </a:r>
            <a:r>
              <a:rPr lang="en-GB" dirty="0"/>
              <a:t>-models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49C700-120D-4041-89AF-F3807BCAA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BDB693-657F-D040-8746-ED3C3FA1D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99325A-095B-F644-8727-DC83CFD82B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15750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AA7222-2871-E14B-8FC2-6B966C3CD7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C0F261-E0B3-F643-A661-540A19AFC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0BDDBC-0EBE-6A47-8395-6ED0CD545A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3" name="Picture 2" descr="A picture containing text, electronics&#10;&#10;Description automatically generated">
            <a:extLst>
              <a:ext uri="{FF2B5EF4-FFF2-40B4-BE49-F238E27FC236}">
                <a16:creationId xmlns:a16="http://schemas.microsoft.com/office/drawing/2014/main" id="{A4145D16-B639-1147-B5A5-29677BC9F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1828"/>
            <a:ext cx="12192000" cy="671434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8624B4A7-F4C5-DB47-A7AE-EB114503AE3A}"/>
              </a:ext>
            </a:extLst>
          </p:cNvPr>
          <p:cNvSpPr txBox="1"/>
          <p:nvPr/>
        </p:nvSpPr>
        <p:spPr>
          <a:xfrm>
            <a:off x="3739674" y="5810553"/>
            <a:ext cx="4488408" cy="276999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GB" dirty="0"/>
              <a:t>https://</a:t>
            </a:r>
            <a:r>
              <a:rPr lang="en-GB" dirty="0" err="1"/>
              <a:t>acc-models.web.cern.ch</a:t>
            </a:r>
            <a:r>
              <a:rPr lang="en-GB" dirty="0"/>
              <a:t>/</a:t>
            </a:r>
            <a:r>
              <a:rPr lang="en-GB" dirty="0" err="1"/>
              <a:t>acc</a:t>
            </a:r>
            <a:r>
              <a:rPr lang="en-GB" dirty="0"/>
              <a:t>-models/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48BE20D-F124-304F-9FDA-3FECCC4E1F86}"/>
              </a:ext>
            </a:extLst>
          </p:cNvPr>
          <p:cNvSpPr/>
          <p:nvPr/>
        </p:nvSpPr>
        <p:spPr>
          <a:xfrm>
            <a:off x="7371907" y="708837"/>
            <a:ext cx="248093" cy="184298"/>
          </a:xfrm>
          <a:prstGeom prst="ellipse">
            <a:avLst/>
          </a:prstGeom>
          <a:noFill/>
          <a:ln w="317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42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DBBFC27-9C49-5941-B951-3696E64C07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482D80-1568-3044-A3FE-40E181DAE8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F41379A-F3C6-7741-9F2D-94642D5D1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 descr="Graphical user interface, text, application, Teams&#10;&#10;Description automatically generated">
            <a:extLst>
              <a:ext uri="{FF2B5EF4-FFF2-40B4-BE49-F238E27FC236}">
                <a16:creationId xmlns:a16="http://schemas.microsoft.com/office/drawing/2014/main" id="{AD7D1989-7813-B349-AA68-0AC9CA6E6A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08837" y="85143"/>
            <a:ext cx="9688917" cy="415645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Picture 5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1105D2AC-4FEC-C244-8400-4C8672B1B31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1961" y="1926749"/>
            <a:ext cx="5924107" cy="4235217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035694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7F9D307-6DF1-5249-8477-A720D3BD3B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2021-03-12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AD4C5EC-DFA8-4B47-B790-BB1E6CE387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G. ROY - Optics Repo, Doc and PBS - 134th FCC-ee Optics Mtg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58E70E5-8D89-D947-A229-AB1597CA7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6" name="Picture 5" descr="A picture containing chart&#10;&#10;Description automatically generated">
            <a:extLst>
              <a:ext uri="{FF2B5EF4-FFF2-40B4-BE49-F238E27FC236}">
                <a16:creationId xmlns:a16="http://schemas.microsoft.com/office/drawing/2014/main" id="{941C4ACA-1834-344B-8F93-D295A09D6EA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9190"/>
            <a:ext cx="12192000" cy="66596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69276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910865F-4829-8F4D-8EB6-2A1F3B1B41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1124744"/>
            <a:ext cx="11376024" cy="4944856"/>
          </a:xfrm>
        </p:spPr>
        <p:txBody>
          <a:bodyPr/>
          <a:lstStyle/>
          <a:p>
            <a:r>
              <a:rPr lang="en-GB" dirty="0"/>
              <a:t>Some pitfalls:</a:t>
            </a:r>
          </a:p>
          <a:p>
            <a:pPr lvl="1"/>
            <a:r>
              <a:rPr lang="en-GB" dirty="0"/>
              <a:t>Newcomers need to find their way through the data and its history; avoid losing time in induction, </a:t>
            </a:r>
            <a:br>
              <a:rPr lang="en-GB" dirty="0"/>
            </a:br>
            <a:r>
              <a:rPr lang="en-GB" dirty="0"/>
              <a:t>self-exploration, digging for information</a:t>
            </a:r>
          </a:p>
          <a:p>
            <a:pPr lvl="1"/>
            <a:r>
              <a:rPr lang="en-GB" dirty="0"/>
              <a:t>Avoid exploring a path already treaded ; document the loose ends and roadblocks</a:t>
            </a:r>
          </a:p>
          <a:p>
            <a:pPr lvl="1"/>
            <a:r>
              <a:rPr lang="en-GB" i="1" dirty="0"/>
              <a:t>Who remembers why we did it like this ?</a:t>
            </a:r>
          </a:p>
          <a:p>
            <a:pPr lvl="1"/>
            <a:r>
              <a:rPr lang="en-GB" dirty="0"/>
              <a:t>Using standardised version of the optics as firm ground for further studies (beam-beam, collimation,…) and for valid comparison between studies</a:t>
            </a:r>
          </a:p>
          <a:p>
            <a:pPr marL="423862"/>
            <a:r>
              <a:rPr lang="en-GB" dirty="0"/>
              <a:t>Repository shall also hold pertinent documentation of the data files and the process that led to their development </a:t>
            </a:r>
          </a:p>
          <a:p>
            <a:pPr marL="709612" lvl="1"/>
            <a:r>
              <a:rPr lang="en-GB" dirty="0"/>
              <a:t>Documentation can be inline (comments to explain, guide, clarify…) or as extra files (or links) </a:t>
            </a:r>
          </a:p>
          <a:p>
            <a:pPr marL="709612" lvl="1"/>
            <a:r>
              <a:rPr lang="en-GB" dirty="0"/>
              <a:t>Documentation also needs structuring and discipline</a:t>
            </a:r>
          </a:p>
          <a:p>
            <a:pPr marL="709612" lvl="2" indent="0">
              <a:buNone/>
            </a:pPr>
            <a:r>
              <a:rPr lang="en-GB" i="1" dirty="0"/>
              <a:t>“JD: moved third collimator left of IP by 4cm”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28AF80-BF1A-8A42-81D0-D076589F26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Optics Repository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9BB312-9EE1-D94E-A1A5-FC0A8DC3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 dirty="0"/>
              <a:t>2021-11-30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FEC6D1-522F-F24E-8FB9-6663164A7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G. ROY - Optics and Documentation Repository for FCC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A58D45-4EF8-6148-8DB7-2167A7F721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6554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951</TotalTime>
  <Words>1549</Words>
  <Application>Microsoft Macintosh PowerPoint</Application>
  <PresentationFormat>Widescreen</PresentationFormat>
  <Paragraphs>161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Optics and Documentation  Repository for FCC </vt:lpstr>
      <vt:lpstr>FCC Optics Repository</vt:lpstr>
      <vt:lpstr>Legacy situation for FCC : own Gitlab instance</vt:lpstr>
      <vt:lpstr>CERN Optics repository https://acc-models.web.cern.ch/acc-models/</vt:lpstr>
      <vt:lpstr>Migration to acc-models</vt:lpstr>
      <vt:lpstr>PowerPoint Presentation</vt:lpstr>
      <vt:lpstr>PowerPoint Presentation</vt:lpstr>
      <vt:lpstr>PowerPoint Presentation</vt:lpstr>
      <vt:lpstr>Optics Repository</vt:lpstr>
      <vt:lpstr>How many reference optics do we need ? </vt:lpstr>
      <vt:lpstr>Good practice and return on experience</vt:lpstr>
      <vt:lpstr>Good practice and return on experience</vt:lpstr>
      <vt:lpstr>Good practice and return on experience</vt:lpstr>
      <vt:lpstr>Optics Repository</vt:lpstr>
      <vt:lpstr>“Minor details…”</vt:lpstr>
      <vt:lpstr>Timeline…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Microsoft Office User</dc:creator>
  <cp:lastModifiedBy>Ghislain Roy</cp:lastModifiedBy>
  <cp:revision>46</cp:revision>
  <dcterms:created xsi:type="dcterms:W3CDTF">2020-12-17T08:49:41Z</dcterms:created>
  <dcterms:modified xsi:type="dcterms:W3CDTF">2021-11-30T07:43:15Z</dcterms:modified>
</cp:coreProperties>
</file>