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5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  <p:sldMasterId id="2147483668" r:id="rId3"/>
    <p:sldMasterId id="2147483680" r:id="rId4"/>
    <p:sldMasterId id="2147483683" r:id="rId5"/>
    <p:sldMasterId id="2147483688" r:id="rId6"/>
  </p:sldMasterIdLst>
  <p:sldIdLst>
    <p:sldId id="256" r:id="rId7"/>
    <p:sldId id="268" r:id="rId8"/>
    <p:sldId id="257" r:id="rId9"/>
    <p:sldId id="258" r:id="rId10"/>
    <p:sldId id="266" r:id="rId11"/>
    <p:sldId id="267" r:id="rId12"/>
    <p:sldId id="269" r:id="rId13"/>
    <p:sldId id="260" r:id="rId14"/>
    <p:sldId id="262" r:id="rId15"/>
    <p:sldId id="273" r:id="rId16"/>
    <p:sldId id="270" r:id="rId17"/>
    <p:sldId id="259" r:id="rId18"/>
    <p:sldId id="261" r:id="rId19"/>
    <p:sldId id="263" r:id="rId20"/>
    <p:sldId id="272" r:id="rId21"/>
    <p:sldId id="271" r:id="rId22"/>
  </p:sldIdLst>
  <p:sldSz cx="12192000" cy="6858000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96" d="100"/>
          <a:sy n="96" d="100"/>
        </p:scale>
        <p:origin x="61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2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827927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0366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74836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50960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769670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2829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57192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804934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136933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1592164426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755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018C99-474F-432C-90B8-047DC0FFFED1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E5801A25-DBC6-4D5A-8A1B-E278AD8376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0783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2467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128036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5741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6360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5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688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24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24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6453287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3095186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989117"/>
            <a:ext cx="11017800" cy="4001283"/>
          </a:xfrm>
        </p:spPr>
        <p:txBody>
          <a:bodyPr/>
          <a:lstStyle>
            <a:lvl1pPr>
              <a:lnSpc>
                <a:spcPct val="100000"/>
              </a:lnSpc>
              <a:defRPr sz="2400"/>
            </a:lvl1pPr>
            <a:lvl2pPr marL="453589" indent="-453589">
              <a:lnSpc>
                <a:spcPct val="100000"/>
              </a:lnSpc>
              <a:defRPr sz="2400"/>
            </a:lvl2pPr>
            <a:lvl3pPr marL="907177" indent="-453589">
              <a:lnSpc>
                <a:spcPct val="100000"/>
              </a:lnSpc>
              <a:defRPr sz="2400"/>
            </a:lvl3pPr>
            <a:lvl4pPr marL="1360766" indent="-453589">
              <a:lnSpc>
                <a:spcPct val="100000"/>
              </a:lnSpc>
              <a:defRPr sz="2400"/>
            </a:lvl4pPr>
            <a:lvl5pPr marL="1814355" indent="-453589">
              <a:lnSpc>
                <a:spcPct val="100000"/>
              </a:lnSpc>
              <a:defRPr sz="24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16924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593218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115302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7256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34419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7799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9316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6424856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102777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715404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5102358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6497348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584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98963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77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22567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55741" y="1107340"/>
            <a:ext cx="4716524" cy="472013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592796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4275516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584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2" y="98963"/>
            <a:ext cx="598619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399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400" y="1132200"/>
            <a:ext cx="5465976" cy="47988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</p:spPr>
        <p:txBody>
          <a:bodyPr anchor="b"/>
          <a:lstStyle>
            <a:lvl1pPr algn="ctr">
              <a:lnSpc>
                <a:spcPts val="4751"/>
              </a:lnSpc>
              <a:defRPr sz="48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61048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465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98844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2047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63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2384884"/>
            <a:ext cx="11017800" cy="2387600"/>
          </a:xfrm>
        </p:spPr>
        <p:txBody>
          <a:bodyPr anchor="ctr" anchorCtr="0"/>
          <a:lstStyle>
            <a:lvl1pPr algn="ctr">
              <a:lnSpc>
                <a:spcPts val="4751"/>
              </a:lnSpc>
              <a:defRPr sz="48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60399" y="105465"/>
            <a:ext cx="432000" cy="22676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98844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133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140806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76922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069220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81034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9898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473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69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23583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</p:sldLayoutIdLst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2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11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ct val="100000"/>
        </a:lnSpc>
        <a:spcBef>
          <a:spcPts val="0"/>
        </a:spcBef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indico.cern.ch/event/1017226/contributions/4269347/attachments/2211950/3743714/March2021.pdf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indico.cern.ch/event/906368/contributions/3813146/attachments/2021661/3380535/DA_Studies_Using_PTC.pdf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906368/contributions/3813146/attachments/2021661/3380535/DA_Studies_Using_PTC.pdf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3112/contributions/4554073/attachments/2324029/3958075/FCC-ee%20and%20SKEKB%20IR%20modeling%20in%20MADX.pdf" TargetMode="External"/><Relationship Id="rId2" Type="http://schemas.openxmlformats.org/officeDocument/2006/relationships/hyperlink" Target="https://indico.cern.ch/event/1097453/" TargetMode="Externa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C65507-A013-42F1-8174-F0545B6ED6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7621" y="1096040"/>
            <a:ext cx="11017800" cy="2387600"/>
          </a:xfrm>
        </p:spPr>
        <p:txBody>
          <a:bodyPr/>
          <a:lstStyle/>
          <a:p>
            <a:r>
              <a:rPr lang="en-GB" dirty="0"/>
              <a:t>Code Comparison and Lattice Models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DA19C73-5CC4-461A-8606-28CF237ABA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/>
              <a:t>Leon van Riesen-Haupt</a:t>
            </a:r>
          </a:p>
          <a:p>
            <a:endParaRPr lang="en-GB" dirty="0"/>
          </a:p>
          <a:p>
            <a:r>
              <a:rPr lang="en-GB" dirty="0"/>
              <a:t>Many thanks to:</a:t>
            </a:r>
          </a:p>
          <a:p>
            <a:r>
              <a:rPr lang="en-GB" dirty="0"/>
              <a:t>Rogelio Tomas, Tobias Persson, Tessa Charles, Katsunobu Oide, Helmut Burkhardt, Frank Zimmermann, Michael Hofer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711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17A3F2-C26C-4F9A-BA9A-DF7C4577AA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10</a:t>
            </a:fld>
            <a:endParaRPr lang="en-US" noProof="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2964C6D-C6EC-4000-92FE-92CB264491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Tilted Solenoid Strategies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CCF167B-4197-44AA-80BD-85316D9C22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67C649B-3EEE-4C8B-8353-DF50C08DBCB7}"/>
              </a:ext>
            </a:extLst>
          </p:cNvPr>
          <p:cNvGraphicFramePr>
            <a:graphicFrameLocks noGrp="1"/>
          </p:cNvGraphicFramePr>
          <p:nvPr/>
        </p:nvGraphicFramePr>
        <p:xfrm>
          <a:off x="0" y="2004118"/>
          <a:ext cx="12192000" cy="3683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71217">
                  <a:extLst>
                    <a:ext uri="{9D8B030D-6E8A-4147-A177-3AD203B41FA5}">
                      <a16:colId xmlns:a16="http://schemas.microsoft.com/office/drawing/2014/main" val="2845592592"/>
                    </a:ext>
                  </a:extLst>
                </a:gridCol>
                <a:gridCol w="2918124">
                  <a:extLst>
                    <a:ext uri="{9D8B030D-6E8A-4147-A177-3AD203B41FA5}">
                      <a16:colId xmlns:a16="http://schemas.microsoft.com/office/drawing/2014/main" val="2569586360"/>
                    </a:ext>
                  </a:extLst>
                </a:gridCol>
                <a:gridCol w="3054659">
                  <a:extLst>
                    <a:ext uri="{9D8B030D-6E8A-4147-A177-3AD203B41FA5}">
                      <a16:colId xmlns:a16="http://schemas.microsoft.com/office/drawing/2014/main" val="64373129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312471697"/>
                    </a:ext>
                  </a:extLst>
                </a:gridCol>
              </a:tblGrid>
              <a:tr h="421312">
                <a:tc>
                  <a:txBody>
                    <a:bodyPr/>
                    <a:lstStyle/>
                    <a:p>
                      <a:r>
                        <a:rPr lang="en-GB" dirty="0"/>
                        <a:t>Method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Benefits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Drawbacks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Example files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8806088"/>
                  </a:ext>
                </a:extLst>
              </a:tr>
              <a:tr h="1036978">
                <a:tc>
                  <a:txBody>
                    <a:bodyPr/>
                    <a:lstStyle/>
                    <a:p>
                      <a:r>
                        <a:rPr lang="en-GB" b="1" dirty="0"/>
                        <a:t>Misalignment of Solenoid</a:t>
                      </a:r>
                    </a:p>
                    <a:p>
                      <a:r>
                        <a:rPr lang="en-GB" b="0" dirty="0"/>
                        <a:t>Implemented like alignment errors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Very simple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No need to change lattice file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Radiation in solenoid not correct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Not SAD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/</a:t>
                      </a:r>
                      <a:r>
                        <a:rPr lang="en-US" dirty="0" err="1"/>
                        <a:t>afs</a:t>
                      </a:r>
                      <a:r>
                        <a:rPr lang="en-US" dirty="0"/>
                        <a:t>/cern.ch/work/l/lvanries/public/</a:t>
                      </a:r>
                      <a:r>
                        <a:rPr lang="en-US" dirty="0" err="1"/>
                        <a:t>for_tuning_studies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Misaligned_Solenoid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9293395"/>
                  </a:ext>
                </a:extLst>
              </a:tr>
              <a:tr h="1036978">
                <a:tc>
                  <a:txBody>
                    <a:bodyPr/>
                    <a:lstStyle/>
                    <a:p>
                      <a:r>
                        <a:rPr lang="en-GB" b="1" dirty="0"/>
                        <a:t>Sliced Solenoid interleaved with vertical bends</a:t>
                      </a:r>
                    </a:p>
                    <a:p>
                      <a:r>
                        <a:rPr lang="en-GB" b="0" dirty="0"/>
                        <a:t>angle = vertical dipole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Gives correct radiation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Lattice has to be heavily modified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Not SAD 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/</a:t>
                      </a:r>
                      <a:r>
                        <a:rPr lang="en-US" dirty="0" err="1"/>
                        <a:t>afs</a:t>
                      </a:r>
                      <a:r>
                        <a:rPr lang="en-US" dirty="0"/>
                        <a:t>/cern.ch/work/l/lvanries/public/</a:t>
                      </a:r>
                      <a:r>
                        <a:rPr lang="en-US" dirty="0" err="1"/>
                        <a:t>for_tuning_studies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Interleaved_Solenoid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278901"/>
                  </a:ext>
                </a:extLst>
              </a:tr>
              <a:tr h="1036978">
                <a:tc>
                  <a:txBody>
                    <a:bodyPr/>
                    <a:lstStyle/>
                    <a:p>
                      <a:r>
                        <a:rPr lang="en-GB" b="1" dirty="0"/>
                        <a:t>Tilt through change of coordinate system</a:t>
                      </a:r>
                    </a:p>
                    <a:p>
                      <a:r>
                        <a:rPr lang="en-GB" b="0" dirty="0"/>
                        <a:t>Rotations and translations at solenoid entrance/exit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Exact replication of SAD layout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Exact agreement with SAD optics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Completely new lattice file from new translator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/>
                        <a:t>Rotation causes strange dispersion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/</a:t>
                      </a:r>
                      <a:r>
                        <a:rPr lang="en-US" dirty="0" err="1"/>
                        <a:t>afs</a:t>
                      </a:r>
                      <a:r>
                        <a:rPr lang="en-US" dirty="0"/>
                        <a:t>/cern.ch/work/l/lvanries/public/</a:t>
                      </a:r>
                      <a:r>
                        <a:rPr lang="en-US" dirty="0" err="1"/>
                        <a:t>for_tuning_studies</a:t>
                      </a:r>
                      <a:r>
                        <a:rPr lang="en-US" dirty="0"/>
                        <a:t>/</a:t>
                      </a:r>
                      <a:r>
                        <a:rPr lang="en-US" dirty="0" err="1"/>
                        <a:t>SAD_Style_Solenoid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77102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963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8793D52-431D-4555-8FF8-24B4DB1F7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Selected Applications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6E44199-380E-44DC-8732-37A59668DE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7202D3-5295-4A0D-AB88-9363C6D5E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11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29331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9359215-B09B-4D3E-BD36-65E3B85104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12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6C605A8-5386-488A-9852-7E5C763AE56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400" y="1872000"/>
            <a:ext cx="5505600" cy="41184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Using lattices with errors and corrections by T. Charles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Using settings found during comparison studies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Without radiation and no minimum coupling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Results presented by T. Charles in </a:t>
            </a:r>
            <a:r>
              <a:rPr lang="en-GB" sz="2000" dirty="0">
                <a:hlinkClick r:id="rId2"/>
              </a:rPr>
              <a:t>FCC-</a:t>
            </a:r>
            <a:r>
              <a:rPr lang="en-GB" sz="2000" dirty="0" err="1">
                <a:hlinkClick r:id="rId2"/>
              </a:rPr>
              <a:t>ee</a:t>
            </a:r>
            <a:r>
              <a:rPr lang="en-GB" sz="2000" dirty="0">
                <a:hlinkClick r:id="rId2"/>
              </a:rPr>
              <a:t> </a:t>
            </a:r>
            <a:r>
              <a:rPr lang="en-GB" sz="2000" dirty="0" err="1">
                <a:hlinkClick r:id="rId2"/>
              </a:rPr>
              <a:t>Opitcs</a:t>
            </a:r>
            <a:r>
              <a:rPr lang="en-GB" sz="2000" dirty="0">
                <a:hlinkClick r:id="rId2"/>
              </a:rPr>
              <a:t> Meeting</a:t>
            </a:r>
            <a:endParaRPr lang="en-GB" sz="2000" dirty="0"/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First iteration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More in depth studies to follow, including studies with new corrections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F06E46D-64F4-49B4-AF2E-83F78BA212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 with Errors </a:t>
            </a:r>
          </a:p>
        </p:txBody>
      </p:sp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AF5C6ECE-BB66-46E7-B82F-374F14326C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880" y="3515183"/>
            <a:ext cx="4457088" cy="3342817"/>
          </a:xfrm>
          <a:prstGeom prst="rect">
            <a:avLst/>
          </a:prstGeom>
        </p:spPr>
      </p:pic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55176A7B-4250-4A18-B197-6CCEEDB8FB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376" y="520483"/>
            <a:ext cx="4457089" cy="3342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5041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CAA23B-133F-48B7-9D5E-AEF1A314DA8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13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3334392-B698-4512-AF6E-8141841BC10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random particles to find emittance from tracking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Using latticed tapered by MADX and SAD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Simulating damping and quantum excitations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Converges to design emittance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Presented in IPAC’21 TUPAB004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Can be used to verify emittance results for more complex lattices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Errors and corrections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Tilted solenoid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1DFB6FB-E2B0-46E1-A512-16CD386C5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Tracking with Radiation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B9C8126-76D3-4F93-A264-EEB96D280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390361"/>
            <a:ext cx="59926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733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020B2B8-8405-4F38-BE9B-17E0FB0E6A1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14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293058D-56AD-4017-8F3A-E49529AD0D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399" y="1872000"/>
            <a:ext cx="6625409" cy="41184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Analytical emittance estimates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Aim to identify magnets that need tighter tolerances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Using well established analytical expressions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Compared to simulations built on scripts by T. Charles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Presented in IPAC’21 TUPAB006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Very good agreement for quadrupole rolls and </a:t>
            </a:r>
            <a:r>
              <a:rPr lang="en-GB" sz="2000" dirty="0" err="1"/>
              <a:t>sextupole</a:t>
            </a:r>
            <a:r>
              <a:rPr lang="en-GB" sz="2000" dirty="0"/>
              <a:t> misalignments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Effects of errors found to add linearly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Investigation whether this applies to more complex configurations underway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9C0D071-49BD-492A-B429-07C3DE80C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Analytical Emittance Estimates</a:t>
            </a:r>
          </a:p>
        </p:txBody>
      </p:sp>
      <p:pic>
        <p:nvPicPr>
          <p:cNvPr id="9" name="Content Placeholder 7">
            <a:extLst>
              <a:ext uri="{FF2B5EF4-FFF2-40B4-BE49-F238E27FC236}">
                <a16:creationId xmlns:a16="http://schemas.microsoft.com/office/drawing/2014/main" id="{C94BEA45-CA74-4F31-924B-F99D4C69F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189" y="468617"/>
            <a:ext cx="3866811" cy="3203443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A08DBDBA-C241-4BB6-968C-B7F759C610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8097" y="3672060"/>
            <a:ext cx="3803904" cy="3180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0676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8793D52-431D-4555-8FF8-24B4DB1F76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56E44199-380E-44DC-8732-37A59668DE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7202D3-5295-4A0D-AB88-9363C6D5E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15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6634724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45827B-1A5E-48E9-9E1F-FC9D04A46A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16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5BBFFB8-0812-468A-9D88-143DE0AAAAB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399" y="1872000"/>
            <a:ext cx="11070001" cy="41184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Performed comprehensive comparison studies between MADX and SAD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To establish baseline for further simulations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Important features brought to MADX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E.g. tapering and tilted solenoid implementations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By adding to MADX or finding ways to implement by hand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Studies using MADX features and findings from comparisons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Dynamic aperture, tracking in tapered lattices, </a:t>
            </a:r>
            <a:r>
              <a:rPr lang="en-GB" sz="2000" dirty="0" err="1"/>
              <a:t>analaytical</a:t>
            </a:r>
            <a:r>
              <a:rPr lang="en-GB" sz="2000" dirty="0"/>
              <a:t> emittance estimates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Future work including: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Model SKEKB IR in MADX 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Expand on analytical emittance studies by including other types of errors 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DA of new tuned lattices</a:t>
            </a:r>
            <a:endParaRPr lang="en-GB" sz="20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B37C3EC-B910-4DF0-BABA-4D1A3D903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 and Outlook</a:t>
            </a:r>
          </a:p>
        </p:txBody>
      </p:sp>
    </p:spTree>
    <p:extLst>
      <p:ext uri="{BB962C8B-B14F-4D97-AF65-F5344CB8AC3E}">
        <p14:creationId xmlns:p14="http://schemas.microsoft.com/office/powerpoint/2010/main" val="2593178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A4BC0-ECEF-494E-AA4C-43A22CF410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Comparison Studies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9FC20FE-DB01-41A7-A664-48D35EAA7D0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ADEA8-A085-4B9B-A8CA-2F2B9A0E4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5218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5559F5-8451-4A06-8A17-576AC703FB3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A226AC4-7C12-4B95-8F26-777E44F67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Comprehensive comparison studies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Beating between linear optics 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Momentum detuning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Very good agreement between SAD, MADX, MADX-PTC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Presented during IPAC’21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TUPAB004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Essential for ensuring optics studies in both codes are compatible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Testing that translation is accurate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Creating basic job files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63B493A-1F90-4577-A742-345FE426C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Studies – Optics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1AA2BB-1DD0-4167-9A78-1DEA795815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4278" y="4089308"/>
            <a:ext cx="4859484" cy="2768692"/>
          </a:xfrm>
          <a:prstGeom prst="rect">
            <a:avLst/>
          </a:prstGeom>
        </p:spPr>
      </p:pic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9646F109-F8DE-45B2-A4FF-6EC20361D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6577" y="1432219"/>
            <a:ext cx="4547186" cy="265708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CFDBBE-3E83-47F4-B4F6-1DF11180BE5F}"/>
                  </a:ext>
                </a:extLst>
              </p:cNvPr>
              <p:cNvSpPr txBox="1"/>
              <p:nvPr/>
            </p:nvSpPr>
            <p:spPr>
              <a:xfrm>
                <a:off x="8050696" y="980664"/>
                <a:ext cx="4081669" cy="500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3700"/>
                  </a:lnSpc>
                </a:pPr>
                <a14:m>
                  <m:oMath xmlns:m="http://schemas.openxmlformats.org/officeDocument/2006/math">
                    <m:r>
                      <a:rPr lang="en-GB" sz="16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1600" dirty="0">
                    <a:solidFill>
                      <a:srgbClr val="000000"/>
                    </a:solidFill>
                  </a:rPr>
                  <a:t>-beating between MADX and SAD</a:t>
                </a:r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ACFDBBE-3E83-47F4-B4F6-1DF11180BE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50696" y="980664"/>
                <a:ext cx="4081669" cy="500778"/>
              </a:xfrm>
              <a:prstGeom prst="rect">
                <a:avLst/>
              </a:prstGeom>
              <a:blipFill>
                <a:blip r:embed="rId4"/>
                <a:stretch>
                  <a:fillRect b="-146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9561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1E3C97-E77A-4B59-8192-ACA4CAC002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5744BF-C79B-4AA1-ABB4-F7DF65E39CA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Tracking to study amplitude detuning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Also presented in IPAC’21 </a:t>
            </a:r>
            <a:r>
              <a:rPr lang="en-GB" sz="2400" dirty="0"/>
              <a:t>TUPAB004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dirty="0"/>
              <a:t>Good convergence when many integration steps are used in IR magnets</a:t>
            </a:r>
          </a:p>
          <a:p>
            <a:pPr marL="1836863" lvl="2" indent="-342900">
              <a:buFont typeface="Arial" panose="020B0604020202020204" pitchFamily="34" charset="0"/>
              <a:buChar char="•"/>
            </a:pPr>
            <a:r>
              <a:rPr lang="en-GB" dirty="0"/>
              <a:t>Important information for DA tracking studies</a:t>
            </a:r>
          </a:p>
          <a:p>
            <a:pPr marL="1836863" lvl="2" indent="-342900">
              <a:buFont typeface="Arial" panose="020B0604020202020204" pitchFamily="34" charset="0"/>
              <a:buChar char="•"/>
            </a:pPr>
            <a:r>
              <a:rPr lang="en-GB" dirty="0"/>
              <a:t>Setting essential in MADX and SAD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1414621-B8B4-462A-BCB5-9B2D9B273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Studies – Tracking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FD0EA6A-5683-4BB4-BCD1-4FAF8E30F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5910" y="1518943"/>
            <a:ext cx="4606089" cy="263797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8086CF4-D06A-440E-89D1-742D1D2D3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2966" y="4216310"/>
            <a:ext cx="4569033" cy="264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15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DC5253-EF01-472D-8FEF-ECAF5C100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3250D1-C891-45C8-AF7B-727A663CB9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 studies from tracking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Using information and settings from amplitude detuning studies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Radiation turned off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acceptance</a:t>
            </a:r>
          </a:p>
          <a:p>
            <a:pPr marL="1836863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On- and off-momentum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Relatively good agreement between all three codes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as basic example for tracking studies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Partially shown in </a:t>
            </a:r>
            <a:r>
              <a:rPr lang="en-GB" sz="2000" dirty="0">
                <a:hlinkClick r:id="rId2"/>
              </a:rPr>
              <a:t>FCC-</a:t>
            </a:r>
            <a:r>
              <a:rPr lang="en-GB" sz="2000" dirty="0" err="1">
                <a:hlinkClick r:id="rId2"/>
              </a:rPr>
              <a:t>ee</a:t>
            </a:r>
            <a:r>
              <a:rPr lang="en-GB" sz="2000" dirty="0">
                <a:hlinkClick r:id="rId2"/>
              </a:rPr>
              <a:t> optics meeting</a:t>
            </a:r>
            <a:endParaRPr lang="en-GB" sz="2000" dirty="0"/>
          </a:p>
          <a:p>
            <a:pPr marL="972884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593F66-1322-4348-8D2B-2E60AEB83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Studies – DA from Tracking</a:t>
            </a:r>
          </a:p>
        </p:txBody>
      </p:sp>
      <p:pic>
        <p:nvPicPr>
          <p:cNvPr id="16" name="Picture 15" descr="A picture containing clock&#10;&#10;Description automatically generated">
            <a:extLst>
              <a:ext uri="{FF2B5EF4-FFF2-40B4-BE49-F238E27FC236}">
                <a16:creationId xmlns:a16="http://schemas.microsoft.com/office/drawing/2014/main" id="{5671CF14-A037-4824-852D-DDE83D81B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400" y="4444399"/>
            <a:ext cx="3204634" cy="2403475"/>
          </a:xfrm>
          <a:prstGeom prst="rect">
            <a:avLst/>
          </a:prstGeom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6121419-7EA9-4151-A715-A7C5FDAFE6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3802" y="1868208"/>
            <a:ext cx="3319175" cy="2489381"/>
          </a:xfrm>
          <a:prstGeom prst="rect">
            <a:avLst/>
          </a:prstGeom>
        </p:spPr>
      </p:pic>
      <p:pic>
        <p:nvPicPr>
          <p:cNvPr id="18" name="Picture 17" descr="A picture containing clock&#10;&#10;Description automatically generated">
            <a:extLst>
              <a:ext uri="{FF2B5EF4-FFF2-40B4-BE49-F238E27FC236}">
                <a16:creationId xmlns:a16="http://schemas.microsoft.com/office/drawing/2014/main" id="{E90540D3-17DB-4BA7-8185-82712019CF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017" y="4397542"/>
            <a:ext cx="3267108" cy="2450332"/>
          </a:xfrm>
          <a:prstGeom prst="rect">
            <a:avLst/>
          </a:prstGeom>
        </p:spPr>
      </p:pic>
      <p:sp>
        <p:nvSpPr>
          <p:cNvPr id="22" name="TextBox 5">
            <a:extLst>
              <a:ext uri="{FF2B5EF4-FFF2-40B4-BE49-F238E27FC236}">
                <a16:creationId xmlns:a16="http://schemas.microsoft.com/office/drawing/2014/main" id="{151E4E73-C1E4-49D0-92A3-6BFC5E8DFD52}"/>
              </a:ext>
            </a:extLst>
          </p:cNvPr>
          <p:cNvSpPr txBox="1"/>
          <p:nvPr/>
        </p:nvSpPr>
        <p:spPr>
          <a:xfrm>
            <a:off x="6754173" y="4246798"/>
            <a:ext cx="123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MADX</a:t>
            </a:r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23FC3490-C7B5-4B46-95F5-2DB88F3F0E0C}"/>
              </a:ext>
            </a:extLst>
          </p:cNvPr>
          <p:cNvSpPr txBox="1"/>
          <p:nvPr/>
        </p:nvSpPr>
        <p:spPr>
          <a:xfrm>
            <a:off x="8178586" y="1670682"/>
            <a:ext cx="87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PTC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34E4B13B-0187-4F8C-8090-A173DED1F04E}"/>
              </a:ext>
            </a:extLst>
          </p:cNvPr>
          <p:cNvSpPr txBox="1"/>
          <p:nvPr/>
        </p:nvSpPr>
        <p:spPr>
          <a:xfrm>
            <a:off x="9857219" y="4259733"/>
            <a:ext cx="123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SAD</a:t>
            </a:r>
          </a:p>
        </p:txBody>
      </p:sp>
    </p:spTree>
    <p:extLst>
      <p:ext uri="{BB962C8B-B14F-4D97-AF65-F5344CB8AC3E}">
        <p14:creationId xmlns:p14="http://schemas.microsoft.com/office/powerpoint/2010/main" val="1726840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9DC5253-EF01-472D-8FEF-ECAF5C100E5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2C3250D1-C891-45C8-AF7B-727A663CB96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DA studies from tracking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Using information and settings from amplitude detuning studies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Radiation turned off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Tracking acceptance</a:t>
            </a:r>
          </a:p>
          <a:p>
            <a:pPr marL="1836863" lvl="2" indent="-342900">
              <a:buFont typeface="Arial" panose="020B0604020202020204" pitchFamily="34" charset="0"/>
              <a:buChar char="•"/>
            </a:pPr>
            <a:r>
              <a:rPr lang="en-GB" sz="2000" dirty="0"/>
              <a:t>On- and off-momentum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Relatively good agreement between all three codes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Used as basic example for tracking studies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Partially shown in </a:t>
            </a:r>
            <a:r>
              <a:rPr lang="en-GB" sz="2000" dirty="0">
                <a:hlinkClick r:id="rId2"/>
              </a:rPr>
              <a:t>FCC-</a:t>
            </a:r>
            <a:r>
              <a:rPr lang="en-GB" sz="2000" dirty="0" err="1">
                <a:hlinkClick r:id="rId2"/>
              </a:rPr>
              <a:t>ee</a:t>
            </a:r>
            <a:r>
              <a:rPr lang="en-GB" sz="2000" dirty="0">
                <a:hlinkClick r:id="rId2"/>
              </a:rPr>
              <a:t> optics meeting</a:t>
            </a:r>
            <a:endParaRPr lang="en-GB" sz="2000" dirty="0"/>
          </a:p>
          <a:p>
            <a:pPr marL="972884" lvl="1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9593F66-1322-4348-8D2B-2E60AEB83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Studies – DA from Tracking</a:t>
            </a:r>
          </a:p>
        </p:txBody>
      </p:sp>
      <p:sp>
        <p:nvSpPr>
          <p:cNvPr id="22" name="TextBox 5">
            <a:extLst>
              <a:ext uri="{FF2B5EF4-FFF2-40B4-BE49-F238E27FC236}">
                <a16:creationId xmlns:a16="http://schemas.microsoft.com/office/drawing/2014/main" id="{151E4E73-C1E4-49D0-92A3-6BFC5E8DFD52}"/>
              </a:ext>
            </a:extLst>
          </p:cNvPr>
          <p:cNvSpPr txBox="1"/>
          <p:nvPr/>
        </p:nvSpPr>
        <p:spPr>
          <a:xfrm>
            <a:off x="6754173" y="4246798"/>
            <a:ext cx="123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MADX</a:t>
            </a:r>
          </a:p>
        </p:txBody>
      </p:sp>
      <p:sp>
        <p:nvSpPr>
          <p:cNvPr id="23" name="TextBox 6">
            <a:extLst>
              <a:ext uri="{FF2B5EF4-FFF2-40B4-BE49-F238E27FC236}">
                <a16:creationId xmlns:a16="http://schemas.microsoft.com/office/drawing/2014/main" id="{23FC3490-C7B5-4B46-95F5-2DB88F3F0E0C}"/>
              </a:ext>
            </a:extLst>
          </p:cNvPr>
          <p:cNvSpPr txBox="1"/>
          <p:nvPr/>
        </p:nvSpPr>
        <p:spPr>
          <a:xfrm>
            <a:off x="8178586" y="1670682"/>
            <a:ext cx="87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PTC</a:t>
            </a:r>
          </a:p>
        </p:txBody>
      </p:sp>
      <p:sp>
        <p:nvSpPr>
          <p:cNvPr id="24" name="TextBox 7">
            <a:extLst>
              <a:ext uri="{FF2B5EF4-FFF2-40B4-BE49-F238E27FC236}">
                <a16:creationId xmlns:a16="http://schemas.microsoft.com/office/drawing/2014/main" id="{34E4B13B-0187-4F8C-8090-A173DED1F04E}"/>
              </a:ext>
            </a:extLst>
          </p:cNvPr>
          <p:cNvSpPr txBox="1"/>
          <p:nvPr/>
        </p:nvSpPr>
        <p:spPr>
          <a:xfrm>
            <a:off x="9857219" y="4259733"/>
            <a:ext cx="1238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SAD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F06492-C214-4807-9809-99DC7AB72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760" y="1949670"/>
            <a:ext cx="3080083" cy="2310062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057D9794-C14B-42E1-B145-45D4138C5F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168" y="4547937"/>
            <a:ext cx="3080083" cy="2310062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F525A06D-633E-4522-989E-BD3B2F7962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916" y="4547937"/>
            <a:ext cx="3080084" cy="231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8483AE7-299E-4A31-8A6E-44E18F15C2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MADX features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ACF95430-DF18-49EE-B5E2-59D6FC1D7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5F1F52-3BD4-4F8D-A708-1F042D10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60672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81046AA-7B08-43EF-96D9-5B18287954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DBFE9EEB-81FD-4F86-95C8-299E16747F24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/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Identified as a key need for FCC-</a:t>
                </a:r>
                <a:r>
                  <a:rPr lang="en-GB" sz="2000" dirty="0" err="1"/>
                  <a:t>ee</a:t>
                </a:r>
                <a:endParaRPr lang="en-GB" sz="2000" dirty="0"/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Initially implemented in SAD but not MADX</a:t>
                </a:r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Tapering scheme developed with T. Charles and implemented in MADX by T. Persson</a:t>
                </a:r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Potential improvements identified by G. Roy – work ongoing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MADX implementation since 5.6.00</a:t>
                </a:r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Requires matching of cavities</a:t>
                </a:r>
              </a:p>
              <a:p>
                <a:pPr marL="1836863" lvl="2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Provides good emittance values</a:t>
                </a:r>
              </a:p>
              <a:p>
                <a:pPr marL="972884" lvl="1" indent="-342900">
                  <a:buFont typeface="Arial" panose="020B0604020202020204" pitchFamily="34" charset="0"/>
                  <a:buChar char="•"/>
                </a:pPr>
                <a:r>
                  <a:rPr lang="en-GB" sz="2000" dirty="0"/>
                  <a:t>Minimises closed orbit and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GB" sz="2000" dirty="0"/>
                  <a:t> beating</a:t>
                </a:r>
              </a:p>
            </p:txBody>
          </p:sp>
        </mc:Choice>
        <mc:Fallback xmlns="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DBFE9EEB-81FD-4F86-95C8-299E16747F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blipFill>
                <a:blip r:embed="rId2"/>
                <a:stretch>
                  <a:fillRect l="-1023" t="-592" b="-6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itle 4">
            <a:extLst>
              <a:ext uri="{FF2B5EF4-FFF2-40B4-BE49-F238E27FC236}">
                <a16:creationId xmlns:a16="http://schemas.microsoft.com/office/drawing/2014/main" id="{24257EFE-634C-4D98-9DFA-8B9B74CE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Tapering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1DC33C-9179-4391-8112-AD0425D910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8317" y="507535"/>
            <a:ext cx="5213683" cy="3029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8511CA-4894-4C24-B161-B8142A22E3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8846" y="3822229"/>
            <a:ext cx="5263154" cy="302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122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19945C-F62B-4072-B624-3319F45C0C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AA0AAC6-034B-494A-B9F5-B29407C9B9B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Different possibilities of how to implement Misaligned solenoid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Misalign finite solenoid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Sliced solenoid with interleaved bends</a:t>
            </a:r>
          </a:p>
          <a:p>
            <a:pPr marL="1836863" lvl="2" indent="-342900">
              <a:buFont typeface="Arial" panose="020B0604020202020204" pitchFamily="34" charset="0"/>
              <a:buChar char="•"/>
            </a:pPr>
            <a:r>
              <a:rPr lang="en-GB" sz="1800" dirty="0"/>
              <a:t>Could interleave multipoles of “realistic solenoid”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Tilt of coordinate system (SAD-like approach)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(discussed in </a:t>
            </a:r>
            <a:r>
              <a:rPr lang="en-GB" sz="1800" dirty="0">
                <a:hlinkClick r:id="rId2"/>
              </a:rPr>
              <a:t>optics tuning meeting</a:t>
            </a:r>
            <a:r>
              <a:rPr lang="en-GB" sz="180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Able to reproduce SAD optics from SAD-like approach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>
                <a:hlinkClick r:id="rId3"/>
              </a:rPr>
              <a:t>Presented in ABP meeting</a:t>
            </a:r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Minor bugs due to rotation element and radiation in solenoid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Actively investigated by T. Persson and A. Latina</a:t>
            </a:r>
          </a:p>
          <a:p>
            <a:pPr marL="972884" lvl="1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BC17BD-E8A7-4FB1-A4BB-B2638652F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Tilted Solenoid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FD5917-8492-450C-9DAB-EBA35D8716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585" y="709862"/>
            <a:ext cx="4826668" cy="2911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4D54B83-DFE5-4B7D-A8EB-9B5D06BF7C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7894" y="3862136"/>
            <a:ext cx="4993105" cy="299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517068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F0881FDD-AD8B-47B4-9279-5B2134953C05}" vid="{2A6EBC68-AAD9-467D-8309-0063258596F0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72BB91BA-D48B-374C-B02D-B1939E89555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1_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5.xml><?xml version="1.0" encoding="utf-8"?>
<a:theme xmlns:a="http://schemas.openxmlformats.org/drawingml/2006/main" name="1_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6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1049</TotalTime>
  <Words>777</Words>
  <Application>Microsoft Office PowerPoint</Application>
  <PresentationFormat>Widescreen</PresentationFormat>
  <Paragraphs>147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Cambria Math</vt:lpstr>
      <vt:lpstr>Theme1</vt:lpstr>
      <vt:lpstr>Titleslides, Conclusion</vt:lpstr>
      <vt:lpstr>Content Slides - Deep Blue</vt:lpstr>
      <vt:lpstr>1_Introslides</vt:lpstr>
      <vt:lpstr>1_Titleslides, Conclusion</vt:lpstr>
      <vt:lpstr>1_Content Slides - Deep Blue</vt:lpstr>
      <vt:lpstr>Code Comparison and Lattice Models</vt:lpstr>
      <vt:lpstr>Comparison Studies</vt:lpstr>
      <vt:lpstr>Comparison Studies – Optics</vt:lpstr>
      <vt:lpstr>Comparison Studies – Tracking</vt:lpstr>
      <vt:lpstr>Comparison Studies – DA from Tracking</vt:lpstr>
      <vt:lpstr>Comparison Studies – DA from Tracking</vt:lpstr>
      <vt:lpstr>MADX features</vt:lpstr>
      <vt:lpstr>Tapering</vt:lpstr>
      <vt:lpstr>Tilted Solenoid</vt:lpstr>
      <vt:lpstr>Tilted Solenoid Strategies</vt:lpstr>
      <vt:lpstr>Selected Applications</vt:lpstr>
      <vt:lpstr>DA with Errors </vt:lpstr>
      <vt:lpstr>Tracking with Radiation</vt:lpstr>
      <vt:lpstr>Analytical Emittance Estimates</vt:lpstr>
      <vt:lpstr>Conclusions and Outlook</vt:lpstr>
      <vt:lpstr>Conclusions and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Code Comparison and Lattice Models</dc:title>
  <dc:creator>Leon Van Riesen-Haupt</dc:creator>
  <cp:lastModifiedBy>Leon Van Riesen-Haupt</cp:lastModifiedBy>
  <cp:revision>6</cp:revision>
  <dcterms:created xsi:type="dcterms:W3CDTF">2021-11-29T08:01:49Z</dcterms:created>
  <dcterms:modified xsi:type="dcterms:W3CDTF">2021-11-30T08:05:41Z</dcterms:modified>
</cp:coreProperties>
</file>