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5" r:id="rId2"/>
    <p:sldId id="340" r:id="rId3"/>
    <p:sldId id="358" r:id="rId4"/>
    <p:sldId id="361" r:id="rId5"/>
    <p:sldId id="363" r:id="rId6"/>
    <p:sldId id="343" r:id="rId7"/>
    <p:sldId id="342" r:id="rId8"/>
    <p:sldId id="362" r:id="rId9"/>
    <p:sldId id="364" r:id="rId10"/>
    <p:sldId id="366" r:id="rId11"/>
    <p:sldId id="365" r:id="rId12"/>
    <p:sldId id="371" r:id="rId13"/>
    <p:sldId id="372" r:id="rId14"/>
    <p:sldId id="373" r:id="rId15"/>
    <p:sldId id="367" r:id="rId16"/>
    <p:sldId id="369" r:id="rId17"/>
    <p:sldId id="376" r:id="rId18"/>
    <p:sldId id="332" r:id="rId19"/>
    <p:sldId id="3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051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96"/>
    <p:restoredTop sz="94741"/>
  </p:normalViewPr>
  <p:slideViewPr>
    <p:cSldViewPr snapToObjects="1">
      <p:cViewPr>
        <p:scale>
          <a:sx n="59" d="100"/>
          <a:sy n="59" d="100"/>
        </p:scale>
        <p:origin x="1352" y="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22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FCCIS WP2 Workshop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06817"/>
            <a:ext cx="11376024" cy="51939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FCCIS WP2 Workshop 2021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83A1743-3001-BD4B-A87E-2870175FB42A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303507" y="6364711"/>
            <a:ext cx="1039965" cy="3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0005/timetable/#12-code-development" TargetMode="External"/><Relationship Id="rId2" Type="http://schemas.openxmlformats.org/officeDocument/2006/relationships/hyperlink" Target="https://indico.cern.ch/event/1085318/timetable/#sc-5-1-fcc-ee-software-framewo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tcollab/a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5318/timetable/#sc-5-4-xsuite-15-15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cern.ch/event/1070294/contributions/4500628/attachments/2305233/3921762/021_Xsuite.pdf" TargetMode="External"/><Relationship Id="rId4" Type="http://schemas.openxmlformats.org/officeDocument/2006/relationships/hyperlink" Target="https://xsuite.readthedocs.io/en/latest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anabramo/collimasim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995850/contributions/441011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8483C-00E4-3345-98D6-5C4438FAE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64704"/>
            <a:ext cx="9144000" cy="2387600"/>
          </a:xfrm>
        </p:spPr>
        <p:txBody>
          <a:bodyPr/>
          <a:lstStyle/>
          <a:p>
            <a:r>
              <a:rPr lang="en-GB" dirty="0"/>
              <a:t>Status of collimation tracking code development for FCC-</a:t>
            </a:r>
            <a:r>
              <a:rPr lang="en-GB" dirty="0" err="1"/>
              <a:t>ee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0EAEE-B652-9E45-B797-BC6A4A88C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/>
          <a:lstStyle/>
          <a:p>
            <a:r>
              <a:rPr lang="en-US" dirty="0"/>
              <a:t>A. Abramov, R. Bruce, F. </a:t>
            </a:r>
            <a:r>
              <a:rPr lang="en-US" dirty="0" err="1"/>
              <a:t>Carlier</a:t>
            </a:r>
            <a:r>
              <a:rPr lang="en-US" dirty="0"/>
              <a:t>, M. Hofer, L. </a:t>
            </a:r>
            <a:r>
              <a:rPr lang="en-US" dirty="0" err="1"/>
              <a:t>Nevay</a:t>
            </a:r>
            <a:r>
              <a:rPr lang="en-US" dirty="0"/>
              <a:t>, S. Redaelli</a:t>
            </a:r>
          </a:p>
          <a:p>
            <a:r>
              <a:rPr lang="en-GB" b="0" dirty="0"/>
              <a:t>FCCIS WP2 Workshop - </a:t>
            </a:r>
            <a:r>
              <a:rPr lang="en-US" b="0" dirty="0"/>
              <a:t>01/12/2021</a:t>
            </a:r>
          </a:p>
          <a:p>
            <a:r>
              <a:rPr lang="en-US" b="0" dirty="0"/>
              <a:t>Many thanks for discussions and input to: </a:t>
            </a:r>
          </a:p>
          <a:p>
            <a:r>
              <a:rPr lang="en-GB" b="0" dirty="0"/>
              <a:t>M. </a:t>
            </a:r>
            <a:r>
              <a:rPr lang="en-GB" b="0" dirty="0" err="1"/>
              <a:t>Boscolo</a:t>
            </a:r>
            <a:r>
              <a:rPr lang="en-GB" b="0" dirty="0"/>
              <a:t>, H. Burkhard, T. Charles, M. Hofer, G. </a:t>
            </a:r>
            <a:r>
              <a:rPr lang="en-GB" b="0" dirty="0" err="1"/>
              <a:t>Iadarola</a:t>
            </a:r>
            <a:r>
              <a:rPr lang="en-GB" b="0" dirty="0"/>
              <a:t>, M. </a:t>
            </a:r>
            <a:r>
              <a:rPr lang="en-GB" b="0" dirty="0" err="1"/>
              <a:t>Migliorati</a:t>
            </a:r>
            <a:r>
              <a:rPr lang="en-GB" b="0" dirty="0"/>
              <a:t>,                    J. Molson, M. Moudgalya, T. Persson, T. </a:t>
            </a:r>
            <a:r>
              <a:rPr lang="en-GB" b="0" dirty="0" err="1"/>
              <a:t>Pieloni</a:t>
            </a:r>
            <a:r>
              <a:rPr lang="en-GB" b="0" dirty="0"/>
              <a:t>, G. Roy, L. Van </a:t>
            </a:r>
            <a:r>
              <a:rPr lang="en-GB" b="0" dirty="0" err="1"/>
              <a:t>Riesen</a:t>
            </a:r>
            <a:r>
              <a:rPr lang="en-GB" b="0" dirty="0"/>
              <a:t>-Haupt,  S. White, F. Zimmermann</a:t>
            </a:r>
          </a:p>
          <a:p>
            <a:endParaRPr lang="en-US" b="0" dirty="0"/>
          </a:p>
        </p:txBody>
      </p:sp>
      <p:pic>
        <p:nvPicPr>
          <p:cNvPr id="4" name="Grafik 9">
            <a:extLst>
              <a:ext uri="{FF2B5EF4-FFF2-40B4-BE49-F238E27FC236}">
                <a16:creationId xmlns:a16="http://schemas.microsoft.com/office/drawing/2014/main" id="{F617A1D7-A1AF-8540-8C62-B248E4B74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64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59" y="132691"/>
            <a:ext cx="11376025" cy="535122"/>
          </a:xfrm>
        </p:spPr>
        <p:txBody>
          <a:bodyPr/>
          <a:lstStyle/>
          <a:p>
            <a:r>
              <a:rPr lang="en-US" dirty="0"/>
              <a:t>Aperture definition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pic>
        <p:nvPicPr>
          <p:cNvPr id="62" name="Picture 61" descr="A picture containing diagram&#10;&#10;Description automatically generated">
            <a:extLst>
              <a:ext uri="{FF2B5EF4-FFF2-40B4-BE49-F238E27FC236}">
                <a16:creationId xmlns:a16="http://schemas.microsoft.com/office/drawing/2014/main" id="{D0A51485-C217-6845-9605-FED80ECF26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9" t="3842" r="2160"/>
          <a:stretch/>
        </p:blipFill>
        <p:spPr>
          <a:xfrm>
            <a:off x="6096000" y="1"/>
            <a:ext cx="6094908" cy="3193763"/>
          </a:xfrm>
          <a:prstGeom prst="rect">
            <a:avLst/>
          </a:prstGeom>
        </p:spPr>
      </p:pic>
      <p:pic>
        <p:nvPicPr>
          <p:cNvPr id="64" name="Picture 63" descr="Diagram&#10;&#10;Description automatically generated">
            <a:extLst>
              <a:ext uri="{FF2B5EF4-FFF2-40B4-BE49-F238E27FC236}">
                <a16:creationId xmlns:a16="http://schemas.microsoft.com/office/drawing/2014/main" id="{F052F11A-9B43-4548-961E-765915AFAB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63" r="4222"/>
          <a:stretch/>
        </p:blipFill>
        <p:spPr>
          <a:xfrm>
            <a:off x="5951984" y="3143107"/>
            <a:ext cx="6238924" cy="3084204"/>
          </a:xfrm>
          <a:prstGeom prst="rect">
            <a:avLst/>
          </a:prstGeom>
        </p:spPr>
      </p:pic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1B8A17A8-BC58-3547-8AD1-30447AAC3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59" y="832021"/>
            <a:ext cx="5868342" cy="4397179"/>
          </a:xfrm>
        </p:spPr>
        <p:txBody>
          <a:bodyPr/>
          <a:lstStyle/>
          <a:p>
            <a:r>
              <a:rPr lang="en-US" dirty="0"/>
              <a:t>Aperture model:</a:t>
            </a:r>
          </a:p>
          <a:p>
            <a:pPr lvl="1"/>
            <a:r>
              <a:rPr lang="en-US" dirty="0"/>
              <a:t>FCC week (older) aperture model (</a:t>
            </a:r>
            <a:r>
              <a:rPr lang="en-US" dirty="0">
                <a:solidFill>
                  <a:schemeClr val="tx1"/>
                </a:solidFill>
              </a:rPr>
              <a:t>M. Moudgalya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lvl="1"/>
            <a:r>
              <a:rPr lang="en-US" dirty="0"/>
              <a:t>35 mm circular aperture in the arcs</a:t>
            </a:r>
          </a:p>
          <a:p>
            <a:pPr lvl="1"/>
            <a:r>
              <a:rPr lang="en-US" dirty="0"/>
              <a:t>15 mm experimental beampipe, no SR masks</a:t>
            </a:r>
          </a:p>
          <a:p>
            <a:r>
              <a:rPr lang="en-US" dirty="0" err="1"/>
              <a:t>pyAT</a:t>
            </a:r>
            <a:r>
              <a:rPr lang="en-US" dirty="0"/>
              <a:t> aperture</a:t>
            </a:r>
          </a:p>
          <a:p>
            <a:pPr lvl="1"/>
            <a:r>
              <a:rPr lang="en-US" dirty="0"/>
              <a:t>Translated from MAD-X by </a:t>
            </a:r>
            <a:r>
              <a:rPr lang="en-US" dirty="0">
                <a:solidFill>
                  <a:schemeClr val="tx1"/>
                </a:solidFill>
              </a:rPr>
              <a:t>F. </a:t>
            </a:r>
            <a:r>
              <a:rPr lang="en-US" dirty="0" err="1">
                <a:solidFill>
                  <a:schemeClr val="tx1"/>
                </a:solidFill>
              </a:rPr>
              <a:t>Carlier’s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converter.</a:t>
            </a:r>
          </a:p>
          <a:p>
            <a:pPr lvl="1"/>
            <a:r>
              <a:rPr lang="en-US" dirty="0"/>
              <a:t>Nearest </a:t>
            </a:r>
            <a:r>
              <a:rPr lang="en-US" dirty="0" err="1"/>
              <a:t>neighbour</a:t>
            </a:r>
            <a:r>
              <a:rPr lang="en-US" dirty="0"/>
              <a:t> interpolation for all elements.</a:t>
            </a:r>
          </a:p>
          <a:p>
            <a:r>
              <a:rPr lang="en-US" dirty="0" err="1"/>
              <a:t>SixTrack</a:t>
            </a:r>
            <a:r>
              <a:rPr lang="en-US" dirty="0"/>
              <a:t> aperture:</a:t>
            </a:r>
          </a:p>
          <a:p>
            <a:pPr lvl="1"/>
            <a:r>
              <a:rPr lang="en-US" sz="1700" dirty="0"/>
              <a:t>Exported from MAD-X.</a:t>
            </a:r>
          </a:p>
          <a:p>
            <a:pPr lvl="1"/>
            <a:r>
              <a:rPr lang="en-US" sz="1700" dirty="0"/>
              <a:t>Linear interpolation in 10 cm intervals.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B87A6-F9B8-B247-A6DD-63D0C9AC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36FBD-7559-C248-BE8F-E51D7CE76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681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10" y="44478"/>
            <a:ext cx="11376025" cy="535122"/>
          </a:xfrm>
          <a:ln>
            <a:noFill/>
          </a:ln>
        </p:spPr>
        <p:txBody>
          <a:bodyPr/>
          <a:lstStyle/>
          <a:p>
            <a:r>
              <a:rPr lang="en-US" dirty="0"/>
              <a:t>Aperture definition caveats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3A6F-9D47-1B42-B0BF-D61DE1C20F4F}"/>
              </a:ext>
            </a:extLst>
          </p:cNvPr>
          <p:cNvSpPr txBox="1"/>
          <p:nvPr/>
        </p:nvSpPr>
        <p:spPr>
          <a:xfrm>
            <a:off x="341177" y="542501"/>
            <a:ext cx="11264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err="1">
                <a:solidFill>
                  <a:schemeClr val="bg2">
                    <a:lumMod val="10000"/>
                  </a:schemeClr>
                </a:solidFill>
              </a:rPr>
              <a:t>pyAT</a:t>
            </a:r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1ECDBA-1821-A74B-BB76-11F906BD18C2}"/>
              </a:ext>
            </a:extLst>
          </p:cNvPr>
          <p:cNvSpPr txBox="1"/>
          <p:nvPr/>
        </p:nvSpPr>
        <p:spPr>
          <a:xfrm>
            <a:off x="341177" y="3499737"/>
            <a:ext cx="15788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err="1">
                <a:solidFill>
                  <a:schemeClr val="bg2">
                    <a:lumMod val="10000"/>
                  </a:schemeClr>
                </a:solidFill>
              </a:rPr>
              <a:t>SixTrack</a:t>
            </a:r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2EBAB5B-68C2-A34C-A023-207B944C83C2}"/>
              </a:ext>
            </a:extLst>
          </p:cNvPr>
          <p:cNvGrpSpPr/>
          <p:nvPr/>
        </p:nvGrpSpPr>
        <p:grpSpPr>
          <a:xfrm>
            <a:off x="2356635" y="1624894"/>
            <a:ext cx="7101600" cy="2028821"/>
            <a:chOff x="1059658" y="1477127"/>
            <a:chExt cx="7101600" cy="202882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22AC497-040E-0A46-BA8B-104441712FE6}"/>
                </a:ext>
              </a:extLst>
            </p:cNvPr>
            <p:cNvGrpSpPr/>
            <p:nvPr/>
          </p:nvGrpSpPr>
          <p:grpSpPr>
            <a:xfrm>
              <a:off x="1059658" y="1477127"/>
              <a:ext cx="7101600" cy="2028821"/>
              <a:chOff x="1059658" y="1235395"/>
              <a:chExt cx="7101600" cy="20288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7899DF5-33DA-BC4B-96CE-DB12BAD813B3}"/>
                  </a:ext>
                </a:extLst>
              </p:cNvPr>
              <p:cNvGrpSpPr/>
              <p:nvPr/>
            </p:nvGrpSpPr>
            <p:grpSpPr>
              <a:xfrm>
                <a:off x="1059658" y="1235395"/>
                <a:ext cx="7101600" cy="2028821"/>
                <a:chOff x="1059658" y="1235395"/>
                <a:chExt cx="7101600" cy="2028821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1C873208-0F9B-2549-9C28-7149CAE529D2}"/>
                    </a:ext>
                  </a:extLst>
                </p:cNvPr>
                <p:cNvGrpSpPr/>
                <p:nvPr/>
              </p:nvGrpSpPr>
              <p:grpSpPr>
                <a:xfrm>
                  <a:off x="1059658" y="1637749"/>
                  <a:ext cx="7025770" cy="767255"/>
                  <a:chOff x="1059659" y="1429408"/>
                  <a:chExt cx="7025770" cy="767255"/>
                </a:xfrm>
              </p:grpSpPr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8026E1E9-FAB8-0C42-8CA4-B9F8987C46AC}"/>
                      </a:ext>
                    </a:extLst>
                  </p:cNvPr>
                  <p:cNvSpPr/>
                  <p:nvPr/>
                </p:nvSpPr>
                <p:spPr>
                  <a:xfrm>
                    <a:off x="3017956" y="1429408"/>
                    <a:ext cx="3100551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4BAA86D7-2833-614D-965D-43C4C344B6FA}"/>
                      </a:ext>
                    </a:extLst>
                  </p:cNvPr>
                  <p:cNvSpPr/>
                  <p:nvPr/>
                </p:nvSpPr>
                <p:spPr>
                  <a:xfrm>
                    <a:off x="1059659" y="1429408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67924EBF-250F-8F4D-9AA8-BF25B2E0D83E}"/>
                      </a:ext>
                    </a:extLst>
                  </p:cNvPr>
                  <p:cNvSpPr/>
                  <p:nvPr/>
                </p:nvSpPr>
                <p:spPr>
                  <a:xfrm>
                    <a:off x="6249887" y="1429408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FC8DF6E-08F3-644E-8FEE-63AB76B3B1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17955" y="145381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C7C2E893-2845-3649-B118-0E4DC025E1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8506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FDA61D53-1E84-2A42-A70F-2C7A7957C4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1941" y="145381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20C318F3-CF81-AD4E-BF73-CFA265533D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9659" y="1411776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E1124DD-7FBF-084A-A90A-C1632FC337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7491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10A38A1-95BE-7642-A083-84F6D6F2DA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85428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F6D7AA78-8AC4-9B46-B932-FC1C50C55324}"/>
                    </a:ext>
                  </a:extLst>
                </p:cNvPr>
                <p:cNvCxnSpPr>
                  <a:cxnSpLocks/>
                  <a:stCxn id="57" idx="1"/>
                </p:cNvCxnSpPr>
                <p:nvPr/>
              </p:nvCxnSpPr>
              <p:spPr>
                <a:xfrm flipV="1">
                  <a:off x="3017955" y="1348716"/>
                  <a:ext cx="3108091" cy="67266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5-point Star 49">
                  <a:extLst>
                    <a:ext uri="{FF2B5EF4-FFF2-40B4-BE49-F238E27FC236}">
                      <a16:creationId xmlns:a16="http://schemas.microsoft.com/office/drawing/2014/main" id="{3D796D19-6026-D744-A389-48F2790F4516}"/>
                    </a:ext>
                  </a:extLst>
                </p:cNvPr>
                <p:cNvSpPr/>
                <p:nvPr/>
              </p:nvSpPr>
              <p:spPr>
                <a:xfrm>
                  <a:off x="5977725" y="1235395"/>
                  <a:ext cx="259766" cy="171892"/>
                </a:xfrm>
                <a:prstGeom prst="star5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373E5D-AAAB-5F4D-BFFC-9A4BA7C95820}"/>
                    </a:ext>
                  </a:extLst>
                </p:cNvPr>
                <p:cNvSpPr txBox="1"/>
                <p:nvPr/>
              </p:nvSpPr>
              <p:spPr>
                <a:xfrm>
                  <a:off x="6812042" y="2956439"/>
                  <a:ext cx="134921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aperture checks</a:t>
                  </a:r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BC46C914-961E-F14E-8D12-C1C649D695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18947" y="2724368"/>
                  <a:ext cx="343488" cy="270516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A7F8AB3-A534-164A-8BC1-63A1F62FA71C}"/>
                    </a:ext>
                  </a:extLst>
                </p:cNvPr>
                <p:cNvSpPr txBox="1"/>
                <p:nvPr/>
              </p:nvSpPr>
              <p:spPr>
                <a:xfrm>
                  <a:off x="1207515" y="2784077"/>
                  <a:ext cx="153599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element aperture</a:t>
                  </a:r>
                </a:p>
              </p:txBody>
            </p: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5227541E-E110-AB41-8AE1-5C4F1C843666}"/>
                    </a:ext>
                  </a:extLst>
                </p:cNvPr>
                <p:cNvCxnSpPr>
                  <a:cxnSpLocks/>
                  <a:endCxn id="58" idx="2"/>
                </p:cNvCxnSpPr>
                <p:nvPr/>
              </p:nvCxnSpPr>
              <p:spPr>
                <a:xfrm flipV="1">
                  <a:off x="1977429" y="2405004"/>
                  <a:ext cx="0" cy="41554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718F75C-D0E3-5346-84D4-6E311B691EC5}"/>
                    </a:ext>
                  </a:extLst>
                </p:cNvPr>
                <p:cNvSpPr txBox="1"/>
                <p:nvPr/>
              </p:nvSpPr>
              <p:spPr>
                <a:xfrm>
                  <a:off x="3171077" y="2828554"/>
                  <a:ext cx="12057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example track</a:t>
                  </a:r>
                </a:p>
              </p:txBody>
            </p: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24FA3ECB-7BB7-9B44-B197-3C6CB6973C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30326" y="1975314"/>
                  <a:ext cx="265049" cy="766022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E2A476B-B5BF-8C44-B24A-5DE35495F706}"/>
                  </a:ext>
                </a:extLst>
              </p:cNvPr>
              <p:cNvSpPr txBox="1"/>
              <p:nvPr/>
            </p:nvSpPr>
            <p:spPr>
              <a:xfrm>
                <a:off x="6452768" y="12847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loss detected</a:t>
                </a:r>
              </a:p>
            </p:txBody>
          </p: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2093933-EDF5-D84C-A867-CD86767427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49886" y="1572698"/>
              <a:ext cx="243436" cy="96382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70E22E4-FD46-1349-90EC-9B9156D89A8A}"/>
              </a:ext>
            </a:extLst>
          </p:cNvPr>
          <p:cNvSpPr txBox="1"/>
          <p:nvPr/>
        </p:nvSpPr>
        <p:spPr>
          <a:xfrm>
            <a:off x="777095" y="3864302"/>
            <a:ext cx="790041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Thin lenses and dedicated aperture markers in the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Aperture can be interpolated – additional markers (usually every 10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Drift back-tracking for an improved loss precision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BC5A95C-E5A1-554F-9446-A1335B4CEDD2}"/>
              </a:ext>
            </a:extLst>
          </p:cNvPr>
          <p:cNvSpPr txBox="1"/>
          <p:nvPr/>
        </p:nvSpPr>
        <p:spPr>
          <a:xfrm>
            <a:off x="633602" y="855543"/>
            <a:ext cx="1008046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Thick elements in lattice – splitting only during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The aperture is defined as an element attribute and checked at entrance and exit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Only element id where the loss occurred is recoded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6D15932-A221-E549-9DB8-C4CF0CE04739}"/>
              </a:ext>
            </a:extLst>
          </p:cNvPr>
          <p:cNvGrpSpPr/>
          <p:nvPr/>
        </p:nvGrpSpPr>
        <p:grpSpPr>
          <a:xfrm>
            <a:off x="2325017" y="4765080"/>
            <a:ext cx="7034395" cy="1437589"/>
            <a:chOff x="2325017" y="4752193"/>
            <a:chExt cx="7034395" cy="143758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18F7F71-E787-7248-B398-D9FBD13591C0}"/>
                </a:ext>
              </a:extLst>
            </p:cNvPr>
            <p:cNvGrpSpPr/>
            <p:nvPr/>
          </p:nvGrpSpPr>
          <p:grpSpPr>
            <a:xfrm>
              <a:off x="2325017" y="4823438"/>
              <a:ext cx="7034395" cy="1366344"/>
              <a:chOff x="1051034" y="4797966"/>
              <a:chExt cx="7034395" cy="136634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9E4704E-644E-0348-A27B-5CCAB1C53B86}"/>
                  </a:ext>
                </a:extLst>
              </p:cNvPr>
              <p:cNvGrpSpPr/>
              <p:nvPr/>
            </p:nvGrpSpPr>
            <p:grpSpPr>
              <a:xfrm>
                <a:off x="1051034" y="4939855"/>
                <a:ext cx="7034395" cy="1219200"/>
                <a:chOff x="1051034" y="3888827"/>
                <a:chExt cx="7034395" cy="1219200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566FDDB8-FA4D-B54D-82D8-9A22978A46FD}"/>
                    </a:ext>
                  </a:extLst>
                </p:cNvPr>
                <p:cNvGrpSpPr/>
                <p:nvPr/>
              </p:nvGrpSpPr>
              <p:grpSpPr>
                <a:xfrm>
                  <a:off x="1051034" y="4083269"/>
                  <a:ext cx="7034395" cy="767256"/>
                  <a:chOff x="1051034" y="4083269"/>
                  <a:chExt cx="7034395" cy="767256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1283B695-EFE2-5448-A935-3AE8BA737069}"/>
                      </a:ext>
                    </a:extLst>
                  </p:cNvPr>
                  <p:cNvSpPr/>
                  <p:nvPr/>
                </p:nvSpPr>
                <p:spPr>
                  <a:xfrm>
                    <a:off x="3017956" y="4083270"/>
                    <a:ext cx="3100551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AA23F828-702A-E44C-9B70-A3B627AB5EF4}"/>
                      </a:ext>
                    </a:extLst>
                  </p:cNvPr>
                  <p:cNvSpPr/>
                  <p:nvPr/>
                </p:nvSpPr>
                <p:spPr>
                  <a:xfrm>
                    <a:off x="1051034" y="4083269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73985F38-3286-3449-A67D-9D42A1274E86}"/>
                      </a:ext>
                    </a:extLst>
                  </p:cNvPr>
                  <p:cNvSpPr/>
                  <p:nvPr/>
                </p:nvSpPr>
                <p:spPr>
                  <a:xfrm>
                    <a:off x="6249887" y="4083269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  <a:alpha val="49879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17E42F88-8E08-A346-9653-EE25C66BCE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68805" y="3888827"/>
                  <a:ext cx="0" cy="121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8DE93B25-851E-624C-AA6F-94BE05BF78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50612" y="3888827"/>
                  <a:ext cx="0" cy="121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36F79CB3-B4AA-F544-A7E8-324086FD3B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68231" y="3888827"/>
                  <a:ext cx="0" cy="121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E4BFBEA-B349-2D41-87A4-CEDE500C08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58087" y="3888827"/>
                  <a:ext cx="0" cy="121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7BF56D2-F3AC-CD4B-A6E0-4E9A6CD561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7658" y="3888827"/>
                  <a:ext cx="0" cy="12192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68166D6-F6A3-AC49-AAF6-99C8916E7680}"/>
                  </a:ext>
                </a:extLst>
              </p:cNvPr>
              <p:cNvGrpSpPr/>
              <p:nvPr/>
            </p:nvGrpSpPr>
            <p:grpSpPr>
              <a:xfrm>
                <a:off x="1385481" y="4945110"/>
                <a:ext cx="6458607" cy="1219200"/>
                <a:chOff x="1385481" y="3894082"/>
                <a:chExt cx="6458607" cy="1219200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B91CB35D-16D0-714B-B701-09DCDE066E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5481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9648A7D9-6F17-D14D-83C4-02EC024313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8088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DA0B8CEC-6522-EC4E-AE24-82B6F712C2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4115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F38492F1-507D-B642-BDEB-7E720206F9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0957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0F7F8D35-0C95-CD44-A26A-83CE739394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51067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FC86B2F-CB03-5F45-A248-C5B95D4F0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71178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CDE11197-141B-204B-B296-4E2D09F2FB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28529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7C47362E-EFAC-4B48-8412-B5ADDF398E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8640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1632F5C3-6627-E84E-8593-6B6B38F9C6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27012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37048CA8-4146-A641-9398-E01301CED3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6612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890DF363-1D88-E340-8D0D-5703C0CE1E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51315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9035285-6BA5-BC4E-80C1-F482C9DA1C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66626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99715352-8B03-3747-BBD3-999E7B8974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21552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8D1A8EE2-B8C5-D84E-B94C-C417DEE491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44088" y="3894082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1DE7795-4B09-C243-981F-6205C1064C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1905" y="4797966"/>
                <a:ext cx="3108091" cy="67266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5-point Star 12">
                <a:extLst>
                  <a:ext uri="{FF2B5EF4-FFF2-40B4-BE49-F238E27FC236}">
                    <a16:creationId xmlns:a16="http://schemas.microsoft.com/office/drawing/2014/main" id="{3CCB6507-B949-AF40-A743-0F6D99F972D9}"/>
                  </a:ext>
                </a:extLst>
              </p:cNvPr>
              <p:cNvSpPr/>
              <p:nvPr/>
            </p:nvSpPr>
            <p:spPr>
              <a:xfrm>
                <a:off x="4553901" y="5005209"/>
                <a:ext cx="259766" cy="171892"/>
              </a:xfrm>
              <a:prstGeom prst="star5">
                <a:avLst/>
              </a:prstGeom>
              <a:solidFill>
                <a:srgbClr val="FFC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Circular Arrow 65">
              <a:extLst>
                <a:ext uri="{FF2B5EF4-FFF2-40B4-BE49-F238E27FC236}">
                  <a16:creationId xmlns:a16="http://schemas.microsoft.com/office/drawing/2014/main" id="{B1EEC89A-77DC-F040-A089-F9E0E3EDBBC6}"/>
                </a:ext>
              </a:extLst>
            </p:cNvPr>
            <p:cNvSpPr/>
            <p:nvPr/>
          </p:nvSpPr>
          <p:spPr>
            <a:xfrm flipH="1">
              <a:off x="5900273" y="4752193"/>
              <a:ext cx="247583" cy="409832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EF62AD7C-40E4-EC4B-A487-7E4BB2992925}"/>
              </a:ext>
            </a:extLst>
          </p:cNvPr>
          <p:cNvSpPr txBox="1"/>
          <p:nvPr/>
        </p:nvSpPr>
        <p:spPr>
          <a:xfrm>
            <a:off x="8536168" y="4524277"/>
            <a:ext cx="2063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aperture check markers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92E1F69-F573-0548-96BD-BACF6106F449}"/>
              </a:ext>
            </a:extLst>
          </p:cNvPr>
          <p:cNvCxnSpPr>
            <a:cxnSpLocks/>
          </p:cNvCxnSpPr>
          <p:nvPr/>
        </p:nvCxnSpPr>
        <p:spPr>
          <a:xfrm flipH="1">
            <a:off x="9092217" y="4791499"/>
            <a:ext cx="190902" cy="16556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611CCA4-82BE-FD4E-9DD6-9FB1C75F546C}"/>
              </a:ext>
            </a:extLst>
          </p:cNvPr>
          <p:cNvSpPr txBox="1"/>
          <p:nvPr/>
        </p:nvSpPr>
        <p:spPr>
          <a:xfrm>
            <a:off x="1390269" y="4708130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thin lenses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837EBB0-5BC5-F941-8F28-E394A646AC16}"/>
              </a:ext>
            </a:extLst>
          </p:cNvPr>
          <p:cNvCxnSpPr>
            <a:cxnSpLocks/>
          </p:cNvCxnSpPr>
          <p:nvPr/>
        </p:nvCxnSpPr>
        <p:spPr>
          <a:xfrm>
            <a:off x="2401328" y="4880147"/>
            <a:ext cx="783295" cy="11250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93B68C-452D-0249-8F1D-F0DF216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C3FBA8-77F4-B343-B51D-8151B3B0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88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10" y="44478"/>
            <a:ext cx="11376025" cy="535122"/>
          </a:xfrm>
          <a:ln>
            <a:noFill/>
          </a:ln>
        </p:spPr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pyAT</a:t>
            </a:r>
            <a:r>
              <a:rPr lang="en-US" dirty="0"/>
              <a:t> aperture definition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3A6F-9D47-1B42-B0BF-D61DE1C20F4F}"/>
              </a:ext>
            </a:extLst>
          </p:cNvPr>
          <p:cNvSpPr txBox="1"/>
          <p:nvPr/>
        </p:nvSpPr>
        <p:spPr>
          <a:xfrm>
            <a:off x="341177" y="578004"/>
            <a:ext cx="809067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New method for splitting the lattice elements proposed by </a:t>
            </a:r>
            <a:r>
              <a:rPr lang="en-US" sz="2000" dirty="0"/>
              <a:t>S. White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After a few manipulations, the aperture model is closer to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SixTrack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Only nearest </a:t>
            </a:r>
            <a:r>
              <a:rPr lang="en-US" sz="2000" dirty="0" err="1">
                <a:solidFill>
                  <a:srgbClr val="FF0000"/>
                </a:solidFill>
              </a:rPr>
              <a:t>neighbour</a:t>
            </a:r>
            <a:r>
              <a:rPr lang="en-US" sz="2000" dirty="0">
                <a:solidFill>
                  <a:srgbClr val="FF0000"/>
                </a:solidFill>
              </a:rPr>
              <a:t> interpolation and no backtracking</a:t>
            </a:r>
          </a:p>
          <a:p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2EBAB5B-68C2-A34C-A023-207B944C83C2}"/>
              </a:ext>
            </a:extLst>
          </p:cNvPr>
          <p:cNvGrpSpPr/>
          <p:nvPr/>
        </p:nvGrpSpPr>
        <p:grpSpPr>
          <a:xfrm>
            <a:off x="2356635" y="1748011"/>
            <a:ext cx="8750911" cy="1739915"/>
            <a:chOff x="1059658" y="1526432"/>
            <a:chExt cx="8750911" cy="173991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22AC497-040E-0A46-BA8B-104441712FE6}"/>
                </a:ext>
              </a:extLst>
            </p:cNvPr>
            <p:cNvGrpSpPr/>
            <p:nvPr/>
          </p:nvGrpSpPr>
          <p:grpSpPr>
            <a:xfrm>
              <a:off x="1059658" y="1526432"/>
              <a:ext cx="8750911" cy="1739915"/>
              <a:chOff x="1059658" y="1284700"/>
              <a:chExt cx="8750911" cy="1739915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7899DF5-33DA-BC4B-96CE-DB12BAD813B3}"/>
                  </a:ext>
                </a:extLst>
              </p:cNvPr>
              <p:cNvGrpSpPr/>
              <p:nvPr/>
            </p:nvGrpSpPr>
            <p:grpSpPr>
              <a:xfrm>
                <a:off x="1059658" y="1348716"/>
                <a:ext cx="8750911" cy="1675899"/>
                <a:chOff x="1059658" y="1348716"/>
                <a:chExt cx="8750911" cy="1675899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1C873208-0F9B-2549-9C28-7149CAE529D2}"/>
                    </a:ext>
                  </a:extLst>
                </p:cNvPr>
                <p:cNvGrpSpPr/>
                <p:nvPr/>
              </p:nvGrpSpPr>
              <p:grpSpPr>
                <a:xfrm>
                  <a:off x="1059658" y="1637749"/>
                  <a:ext cx="7025770" cy="767255"/>
                  <a:chOff x="1059659" y="1429408"/>
                  <a:chExt cx="7025770" cy="767255"/>
                </a:xfrm>
              </p:grpSpPr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8026E1E9-FAB8-0C42-8CA4-B9F8987C46AC}"/>
                      </a:ext>
                    </a:extLst>
                  </p:cNvPr>
                  <p:cNvSpPr/>
                  <p:nvPr/>
                </p:nvSpPr>
                <p:spPr>
                  <a:xfrm>
                    <a:off x="3017956" y="1429408"/>
                    <a:ext cx="3100551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4BAA86D7-2833-614D-965D-43C4C344B6FA}"/>
                      </a:ext>
                    </a:extLst>
                  </p:cNvPr>
                  <p:cNvSpPr/>
                  <p:nvPr/>
                </p:nvSpPr>
                <p:spPr>
                  <a:xfrm>
                    <a:off x="1059659" y="1429408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67924EBF-250F-8F4D-9AA8-BF25B2E0D83E}"/>
                      </a:ext>
                    </a:extLst>
                  </p:cNvPr>
                  <p:cNvSpPr/>
                  <p:nvPr/>
                </p:nvSpPr>
                <p:spPr>
                  <a:xfrm>
                    <a:off x="6249887" y="1429408"/>
                    <a:ext cx="1835542" cy="767255"/>
                  </a:xfrm>
                  <a:prstGeom prst="rect">
                    <a:avLst/>
                  </a:prstGeom>
                  <a:solidFill>
                    <a:schemeClr val="tx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FC8DF6E-08F3-644E-8FEE-63AB76B3B1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17955" y="145381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C7C2E893-2845-3649-B118-0E4DC025E1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8506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FDA61D53-1E84-2A42-A70F-2C7A7957C4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1941" y="145381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20C318F3-CF81-AD4E-BF73-CFA265533D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9659" y="138331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E1124DD-7FBF-084A-A90A-C1632FC337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7491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10A38A1-95BE-7642-A083-84F6D6F2DA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85428" y="1474837"/>
                  <a:ext cx="0" cy="12192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F6D7AA78-8AC4-9B46-B932-FC1C50C55324}"/>
                    </a:ext>
                  </a:extLst>
                </p:cNvPr>
                <p:cNvCxnSpPr>
                  <a:cxnSpLocks/>
                  <a:stCxn id="57" idx="1"/>
                </p:cNvCxnSpPr>
                <p:nvPr/>
              </p:nvCxnSpPr>
              <p:spPr>
                <a:xfrm flipV="1">
                  <a:off x="3017955" y="1348716"/>
                  <a:ext cx="3108091" cy="67266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373E5D-AAAB-5F4D-BFFC-9A4BA7C95820}"/>
                    </a:ext>
                  </a:extLst>
                </p:cNvPr>
                <p:cNvSpPr txBox="1"/>
                <p:nvPr/>
              </p:nvSpPr>
              <p:spPr>
                <a:xfrm>
                  <a:off x="8461353" y="2482929"/>
                  <a:ext cx="134921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aperture checks</a:t>
                  </a:r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BC46C914-961E-F14E-8D12-C1C649D695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082834" y="2612774"/>
                  <a:ext cx="458804" cy="48089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A7F8AB3-A534-164A-8BC1-63A1F62FA71C}"/>
                    </a:ext>
                  </a:extLst>
                </p:cNvPr>
                <p:cNvSpPr txBox="1"/>
                <p:nvPr/>
              </p:nvSpPr>
              <p:spPr>
                <a:xfrm>
                  <a:off x="1209430" y="2716838"/>
                  <a:ext cx="153599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element aperture</a:t>
                  </a:r>
                </a:p>
              </p:txBody>
            </p: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5227541E-E110-AB41-8AE1-5C4F1C843666}"/>
                    </a:ext>
                  </a:extLst>
                </p:cNvPr>
                <p:cNvCxnSpPr>
                  <a:cxnSpLocks/>
                  <a:endCxn id="58" idx="2"/>
                </p:cNvCxnSpPr>
                <p:nvPr/>
              </p:nvCxnSpPr>
              <p:spPr>
                <a:xfrm flipV="1">
                  <a:off x="1977429" y="2405004"/>
                  <a:ext cx="0" cy="41554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718F75C-D0E3-5346-84D4-6E311B691EC5}"/>
                    </a:ext>
                  </a:extLst>
                </p:cNvPr>
                <p:cNvSpPr txBox="1"/>
                <p:nvPr/>
              </p:nvSpPr>
              <p:spPr>
                <a:xfrm>
                  <a:off x="3171077" y="2687107"/>
                  <a:ext cx="12057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example track</a:t>
                  </a:r>
                </a:p>
              </p:txBody>
            </p: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24FA3ECB-7BB7-9B44-B197-3C6CB6973C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30326" y="1975314"/>
                  <a:ext cx="265049" cy="766022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E2A476B-B5BF-8C44-B24A-5DE35495F706}"/>
                  </a:ext>
                </a:extLst>
              </p:cNvPr>
              <p:cNvSpPr txBox="1"/>
              <p:nvPr/>
            </p:nvSpPr>
            <p:spPr>
              <a:xfrm>
                <a:off x="6452768" y="1284700"/>
                <a:ext cx="1152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loss detected</a:t>
                </a:r>
              </a:p>
            </p:txBody>
          </p: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2093933-EDF5-D84C-A867-CD86767427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49886" y="1572698"/>
              <a:ext cx="243436" cy="96382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93B68C-452D-0249-8F1D-F0DF216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5BD35D-64C3-FD44-A382-EB7D828D9A89}"/>
              </a:ext>
            </a:extLst>
          </p:cNvPr>
          <p:cNvGrpSpPr/>
          <p:nvPr/>
        </p:nvGrpSpPr>
        <p:grpSpPr>
          <a:xfrm>
            <a:off x="2341215" y="3551553"/>
            <a:ext cx="7041808" cy="1219200"/>
            <a:chOff x="2319695" y="3792550"/>
            <a:chExt cx="7041808" cy="1219200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EEA953E-3BAD-F340-876B-5CC6C67C9464}"/>
                </a:ext>
              </a:extLst>
            </p:cNvPr>
            <p:cNvGrpSpPr/>
            <p:nvPr/>
          </p:nvGrpSpPr>
          <p:grpSpPr>
            <a:xfrm>
              <a:off x="2319695" y="3963653"/>
              <a:ext cx="7034395" cy="767255"/>
              <a:chOff x="1051034" y="4083270"/>
              <a:chExt cx="7034395" cy="767255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029EB25E-9103-A140-ABC6-E613F81260D9}"/>
                  </a:ext>
                </a:extLst>
              </p:cNvPr>
              <p:cNvSpPr/>
              <p:nvPr/>
            </p:nvSpPr>
            <p:spPr>
              <a:xfrm>
                <a:off x="3017956" y="4083270"/>
                <a:ext cx="3100551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012AF23E-153F-B94A-AC2F-49659D5350A2}"/>
                  </a:ext>
                </a:extLst>
              </p:cNvPr>
              <p:cNvSpPr/>
              <p:nvPr/>
            </p:nvSpPr>
            <p:spPr>
              <a:xfrm>
                <a:off x="1051034" y="4083270"/>
                <a:ext cx="1835542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9307E8E1-7334-754F-A9E0-2914F1B1380B}"/>
                  </a:ext>
                </a:extLst>
              </p:cNvPr>
              <p:cNvSpPr/>
              <p:nvPr/>
            </p:nvSpPr>
            <p:spPr>
              <a:xfrm>
                <a:off x="6249887" y="4083270"/>
                <a:ext cx="1835542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AB06BC5-A109-D44A-B9E4-2BD8A33AB489}"/>
                </a:ext>
              </a:extLst>
            </p:cNvPr>
            <p:cNvGrpSpPr/>
            <p:nvPr/>
          </p:nvGrpSpPr>
          <p:grpSpPr>
            <a:xfrm>
              <a:off x="2327527" y="3792550"/>
              <a:ext cx="7033976" cy="1219200"/>
              <a:chOff x="2327527" y="3792550"/>
              <a:chExt cx="7033976" cy="1219200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8F80D139-19EA-F445-90C3-6ADAB289C1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661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06BE7CB2-E6FD-3D42-9B25-5B756D8536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85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94E56389-DDA6-A84C-8DF6-784F37D04A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869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FFD8481-A30A-9F41-91C9-73C73EFACA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152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0F9804BE-8F4B-DD4F-A718-4D3BFCA92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8436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CF39C050-76B0-5E47-8E8D-5DA2F11214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7205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EF88743E-4EBB-F84F-A4E9-6196BA38C7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004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4D5D2390-EF71-8645-9EB5-3981AC6DDC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288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8344111F-D237-BE46-AB08-1026C0F3D2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571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8F32BEA1-E74F-954E-BD47-BE18548B3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855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20229BC9-C364-F44A-9718-C89B21FF58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1395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5558BC31-CB4F-3A46-8FF8-60AA2B50D4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423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C2848C9-7CB3-AE4A-AE59-E5DC6EE890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2707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4720ADBB-0EFB-9344-AB27-5ACED09054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990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6CBF9F44-5454-304E-A265-3D1FEF2395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1274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BAEF1694-644F-5F4F-AD60-A0390FC6EC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2752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553AA59C-5751-CD4A-BED2-01E4B93A9A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51846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D1BAAECF-55DD-E34B-8E46-29B342F1ED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68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B29950DD-58A2-E340-86F3-961969E973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1160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B52E5D3C-1085-034B-83EB-F0CB7FD35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150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FA1060B2-24F9-CA41-9755-86E9A7CBBEFF}"/>
              </a:ext>
            </a:extLst>
          </p:cNvPr>
          <p:cNvGrpSpPr/>
          <p:nvPr/>
        </p:nvGrpSpPr>
        <p:grpSpPr>
          <a:xfrm>
            <a:off x="2356635" y="5018112"/>
            <a:ext cx="7034395" cy="1219200"/>
            <a:chOff x="2319695" y="3792550"/>
            <a:chExt cx="7034395" cy="1219200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E63D58C6-7C7A-DC4D-B849-533A99646295}"/>
                </a:ext>
              </a:extLst>
            </p:cNvPr>
            <p:cNvGrpSpPr/>
            <p:nvPr/>
          </p:nvGrpSpPr>
          <p:grpSpPr>
            <a:xfrm>
              <a:off x="2319695" y="3963652"/>
              <a:ext cx="7034395" cy="767256"/>
              <a:chOff x="1051034" y="4083269"/>
              <a:chExt cx="7034395" cy="767256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AAECAC09-FE34-0D4F-8418-0C8C5EE6FAC5}"/>
                  </a:ext>
                </a:extLst>
              </p:cNvPr>
              <p:cNvSpPr/>
              <p:nvPr/>
            </p:nvSpPr>
            <p:spPr>
              <a:xfrm>
                <a:off x="3017956" y="4083270"/>
                <a:ext cx="3100551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55906319-A3B3-574F-83E5-3F33420E9876}"/>
                  </a:ext>
                </a:extLst>
              </p:cNvPr>
              <p:cNvSpPr/>
              <p:nvPr/>
            </p:nvSpPr>
            <p:spPr>
              <a:xfrm>
                <a:off x="1051034" y="4083269"/>
                <a:ext cx="1835542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2985E53A-A9A0-1443-A220-5F4EE382A006}"/>
                  </a:ext>
                </a:extLst>
              </p:cNvPr>
              <p:cNvSpPr/>
              <p:nvPr/>
            </p:nvSpPr>
            <p:spPr>
              <a:xfrm>
                <a:off x="6249887" y="4083269"/>
                <a:ext cx="1835542" cy="767255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9870599E-AC4B-334F-B4CC-8EBB020D60D5}"/>
                </a:ext>
              </a:extLst>
            </p:cNvPr>
            <p:cNvGrpSpPr/>
            <p:nvPr/>
          </p:nvGrpSpPr>
          <p:grpSpPr>
            <a:xfrm>
              <a:off x="2705853" y="3792550"/>
              <a:ext cx="6406896" cy="1219200"/>
              <a:chOff x="2705853" y="3792550"/>
              <a:chExt cx="6406896" cy="1219200"/>
            </a:xfrm>
          </p:grpSpPr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7F99D49A-F9E4-1247-9402-9C2DF69AB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85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D17FC333-E8CF-194B-8A2D-D17DD96B46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869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0887BCC0-C3BA-5448-BE70-7B0CA94A63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152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D6B427AF-F3B9-CF4B-BAE6-F4A973F586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8436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05306D5F-3DE0-CF40-B772-85BBD1054B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7205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C092F02C-4F7D-464B-AEEE-45C378DFF1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004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4594C8E3-0E9C-DF4B-AC38-CE73F54F0F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288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A855B878-44D0-6849-9C19-93366BF276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571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8FF4266C-BF61-594F-A84C-0FEBA8B199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8557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4C9B6B41-6E0E-0F46-902C-C9CFFD7680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1395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5C3EC581-2F28-1841-86B7-E7C7C6422A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4233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CC00BD4-2571-5D4D-82A6-08B0DA664D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27071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FD02AA31-701F-C44D-9C47-D7FDF81F73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990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AD5CE14D-69BD-3048-84EA-3295B5E407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12749" y="3792550"/>
                <a:ext cx="0" cy="12192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9A053A0-1724-D04E-9DE1-B881E6628E4C}"/>
              </a:ext>
            </a:extLst>
          </p:cNvPr>
          <p:cNvSpPr txBox="1"/>
          <p:nvPr/>
        </p:nvSpPr>
        <p:spPr>
          <a:xfrm>
            <a:off x="255494" y="2420471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Starting lattice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F58EDB6-CB21-D440-ADE3-AB59404CA6E2}"/>
              </a:ext>
            </a:extLst>
          </p:cNvPr>
          <p:cNvSpPr txBox="1"/>
          <p:nvPr/>
        </p:nvSpPr>
        <p:spPr>
          <a:xfrm>
            <a:off x="268095" y="3671842"/>
            <a:ext cx="176971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Split every 10 cm</a:t>
            </a:r>
          </a:p>
          <a:p>
            <a:pPr algn="l"/>
            <a:r>
              <a:rPr lang="en-US" dirty="0"/>
              <a:t>and interpolate</a:t>
            </a:r>
          </a:p>
          <a:p>
            <a:pPr algn="l"/>
            <a:r>
              <a:rPr lang="en-US" dirty="0"/>
              <a:t>the aperture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F21936F-4183-024D-9B49-F43BC482D8B1}"/>
              </a:ext>
            </a:extLst>
          </p:cNvPr>
          <p:cNvSpPr txBox="1"/>
          <p:nvPr/>
        </p:nvSpPr>
        <p:spPr>
          <a:xfrm>
            <a:off x="255494" y="5083530"/>
            <a:ext cx="193642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Remove the </a:t>
            </a:r>
          </a:p>
          <a:p>
            <a:pPr algn="l"/>
            <a:r>
              <a:rPr lang="en-US" dirty="0"/>
              <a:t>aperture from </a:t>
            </a:r>
          </a:p>
          <a:p>
            <a:pPr algn="l"/>
            <a:r>
              <a:rPr lang="en-US" dirty="0"/>
              <a:t>magnetic elements</a:t>
            </a: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5BBEC668-BDEC-7240-BCAE-A7640126266C}"/>
              </a:ext>
            </a:extLst>
          </p:cNvPr>
          <p:cNvCxnSpPr>
            <a:cxnSpLocks/>
          </p:cNvCxnSpPr>
          <p:nvPr/>
        </p:nvCxnSpPr>
        <p:spPr>
          <a:xfrm flipV="1">
            <a:off x="4295800" y="4916579"/>
            <a:ext cx="3108091" cy="672661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5-point Star 153">
            <a:extLst>
              <a:ext uri="{FF2B5EF4-FFF2-40B4-BE49-F238E27FC236}">
                <a16:creationId xmlns:a16="http://schemas.microsoft.com/office/drawing/2014/main" id="{8C9AA01E-5DC7-6541-A4F3-305CD20D6CD4}"/>
              </a:ext>
            </a:extLst>
          </p:cNvPr>
          <p:cNvSpPr/>
          <p:nvPr/>
        </p:nvSpPr>
        <p:spPr>
          <a:xfrm>
            <a:off x="6023992" y="5018112"/>
            <a:ext cx="370851" cy="257048"/>
          </a:xfrm>
          <a:prstGeom prst="star5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5-point Star 154">
            <a:extLst>
              <a:ext uri="{FF2B5EF4-FFF2-40B4-BE49-F238E27FC236}">
                <a16:creationId xmlns:a16="http://schemas.microsoft.com/office/drawing/2014/main" id="{0156CE60-8687-6440-9F7B-C71CB4D94349}"/>
              </a:ext>
            </a:extLst>
          </p:cNvPr>
          <p:cNvSpPr/>
          <p:nvPr/>
        </p:nvSpPr>
        <p:spPr>
          <a:xfrm>
            <a:off x="7207855" y="1673306"/>
            <a:ext cx="370851" cy="257048"/>
          </a:xfrm>
          <a:prstGeom prst="star5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36B19F-B21C-AA4C-A565-2F4128F52344}"/>
              </a:ext>
            </a:extLst>
          </p:cNvPr>
          <p:cNvSpPr txBox="1"/>
          <p:nvPr/>
        </p:nvSpPr>
        <p:spPr>
          <a:xfrm>
            <a:off x="9676314" y="5434341"/>
            <a:ext cx="19791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Similar to </a:t>
            </a:r>
            <a:r>
              <a:rPr lang="en-US" dirty="0" err="1"/>
              <a:t>SixTrack</a:t>
            </a:r>
            <a:r>
              <a:rPr lang="en-US" dirty="0"/>
              <a:t>!</a:t>
            </a:r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29118329-1621-4A4E-8F95-13803FAF2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81937F5-F437-4C4E-8214-F99273CF5307}"/>
              </a:ext>
            </a:extLst>
          </p:cNvPr>
          <p:cNvSpPr txBox="1"/>
          <p:nvPr/>
        </p:nvSpPr>
        <p:spPr>
          <a:xfrm>
            <a:off x="9641229" y="3806100"/>
            <a:ext cx="22826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 markers </a:t>
            </a:r>
          </a:p>
          <a:p>
            <a:pPr algn="l"/>
            <a:r>
              <a:rPr lang="en-US" dirty="0"/>
              <a:t>inserted when splitting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A029DC19-A4C8-AA47-B7AD-415AEFBEB2EE}"/>
              </a:ext>
            </a:extLst>
          </p:cNvPr>
          <p:cNvCxnSpPr>
            <a:cxnSpLocks/>
          </p:cNvCxnSpPr>
          <p:nvPr/>
        </p:nvCxnSpPr>
        <p:spPr>
          <a:xfrm flipH="1" flipV="1">
            <a:off x="9159862" y="4126296"/>
            <a:ext cx="458804" cy="4808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855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10" y="44478"/>
            <a:ext cx="11376025" cy="535122"/>
          </a:xfrm>
          <a:ln>
            <a:noFill/>
          </a:ln>
        </p:spPr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pyAT</a:t>
            </a:r>
            <a:r>
              <a:rPr lang="en-US" dirty="0"/>
              <a:t> aperture definition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3A6F-9D47-1B42-B0BF-D61DE1C20F4F}"/>
              </a:ext>
            </a:extLst>
          </p:cNvPr>
          <p:cNvSpPr txBox="1"/>
          <p:nvPr/>
        </p:nvSpPr>
        <p:spPr>
          <a:xfrm>
            <a:off x="341177" y="578004"/>
            <a:ext cx="998382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The new aperture definition gives a much better resolution of the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The loss maps are directly comparable with ones from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SixTrack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The tracking speed is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severly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impacted (factor 10 slower), but it is not a showstopper</a:t>
            </a:r>
          </a:p>
          <a:p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93B68C-452D-0249-8F1D-F0DF216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B465D9CF-F928-8845-90D0-2695E347BE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1" t="6763" r="7082" b="3577"/>
          <a:stretch/>
        </p:blipFill>
        <p:spPr>
          <a:xfrm>
            <a:off x="6583136" y="1957482"/>
            <a:ext cx="5184577" cy="396044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E59373A-1CB9-9F4D-A67B-89F3D55E0EFE}"/>
              </a:ext>
            </a:extLst>
          </p:cNvPr>
          <p:cNvGrpSpPr/>
          <p:nvPr/>
        </p:nvGrpSpPr>
        <p:grpSpPr>
          <a:xfrm>
            <a:off x="521321" y="1518018"/>
            <a:ext cx="5862711" cy="4287246"/>
            <a:chOff x="695400" y="1667177"/>
            <a:chExt cx="5862711" cy="4287246"/>
          </a:xfrm>
        </p:grpSpPr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79842222-0972-DE41-A671-EBF2EAE8C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400" y="2564904"/>
              <a:ext cx="4519359" cy="3389519"/>
            </a:xfrm>
            <a:prstGeom prst="rect">
              <a:avLst/>
            </a:prstGeom>
          </p:spPr>
        </p:pic>
        <p:pic>
          <p:nvPicPr>
            <p:cNvPr id="15" name="Picture 14" descr="Chart, scatter chart&#10;&#10;Description automatically generated">
              <a:extLst>
                <a:ext uri="{FF2B5EF4-FFF2-40B4-BE49-F238E27FC236}">
                  <a16:creationId xmlns:a16="http://schemas.microsoft.com/office/drawing/2014/main" id="{25CD2856-07F8-004C-8DD4-3B19DC869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7111" y="1667177"/>
              <a:ext cx="2921000" cy="2190750"/>
            </a:xfrm>
            <a:prstGeom prst="rect">
              <a:avLst/>
            </a:prstGeom>
          </p:spPr>
        </p:pic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D77295E-CD35-4C47-8BD8-ED52EAC7B660}"/>
                </a:ext>
              </a:extLst>
            </p:cNvPr>
            <p:cNvSpPr/>
            <p:nvPr/>
          </p:nvSpPr>
          <p:spPr>
            <a:xfrm rot="16200000">
              <a:off x="2783632" y="3826056"/>
              <a:ext cx="216023" cy="216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86B74E9-7A16-2F48-9FF2-69B5A21BA4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83632" y="2762552"/>
              <a:ext cx="792088" cy="106350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9737F13-DEB0-BA4C-BB9C-64997ED61CE2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V="1">
              <a:off x="2999655" y="3857927"/>
              <a:ext cx="2097956" cy="18415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94CC680-3228-524B-A032-EF937E9AE360}"/>
              </a:ext>
            </a:extLst>
          </p:cNvPr>
          <p:cNvSpPr txBox="1"/>
          <p:nvPr/>
        </p:nvSpPr>
        <p:spPr>
          <a:xfrm>
            <a:off x="9048328" y="1772816"/>
            <a:ext cx="61715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00B050"/>
                </a:solidFill>
              </a:rPr>
              <a:t>Now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9E1F0D7-CB73-5942-A119-B254F4E86543}"/>
              </a:ext>
            </a:extLst>
          </p:cNvPr>
          <p:cNvSpPr txBox="1"/>
          <p:nvPr/>
        </p:nvSpPr>
        <p:spPr>
          <a:xfrm>
            <a:off x="1918276" y="2144003"/>
            <a:ext cx="9073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0287286-C9C0-6249-817D-4E65D2F8AC24}"/>
              </a:ext>
            </a:extLst>
          </p:cNvPr>
          <p:cNvSpPr txBox="1"/>
          <p:nvPr/>
        </p:nvSpPr>
        <p:spPr>
          <a:xfrm>
            <a:off x="2633688" y="5933941"/>
            <a:ext cx="70317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Transverse loss coordinates along the whole ring for 10,000 particles</a:t>
            </a:r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15022922-5BD2-EE42-B26B-2C713746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395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F33844C-C210-1E41-B05C-C74672ED9A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90" t="8429" r="8834" b="7616"/>
          <a:stretch/>
        </p:blipFill>
        <p:spPr>
          <a:xfrm>
            <a:off x="6396912" y="479651"/>
            <a:ext cx="5795088" cy="57576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52" y="237174"/>
            <a:ext cx="11376025" cy="535122"/>
          </a:xfrm>
          <a:ln>
            <a:noFill/>
          </a:ln>
        </p:spPr>
        <p:txBody>
          <a:bodyPr/>
          <a:lstStyle/>
          <a:p>
            <a:r>
              <a:rPr lang="en-US" dirty="0"/>
              <a:t>Collimator leakage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3A6F-9D47-1B42-B0BF-D61DE1C20F4F}"/>
              </a:ext>
            </a:extLst>
          </p:cNvPr>
          <p:cNvSpPr txBox="1"/>
          <p:nvPr/>
        </p:nvSpPr>
        <p:spPr>
          <a:xfrm>
            <a:off x="341176" y="772296"/>
            <a:ext cx="5795088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Spectra of primary e+ and secondary e+/e- compared (</a:t>
            </a:r>
            <a:r>
              <a:rPr lang="en-US" sz="2000" u="sng" dirty="0">
                <a:solidFill>
                  <a:schemeClr val="bg2">
                    <a:lumMod val="10000"/>
                  </a:schemeClr>
                </a:solidFill>
              </a:rPr>
              <a:t>no other secondary particles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The leakage from BDSIM has no secondary e+/e- as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pyAT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can’t track them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Found good agreement between FLUKA and BDSIM for the 30 GeV cut used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93B68C-452D-0249-8F1D-F0DF216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15022922-5BD2-EE42-B26B-2C713746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287CF5-D66A-5744-8B35-D401CFB5D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72" y="3388445"/>
            <a:ext cx="5378831" cy="28488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FE8F38-41CE-EB44-A765-3AAB4B4C9137}"/>
              </a:ext>
            </a:extLst>
          </p:cNvPr>
          <p:cNvSpPr txBox="1"/>
          <p:nvPr/>
        </p:nvSpPr>
        <p:spPr>
          <a:xfrm>
            <a:off x="7628473" y="406647"/>
            <a:ext cx="430726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*second jaw in overflow bin to improve visibility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47FC83-D5FF-3243-B01F-D633FBA47C4D}"/>
              </a:ext>
            </a:extLst>
          </p:cNvPr>
          <p:cNvCxnSpPr/>
          <p:nvPr/>
        </p:nvCxnSpPr>
        <p:spPr>
          <a:xfrm>
            <a:off x="11568608" y="652868"/>
            <a:ext cx="220192" cy="265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152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7F83159-49DE-1744-81C8-788E31EF37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95"/>
          <a:stretch/>
        </p:blipFill>
        <p:spPr>
          <a:xfrm>
            <a:off x="178920" y="3645024"/>
            <a:ext cx="4518000" cy="2609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CE6005-1FD4-6B45-B263-E82F2CBB5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459517"/>
            <a:ext cx="4464000" cy="32575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59" y="44624"/>
            <a:ext cx="11376025" cy="535122"/>
          </a:xfrm>
        </p:spPr>
        <p:txBody>
          <a:bodyPr/>
          <a:lstStyle/>
          <a:p>
            <a:r>
              <a:rPr lang="en-US" dirty="0"/>
              <a:t>Loss map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8014ED-60F1-EF4F-8825-E441918B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224843B3-D5F4-0342-A4EF-0270B0A2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6BE1352-6CDC-0C4E-BBCE-C3B08E885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76" y="404664"/>
            <a:ext cx="4500000" cy="31806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1D8751-DCFD-2840-A9E8-6C0CE7CF28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176" y="3614298"/>
            <a:ext cx="4608000" cy="262301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16ECFC-1CB6-D549-89FF-D9B48363F5BC}"/>
              </a:ext>
            </a:extLst>
          </p:cNvPr>
          <p:cNvSpPr txBox="1"/>
          <p:nvPr/>
        </p:nvSpPr>
        <p:spPr>
          <a:xfrm rot="18922814">
            <a:off x="4901583" y="2103221"/>
            <a:ext cx="1709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SixTrack</a:t>
            </a:r>
            <a:r>
              <a:rPr lang="en-US" dirty="0"/>
              <a:t>-FLUKA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DF2EED-B209-A245-9BBA-0DD881309E77}"/>
              </a:ext>
            </a:extLst>
          </p:cNvPr>
          <p:cNvSpPr txBox="1"/>
          <p:nvPr/>
        </p:nvSpPr>
        <p:spPr>
          <a:xfrm rot="18922814">
            <a:off x="5085352" y="4637110"/>
            <a:ext cx="1342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pyAT-Geant4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9A08945-0203-F646-9E8C-E93727C6A7AB}"/>
              </a:ext>
            </a:extLst>
          </p:cNvPr>
          <p:cNvCxnSpPr>
            <a:cxnSpLocks/>
          </p:cNvCxnSpPr>
          <p:nvPr/>
        </p:nvCxnSpPr>
        <p:spPr>
          <a:xfrm flipH="1">
            <a:off x="2711624" y="4109053"/>
            <a:ext cx="265005" cy="292085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D7278E6-DB27-7243-BE41-CCA7C41CDCAD}"/>
              </a:ext>
            </a:extLst>
          </p:cNvPr>
          <p:cNvCxnSpPr>
            <a:cxnSpLocks/>
          </p:cNvCxnSpPr>
          <p:nvPr/>
        </p:nvCxnSpPr>
        <p:spPr>
          <a:xfrm flipH="1">
            <a:off x="8328248" y="4441165"/>
            <a:ext cx="216024" cy="333896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AAFF6BB-648A-0244-8077-AC291E950E25}"/>
              </a:ext>
            </a:extLst>
          </p:cNvPr>
          <p:cNvCxnSpPr>
            <a:cxnSpLocks/>
          </p:cNvCxnSpPr>
          <p:nvPr/>
        </p:nvCxnSpPr>
        <p:spPr>
          <a:xfrm>
            <a:off x="9264352" y="4779282"/>
            <a:ext cx="144016" cy="340995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437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59" y="44624"/>
            <a:ext cx="11376025" cy="535122"/>
          </a:xfrm>
        </p:spPr>
        <p:txBody>
          <a:bodyPr/>
          <a:lstStyle/>
          <a:p>
            <a:r>
              <a:rPr lang="en-US" dirty="0"/>
              <a:t>Loss map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1B8A17A8-BC58-3547-8AD1-30447AAC3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832021"/>
            <a:ext cx="11161240" cy="5193958"/>
          </a:xfrm>
        </p:spPr>
        <p:txBody>
          <a:bodyPr/>
          <a:lstStyle/>
          <a:p>
            <a:r>
              <a:rPr lang="en-US" dirty="0"/>
              <a:t>The agreement between pyAT-Geant4 and </a:t>
            </a:r>
            <a:r>
              <a:rPr lang="en-US" dirty="0" err="1"/>
              <a:t>SixTrack</a:t>
            </a:r>
            <a:r>
              <a:rPr lang="en-US" dirty="0"/>
              <a:t>-FLUKA is significantly improved after the latest developments</a:t>
            </a:r>
          </a:p>
          <a:p>
            <a:r>
              <a:rPr lang="en-US" dirty="0"/>
              <a:t>Discrepancies still remain</a:t>
            </a:r>
          </a:p>
          <a:p>
            <a:pPr lvl="1"/>
            <a:r>
              <a:rPr lang="en-US" dirty="0"/>
              <a:t>Large losses are observed in </a:t>
            </a:r>
            <a:r>
              <a:rPr lang="en-US" dirty="0" err="1"/>
              <a:t>pyAT</a:t>
            </a:r>
            <a:r>
              <a:rPr lang="en-US" dirty="0"/>
              <a:t> around IPG, which are not seen in </a:t>
            </a:r>
            <a:r>
              <a:rPr lang="en-US" dirty="0" err="1"/>
              <a:t>SixTrack</a:t>
            </a:r>
            <a:endParaRPr lang="en-US" dirty="0"/>
          </a:p>
          <a:p>
            <a:pPr lvl="1"/>
            <a:r>
              <a:rPr lang="en-US" dirty="0"/>
              <a:t>The losses around the ring are slightly higher in </a:t>
            </a:r>
            <a:r>
              <a:rPr lang="en-US" dirty="0" err="1"/>
              <a:t>pyAT</a:t>
            </a:r>
            <a:endParaRPr lang="en-US" dirty="0"/>
          </a:p>
          <a:p>
            <a:r>
              <a:rPr lang="en-US" dirty="0"/>
              <a:t>To check:</a:t>
            </a:r>
          </a:p>
          <a:p>
            <a:pPr lvl="1"/>
            <a:r>
              <a:rPr lang="en-US" dirty="0"/>
              <a:t>Investigate the effects of the different aperture interpolation</a:t>
            </a:r>
          </a:p>
          <a:p>
            <a:pPr lvl="1"/>
            <a:r>
              <a:rPr lang="en-US" dirty="0"/>
              <a:t>Compare tracking and optical functions for the current model</a:t>
            </a:r>
          </a:p>
          <a:p>
            <a:pPr lvl="1"/>
            <a:r>
              <a:rPr lang="en-US" dirty="0"/>
              <a:t>Check the loss map normalization in </a:t>
            </a:r>
            <a:r>
              <a:rPr lang="en-US" dirty="0" err="1"/>
              <a:t>pyAT</a:t>
            </a:r>
            <a:endParaRPr lang="en-US" dirty="0"/>
          </a:p>
          <a:p>
            <a:r>
              <a:rPr lang="en-US" dirty="0"/>
              <a:t>Tracking studies with radiation and tapering to follow</a:t>
            </a:r>
          </a:p>
          <a:p>
            <a:pPr lvl="2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CBB94B-984C-404D-803A-C7477E698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8EEA2-33FE-5B47-8C9A-A2468591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96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59" y="13558"/>
            <a:ext cx="11376025" cy="535122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1B8A17A8-BC58-3547-8AD1-30447AAC3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489450"/>
            <a:ext cx="11809312" cy="5747862"/>
          </a:xfrm>
        </p:spPr>
        <p:txBody>
          <a:bodyPr/>
          <a:lstStyle/>
          <a:p>
            <a:r>
              <a:rPr lang="en-US" dirty="0"/>
              <a:t>Development of collimation simulations</a:t>
            </a:r>
          </a:p>
          <a:p>
            <a:pPr lvl="1"/>
            <a:r>
              <a:rPr lang="en-US" dirty="0" err="1"/>
              <a:t>pyAT</a:t>
            </a:r>
            <a:r>
              <a:rPr lang="en-US" dirty="0"/>
              <a:t> and </a:t>
            </a:r>
            <a:r>
              <a:rPr lang="en-US" dirty="0" err="1"/>
              <a:t>Xtrack</a:t>
            </a:r>
            <a:r>
              <a:rPr lang="en-US" dirty="0"/>
              <a:t> were selected as the most promising tracking codes</a:t>
            </a:r>
          </a:p>
          <a:p>
            <a:pPr lvl="1"/>
            <a:r>
              <a:rPr lang="en-US" dirty="0"/>
              <a:t>Status of </a:t>
            </a:r>
            <a:r>
              <a:rPr lang="en-US" dirty="0" err="1"/>
              <a:t>pyAT</a:t>
            </a:r>
            <a:r>
              <a:rPr lang="en-US" dirty="0"/>
              <a:t>  collimation developments</a:t>
            </a:r>
          </a:p>
          <a:p>
            <a:pPr lvl="2"/>
            <a:r>
              <a:rPr lang="en-US" sz="1600" dirty="0"/>
              <a:t>A Python interface to BDSIM (Geant4) for particle-matter interactions inside the collimators was developed, to enable multi-turn tracking studies</a:t>
            </a:r>
          </a:p>
          <a:p>
            <a:pPr lvl="2"/>
            <a:r>
              <a:rPr lang="en-US" sz="1600" dirty="0"/>
              <a:t>Testing and validation with comparisons to </a:t>
            </a:r>
            <a:r>
              <a:rPr lang="en-US" sz="1600" dirty="0" err="1"/>
              <a:t>SixTrack</a:t>
            </a:r>
            <a:r>
              <a:rPr lang="en-US" sz="1600" dirty="0"/>
              <a:t>-FLUKA</a:t>
            </a:r>
          </a:p>
          <a:p>
            <a:pPr lvl="1"/>
            <a:r>
              <a:rPr lang="en-US" dirty="0"/>
              <a:t>Status of </a:t>
            </a:r>
            <a:r>
              <a:rPr lang="en-US" dirty="0" err="1"/>
              <a:t>Xtrack</a:t>
            </a:r>
            <a:r>
              <a:rPr lang="en-US" dirty="0"/>
              <a:t> collimation developments:</a:t>
            </a:r>
          </a:p>
          <a:p>
            <a:pPr lvl="2"/>
            <a:r>
              <a:rPr lang="en-US" sz="1600" dirty="0"/>
              <a:t>Interface to Geant4 implemented, similar to </a:t>
            </a:r>
            <a:r>
              <a:rPr lang="en-US" sz="1600" dirty="0" err="1"/>
              <a:t>pyAT</a:t>
            </a:r>
            <a:endParaRPr lang="en-US" sz="1600" dirty="0"/>
          </a:p>
          <a:p>
            <a:pPr lvl="2"/>
            <a:r>
              <a:rPr lang="en-US" sz="1600" dirty="0"/>
              <a:t>Benchmarks being set up now</a:t>
            </a:r>
          </a:p>
          <a:p>
            <a:pPr lvl="2"/>
            <a:r>
              <a:rPr lang="en-US" sz="1600" dirty="0"/>
              <a:t>Other developments in ABP, such as synchrotron radiation</a:t>
            </a:r>
          </a:p>
          <a:p>
            <a:r>
              <a:rPr lang="en-US" dirty="0"/>
              <a:t>Future work for the simulations</a:t>
            </a:r>
          </a:p>
          <a:p>
            <a:pPr lvl="1"/>
            <a:r>
              <a:rPr lang="en-US" sz="1600" dirty="0"/>
              <a:t>Discussions between ABP collimation team and FLUKA team to develop a FLUKA integration with </a:t>
            </a:r>
            <a:r>
              <a:rPr lang="en-US" sz="1600" dirty="0" err="1"/>
              <a:t>Xtrack</a:t>
            </a:r>
            <a:r>
              <a:rPr lang="en-US" sz="1600" dirty="0"/>
              <a:t> and </a:t>
            </a:r>
            <a:r>
              <a:rPr lang="en-US" sz="1600" dirty="0" err="1"/>
              <a:t>pyAT</a:t>
            </a:r>
            <a:r>
              <a:rPr lang="en-US" sz="1600" dirty="0"/>
              <a:t> for collimation </a:t>
            </a:r>
          </a:p>
          <a:p>
            <a:pPr lvl="1"/>
            <a:r>
              <a:rPr lang="en-US" sz="1600" dirty="0"/>
              <a:t>Integrate the collimation models with other studies, such as MDI-related activities</a:t>
            </a:r>
          </a:p>
          <a:p>
            <a:pPr lvl="1"/>
            <a:r>
              <a:rPr lang="en-US" sz="1600" dirty="0"/>
              <a:t>Include errors, imperfections, and misalignments into the collimation models</a:t>
            </a:r>
          </a:p>
          <a:p>
            <a:pPr lvl="1"/>
            <a:r>
              <a:rPr lang="en-US" sz="1600" dirty="0"/>
              <a:t>Investigate the options for including beam-beam effects, including </a:t>
            </a:r>
            <a:r>
              <a:rPr lang="en-US" sz="1600" dirty="0" err="1"/>
              <a:t>Beamstrahlung</a:t>
            </a:r>
            <a:r>
              <a:rPr lang="en-US" sz="1600" dirty="0"/>
              <a:t> (discussions ABP, EPFL, MDI team)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CBB94B-984C-404D-803A-C7477E698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8EEA2-33FE-5B47-8C9A-A2468591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FCCIS WP2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308938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08920"/>
            <a:ext cx="11376025" cy="535122"/>
          </a:xfrm>
        </p:spPr>
        <p:txBody>
          <a:bodyPr/>
          <a:lstStyle/>
          <a:p>
            <a:pPr algn="ctr"/>
            <a:r>
              <a:rPr lang="en-US" sz="4000" dirty="0"/>
              <a:t>Thank you!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4145A-4437-3346-8928-20752972A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D48B1-963E-BB4B-A573-0B650910F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72C06-1E3C-2F49-815B-DDA77705D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pic>
        <p:nvPicPr>
          <p:cNvPr id="6" name="Grafik 9">
            <a:extLst>
              <a:ext uri="{FF2B5EF4-FFF2-40B4-BE49-F238E27FC236}">
                <a16:creationId xmlns:a16="http://schemas.microsoft.com/office/drawing/2014/main" id="{6DABF227-A9DF-394F-9444-D43EEE3D7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376FAAD-3D5D-1A45-B7B8-97C157CED8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66" t="10991" r="8279" b="7102"/>
          <a:stretch/>
        </p:blipFill>
        <p:spPr>
          <a:xfrm>
            <a:off x="5855297" y="620688"/>
            <a:ext cx="6336169" cy="561662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52" y="237174"/>
            <a:ext cx="11376025" cy="535122"/>
          </a:xfrm>
          <a:ln>
            <a:noFill/>
          </a:ln>
        </p:spPr>
        <p:txBody>
          <a:bodyPr/>
          <a:lstStyle/>
          <a:p>
            <a:r>
              <a:rPr lang="en-US" dirty="0"/>
              <a:t>Collimator leakage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3A6F-9D47-1B42-B0BF-D61DE1C20F4F}"/>
              </a:ext>
            </a:extLst>
          </p:cNvPr>
          <p:cNvSpPr txBox="1"/>
          <p:nvPr/>
        </p:nvSpPr>
        <p:spPr>
          <a:xfrm>
            <a:off x="341176" y="772296"/>
            <a:ext cx="5514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Spectra of primary e+ and secondary e+/e- compared (no other particles)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Secondary e+/e- now included in BDSIM for comparison, although not tracked in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pyAT</a:t>
            </a: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1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93B68C-452D-0249-8F1D-F0DF216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15022922-5BD2-EE42-B26B-2C713746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FE8F38-41CE-EB44-A765-3AAB4B4C9137}"/>
              </a:ext>
            </a:extLst>
          </p:cNvPr>
          <p:cNvSpPr txBox="1"/>
          <p:nvPr/>
        </p:nvSpPr>
        <p:spPr>
          <a:xfrm>
            <a:off x="7628473" y="406647"/>
            <a:ext cx="430726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*second jaw in overflow bin to improve visibility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47FC83-D5FF-3243-B01F-D633FBA47C4D}"/>
              </a:ext>
            </a:extLst>
          </p:cNvPr>
          <p:cNvCxnSpPr/>
          <p:nvPr/>
        </p:nvCxnSpPr>
        <p:spPr>
          <a:xfrm>
            <a:off x="11568608" y="652868"/>
            <a:ext cx="220192" cy="265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C6C564D-F071-064F-9387-AFA19E047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025" y="3256058"/>
            <a:ext cx="5220919" cy="27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7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Tracking studies are essential for designing a collimation system</a:t>
            </a:r>
          </a:p>
          <a:p>
            <a:r>
              <a:rPr lang="en-US" dirty="0"/>
              <a:t>Effects such as synchrotron radiation and optics tapering make the tracking studies more challenging for the FCC-</a:t>
            </a:r>
            <a:r>
              <a:rPr lang="en-US" dirty="0" err="1"/>
              <a:t>ee</a:t>
            </a:r>
            <a:endParaRPr lang="en-US" dirty="0"/>
          </a:p>
          <a:p>
            <a:r>
              <a:rPr lang="en-US" dirty="0"/>
              <a:t>The requirements for collimation simulation tools are: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Tracking of beam electrons (and positrons) in the magnetic lattice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Particle-matter interactions inside the collimators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Accurate and efficient tracking over many turns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Radiation damping and optics tapering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Beam-beam effects</a:t>
            </a:r>
            <a:endParaRPr lang="en-US" b="1" u="sng" dirty="0">
              <a:solidFill>
                <a:srgbClr val="FF0000"/>
              </a:solidFill>
            </a:endParaRPr>
          </a:p>
          <a:p>
            <a:r>
              <a:rPr lang="en-US" dirty="0"/>
              <a:t>Studied several different simulation tools:</a:t>
            </a:r>
          </a:p>
          <a:p>
            <a:pPr lvl="1"/>
            <a:r>
              <a:rPr lang="en-US" dirty="0"/>
              <a:t>MAD-X, </a:t>
            </a:r>
            <a:r>
              <a:rPr lang="en-US" dirty="0" err="1"/>
              <a:t>SixTrack</a:t>
            </a:r>
            <a:r>
              <a:rPr lang="en-US" dirty="0"/>
              <a:t>-FLUKA coupling, BDSIM, Merlin++, </a:t>
            </a:r>
            <a:r>
              <a:rPr lang="en-US" dirty="0" err="1"/>
              <a:t>pyAT</a:t>
            </a:r>
            <a:r>
              <a:rPr lang="en-US" dirty="0"/>
              <a:t>, </a:t>
            </a:r>
            <a:r>
              <a:rPr lang="en-US" dirty="0" err="1"/>
              <a:t>Xtrack</a:t>
            </a:r>
            <a:endParaRPr lang="en-US" dirty="0"/>
          </a:p>
          <a:p>
            <a:pPr lvl="1"/>
            <a:r>
              <a:rPr lang="en-US" dirty="0"/>
              <a:t>Alternatives not studied </a:t>
            </a:r>
            <a:r>
              <a:rPr lang="en-US"/>
              <a:t>so far: </a:t>
            </a:r>
            <a:r>
              <a:rPr lang="en-US" dirty="0"/>
              <a:t>SAD, BMAD, ELEGANT, </a:t>
            </a:r>
            <a:r>
              <a:rPr lang="en-US" dirty="0" err="1"/>
              <a:t>MDISim</a:t>
            </a:r>
            <a:r>
              <a:rPr lang="en-US" dirty="0"/>
              <a:t>, others…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04-06-2021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C0ED7-7909-0246-B12F-7F171A096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Abramov | Status of collimation simulations for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9A1C4-21BE-9A4E-B118-49F00392C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770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376025" cy="535122"/>
          </a:xfrm>
        </p:spPr>
        <p:txBody>
          <a:bodyPr/>
          <a:lstStyle/>
          <a:p>
            <a:r>
              <a:rPr lang="en-US" dirty="0"/>
              <a:t>Simulation tools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D1F8FA-16BB-384C-ABEC-981A70B7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6C43FDD1-C435-9349-8BFE-1C195AAD2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60661"/>
              </p:ext>
            </p:extLst>
          </p:nvPr>
        </p:nvGraphicFramePr>
        <p:xfrm>
          <a:off x="1415480" y="2798085"/>
          <a:ext cx="9076146" cy="286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6550">
                  <a:extLst>
                    <a:ext uri="{9D8B030D-6E8A-4147-A177-3AD203B41FA5}">
                      <a16:colId xmlns:a16="http://schemas.microsoft.com/office/drawing/2014/main" val="1420334023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1743957682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806813995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3849186537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206979033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3458882157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1080618374"/>
                    </a:ext>
                  </a:extLst>
                </a:gridCol>
                <a:gridCol w="1104228">
                  <a:extLst>
                    <a:ext uri="{9D8B030D-6E8A-4147-A177-3AD203B41FA5}">
                      <a16:colId xmlns:a16="http://schemas.microsoft.com/office/drawing/2014/main" val="3106400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6D </a:t>
                      </a:r>
                      <a:r>
                        <a:rPr lang="en-US" sz="1200" dirty="0" err="1"/>
                        <a:t>symplectic</a:t>
                      </a:r>
                      <a:r>
                        <a:rPr lang="en-US" sz="1200" dirty="0"/>
                        <a:t> tracking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Synchrotron radiation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Tapering</a:t>
                      </a:r>
                    </a:p>
                    <a:p>
                      <a:r>
                        <a:rPr lang="en-US" sz="1200" dirty="0"/>
                        <a:t>(lattice)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Geant4 integration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FLUKA integration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Speed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Aperture modelling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777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MAD-X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4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/>
                        <a:t>SixTrack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1497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BDSIM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72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Merlin++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83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/>
                        <a:t>pyAT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81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/>
                        <a:t>xTrack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752688"/>
                  </a:ext>
                </a:extLst>
              </a:tr>
            </a:tbl>
          </a:graphicData>
        </a:graphic>
      </p:graphicFrame>
      <p:graphicFrame>
        <p:nvGraphicFramePr>
          <p:cNvPr id="9" name="Table 11">
            <a:extLst>
              <a:ext uri="{FF2B5EF4-FFF2-40B4-BE49-F238E27FC236}">
                <a16:creationId xmlns:a16="http://schemas.microsoft.com/office/drawing/2014/main" id="{BFCDCCDD-B5B6-8B41-B92E-55796CB52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921929"/>
              </p:ext>
            </p:extLst>
          </p:nvPr>
        </p:nvGraphicFramePr>
        <p:xfrm>
          <a:off x="2135560" y="5816297"/>
          <a:ext cx="8463456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0576">
                  <a:extLst>
                    <a:ext uri="{9D8B030D-6E8A-4147-A177-3AD203B41FA5}">
                      <a16:colId xmlns:a16="http://schemas.microsoft.com/office/drawing/2014/main" val="870690218"/>
                    </a:ext>
                  </a:extLst>
                </a:gridCol>
                <a:gridCol w="1410576">
                  <a:extLst>
                    <a:ext uri="{9D8B030D-6E8A-4147-A177-3AD203B41FA5}">
                      <a16:colId xmlns:a16="http://schemas.microsoft.com/office/drawing/2014/main" val="1177519282"/>
                    </a:ext>
                  </a:extLst>
                </a:gridCol>
                <a:gridCol w="1410576">
                  <a:extLst>
                    <a:ext uri="{9D8B030D-6E8A-4147-A177-3AD203B41FA5}">
                      <a16:colId xmlns:a16="http://schemas.microsoft.com/office/drawing/2014/main" val="3414030934"/>
                    </a:ext>
                  </a:extLst>
                </a:gridCol>
                <a:gridCol w="1410576">
                  <a:extLst>
                    <a:ext uri="{9D8B030D-6E8A-4147-A177-3AD203B41FA5}">
                      <a16:colId xmlns:a16="http://schemas.microsoft.com/office/drawing/2014/main" val="3630260092"/>
                    </a:ext>
                  </a:extLst>
                </a:gridCol>
                <a:gridCol w="1410576">
                  <a:extLst>
                    <a:ext uri="{9D8B030D-6E8A-4147-A177-3AD203B41FA5}">
                      <a16:colId xmlns:a16="http://schemas.microsoft.com/office/drawing/2014/main" val="3983837011"/>
                    </a:ext>
                  </a:extLst>
                </a:gridCol>
                <a:gridCol w="1410576">
                  <a:extLst>
                    <a:ext uri="{9D8B030D-6E8A-4147-A177-3AD203B41FA5}">
                      <a16:colId xmlns:a16="http://schemas.microsoft.com/office/drawing/2014/main" val="2837922515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Not available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Partial availability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Available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42367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11515-A57E-3C44-AB1A-12252498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53E14-922C-BC42-B8E5-CE221101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A22785-C9B4-A34C-9F9D-11022336165A}"/>
              </a:ext>
            </a:extLst>
          </p:cNvPr>
          <p:cNvSpPr txBox="1"/>
          <p:nvPr/>
        </p:nvSpPr>
        <p:spPr>
          <a:xfrm>
            <a:off x="6528048" y="4918762"/>
            <a:ext cx="25648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★</a:t>
            </a:r>
            <a:endParaRPr lang="en-US" sz="3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328B58-BC36-2941-B882-B86E7C935229}"/>
              </a:ext>
            </a:extLst>
          </p:cNvPr>
          <p:cNvSpPr txBox="1"/>
          <p:nvPr/>
        </p:nvSpPr>
        <p:spPr>
          <a:xfrm>
            <a:off x="6528048" y="5315285"/>
            <a:ext cx="25648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★</a:t>
            </a:r>
            <a:endParaRPr lang="en-US" sz="3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9B70D2-31E5-C94D-BFA2-876DD28ACBF6}"/>
              </a:ext>
            </a:extLst>
          </p:cNvPr>
          <p:cNvSpPr txBox="1"/>
          <p:nvPr/>
        </p:nvSpPr>
        <p:spPr>
          <a:xfrm>
            <a:off x="10083256" y="5831443"/>
            <a:ext cx="17969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★ = in development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CBB8E747-AE9D-4544-8400-EBD119686612}"/>
              </a:ext>
            </a:extLst>
          </p:cNvPr>
          <p:cNvSpPr txBox="1">
            <a:spLocks/>
          </p:cNvSpPr>
          <p:nvPr/>
        </p:nvSpPr>
        <p:spPr>
          <a:xfrm>
            <a:off x="191344" y="790793"/>
            <a:ext cx="11809311" cy="184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dirty="0"/>
              <a:t>No framework that currently has the requirements for collimation</a:t>
            </a:r>
          </a:p>
          <a:p>
            <a:pPr>
              <a:lnSpc>
                <a:spcPct val="100000"/>
              </a:lnSpc>
            </a:pPr>
            <a:r>
              <a:rPr lang="en-GB" dirty="0"/>
              <a:t>There is an EPFL-CERN collaboration (</a:t>
            </a:r>
            <a:r>
              <a:rPr lang="en-GB" b="0" dirty="0">
                <a:solidFill>
                  <a:schemeClr val="tx1"/>
                </a:solidFill>
              </a:rPr>
              <a:t>F. </a:t>
            </a:r>
            <a:r>
              <a:rPr lang="en-GB" b="0" dirty="0" err="1">
                <a:solidFill>
                  <a:schemeClr val="tx1"/>
                </a:solidFill>
              </a:rPr>
              <a:t>Carlier</a:t>
            </a:r>
            <a:r>
              <a:rPr lang="en-GB" b="0" dirty="0">
                <a:solidFill>
                  <a:schemeClr val="tx1"/>
                </a:solidFill>
              </a:rPr>
              <a:t>, T. </a:t>
            </a:r>
            <a:r>
              <a:rPr lang="en-GB" b="0" dirty="0" err="1">
                <a:solidFill>
                  <a:schemeClr val="tx1"/>
                </a:solidFill>
              </a:rPr>
              <a:t>Pieloni</a:t>
            </a:r>
            <a:r>
              <a:rPr lang="en-GB" dirty="0"/>
              <a:t>) to develop a comprehensive beam dynamics simulation framework for the FCC-</a:t>
            </a:r>
            <a:r>
              <a:rPr lang="en-GB" dirty="0" err="1"/>
              <a:t>ee</a:t>
            </a:r>
            <a:r>
              <a:rPr lang="en-GB" dirty="0"/>
              <a:t> (</a:t>
            </a:r>
            <a:r>
              <a:rPr lang="en-GB" sz="2000" b="0" dirty="0">
                <a:solidFill>
                  <a:schemeClr val="tx1"/>
                </a:solidFill>
                <a:hlinkClick r:id="rId2"/>
              </a:rPr>
              <a:t>talk F. Carlier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GB" sz="2000" b="0" dirty="0">
                <a:solidFill>
                  <a:schemeClr val="tx1"/>
                </a:solidFill>
                <a:hlinkClick r:id="rId3"/>
              </a:rPr>
              <a:t>talk T. </a:t>
            </a:r>
            <a:r>
              <a:rPr lang="en-GB" sz="2000" b="0" dirty="0" err="1">
                <a:solidFill>
                  <a:schemeClr val="tx1"/>
                </a:solidFill>
                <a:hlinkClick r:id="rId3"/>
              </a:rPr>
              <a:t>Pieloni</a:t>
            </a:r>
            <a:r>
              <a:rPr lang="en-GB" dirty="0"/>
              <a:t>)</a:t>
            </a:r>
          </a:p>
          <a:p>
            <a:pPr>
              <a:lnSpc>
                <a:spcPct val="100000"/>
              </a:lnSpc>
            </a:pPr>
            <a:r>
              <a:rPr lang="en-US" dirty="0"/>
              <a:t>Collimation developments focus on a connection between a tracker and a physics engine </a:t>
            </a:r>
          </a:p>
          <a:p>
            <a:pPr lvl="1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9F46D9-5E5D-684B-A15A-58BC1ED09EFC}"/>
              </a:ext>
            </a:extLst>
          </p:cNvPr>
          <p:cNvSpPr txBox="1"/>
          <p:nvPr/>
        </p:nvSpPr>
        <p:spPr>
          <a:xfrm>
            <a:off x="4295800" y="5291916"/>
            <a:ext cx="25648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★</a:t>
            </a:r>
            <a:endParaRPr lang="en-US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3ED93B-32E6-E146-B068-BC15CDEB3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5070" y="188639"/>
            <a:ext cx="1268399" cy="125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5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92CC615E-FFDC-DC40-8CCC-1B897404EC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5" r="48035"/>
          <a:stretch/>
        </p:blipFill>
        <p:spPr>
          <a:xfrm>
            <a:off x="7621922" y="173106"/>
            <a:ext cx="4234718" cy="281591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827330"/>
            <a:ext cx="7067336" cy="5481990"/>
          </a:xfrm>
        </p:spPr>
        <p:txBody>
          <a:bodyPr/>
          <a:lstStyle/>
          <a:p>
            <a:r>
              <a:rPr lang="en-US" dirty="0" err="1"/>
              <a:t>PyAT</a:t>
            </a:r>
            <a:r>
              <a:rPr lang="en-US" dirty="0"/>
              <a:t> is a promising tracking tool for the FCC-</a:t>
            </a:r>
            <a:r>
              <a:rPr lang="en-US" dirty="0" err="1"/>
              <a:t>ee</a:t>
            </a:r>
            <a:endParaRPr lang="en-US" dirty="0"/>
          </a:p>
          <a:p>
            <a:pPr lvl="1"/>
            <a:r>
              <a:rPr lang="en-US" dirty="0"/>
              <a:t>First used for FCC-</a:t>
            </a:r>
            <a:r>
              <a:rPr lang="en-US" dirty="0" err="1"/>
              <a:t>ee</a:t>
            </a:r>
            <a:r>
              <a:rPr lang="en-US" dirty="0"/>
              <a:t> by </a:t>
            </a:r>
            <a:r>
              <a:rPr lang="en-US" dirty="0">
                <a:solidFill>
                  <a:schemeClr val="tx1"/>
                </a:solidFill>
              </a:rPr>
              <a:t>M. </a:t>
            </a:r>
            <a:r>
              <a:rPr lang="en-US" dirty="0" err="1">
                <a:solidFill>
                  <a:schemeClr val="tx1"/>
                </a:solidFill>
              </a:rPr>
              <a:t>Rakic</a:t>
            </a:r>
            <a:r>
              <a:rPr lang="en-US" dirty="0"/>
              <a:t> at EPFL</a:t>
            </a:r>
          </a:p>
          <a:p>
            <a:pPr lvl="1"/>
            <a:r>
              <a:rPr lang="en-US" dirty="0"/>
              <a:t>Demonstrated tracking with radiation and tapering and an acceptable computational efficiency</a:t>
            </a:r>
          </a:p>
          <a:p>
            <a:pPr lvl="1"/>
            <a:r>
              <a:rPr lang="en-US" dirty="0"/>
              <a:t>Straightforward to work with</a:t>
            </a:r>
          </a:p>
          <a:p>
            <a:r>
              <a:rPr lang="en-US" dirty="0"/>
              <a:t>Latest developments</a:t>
            </a:r>
          </a:p>
          <a:p>
            <a:pPr lvl="1"/>
            <a:r>
              <a:rPr lang="en-US" dirty="0"/>
              <a:t>An option for per-element quantum excitation (</a:t>
            </a:r>
            <a:r>
              <a:rPr lang="en-US" dirty="0">
                <a:solidFill>
                  <a:schemeClr val="tx1"/>
                </a:solidFill>
              </a:rPr>
              <a:t>S. White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Loss map features enabled – apertures and loss recording</a:t>
            </a:r>
          </a:p>
          <a:p>
            <a:pPr lvl="1"/>
            <a:r>
              <a:rPr lang="en-US" dirty="0"/>
              <a:t>New features in </a:t>
            </a:r>
            <a:r>
              <a:rPr lang="en-US" b="1" dirty="0"/>
              <a:t>MAD-X</a:t>
            </a:r>
            <a:r>
              <a:rPr lang="en-US" dirty="0"/>
              <a:t> -&gt; </a:t>
            </a:r>
            <a:r>
              <a:rPr lang="en-US" b="1" dirty="0" err="1"/>
              <a:t>pyAT</a:t>
            </a:r>
            <a:r>
              <a:rPr lang="en-US" dirty="0"/>
              <a:t> converter (</a:t>
            </a:r>
            <a:r>
              <a:rPr lang="en-US" dirty="0">
                <a:solidFill>
                  <a:schemeClr val="tx1"/>
                </a:solidFill>
              </a:rPr>
              <a:t>F. </a:t>
            </a:r>
            <a:r>
              <a:rPr lang="en-US" dirty="0" err="1">
                <a:solidFill>
                  <a:schemeClr val="tx1"/>
                </a:solidFill>
              </a:rPr>
              <a:t>Carlier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Apertures translated</a:t>
            </a:r>
          </a:p>
          <a:p>
            <a:pPr lvl="2"/>
            <a:r>
              <a:rPr lang="en-US" dirty="0"/>
              <a:t>Collimator lattice element introduced</a:t>
            </a:r>
          </a:p>
          <a:p>
            <a:r>
              <a:rPr lang="en-US" dirty="0"/>
              <a:t>Developments for collimation</a:t>
            </a:r>
          </a:p>
          <a:p>
            <a:pPr lvl="1"/>
            <a:r>
              <a:rPr lang="en-US" dirty="0"/>
              <a:t>Need to include scattering in the collimators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Currently working on a connection to Geant4 for collimators</a:t>
            </a:r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558"/>
            <a:ext cx="11376025" cy="535122"/>
          </a:xfrm>
        </p:spPr>
        <p:txBody>
          <a:bodyPr/>
          <a:lstStyle/>
          <a:p>
            <a:r>
              <a:rPr lang="en-US" dirty="0" err="1"/>
              <a:t>pyAT</a:t>
            </a:r>
            <a:br>
              <a:rPr lang="en-US" dirty="0"/>
            </a:br>
            <a:r>
              <a:rPr lang="en-US" sz="1800" dirty="0">
                <a:hlinkClick r:id="rId3"/>
              </a:rPr>
              <a:t>https://</a:t>
            </a:r>
            <a:r>
              <a:rPr lang="en-US" sz="1800" dirty="0" err="1">
                <a:hlinkClick r:id="rId3"/>
              </a:rPr>
              <a:t>github.com</a:t>
            </a:r>
            <a:r>
              <a:rPr lang="en-US" sz="1800" dirty="0">
                <a:hlinkClick r:id="rId3"/>
              </a:rPr>
              <a:t>/</a:t>
            </a:r>
            <a:r>
              <a:rPr lang="en-US" sz="1800" dirty="0" err="1">
                <a:hlinkClick r:id="rId3"/>
              </a:rPr>
              <a:t>atcollab</a:t>
            </a:r>
            <a:r>
              <a:rPr lang="en-US" sz="1800" dirty="0">
                <a:hlinkClick r:id="rId3"/>
              </a:rPr>
              <a:t>/at</a:t>
            </a:r>
            <a:br>
              <a:rPr lang="en-US" dirty="0"/>
            </a:b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D1F8FA-16BB-384C-ABEC-981A70B7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38A50-DB4E-5145-97BB-167C19C4A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83CEC-1354-834D-90D6-14FE4181C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pic>
        <p:nvPicPr>
          <p:cNvPr id="10" name="Picture 9" descr="Chart, bar chart, histogram&#10;&#10;Description automatically generated">
            <a:extLst>
              <a:ext uri="{FF2B5EF4-FFF2-40B4-BE49-F238E27FC236}">
                <a16:creationId xmlns:a16="http://schemas.microsoft.com/office/drawing/2014/main" id="{40B47270-4C41-BA47-9215-B3B75DD2B0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238"/>
          <a:stretch/>
        </p:blipFill>
        <p:spPr>
          <a:xfrm>
            <a:off x="7683434" y="2691133"/>
            <a:ext cx="4026609" cy="28981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A7418C-8426-4046-A676-0A54A40DBF40}"/>
              </a:ext>
            </a:extLst>
          </p:cNvPr>
          <p:cNvSpPr txBox="1"/>
          <p:nvPr/>
        </p:nvSpPr>
        <p:spPr>
          <a:xfrm>
            <a:off x="7987870" y="5696701"/>
            <a:ext cx="335348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Distribution of 10</a:t>
            </a:r>
            <a:r>
              <a:rPr lang="en-US" sz="1400" baseline="30000" dirty="0"/>
              <a:t>3</a:t>
            </a:r>
            <a:r>
              <a:rPr lang="en-US" sz="1400" dirty="0"/>
              <a:t> particles after 10</a:t>
            </a:r>
            <a:r>
              <a:rPr lang="en-US" sz="1400" baseline="30000" dirty="0"/>
              <a:t>3</a:t>
            </a:r>
            <a:r>
              <a:rPr lang="en-US" sz="1400" dirty="0"/>
              <a:t> turns,</a:t>
            </a:r>
          </a:p>
          <a:p>
            <a:pPr algn="ctr"/>
            <a:r>
              <a:rPr lang="en-US" sz="1400" dirty="0"/>
              <a:t>ideal Higgs lattice (120 GeV)</a:t>
            </a:r>
          </a:p>
        </p:txBody>
      </p:sp>
    </p:spTree>
    <p:extLst>
      <p:ext uri="{BB962C8B-B14F-4D97-AF65-F5344CB8AC3E}">
        <p14:creationId xmlns:p14="http://schemas.microsoft.com/office/powerpoint/2010/main" val="2194900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AAFD620C-2C87-BC4E-AC06-9D4F69D84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4" r="1305"/>
          <a:stretch/>
        </p:blipFill>
        <p:spPr>
          <a:xfrm>
            <a:off x="5567264" y="1844824"/>
            <a:ext cx="6624736" cy="373553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748" y="1039405"/>
            <a:ext cx="5306515" cy="5193958"/>
          </a:xfrm>
        </p:spPr>
        <p:txBody>
          <a:bodyPr/>
          <a:lstStyle/>
          <a:p>
            <a:r>
              <a:rPr lang="en-US" dirty="0"/>
              <a:t>New tracking tool, part of the Xsuite project (</a:t>
            </a:r>
            <a:r>
              <a:rPr lang="en-US" b="0" dirty="0">
                <a:solidFill>
                  <a:schemeClr val="tx1"/>
                </a:solidFill>
                <a:hlinkClick r:id="rId3"/>
              </a:rPr>
              <a:t>talk by G. </a:t>
            </a:r>
            <a:r>
              <a:rPr lang="en-US" b="0" dirty="0" err="1">
                <a:solidFill>
                  <a:schemeClr val="tx1"/>
                </a:solidFill>
                <a:hlinkClick r:id="rId3"/>
              </a:rPr>
              <a:t>Iadarola</a:t>
            </a:r>
            <a:r>
              <a:rPr lang="en-US" dirty="0"/>
              <a:t>) </a:t>
            </a:r>
            <a:r>
              <a:rPr lang="en-US" sz="1800" b="0" dirty="0">
                <a:hlinkClick r:id="rId4"/>
              </a:rPr>
              <a:t>https://xsuite.readthedocs.io/en/latest/</a:t>
            </a:r>
            <a:endParaRPr lang="en-US" sz="1800" b="0" dirty="0"/>
          </a:p>
          <a:p>
            <a:pPr lvl="1"/>
            <a:r>
              <a:rPr lang="en-US" dirty="0"/>
              <a:t>Developed by </a:t>
            </a:r>
            <a:r>
              <a:rPr lang="en-US" dirty="0">
                <a:solidFill>
                  <a:schemeClr val="tx1"/>
                </a:solidFill>
              </a:rPr>
              <a:t>R. De Maria </a:t>
            </a:r>
            <a:r>
              <a:rPr lang="en-US" dirty="0"/>
              <a:t>and </a:t>
            </a:r>
            <a:r>
              <a:rPr lang="en-US" dirty="0">
                <a:solidFill>
                  <a:schemeClr val="tx1"/>
                </a:solidFill>
              </a:rPr>
              <a:t>G. </a:t>
            </a:r>
            <a:r>
              <a:rPr lang="en-US" dirty="0" err="1">
                <a:solidFill>
                  <a:schemeClr val="tx1"/>
                </a:solidFill>
              </a:rPr>
              <a:t>Iadarola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Designed to consolidate multiple beam dynamics studies at CERN</a:t>
            </a:r>
          </a:p>
          <a:p>
            <a:pPr lvl="1"/>
            <a:r>
              <a:rPr lang="en-US" b="1" dirty="0"/>
              <a:t>Python</a:t>
            </a:r>
            <a:r>
              <a:rPr lang="en-US" dirty="0"/>
              <a:t> on the top level, auto-generated C and extensions for performance-critical tasks</a:t>
            </a:r>
          </a:p>
          <a:p>
            <a:pPr lvl="1"/>
            <a:r>
              <a:rPr lang="en-US" dirty="0"/>
              <a:t>Multi-platform, compatible with </a:t>
            </a:r>
            <a:r>
              <a:rPr lang="en-US" b="1" dirty="0"/>
              <a:t>CPU</a:t>
            </a:r>
            <a:r>
              <a:rPr lang="en-US" dirty="0"/>
              <a:t> and </a:t>
            </a:r>
            <a:r>
              <a:rPr lang="en-US" b="1" dirty="0"/>
              <a:t>GPU</a:t>
            </a:r>
          </a:p>
          <a:p>
            <a:pPr lvl="1"/>
            <a:r>
              <a:rPr lang="en-US" dirty="0"/>
              <a:t>Rapid development</a:t>
            </a:r>
          </a:p>
          <a:p>
            <a:pPr lvl="1"/>
            <a:r>
              <a:rPr lang="en-US" dirty="0"/>
              <a:t>Documentation, tests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Working with G. </a:t>
            </a:r>
            <a:r>
              <a:rPr lang="en-US" dirty="0" err="1">
                <a:solidFill>
                  <a:srgbClr val="FF0000"/>
                </a:solidFill>
              </a:rPr>
              <a:t>Iadarola</a:t>
            </a:r>
            <a:r>
              <a:rPr lang="en-US" dirty="0">
                <a:solidFill>
                  <a:srgbClr val="FF0000"/>
                </a:solidFill>
              </a:rPr>
              <a:t> on an interface to Geant4 for collimation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Planned to also interface with K2 and FLUKA</a:t>
            </a:r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Xtrack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D1F8FA-16BB-384C-ABEC-981A70B7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072A71-D528-1348-A2F7-851B799B6552}"/>
              </a:ext>
            </a:extLst>
          </p:cNvPr>
          <p:cNvSpPr/>
          <p:nvPr/>
        </p:nvSpPr>
        <p:spPr>
          <a:xfrm>
            <a:off x="11496600" y="5877272"/>
            <a:ext cx="432048" cy="3235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D0D402-6E70-8E4D-89C4-7BF9174DD175}"/>
              </a:ext>
            </a:extLst>
          </p:cNvPr>
          <p:cNvSpPr txBox="1"/>
          <p:nvPr/>
        </p:nvSpPr>
        <p:spPr>
          <a:xfrm>
            <a:off x="2492297" y="6017919"/>
            <a:ext cx="93278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Iadarola</a:t>
            </a:r>
            <a:r>
              <a:rPr lang="en-US" sz="1400" dirty="0"/>
              <a:t> </a:t>
            </a:r>
            <a:r>
              <a:rPr lang="en-US" sz="1400" dirty="0">
                <a:hlinkClick r:id="rId5"/>
              </a:rPr>
              <a:t>https://</a:t>
            </a:r>
            <a:r>
              <a:rPr lang="en-US" sz="1400" dirty="0" err="1">
                <a:hlinkClick r:id="rId5"/>
              </a:rPr>
              <a:t>indico.cern.ch</a:t>
            </a:r>
            <a:r>
              <a:rPr lang="en-US" sz="1400" dirty="0">
                <a:hlinkClick r:id="rId5"/>
              </a:rPr>
              <a:t>/event/1070294/contributions/4500628/attachments/2305233/3921762/021_Xsuite.pdf</a:t>
            </a:r>
            <a:endParaRPr lang="en-US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E527E6-08C2-1E46-9775-3C64F09DEFE7}"/>
              </a:ext>
            </a:extLst>
          </p:cNvPr>
          <p:cNvCxnSpPr>
            <a:cxnSpLocks/>
          </p:cNvCxnSpPr>
          <p:nvPr/>
        </p:nvCxnSpPr>
        <p:spPr>
          <a:xfrm flipH="1">
            <a:off x="9409738" y="1630485"/>
            <a:ext cx="214654" cy="2054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9DB52-A7CF-B844-8C50-B961723D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D6C6D-33A3-3947-AD52-EC08FCFD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06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Chart&#10;&#10;Description automatically generated">
            <a:extLst>
              <a:ext uri="{FF2B5EF4-FFF2-40B4-BE49-F238E27FC236}">
                <a16:creationId xmlns:a16="http://schemas.microsoft.com/office/drawing/2014/main" id="{0B58C90C-2797-4743-B5E4-BA728970D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815" y="1450290"/>
            <a:ext cx="10204731" cy="9250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7574"/>
            <a:ext cx="11376025" cy="535122"/>
          </a:xfrm>
        </p:spPr>
        <p:txBody>
          <a:bodyPr/>
          <a:lstStyle/>
          <a:p>
            <a:r>
              <a:rPr lang="en-US" dirty="0"/>
              <a:t>Collimation in Geant4 – general principle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F6594B2-D994-3A42-B708-06F73B16FE26}"/>
              </a:ext>
            </a:extLst>
          </p:cNvPr>
          <p:cNvCxnSpPr>
            <a:cxnSpLocks/>
          </p:cNvCxnSpPr>
          <p:nvPr/>
        </p:nvCxnSpPr>
        <p:spPr>
          <a:xfrm flipH="1">
            <a:off x="1895027" y="1387223"/>
            <a:ext cx="187552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CD23B2-7F55-B84B-9987-501D05D54606}"/>
              </a:ext>
            </a:extLst>
          </p:cNvPr>
          <p:cNvCxnSpPr>
            <a:cxnSpLocks/>
          </p:cNvCxnSpPr>
          <p:nvPr/>
        </p:nvCxnSpPr>
        <p:spPr>
          <a:xfrm>
            <a:off x="2783632" y="1387223"/>
            <a:ext cx="0" cy="29697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C41C14B-1499-A347-B174-526E70B47D40}"/>
              </a:ext>
            </a:extLst>
          </p:cNvPr>
          <p:cNvCxnSpPr>
            <a:cxnSpLocks/>
          </p:cNvCxnSpPr>
          <p:nvPr/>
        </p:nvCxnSpPr>
        <p:spPr>
          <a:xfrm>
            <a:off x="3151354" y="1378282"/>
            <a:ext cx="14538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E135299-5475-F340-933C-F34C7C1C035D}"/>
              </a:ext>
            </a:extLst>
          </p:cNvPr>
          <p:cNvSpPr txBox="1"/>
          <p:nvPr/>
        </p:nvSpPr>
        <p:spPr>
          <a:xfrm>
            <a:off x="1978034" y="980728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collimators – Geant4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0CCFB94-B376-FB4A-8086-7D3FFE747849}"/>
              </a:ext>
            </a:extLst>
          </p:cNvPr>
          <p:cNvSpPr txBox="1"/>
          <p:nvPr/>
        </p:nvSpPr>
        <p:spPr>
          <a:xfrm>
            <a:off x="5157825" y="1029867"/>
            <a:ext cx="350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 of the lattice – tracking code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0496D77-3D99-A843-A86F-5027E2A3EAFD}"/>
              </a:ext>
            </a:extLst>
          </p:cNvPr>
          <p:cNvCxnSpPr>
            <a:cxnSpLocks/>
          </p:cNvCxnSpPr>
          <p:nvPr/>
        </p:nvCxnSpPr>
        <p:spPr>
          <a:xfrm>
            <a:off x="6595062" y="1399199"/>
            <a:ext cx="0" cy="2760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ontent Placeholder 1">
            <a:extLst>
              <a:ext uri="{FF2B5EF4-FFF2-40B4-BE49-F238E27FC236}">
                <a16:creationId xmlns:a16="http://schemas.microsoft.com/office/drawing/2014/main" id="{A0B0F8DE-85EC-2E40-835B-BC237F5F8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924944"/>
            <a:ext cx="10699558" cy="2803516"/>
          </a:xfrm>
        </p:spPr>
        <p:txBody>
          <a:bodyPr/>
          <a:lstStyle/>
          <a:p>
            <a:r>
              <a:rPr lang="en-US" dirty="0"/>
              <a:t>Only collimators in the Geant4 world, with particle transfer mechanisms (like the </a:t>
            </a:r>
            <a:r>
              <a:rPr lang="en-US" dirty="0" err="1"/>
              <a:t>SixTrack</a:t>
            </a:r>
            <a:r>
              <a:rPr lang="en-US" dirty="0"/>
              <a:t>-FLUKA coupling)</a:t>
            </a:r>
          </a:p>
          <a:p>
            <a:r>
              <a:rPr lang="en-US" dirty="0"/>
              <a:t>Same general workflow, regardless of the tracking code connected: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Define all collimators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Select a collimator and add particles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Run the physical interaction simulation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dirty="0"/>
              <a:t>Return eligible particles</a:t>
            </a:r>
          </a:p>
          <a:p>
            <a:pPr marL="423862"/>
            <a:r>
              <a:rPr lang="en-US" dirty="0"/>
              <a:t>Need to define interfaces for communication between the codes involved</a:t>
            </a:r>
          </a:p>
          <a:p>
            <a:pPr lvl="1"/>
            <a:endParaRPr lang="en-US" dirty="0"/>
          </a:p>
        </p:txBody>
      </p:sp>
      <p:sp>
        <p:nvSpPr>
          <p:cNvPr id="71" name="Curved Left Arrow 70">
            <a:extLst>
              <a:ext uri="{FF2B5EF4-FFF2-40B4-BE49-F238E27FC236}">
                <a16:creationId xmlns:a16="http://schemas.microsoft.com/office/drawing/2014/main" id="{19AF25B1-0B15-064F-8417-C8AF58EA3D33}"/>
              </a:ext>
            </a:extLst>
          </p:cNvPr>
          <p:cNvSpPr/>
          <p:nvPr/>
        </p:nvSpPr>
        <p:spPr>
          <a:xfrm rot="10800000">
            <a:off x="5191360" y="4607614"/>
            <a:ext cx="328575" cy="906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urved Left Arrow 71">
            <a:extLst>
              <a:ext uri="{FF2B5EF4-FFF2-40B4-BE49-F238E27FC236}">
                <a16:creationId xmlns:a16="http://schemas.microsoft.com/office/drawing/2014/main" id="{BF6515A6-D81D-CE4A-8489-B3597EF10DE3}"/>
              </a:ext>
            </a:extLst>
          </p:cNvPr>
          <p:cNvSpPr/>
          <p:nvPr/>
        </p:nvSpPr>
        <p:spPr>
          <a:xfrm>
            <a:off x="5676605" y="4653136"/>
            <a:ext cx="328575" cy="906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9FAE0E1-1FC5-3E43-9DFD-48988A9FC2FF}"/>
              </a:ext>
            </a:extLst>
          </p:cNvPr>
          <p:cNvSpPr txBox="1"/>
          <p:nvPr/>
        </p:nvSpPr>
        <p:spPr>
          <a:xfrm>
            <a:off x="6206851" y="4876247"/>
            <a:ext cx="528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Steps 2 – 4 are repeated for every collimator pass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A60CF31-50D3-6343-AAD3-CAD8EC16356D}"/>
              </a:ext>
            </a:extLst>
          </p:cNvPr>
          <p:cNvSpPr txBox="1"/>
          <p:nvPr/>
        </p:nvSpPr>
        <p:spPr>
          <a:xfrm>
            <a:off x="8322882" y="237536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lattice section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5FA69C-465A-DE4B-A12C-1E816F048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44C03-E637-8D4E-9278-78738C539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62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683314"/>
            <a:ext cx="11376024" cy="5193958"/>
          </a:xfrm>
        </p:spPr>
        <p:txBody>
          <a:bodyPr/>
          <a:lstStyle/>
          <a:p>
            <a:r>
              <a:rPr lang="en-US" dirty="0"/>
              <a:t>Existing general interface to Geant4 (BDSIM) for collimation (</a:t>
            </a:r>
            <a:r>
              <a:rPr lang="en-US" b="0" dirty="0">
                <a:solidFill>
                  <a:schemeClr val="tx1"/>
                </a:solidFill>
              </a:rPr>
              <a:t>L. </a:t>
            </a:r>
            <a:r>
              <a:rPr lang="en-US" b="0" dirty="0" err="1">
                <a:solidFill>
                  <a:schemeClr val="tx1"/>
                </a:solidFill>
              </a:rPr>
              <a:t>Nevay</a:t>
            </a:r>
            <a:r>
              <a:rPr lang="en-US" dirty="0"/>
              <a:t>).</a:t>
            </a:r>
          </a:p>
          <a:p>
            <a:r>
              <a:rPr lang="en-US" dirty="0"/>
              <a:t>Build upon the existing code and add a Python wrapper</a:t>
            </a:r>
          </a:p>
          <a:p>
            <a:pPr lvl="1"/>
            <a:r>
              <a:rPr lang="en-US" sz="1700" dirty="0"/>
              <a:t>Dedicated C++ classes for interfacing with tracking codes</a:t>
            </a:r>
          </a:p>
          <a:p>
            <a:pPr lvl="1"/>
            <a:r>
              <a:rPr lang="en-US" sz="1700" dirty="0"/>
              <a:t>Python bindings via pybind11</a:t>
            </a:r>
          </a:p>
          <a:p>
            <a:pPr lvl="1"/>
            <a:r>
              <a:rPr lang="en-US" sz="1700" dirty="0"/>
              <a:t>Direct and dynamic communication at runtime</a:t>
            </a:r>
          </a:p>
          <a:p>
            <a:r>
              <a:rPr lang="en-US" dirty="0"/>
              <a:t>The result is </a:t>
            </a:r>
            <a:r>
              <a:rPr lang="en-US" dirty="0" err="1">
                <a:solidFill>
                  <a:srgbClr val="FF0000"/>
                </a:solidFill>
              </a:rPr>
              <a:t>collimasim</a:t>
            </a:r>
            <a:r>
              <a:rPr lang="en-US" dirty="0"/>
              <a:t> – a Python package running Geant4.  </a:t>
            </a:r>
            <a:r>
              <a:rPr lang="en-US" sz="1600" dirty="0">
                <a:hlinkClick r:id="rId2"/>
              </a:rPr>
              <a:t>https://gitlab.cern.ch/anabramo/collimasim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7574"/>
            <a:ext cx="11376025" cy="535122"/>
          </a:xfrm>
        </p:spPr>
        <p:txBody>
          <a:bodyPr/>
          <a:lstStyle/>
          <a:p>
            <a:r>
              <a:rPr lang="en-US" dirty="0"/>
              <a:t>Python bindings for Geant4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C4F842-9B67-EF4D-956A-C2FBB5256124}"/>
              </a:ext>
            </a:extLst>
          </p:cNvPr>
          <p:cNvGrpSpPr/>
          <p:nvPr/>
        </p:nvGrpSpPr>
        <p:grpSpPr>
          <a:xfrm>
            <a:off x="2207568" y="3845377"/>
            <a:ext cx="7125678" cy="2282434"/>
            <a:chOff x="691479" y="3174876"/>
            <a:chExt cx="7221598" cy="267861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BF1D9AC-F11C-3541-968F-439FE2206F53}"/>
                </a:ext>
              </a:extLst>
            </p:cNvPr>
            <p:cNvGrpSpPr/>
            <p:nvPr/>
          </p:nvGrpSpPr>
          <p:grpSpPr>
            <a:xfrm>
              <a:off x="691479" y="3174876"/>
              <a:ext cx="7221598" cy="2678613"/>
              <a:chOff x="691479" y="3174876"/>
              <a:chExt cx="7221598" cy="2678613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676D8D7-7AE7-B646-8272-FA8D38814F1D}"/>
                  </a:ext>
                </a:extLst>
              </p:cNvPr>
              <p:cNvSpPr/>
              <p:nvPr/>
            </p:nvSpPr>
            <p:spPr>
              <a:xfrm>
                <a:off x="4865077" y="3188677"/>
                <a:ext cx="3048000" cy="2664812"/>
              </a:xfrm>
              <a:prstGeom prst="rect">
                <a:avLst/>
              </a:prstGeom>
              <a:noFill/>
              <a:ln w="444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31CD1AC-6621-E945-A43C-6158933618EC}"/>
                  </a:ext>
                </a:extLst>
              </p:cNvPr>
              <p:cNvSpPr/>
              <p:nvPr/>
            </p:nvSpPr>
            <p:spPr>
              <a:xfrm>
                <a:off x="691479" y="3188677"/>
                <a:ext cx="4071501" cy="2664812"/>
              </a:xfrm>
              <a:prstGeom prst="rect">
                <a:avLst/>
              </a:prstGeom>
              <a:noFill/>
              <a:ln w="444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B2050D7-AEEA-094C-A96C-5B105C784BE2}"/>
                  </a:ext>
                </a:extLst>
              </p:cNvPr>
              <p:cNvSpPr txBox="1"/>
              <p:nvPr/>
            </p:nvSpPr>
            <p:spPr>
              <a:xfrm>
                <a:off x="691479" y="3174876"/>
                <a:ext cx="721038" cy="46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3"/>
                    </a:solidFill>
                  </a:rPr>
                  <a:t>C++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C75B87B-0D91-CF45-8E82-A16C06AF98ED}"/>
                  </a:ext>
                </a:extLst>
              </p:cNvPr>
              <p:cNvSpPr txBox="1"/>
              <p:nvPr/>
            </p:nvSpPr>
            <p:spPr>
              <a:xfrm>
                <a:off x="4865077" y="3183979"/>
                <a:ext cx="1137553" cy="46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B050"/>
                    </a:solidFill>
                  </a:rPr>
                  <a:t>Python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D676FF9-5244-BA4D-925F-2DDAE6785433}"/>
                </a:ext>
              </a:extLst>
            </p:cNvPr>
            <p:cNvGrpSpPr/>
            <p:nvPr/>
          </p:nvGrpSpPr>
          <p:grpSpPr>
            <a:xfrm>
              <a:off x="902677" y="3724707"/>
              <a:ext cx="6424246" cy="1902529"/>
              <a:chOff x="844062" y="3607477"/>
              <a:chExt cx="6424246" cy="190252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7FA7E11-0B6F-2B43-BA20-39936C6F5541}"/>
                  </a:ext>
                </a:extLst>
              </p:cNvPr>
              <p:cNvSpPr/>
              <p:nvPr/>
            </p:nvSpPr>
            <p:spPr>
              <a:xfrm>
                <a:off x="844062" y="4369478"/>
                <a:ext cx="961292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/>
                  <a:t>ROOT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7D654F4-6445-5B4D-8C6D-284A7EBDF0C0}"/>
                  </a:ext>
                </a:extLst>
              </p:cNvPr>
              <p:cNvSpPr/>
              <p:nvPr/>
            </p:nvSpPr>
            <p:spPr>
              <a:xfrm>
                <a:off x="844062" y="3607478"/>
                <a:ext cx="961292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/>
                  <a:t>Geant4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E447C23-980F-1049-B465-5FA393D3CFA4}"/>
                  </a:ext>
                </a:extLst>
              </p:cNvPr>
              <p:cNvSpPr/>
              <p:nvPr/>
            </p:nvSpPr>
            <p:spPr>
              <a:xfrm>
                <a:off x="844062" y="5087975"/>
                <a:ext cx="961292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/>
                  <a:t>CLHEP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31D68BB-CC4F-394C-8D96-AD681F4CA793}"/>
                  </a:ext>
                </a:extLst>
              </p:cNvPr>
              <p:cNvSpPr/>
              <p:nvPr/>
            </p:nvSpPr>
            <p:spPr>
              <a:xfrm>
                <a:off x="2555631" y="4369477"/>
                <a:ext cx="961292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/>
                  <a:t>BDSIM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53CB391-96A6-5E45-8358-25E4454C5BD6}"/>
                  </a:ext>
                </a:extLst>
              </p:cNvPr>
              <p:cNvSpPr/>
              <p:nvPr/>
            </p:nvSpPr>
            <p:spPr>
              <a:xfrm>
                <a:off x="4083843" y="4369475"/>
                <a:ext cx="1269848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err="1"/>
                  <a:t>collimasim</a:t>
                </a:r>
                <a:endParaRPr lang="en-US" sz="1600" b="1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7927607-55C8-DB46-A3F9-234AFF7CCA25}"/>
                  </a:ext>
                </a:extLst>
              </p:cNvPr>
              <p:cNvSpPr/>
              <p:nvPr/>
            </p:nvSpPr>
            <p:spPr>
              <a:xfrm>
                <a:off x="5998460" y="3607477"/>
                <a:ext cx="1269848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err="1"/>
                  <a:t>pyAT</a:t>
                </a:r>
                <a:endParaRPr lang="en-US" sz="1600" b="1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08A2EA7-831E-2B48-A520-9FB9994E9877}"/>
                  </a:ext>
                </a:extLst>
              </p:cNvPr>
              <p:cNvSpPr/>
              <p:nvPr/>
            </p:nvSpPr>
            <p:spPr>
              <a:xfrm>
                <a:off x="5998460" y="4369476"/>
                <a:ext cx="1269848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err="1"/>
                  <a:t>xtrack</a:t>
                </a:r>
                <a:endParaRPr lang="en-US" sz="1600" b="1" dirty="0"/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887D8EF7-F132-FE49-B7D7-FE7A18C55767}"/>
                  </a:ext>
                </a:extLst>
              </p:cNvPr>
              <p:cNvCxnSpPr>
                <a:cxnSpLocks/>
                <a:stCxn id="17" idx="3"/>
              </p:cNvCxnSpPr>
              <p:nvPr/>
            </p:nvCxnSpPr>
            <p:spPr>
              <a:xfrm>
                <a:off x="1805354" y="3818494"/>
                <a:ext cx="750277" cy="587768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7A45D829-DD79-8E49-A0A4-E429F1A50B88}"/>
                  </a:ext>
                </a:extLst>
              </p:cNvPr>
              <p:cNvCxnSpPr>
                <a:cxnSpLocks/>
                <a:stCxn id="16" idx="3"/>
                <a:endCxn id="19" idx="1"/>
              </p:cNvCxnSpPr>
              <p:nvPr/>
            </p:nvCxnSpPr>
            <p:spPr>
              <a:xfrm flipV="1">
                <a:off x="1805354" y="4580493"/>
                <a:ext cx="750277" cy="1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FD2E7627-453F-C34B-A001-24097F8AB72C}"/>
                  </a:ext>
                </a:extLst>
              </p:cNvPr>
              <p:cNvCxnSpPr>
                <a:cxnSpLocks/>
                <a:stCxn id="18" idx="3"/>
              </p:cNvCxnSpPr>
              <p:nvPr/>
            </p:nvCxnSpPr>
            <p:spPr>
              <a:xfrm flipV="1">
                <a:off x="1805354" y="4791507"/>
                <a:ext cx="750277" cy="507484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CA374B50-B2BE-4049-95A2-1E8BA9A59072}"/>
                  </a:ext>
                </a:extLst>
              </p:cNvPr>
              <p:cNvCxnSpPr>
                <a:cxnSpLocks/>
                <a:stCxn id="19" idx="3"/>
                <a:endCxn id="20" idx="1"/>
              </p:cNvCxnSpPr>
              <p:nvPr/>
            </p:nvCxnSpPr>
            <p:spPr>
              <a:xfrm flipV="1">
                <a:off x="3516923" y="4580491"/>
                <a:ext cx="566920" cy="2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BF022C0-7F68-8743-BAE3-909E2DCA86E8}"/>
                  </a:ext>
                </a:extLst>
              </p:cNvPr>
              <p:cNvCxnSpPr>
                <a:cxnSpLocks/>
                <a:endCxn id="21" idx="1"/>
              </p:cNvCxnSpPr>
              <p:nvPr/>
            </p:nvCxnSpPr>
            <p:spPr>
              <a:xfrm flipV="1">
                <a:off x="5353691" y="3818493"/>
                <a:ext cx="644769" cy="587769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DF6EC2D1-170B-3943-962D-B8267DDC5D6A}"/>
                  </a:ext>
                </a:extLst>
              </p:cNvPr>
              <p:cNvCxnSpPr>
                <a:cxnSpLocks/>
                <a:stCxn id="20" idx="3"/>
                <a:endCxn id="22" idx="1"/>
              </p:cNvCxnSpPr>
              <p:nvPr/>
            </p:nvCxnSpPr>
            <p:spPr>
              <a:xfrm>
                <a:off x="5353691" y="4580491"/>
                <a:ext cx="644769" cy="1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ED5CE51-8EFB-D24F-A6D2-EF5BB8AD6BCC}"/>
                  </a:ext>
                </a:extLst>
              </p:cNvPr>
              <p:cNvSpPr/>
              <p:nvPr/>
            </p:nvSpPr>
            <p:spPr>
              <a:xfrm>
                <a:off x="5998460" y="5087975"/>
                <a:ext cx="1269848" cy="422031"/>
              </a:xfrm>
              <a:prstGeom prst="rect">
                <a:avLst/>
              </a:prstGeom>
              <a:ln w="15875">
                <a:solidFill>
                  <a:schemeClr val="tx2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/>
                  <a:t>…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54FC65A2-896C-4A45-94E1-8E12391A960C}"/>
                  </a:ext>
                </a:extLst>
              </p:cNvPr>
              <p:cNvCxnSpPr>
                <a:cxnSpLocks/>
                <a:endCxn id="29" idx="1"/>
              </p:cNvCxnSpPr>
              <p:nvPr/>
            </p:nvCxnSpPr>
            <p:spPr>
              <a:xfrm>
                <a:off x="5338893" y="4795831"/>
                <a:ext cx="659567" cy="503160"/>
              </a:xfrm>
              <a:prstGeom prst="straightConnector1">
                <a:avLst/>
              </a:prstGeom>
              <a:ln w="317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AB4F7-88F9-064B-AA35-BA0907C81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D5A2D-54CF-694B-A92B-867764529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528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38" y="903486"/>
            <a:ext cx="6617667" cy="5193958"/>
          </a:xfrm>
        </p:spPr>
        <p:txBody>
          <a:bodyPr/>
          <a:lstStyle/>
          <a:p>
            <a:r>
              <a:rPr lang="en-US" dirty="0"/>
              <a:t>Implemented a connection with </a:t>
            </a:r>
            <a:r>
              <a:rPr lang="en-US" dirty="0" err="1"/>
              <a:t>pyAT</a:t>
            </a:r>
            <a:endParaRPr lang="en-US" dirty="0"/>
          </a:p>
          <a:p>
            <a:pPr lvl="1"/>
            <a:r>
              <a:rPr lang="en-US" sz="1700" dirty="0"/>
              <a:t>Custom integrator (pass method) prepared for </a:t>
            </a:r>
            <a:r>
              <a:rPr lang="en-US" sz="1700" dirty="0" err="1"/>
              <a:t>pyAT</a:t>
            </a:r>
            <a:endParaRPr lang="en-US" sz="1700" dirty="0"/>
          </a:p>
          <a:p>
            <a:pPr lvl="1"/>
            <a:r>
              <a:rPr lang="en-US" sz="1700" dirty="0"/>
              <a:t>Workflow developed to prepare collimation studies</a:t>
            </a:r>
          </a:p>
          <a:p>
            <a:r>
              <a:rPr lang="en-US" dirty="0"/>
              <a:t>Current limitations</a:t>
            </a: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Secondary particles are not tracked</a:t>
            </a: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Only rectangular block jaw collimators supported</a:t>
            </a:r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with </a:t>
            </a:r>
            <a:r>
              <a:rPr lang="en-US" dirty="0" err="1"/>
              <a:t>pyAT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58557F-5D39-E644-BB57-D587FDE7A51D}"/>
              </a:ext>
            </a:extLst>
          </p:cNvPr>
          <p:cNvGrpSpPr/>
          <p:nvPr/>
        </p:nvGrpSpPr>
        <p:grpSpPr>
          <a:xfrm>
            <a:off x="7752184" y="641154"/>
            <a:ext cx="3790717" cy="4897126"/>
            <a:chOff x="7608168" y="1447077"/>
            <a:chExt cx="3790717" cy="489712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8E5792-D39C-4A41-8661-1C89099D40FE}"/>
                </a:ext>
              </a:extLst>
            </p:cNvPr>
            <p:cNvSpPr txBox="1"/>
            <p:nvPr/>
          </p:nvSpPr>
          <p:spPr>
            <a:xfrm>
              <a:off x="7924800" y="1616295"/>
              <a:ext cx="1216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collimators</a:t>
              </a:r>
            </a:p>
          </p:txBody>
        </p:sp>
        <p:pic>
          <p:nvPicPr>
            <p:cNvPr id="18" name="Picture 17" descr="A picture containing company name&#10;&#10;Description automatically generated">
              <a:extLst>
                <a:ext uri="{FF2B5EF4-FFF2-40B4-BE49-F238E27FC236}">
                  <a16:creationId xmlns:a16="http://schemas.microsoft.com/office/drawing/2014/main" id="{F0F150F7-AA5C-1E4D-BD48-66D65E449F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170" r="19622"/>
            <a:stretch/>
          </p:blipFill>
          <p:spPr>
            <a:xfrm>
              <a:off x="7608168" y="2137251"/>
              <a:ext cx="3790717" cy="3407495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B0408AF-120C-874F-92BB-B7B72BD661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7876" y="5018994"/>
              <a:ext cx="105103" cy="66039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A1392CB-EC28-A044-BDC7-6CD53504E63B}"/>
                </a:ext>
              </a:extLst>
            </p:cNvPr>
            <p:cNvCxnSpPr>
              <a:cxnSpLocks/>
            </p:cNvCxnSpPr>
            <p:nvPr/>
          </p:nvCxnSpPr>
          <p:spPr>
            <a:xfrm>
              <a:off x="8469917" y="1984476"/>
              <a:ext cx="147146" cy="148834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89C69D-4661-4D48-B06A-6A768C2E9C5E}"/>
                </a:ext>
              </a:extLst>
            </p:cNvPr>
            <p:cNvSpPr txBox="1"/>
            <p:nvPr/>
          </p:nvSpPr>
          <p:spPr>
            <a:xfrm>
              <a:off x="7851537" y="5597014"/>
              <a:ext cx="1383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isolated cells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8FD21B8-BC07-5145-9DE6-4CBE2DF0514A}"/>
                </a:ext>
              </a:extLst>
            </p:cNvPr>
            <p:cNvSpPr txBox="1"/>
            <p:nvPr/>
          </p:nvSpPr>
          <p:spPr>
            <a:xfrm>
              <a:off x="9808016" y="5420873"/>
              <a:ext cx="14137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plane for </a:t>
              </a:r>
            </a:p>
            <a:p>
              <a:r>
                <a:rPr lang="en-US" dirty="0"/>
                <a:t>back-transfer</a:t>
              </a:r>
            </a:p>
            <a:p>
              <a:r>
                <a:rPr lang="en-US" dirty="0"/>
                <a:t>(green disk)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58F0E7E-62F9-1942-B730-4952121666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52688" y="4545026"/>
              <a:ext cx="893478" cy="87584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9AA8157-A832-B943-9823-73EADC0497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05538" y="1800961"/>
              <a:ext cx="865799" cy="200794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8F1C160-3BE3-CF4F-B602-8C929811632E}"/>
                </a:ext>
              </a:extLst>
            </p:cNvPr>
            <p:cNvSpPr txBox="1"/>
            <p:nvPr/>
          </p:nvSpPr>
          <p:spPr>
            <a:xfrm>
              <a:off x="9264743" y="1447077"/>
              <a:ext cx="1953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particle interacting</a:t>
              </a:r>
            </a:p>
          </p:txBody>
        </p:sp>
      </p:grp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2A736F9-CC24-684B-9E12-3F699C955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30" y="3365782"/>
            <a:ext cx="5642258" cy="263367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C789CE-2981-6642-B0E5-AB548D37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C39FB-D7E9-3D47-9717-88E1DB5E6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4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375C2F-01E5-DD46-973F-2A823E59D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436396"/>
            <a:ext cx="4395879" cy="314824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F82C7-55D1-284B-939C-958BC235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8715"/>
            <a:ext cx="7127554" cy="4248478"/>
          </a:xfrm>
        </p:spPr>
        <p:txBody>
          <a:bodyPr/>
          <a:lstStyle/>
          <a:p>
            <a:r>
              <a:rPr lang="en-US" dirty="0"/>
              <a:t>Use the collimation setup from FCC week 2021:</a:t>
            </a:r>
          </a:p>
          <a:p>
            <a:pPr lvl="1"/>
            <a:r>
              <a:rPr lang="en-US" sz="1700" dirty="0"/>
              <a:t>ttbar mode (182.5 GeV), beam 1 (positron)</a:t>
            </a:r>
          </a:p>
          <a:p>
            <a:pPr lvl="1"/>
            <a:r>
              <a:rPr lang="en-US" sz="1700" dirty="0"/>
              <a:t>Two-stage collimation system in IRF</a:t>
            </a:r>
          </a:p>
          <a:p>
            <a:pPr lvl="1"/>
            <a:r>
              <a:rPr lang="en-US" sz="1700" dirty="0"/>
              <a:t>1 </a:t>
            </a:r>
            <a:r>
              <a:rPr lang="en-US" sz="1700" dirty="0" err="1"/>
              <a:t>μm</a:t>
            </a:r>
            <a:r>
              <a:rPr lang="en-US" sz="1700" dirty="0"/>
              <a:t> impact parameter pencil beam</a:t>
            </a:r>
          </a:p>
          <a:p>
            <a:pPr lvl="1"/>
            <a:r>
              <a:rPr lang="en-US" sz="1700" dirty="0"/>
              <a:t>1 sigma beam in the vertical, nominal vertical emittance</a:t>
            </a:r>
          </a:p>
          <a:p>
            <a:pPr lvl="1"/>
            <a:r>
              <a:rPr lang="en-US" sz="1700" dirty="0"/>
              <a:t>30 GeV energy cut</a:t>
            </a:r>
          </a:p>
          <a:p>
            <a:pPr lvl="1"/>
            <a:r>
              <a:rPr lang="en-US" sz="1700" b="1" dirty="0">
                <a:solidFill>
                  <a:srgbClr val="FF0000"/>
                </a:solidFill>
              </a:rPr>
              <a:t>No radiation and tapering </a:t>
            </a:r>
          </a:p>
          <a:p>
            <a:pPr lvl="1"/>
            <a:r>
              <a:rPr lang="en-US" sz="1700" b="1" dirty="0">
                <a:solidFill>
                  <a:srgbClr val="FF0000"/>
                </a:solidFill>
              </a:rPr>
              <a:t>Not the latest optics and aperture model</a:t>
            </a:r>
          </a:p>
          <a:p>
            <a:r>
              <a:rPr lang="en-US" sz="2000" dirty="0"/>
              <a:t>Compare against the </a:t>
            </a:r>
            <a:r>
              <a:rPr lang="en-US" sz="2000" dirty="0" err="1"/>
              <a:t>SixTrack</a:t>
            </a:r>
            <a:r>
              <a:rPr lang="en-US" sz="2000" dirty="0"/>
              <a:t>-FLUKA coupling</a:t>
            </a:r>
          </a:p>
          <a:p>
            <a:pPr lvl="1"/>
            <a:r>
              <a:rPr lang="en-US" sz="1600" dirty="0"/>
              <a:t>The same beam distribution is used for both cases</a:t>
            </a:r>
            <a:endParaRPr lang="en-US" sz="1600" u="sng" dirty="0"/>
          </a:p>
          <a:p>
            <a:pPr lvl="1"/>
            <a:r>
              <a:rPr lang="en-US" sz="1600" dirty="0"/>
              <a:t>5e6 particles in </a:t>
            </a:r>
            <a:r>
              <a:rPr lang="en-US" sz="1600" dirty="0" err="1"/>
              <a:t>SixTrack</a:t>
            </a:r>
            <a:r>
              <a:rPr lang="en-US" sz="1600" dirty="0"/>
              <a:t> and 1e6 particles in </a:t>
            </a:r>
            <a:r>
              <a:rPr lang="en-US" sz="1600" dirty="0" err="1"/>
              <a:t>pyAT</a:t>
            </a:r>
            <a:r>
              <a:rPr lang="en-US" sz="1600" dirty="0"/>
              <a:t>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575"/>
            <a:ext cx="11376025" cy="535122"/>
          </a:xfrm>
        </p:spPr>
        <p:txBody>
          <a:bodyPr/>
          <a:lstStyle/>
          <a:p>
            <a:r>
              <a:rPr lang="en-US" dirty="0"/>
              <a:t>Testing the pyAT-Geant4 coupling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BD85A-AF5B-0640-BCF9-D25C4D0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01-12-2021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0591971-02CD-FA4F-AC33-4E4EEF27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097" y="4026072"/>
            <a:ext cx="3960440" cy="17638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83F14F-22C3-BA49-A589-C61736DD1463}"/>
              </a:ext>
            </a:extLst>
          </p:cNvPr>
          <p:cNvSpPr txBox="1"/>
          <p:nvPr/>
        </p:nvSpPr>
        <p:spPr>
          <a:xfrm>
            <a:off x="436092" y="5875304"/>
            <a:ext cx="60999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hlinkClick r:id="rId4"/>
              </a:rPr>
              <a:t>https://indico.cern.ch/event/995850/contributions/4410113/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EC3706-6533-644F-8A67-58C437FDDAC4}"/>
              </a:ext>
            </a:extLst>
          </p:cNvPr>
          <p:cNvSpPr txBox="1"/>
          <p:nvPr/>
        </p:nvSpPr>
        <p:spPr>
          <a:xfrm>
            <a:off x="436092" y="5629512"/>
            <a:ext cx="15645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FCC week talk: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263EA8-8064-1D42-8F9A-0A7A34157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71B913-ECB8-2047-BD80-DE346054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FCCIS WP2 Workshop 2021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CA479-1661-AE42-A241-497B7A3179DC}"/>
              </a:ext>
            </a:extLst>
          </p:cNvPr>
          <p:cNvSpPr txBox="1"/>
          <p:nvPr/>
        </p:nvSpPr>
        <p:spPr>
          <a:xfrm>
            <a:off x="8688288" y="5906511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Collimator settings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970588-D50A-C648-B5A6-0A792B19D3D3}"/>
              </a:ext>
            </a:extLst>
          </p:cNvPr>
          <p:cNvSpPr txBox="1"/>
          <p:nvPr/>
        </p:nvSpPr>
        <p:spPr>
          <a:xfrm>
            <a:off x="8085558" y="3584638"/>
            <a:ext cx="31034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Halo collimation system in IRF</a:t>
            </a:r>
          </a:p>
        </p:txBody>
      </p:sp>
    </p:spTree>
    <p:extLst>
      <p:ext uri="{BB962C8B-B14F-4D97-AF65-F5344CB8AC3E}">
        <p14:creationId xmlns:p14="http://schemas.microsoft.com/office/powerpoint/2010/main" val="36733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11456</TotalTime>
  <Words>1574</Words>
  <Application>Microsoft Macintosh PowerPoint</Application>
  <PresentationFormat>Widescreen</PresentationFormat>
  <Paragraphs>277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Status of collimation tracking code development for FCC-ee</vt:lpstr>
      <vt:lpstr>Simulation tools</vt:lpstr>
      <vt:lpstr>Simulation tools</vt:lpstr>
      <vt:lpstr>pyAT https://github.com/atcollab/at </vt:lpstr>
      <vt:lpstr>Xtrack</vt:lpstr>
      <vt:lpstr>Collimation in Geant4 – general principle</vt:lpstr>
      <vt:lpstr>Python bindings for Geant4</vt:lpstr>
      <vt:lpstr>Integration with pyAT</vt:lpstr>
      <vt:lpstr>Testing the pyAT-Geant4 coupling</vt:lpstr>
      <vt:lpstr>Aperture definition</vt:lpstr>
      <vt:lpstr>Aperture definition caveats</vt:lpstr>
      <vt:lpstr>New pyAT aperture definition</vt:lpstr>
      <vt:lpstr>New pyAT aperture definition</vt:lpstr>
      <vt:lpstr>Collimator leakage comparison</vt:lpstr>
      <vt:lpstr>Loss map comparison</vt:lpstr>
      <vt:lpstr>Loss map comparison</vt:lpstr>
      <vt:lpstr>Summary</vt:lpstr>
      <vt:lpstr>Thank you!</vt:lpstr>
      <vt:lpstr>Collimator leakage comparison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considerations for  FCC-ee halo collimation</dc:title>
  <dc:creator>Andrey Abramov</dc:creator>
  <cp:lastModifiedBy>Andrey Abramov</cp:lastModifiedBy>
  <cp:revision>638</cp:revision>
  <cp:lastPrinted>2020-01-30T13:49:18Z</cp:lastPrinted>
  <dcterms:created xsi:type="dcterms:W3CDTF">2021-03-15T17:24:56Z</dcterms:created>
  <dcterms:modified xsi:type="dcterms:W3CDTF">2021-11-30T21:11:32Z</dcterms:modified>
</cp:coreProperties>
</file>