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9"/>
  </p:notesMasterIdLst>
  <p:sldIdLst>
    <p:sldId id="257" r:id="rId4"/>
    <p:sldId id="277" r:id="rId5"/>
    <p:sldId id="278" r:id="rId6"/>
    <p:sldId id="281" r:id="rId7"/>
    <p:sldId id="289" r:id="rId8"/>
    <p:sldId id="290" r:id="rId9"/>
    <p:sldId id="282" r:id="rId10"/>
    <p:sldId id="280" r:id="rId11"/>
    <p:sldId id="283" r:id="rId12"/>
    <p:sldId id="287" r:id="rId13"/>
    <p:sldId id="284" r:id="rId14"/>
    <p:sldId id="288" r:id="rId15"/>
    <p:sldId id="285" r:id="rId16"/>
    <p:sldId id="279" r:id="rId17"/>
    <p:sldId id="258" r:id="rId18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F82"/>
    <a:srgbClr val="0000BC"/>
    <a:srgbClr val="941700"/>
    <a:srgbClr val="FFFF00"/>
    <a:srgbClr val="660033"/>
    <a:srgbClr val="0066FF"/>
    <a:srgbClr val="0F124A"/>
    <a:srgbClr val="DFDFDF"/>
    <a:srgbClr val="F6FDA3"/>
    <a:srgbClr val="D4BE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37" autoAdjust="0"/>
    <p:restoredTop sz="94715" autoAdjust="0"/>
  </p:normalViewPr>
  <p:slideViewPr>
    <p:cSldViewPr>
      <p:cViewPr varScale="1">
        <p:scale>
          <a:sx n="142" d="100"/>
          <a:sy n="142" d="100"/>
        </p:scale>
        <p:origin x="1131" y="6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30.11.2021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journals.aps.org/prab/abstract/10.1103/PhysRevSTAB.1.081001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hyperlink" Target="https://arxiv.org/abs/2105.09698" TargetMode="External"/><Relationship Id="rId2" Type="http://schemas.openxmlformats.org/officeDocument/2006/relationships/hyperlink" Target="https://gitlab.cern.ch/fcc-optics/FCC-ee-lattice/-/tree/master/Optics/aperture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tmp"/><Relationship Id="rId5" Type="http://schemas.openxmlformats.org/officeDocument/2006/relationships/hyperlink" Target="https://indico.cern.ch/event/923801/contributions/4071887/" TargetMode="Externa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mihofer/fcc-ee-collimation-lattice/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mp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F1DD26-46A7-4F28-A9DD-12DBED9C38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9512" y="2283718"/>
            <a:ext cx="8712968" cy="710580"/>
          </a:xfrm>
        </p:spPr>
        <p:txBody>
          <a:bodyPr/>
          <a:lstStyle/>
          <a:p>
            <a:r>
              <a:rPr lang="en-US" sz="3200" dirty="0"/>
              <a:t>Aperture STUDIES and </a:t>
            </a:r>
            <a:br>
              <a:rPr lang="en-US" sz="3200" dirty="0"/>
            </a:br>
            <a:r>
              <a:rPr lang="en-US" sz="3200" dirty="0"/>
              <a:t>Layout for Collimation Insertion</a:t>
            </a:r>
            <a:endParaRPr lang="en-GB" sz="32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DD9D56D-FFFD-424E-A8FF-7A6C0B0AEB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A. Abramov, M. </a:t>
            </a:r>
            <a:r>
              <a:rPr lang="en-US" dirty="0" err="1"/>
              <a:t>Boscolo</a:t>
            </a:r>
            <a:r>
              <a:rPr lang="en-US" dirty="0"/>
              <a:t>, R. Bruce, M. Hofer, M. </a:t>
            </a:r>
            <a:r>
              <a:rPr lang="en-US" dirty="0" err="1"/>
              <a:t>Moudgalya</a:t>
            </a:r>
            <a:r>
              <a:rPr lang="en-US" dirty="0"/>
              <a:t>, K. </a:t>
            </a:r>
            <a:r>
              <a:rPr lang="en-US" dirty="0" err="1"/>
              <a:t>Oide</a:t>
            </a:r>
            <a:r>
              <a:rPr lang="en-US" dirty="0"/>
              <a:t>, F. Zimmermann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979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268C2-56E5-416D-9423-EC73F779D5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1275606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Layouts integrated in the most recent 2IP lattice</a:t>
            </a:r>
            <a:br>
              <a:rPr lang="en-US" dirty="0"/>
            </a:br>
            <a:r>
              <a:rPr lang="en-US" dirty="0"/>
              <a:t>(Version 217, based on </a:t>
            </a:r>
            <a:br>
              <a:rPr lang="en-US" dirty="0"/>
            </a:br>
            <a:r>
              <a:rPr lang="en-US" dirty="0"/>
              <a:t>the “old” 97.75 km long layout)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options including:</a:t>
            </a:r>
          </a:p>
          <a:p>
            <a:pPr marL="683100" lvl="1" indent="-342900">
              <a:buFont typeface="+mj-lt"/>
              <a:buAutoNum type="arabicPeriod"/>
            </a:pPr>
            <a:r>
              <a:rPr lang="en-US" dirty="0"/>
              <a:t>Layout with space for polarimeter</a:t>
            </a:r>
          </a:p>
          <a:p>
            <a:pPr marL="683100" lvl="1" indent="-342900">
              <a:buFont typeface="+mj-lt"/>
              <a:buAutoNum type="arabicPeriod"/>
            </a:pPr>
            <a:r>
              <a:rPr lang="en-GB" dirty="0"/>
              <a:t>High dispersion optics</a:t>
            </a:r>
            <a:br>
              <a:rPr lang="en-GB" dirty="0"/>
            </a:br>
            <a:r>
              <a:rPr lang="en-GB" dirty="0"/>
              <a:t>(momentum collimation)</a:t>
            </a:r>
          </a:p>
          <a:p>
            <a:pPr marL="683100" lvl="1" indent="-342900">
              <a:buFont typeface="+mj-lt"/>
              <a:buAutoNum type="arabicPeriod"/>
            </a:pPr>
            <a:r>
              <a:rPr lang="en-GB" dirty="0"/>
              <a:t>Low dispersion optics</a:t>
            </a:r>
            <a:br>
              <a:rPr lang="en-GB" dirty="0"/>
            </a:br>
            <a:r>
              <a:rPr lang="en-GB" dirty="0"/>
              <a:t>(</a:t>
            </a:r>
            <a:r>
              <a:rPr lang="el-GR" dirty="0"/>
              <a:t>β</a:t>
            </a:r>
            <a:r>
              <a:rPr lang="en-US" dirty="0"/>
              <a:t>-collimation</a:t>
            </a:r>
            <a:r>
              <a:rPr lang="en-GB" dirty="0"/>
              <a:t>)</a:t>
            </a:r>
          </a:p>
          <a:p>
            <a:pPr marL="683100" lvl="1" indent="-342900">
              <a:buFont typeface="+mj-lt"/>
              <a:buAutoNum type="arabicPeriod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Layouts and optics for 2IP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E416F8E-8ACE-4A6D-8CD0-21512BC276EE}"/>
              </a:ext>
            </a:extLst>
          </p:cNvPr>
          <p:cNvGrpSpPr/>
          <p:nvPr/>
        </p:nvGrpSpPr>
        <p:grpSpPr>
          <a:xfrm>
            <a:off x="5471787" y="377384"/>
            <a:ext cx="3780733" cy="1834126"/>
            <a:chOff x="5471787" y="377384"/>
            <a:chExt cx="3780733" cy="183412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04AE61F-B350-4B81-88C3-58C034CDD1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1787" y="411510"/>
              <a:ext cx="3600000" cy="1800000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37A7001-1EA9-469A-983D-B3AA95BEF2C8}"/>
                </a:ext>
              </a:extLst>
            </p:cNvPr>
            <p:cNvSpPr txBox="1"/>
            <p:nvPr/>
          </p:nvSpPr>
          <p:spPr>
            <a:xfrm>
              <a:off x="8460432" y="377384"/>
              <a:ext cx="792088" cy="535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3000" dirty="0"/>
                <a:t>1.)</a:t>
              </a:r>
              <a:endParaRPr lang="en-GB" sz="3000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12BBB83-6905-4EDA-BB33-28399143F336}"/>
              </a:ext>
            </a:extLst>
          </p:cNvPr>
          <p:cNvGrpSpPr/>
          <p:nvPr/>
        </p:nvGrpSpPr>
        <p:grpSpPr>
          <a:xfrm>
            <a:off x="5111747" y="1675786"/>
            <a:ext cx="3780733" cy="1831868"/>
            <a:chOff x="5111747" y="1675786"/>
            <a:chExt cx="3780733" cy="183186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A0DC8E4-3662-4B55-8123-EC7E76233B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1747" y="1707654"/>
              <a:ext cx="3600000" cy="180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B764A65-854E-44BD-AE86-E531D624C29D}"/>
                </a:ext>
              </a:extLst>
            </p:cNvPr>
            <p:cNvSpPr txBox="1"/>
            <p:nvPr/>
          </p:nvSpPr>
          <p:spPr>
            <a:xfrm>
              <a:off x="8100392" y="1675786"/>
              <a:ext cx="792088" cy="535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3000" dirty="0"/>
                <a:t>2.)</a:t>
              </a:r>
              <a:endParaRPr lang="en-GB" sz="3000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C59BBD8-7728-480E-AA4E-3270B1B7B4A6}"/>
              </a:ext>
            </a:extLst>
          </p:cNvPr>
          <p:cNvGrpSpPr/>
          <p:nvPr/>
        </p:nvGrpSpPr>
        <p:grpSpPr>
          <a:xfrm>
            <a:off x="4716016" y="3075806"/>
            <a:ext cx="3753277" cy="1872008"/>
            <a:chOff x="4716016" y="3075806"/>
            <a:chExt cx="3753277" cy="18720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AF17EB4-3DCA-4306-AD07-10A494B94F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6" y="3147814"/>
              <a:ext cx="3600000" cy="180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197ED82-DD9D-47E1-A86C-94FAC532CA43}"/>
                </a:ext>
              </a:extLst>
            </p:cNvPr>
            <p:cNvSpPr txBox="1"/>
            <p:nvPr/>
          </p:nvSpPr>
          <p:spPr>
            <a:xfrm>
              <a:off x="7677205" y="3075806"/>
              <a:ext cx="792088" cy="5357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3700"/>
                </a:lnSpc>
              </a:pPr>
              <a:r>
                <a:rPr lang="en-US" sz="3000" dirty="0"/>
                <a:t>3.)</a:t>
              </a:r>
              <a:endParaRPr lang="en-GB" sz="3000" dirty="0"/>
            </a:p>
          </p:txBody>
        </p:sp>
      </p:grpSp>
    </p:spTree>
    <p:extLst>
      <p:ext uri="{BB962C8B-B14F-4D97-AF65-F5344CB8AC3E}">
        <p14:creationId xmlns:p14="http://schemas.microsoft.com/office/powerpoint/2010/main" val="872007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268C2-56E5-416D-9423-EC73F779D5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1275606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Latest layout PA31-1.0 is compatible with 4IP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Collimation insertion in PF</a:t>
            </a:r>
          </a:p>
          <a:p>
            <a:pPr marL="625950" lvl="1" indent="-285750"/>
            <a:r>
              <a:rPr lang="en-US" dirty="0"/>
              <a:t>Preferred location for RF are PH and PL</a:t>
            </a:r>
          </a:p>
          <a:p>
            <a:pPr marL="625950" lvl="1" indent="-285750"/>
            <a:r>
              <a:rPr lang="en-US" dirty="0"/>
              <a:t>Beam crossing required in each </a:t>
            </a:r>
            <a:br>
              <a:rPr lang="en-US" dirty="0"/>
            </a:br>
            <a:r>
              <a:rPr lang="en-US" dirty="0"/>
              <a:t>straight section</a:t>
            </a:r>
          </a:p>
          <a:p>
            <a:pPr marL="625950" lvl="1" indent="-285750"/>
            <a:r>
              <a:rPr lang="en-US" dirty="0"/>
              <a:t>No obvious way to separate </a:t>
            </a:r>
            <a:br>
              <a:rPr lang="en-US" dirty="0"/>
            </a:br>
            <a:r>
              <a:rPr lang="en-US" dirty="0"/>
              <a:t>halo and momentum collimation in this layout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combined cleaning insertion</a:t>
            </a:r>
            <a:endParaRPr lang="en-US" dirty="0"/>
          </a:p>
          <a:p>
            <a:pPr marL="625950" lvl="1" indent="-285750"/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– 4IP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75AA76-17F5-48E8-91F6-5B142A77DD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8"/>
          <a:stretch/>
        </p:blipFill>
        <p:spPr>
          <a:xfrm>
            <a:off x="5172398" y="1714828"/>
            <a:ext cx="3936106" cy="323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227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0" y="1029869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Based on preliminary lattice for new layout, </a:t>
                </a:r>
                <a:br>
                  <a:rPr lang="en-US" dirty="0"/>
                </a:br>
                <a:r>
                  <a:rPr lang="en-US" dirty="0"/>
                  <a:t>a 4IP compatible layout was developed</a:t>
                </a:r>
              </a:p>
              <a:p>
                <a:pPr marL="625950" lvl="1" indent="-285750"/>
                <a:r>
                  <a:rPr lang="en-US" dirty="0"/>
                  <a:t>With only one 2.1 km long straight section available,</a:t>
                </a:r>
                <a:br>
                  <a:rPr lang="en-US" dirty="0"/>
                </a:br>
                <a:r>
                  <a:rPr lang="en-US" dirty="0"/>
                  <a:t>may serve as </a:t>
                </a:r>
                <a:br>
                  <a:rPr lang="en-US" dirty="0"/>
                </a:br>
                <a:r>
                  <a:rPr lang="en-US" dirty="0"/>
                  <a:t>combined </a:t>
                </a:r>
                <a:r>
                  <a:rPr lang="el-GR" dirty="0"/>
                  <a:t>β</a:t>
                </a:r>
                <a:r>
                  <a:rPr lang="en-US" dirty="0"/>
                  <a:t>– and momentum collimation </a:t>
                </a:r>
              </a:p>
              <a:p>
                <a:pPr marL="625950" lvl="1" indent="-285750"/>
                <a:r>
                  <a:rPr lang="en-US" dirty="0"/>
                  <a:t>Beam crossing at the center of insertion</a:t>
                </a:r>
              </a:p>
              <a:p>
                <a:pPr marL="625950" lvl="1" indent="-285750"/>
                <a:r>
                  <a:rPr lang="en-US" dirty="0"/>
                  <a:t>With different arc optics </a:t>
                </a:r>
                <a:br>
                  <a:rPr lang="en-US" dirty="0"/>
                </a:br>
                <a:r>
                  <a:rPr lang="en-US" dirty="0"/>
                  <a:t>between Z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dirty="0"/>
                  <a:t> operation modes,</a:t>
                </a:r>
                <a:br>
                  <a:rPr lang="en-US" dirty="0"/>
                </a:br>
                <a:r>
                  <a:rPr lang="en-US" dirty="0"/>
                  <a:t>no common solution found </a:t>
                </a:r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0" y="1029869"/>
                <a:ext cx="8263350" cy="2747250"/>
              </a:xfrm>
              <a:blipFill>
                <a:blip r:embed="rId2"/>
                <a:stretch>
                  <a:fillRect l="-295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layout and optics for 4IP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8193418-E38A-461E-BF99-7C732512D4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566" y="1131590"/>
            <a:ext cx="3600400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292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395536" y="1275606"/>
                <a:ext cx="8263350" cy="2747250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Based on minimum beam stay clear,</a:t>
                </a:r>
                <a:br>
                  <a:rPr lang="en-US" dirty="0"/>
                </a:br>
                <a:r>
                  <a:rPr lang="en-US" dirty="0"/>
                  <a:t>set primary collimator opening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Following </a:t>
                </a:r>
                <a:r>
                  <a:rPr lang="en-US" dirty="0">
                    <a:hlinkClick r:id="rId2"/>
                  </a:rPr>
                  <a:t>PRST AB1, 081001</a:t>
                </a:r>
                <a:r>
                  <a:rPr lang="en-US" dirty="0"/>
                  <a:t>, location of</a:t>
                </a:r>
                <a:br>
                  <a:rPr lang="en-US" dirty="0"/>
                </a:br>
                <a:r>
                  <a:rPr lang="en-US" dirty="0"/>
                  <a:t>collimators chosen such that phase advance</a:t>
                </a:r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          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tan</m:t>
                        </m:r>
                      </m:fName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fun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br>
                  <a:rPr lang="en-US" dirty="0"/>
                </a:br>
                <a:br>
                  <a:rPr lang="en-US" dirty="0"/>
                </a:br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</m:oMath>
                </a14:m>
                <a:r>
                  <a:rPr lang="en-US" dirty="0"/>
                  <a:t> opening in </a:t>
                </a:r>
                <a:r>
                  <a:rPr lang="el-GR" dirty="0"/>
                  <a:t>σ</a:t>
                </a:r>
                <a:r>
                  <a:rPr lang="en-US" dirty="0"/>
                  <a:t> of primary/secondary</a:t>
                </a:r>
                <a:br>
                  <a:rPr lang="en-US" dirty="0"/>
                </a:br>
                <a:r>
                  <a:rPr lang="en-US" dirty="0"/>
                  <a:t>collimator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Check momentum cuts for potential</a:t>
                </a:r>
                <a:br>
                  <a:rPr lang="en-US" dirty="0"/>
                </a:br>
                <a:r>
                  <a:rPr lang="en-US" dirty="0"/>
                  <a:t>collimator location</a:t>
                </a:r>
                <a:endParaRPr lang="en-GB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395536" y="1275606"/>
                <a:ext cx="8263350" cy="2747250"/>
              </a:xfrm>
              <a:blipFill>
                <a:blip r:embed="rId3"/>
                <a:stretch>
                  <a:fillRect l="-295" t="-887" b="-73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Collimator placement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CE9EEC-F3C5-4575-AB51-C7219035C3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76056" y="555526"/>
            <a:ext cx="4011910" cy="401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138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268C2-56E5-416D-9423-EC73F779D5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1198125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Aperture model for the whole FCC-</a:t>
            </a:r>
            <a:r>
              <a:rPr lang="en-US" dirty="0" err="1"/>
              <a:t>ee</a:t>
            </a:r>
            <a:r>
              <a:rPr lang="en-US" dirty="0"/>
              <a:t> ring available</a:t>
            </a:r>
          </a:p>
          <a:p>
            <a:pPr marL="625950" lvl="1" indent="-285750"/>
            <a:r>
              <a:rPr lang="en-US" dirty="0"/>
              <a:t>Implement missing elements (SR collimators) and keep updated</a:t>
            </a:r>
          </a:p>
          <a:p>
            <a:pPr marL="625950" lvl="1" indent="-285750"/>
            <a:r>
              <a:rPr lang="en-US" dirty="0"/>
              <a:t>Refine mechanical tolerances for elements</a:t>
            </a:r>
          </a:p>
          <a:p>
            <a:pPr marL="625950" lvl="1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Minimum beam stay clear used to define primary collimator opening</a:t>
            </a:r>
          </a:p>
          <a:p>
            <a:pPr marL="625950" lvl="1" indent="-285750"/>
            <a:r>
              <a:rPr lang="en-US" dirty="0"/>
              <a:t>Based on input from studies on optics corrections</a:t>
            </a:r>
          </a:p>
          <a:p>
            <a:pPr marL="285750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First collimation insertion layout implemented and matched</a:t>
            </a:r>
          </a:p>
          <a:p>
            <a:pPr marL="625950" lvl="1" indent="-285750"/>
            <a:r>
              <a:rPr lang="en-US" dirty="0"/>
              <a:t>For collimation, a 2IP layout provides more flexibility </a:t>
            </a:r>
          </a:p>
          <a:p>
            <a:pPr marL="625950" lvl="1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Future work:</a:t>
            </a:r>
          </a:p>
          <a:p>
            <a:pPr marL="625950" lvl="1" indent="-285750"/>
            <a:r>
              <a:rPr lang="en-US" dirty="0"/>
              <a:t>Reimplement collimation insertion in new 2IP layout</a:t>
            </a:r>
          </a:p>
          <a:p>
            <a:pPr marL="625950" lvl="1" indent="-285750"/>
            <a:r>
              <a:rPr lang="en-US" dirty="0"/>
              <a:t>Ideally keep same optics between working points</a:t>
            </a:r>
          </a:p>
          <a:p>
            <a:pPr marL="625950" lvl="1" indent="-285750"/>
            <a:r>
              <a:rPr lang="en-US" dirty="0"/>
              <a:t>Refine optics based on input from tracking studies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9735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742EE04D-ACFB-42D8-8061-38CEF762E5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Thanks for your attention!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4B650-2D6B-44EB-8D1E-D5052C220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29189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268C2-56E5-416D-9423-EC73F779D5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101" y="915566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Challenge of protecting machine elements from </a:t>
            </a:r>
            <a:br>
              <a:rPr lang="en-US" dirty="0"/>
            </a:br>
            <a:r>
              <a:rPr lang="en-US" dirty="0"/>
              <a:t>unprecedented stored beam energy of 20MJ in FCC-</a:t>
            </a:r>
            <a:r>
              <a:rPr lang="en-US" dirty="0" err="1"/>
              <a:t>ee</a:t>
            </a:r>
            <a:r>
              <a:rPr lang="en-US" dirty="0"/>
              <a:t> at Z-operation mode</a:t>
            </a:r>
          </a:p>
          <a:p>
            <a:pPr marL="625950" lvl="1" indent="-285750"/>
            <a:r>
              <a:rPr lang="en-US" dirty="0"/>
              <a:t>Critical especially for superconducting final focus quadrupoles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Localize losses in one location far from experiments</a:t>
            </a:r>
          </a:p>
          <a:p>
            <a:pPr marL="625950" lvl="1" indent="-285750"/>
            <a:r>
              <a:rPr lang="en-US" dirty="0"/>
              <a:t>Layout permits to use one straight section for halo collimation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Workflow:</a:t>
            </a:r>
          </a:p>
          <a:p>
            <a:pPr marL="625950" lvl="1" indent="-285750"/>
            <a:r>
              <a:rPr lang="en-US" dirty="0"/>
              <a:t>Establish aperture model of the machine and</a:t>
            </a:r>
            <a:br>
              <a:rPr lang="en-US" dirty="0"/>
            </a:br>
            <a:r>
              <a:rPr lang="en-US" dirty="0"/>
              <a:t>minimum aperture to protect</a:t>
            </a:r>
          </a:p>
          <a:p>
            <a:pPr marL="625950" lvl="1" indent="-285750"/>
            <a:r>
              <a:rPr lang="en-US" dirty="0"/>
              <a:t>Location and optics for halo collimation system</a:t>
            </a:r>
          </a:p>
          <a:p>
            <a:pPr marL="625950" lvl="1" indent="-285750"/>
            <a:r>
              <a:rPr lang="en-US" dirty="0"/>
              <a:t>Tracking studies to investigate losses for</a:t>
            </a:r>
            <a:br>
              <a:rPr lang="en-US" dirty="0"/>
            </a:br>
            <a:r>
              <a:rPr lang="en-US" dirty="0"/>
              <a:t>different beam loss scenarios</a:t>
            </a:r>
          </a:p>
          <a:p>
            <a:pPr marL="625950" lvl="1" indent="-285750"/>
            <a:r>
              <a:rPr lang="en-US" dirty="0"/>
              <a:t>Design iterations, Material, Collimator impedance,</a:t>
            </a:r>
            <a:br>
              <a:rPr lang="en-US" dirty="0"/>
            </a:br>
            <a:r>
              <a:rPr lang="en-US" dirty="0"/>
              <a:t>Energy deposition, …</a:t>
            </a:r>
          </a:p>
          <a:p>
            <a:pPr lvl="1" indent="0">
              <a:buNone/>
            </a:pP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447742"/>
            <a:ext cx="8263350" cy="467824"/>
          </a:xfrm>
        </p:spPr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 descr="Table&#10;&#10;Description automatically generated">
            <a:extLst>
              <a:ext uri="{FF2B5EF4-FFF2-40B4-BE49-F238E27FC236}">
                <a16:creationId xmlns:a16="http://schemas.microsoft.com/office/drawing/2014/main" id="{6A8A94B5-1704-4498-9E90-420CCEDFCD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844" y="2518915"/>
            <a:ext cx="3751660" cy="2501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96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268C2-56E5-416D-9423-EC73F779D5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2466" y="988892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to establish aperture model to </a:t>
            </a:r>
            <a:br>
              <a:rPr lang="en-US" dirty="0"/>
            </a:br>
            <a:r>
              <a:rPr lang="en-US" dirty="0"/>
              <a:t>find minimum aperture to protect and for loss studies:</a:t>
            </a:r>
          </a:p>
          <a:p>
            <a:pPr marL="625950" lvl="1" indent="-285750"/>
            <a:r>
              <a:rPr lang="en-US" dirty="0"/>
              <a:t>For most elements, a circular beam with r=35mm is used,</a:t>
            </a:r>
            <a:br>
              <a:rPr lang="en-US" dirty="0"/>
            </a:br>
            <a:r>
              <a:rPr lang="en-US" dirty="0"/>
              <a:t>only around IPs smaller beampipe and SR mask</a:t>
            </a:r>
          </a:p>
          <a:p>
            <a:pPr marL="625950" lvl="1" indent="-285750"/>
            <a:r>
              <a:rPr lang="en-US" dirty="0"/>
              <a:t>SR collimators upstream of IP not included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Stored in </a:t>
            </a:r>
            <a:r>
              <a:rPr lang="en-US" dirty="0">
                <a:hlinkClick r:id="rId2"/>
              </a:rPr>
              <a:t>optics repository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to keep track of changes over time and as common reference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950" y="453047"/>
            <a:ext cx="8263350" cy="481782"/>
          </a:xfrm>
        </p:spPr>
        <p:txBody>
          <a:bodyPr/>
          <a:lstStyle/>
          <a:p>
            <a:r>
              <a:rPr lang="en-US" dirty="0"/>
              <a:t>Aperture model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A1F8DDA-2DB3-4B07-ADAB-69E894A4D2D9}"/>
              </a:ext>
            </a:extLst>
          </p:cNvPr>
          <p:cNvGrpSpPr/>
          <p:nvPr/>
        </p:nvGrpSpPr>
        <p:grpSpPr>
          <a:xfrm>
            <a:off x="6437953" y="572915"/>
            <a:ext cx="2592288" cy="1291609"/>
            <a:chOff x="5868144" y="1059582"/>
            <a:chExt cx="2987123" cy="1566799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6F22235B-F09A-471B-8046-C8E8B76F7F3A}"/>
                </a:ext>
              </a:extLst>
            </p:cNvPr>
            <p:cNvGrpSpPr/>
            <p:nvPr/>
          </p:nvGrpSpPr>
          <p:grpSpPr>
            <a:xfrm flipH="1">
              <a:off x="5868144" y="1059582"/>
              <a:ext cx="2987123" cy="1566799"/>
              <a:chOff x="517986" y="1492548"/>
              <a:chExt cx="5179874" cy="3103881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501EA98-991D-4F97-AF35-13AB23D39F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64060" y="1492548"/>
                <a:ext cx="3733800" cy="2219325"/>
              </a:xfrm>
              <a:prstGeom prst="rect">
                <a:avLst/>
              </a:prstGeom>
            </p:spPr>
          </p:pic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F6B878A3-1E8C-4763-AA14-BAFE64513E57}"/>
                  </a:ext>
                </a:extLst>
              </p:cNvPr>
              <p:cNvGrpSpPr/>
              <p:nvPr/>
            </p:nvGrpSpPr>
            <p:grpSpPr>
              <a:xfrm>
                <a:off x="4977780" y="2354492"/>
                <a:ext cx="621440" cy="497330"/>
                <a:chOff x="3275856" y="1122592"/>
                <a:chExt cx="621440" cy="497330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E965D33A-4D31-479C-B715-F6B9747AE5AE}"/>
                    </a:ext>
                  </a:extLst>
                </p:cNvPr>
                <p:cNvSpPr/>
                <p:nvPr/>
              </p:nvSpPr>
              <p:spPr>
                <a:xfrm>
                  <a:off x="3275856" y="1122592"/>
                  <a:ext cx="432048" cy="10537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AB36D6C9-5C39-4AAE-89AD-A49E357B3FB2}"/>
                    </a:ext>
                  </a:extLst>
                </p:cNvPr>
                <p:cNvSpPr/>
                <p:nvPr/>
              </p:nvSpPr>
              <p:spPr>
                <a:xfrm>
                  <a:off x="3275856" y="1514544"/>
                  <a:ext cx="432048" cy="10537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81F8C8D2-4E13-4985-BDFA-9C81C42CDB7F}"/>
                    </a:ext>
                  </a:extLst>
                </p:cNvPr>
                <p:cNvSpPr/>
                <p:nvPr/>
              </p:nvSpPr>
              <p:spPr>
                <a:xfrm>
                  <a:off x="3815915" y="1252350"/>
                  <a:ext cx="81381" cy="221342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CDCDF2E-9BC2-4D09-9A82-2614F20E1C82}"/>
                  </a:ext>
                </a:extLst>
              </p:cNvPr>
              <p:cNvSpPr/>
              <p:nvPr/>
            </p:nvSpPr>
            <p:spPr>
              <a:xfrm>
                <a:off x="1518960" y="2168032"/>
                <a:ext cx="1093172" cy="890935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F7E69C9-CD99-43E6-B0FC-44332C0B4C2E}"/>
                  </a:ext>
                </a:extLst>
              </p:cNvPr>
              <p:cNvSpPr/>
              <p:nvPr/>
            </p:nvSpPr>
            <p:spPr>
              <a:xfrm>
                <a:off x="1809428" y="2354492"/>
                <a:ext cx="802704" cy="502883"/>
              </a:xfrm>
              <a:prstGeom prst="rect">
                <a:avLst/>
              </a:prstGeom>
              <a:solidFill>
                <a:srgbClr val="DBDBE4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412E4BA6-2EDB-4148-BC06-9BFAB42DF4A5}"/>
                  </a:ext>
                </a:extLst>
              </p:cNvPr>
              <p:cNvSpPr/>
              <p:nvPr/>
            </p:nvSpPr>
            <p:spPr>
              <a:xfrm>
                <a:off x="1916138" y="2427880"/>
                <a:ext cx="95843" cy="9584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BEBC84B-F9C5-4AE0-AD35-F6CF61555465}"/>
                  </a:ext>
                </a:extLst>
              </p:cNvPr>
              <p:cNvSpPr/>
              <p:nvPr/>
            </p:nvSpPr>
            <p:spPr>
              <a:xfrm>
                <a:off x="1913657" y="2676921"/>
                <a:ext cx="95843" cy="9584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E140AAC-5794-47AF-A10D-655C3D86B7E2}"/>
                  </a:ext>
                </a:extLst>
              </p:cNvPr>
              <p:cNvSpPr txBox="1"/>
              <p:nvPr/>
            </p:nvSpPr>
            <p:spPr>
              <a:xfrm>
                <a:off x="517986" y="3431014"/>
                <a:ext cx="2336079" cy="11654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u="sng" dirty="0"/>
                  <a:t>Water-cooled</a:t>
                </a:r>
                <a:r>
                  <a:rPr lang="en-GB" sz="1100" u="sng" dirty="0">
                    <a:solidFill>
                      <a:srgbClr val="FF0000"/>
                    </a:solidFill>
                  </a:rPr>
                  <a:t> </a:t>
                </a:r>
                <a:r>
                  <a:rPr lang="en-GB" sz="1100" u="sng" dirty="0"/>
                  <a:t>SR absorber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8D62B42D-5037-44AD-8A69-29A9AD86A4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658634" y="2696191"/>
                <a:ext cx="492049" cy="73482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8424B74-BF31-4DFF-B8A1-E6A36594AB55}"/>
                </a:ext>
              </a:extLst>
            </p:cNvPr>
            <p:cNvGrpSpPr/>
            <p:nvPr/>
          </p:nvGrpSpPr>
          <p:grpSpPr>
            <a:xfrm>
              <a:off x="6367254" y="1136074"/>
              <a:ext cx="1409259" cy="994937"/>
              <a:chOff x="6082087" y="2103627"/>
              <a:chExt cx="1734327" cy="1404000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5F858234-1C35-4815-8565-844F2B1222BB}"/>
                  </a:ext>
                </a:extLst>
              </p:cNvPr>
              <p:cNvSpPr/>
              <p:nvPr/>
            </p:nvSpPr>
            <p:spPr>
              <a:xfrm>
                <a:off x="6082087" y="2103627"/>
                <a:ext cx="1404000" cy="1404000"/>
              </a:xfrm>
              <a:prstGeom prst="ellipse">
                <a:avLst/>
              </a:prstGeom>
              <a:solidFill>
                <a:srgbClr val="FF0000">
                  <a:alpha val="0"/>
                </a:srgbClr>
              </a:solidFill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8A14CBD4-F791-4DDE-9806-56DF2A151ACC}"/>
                  </a:ext>
                </a:extLst>
              </p:cNvPr>
              <p:cNvCxnSpPr>
                <a:endCxn id="10" idx="1"/>
              </p:cNvCxnSpPr>
              <p:nvPr/>
            </p:nvCxnSpPr>
            <p:spPr>
              <a:xfrm flipH="1" flipV="1">
                <a:off x="6287698" y="2309238"/>
                <a:ext cx="504344" cy="471699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type="diamond" w="lg" len="sm"/>
                <a:tailEnd type="diamond" w="lg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8D6B90-8D7D-4EB8-8803-1979A68827CB}"/>
                  </a:ext>
                </a:extLst>
              </p:cNvPr>
              <p:cNvSpPr txBox="1"/>
              <p:nvPr/>
            </p:nvSpPr>
            <p:spPr>
              <a:xfrm>
                <a:off x="6579928" y="2324217"/>
                <a:ext cx="123648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US" sz="1100" dirty="0"/>
                  <a:t>r=35mm</a:t>
                </a:r>
                <a:endParaRPr lang="en-GB" sz="1100" dirty="0"/>
              </a:p>
            </p:txBody>
          </p:sp>
        </p:grp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E16388D1-7EC4-4407-8A1A-83AC7C83DD9D}"/>
              </a:ext>
            </a:extLst>
          </p:cNvPr>
          <p:cNvSpPr txBox="1"/>
          <p:nvPr/>
        </p:nvSpPr>
        <p:spPr>
          <a:xfrm>
            <a:off x="6545412" y="1762353"/>
            <a:ext cx="28159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/>
              <a:t>Plot adapted from R. </a:t>
            </a:r>
            <a:r>
              <a:rPr lang="en-US" sz="1100" dirty="0" err="1"/>
              <a:t>Kersevan</a:t>
            </a:r>
            <a:r>
              <a:rPr lang="en-US" sz="1100" dirty="0"/>
              <a:t>, </a:t>
            </a:r>
            <a:br>
              <a:rPr lang="en-US" sz="1100" dirty="0"/>
            </a:br>
            <a:r>
              <a:rPr lang="en-US" sz="1100" dirty="0"/>
              <a:t>“</a:t>
            </a:r>
            <a:r>
              <a:rPr lang="en-US" sz="1100" dirty="0">
                <a:hlinkClick r:id="rId5"/>
              </a:rPr>
              <a:t>Vacuum system</a:t>
            </a:r>
            <a:r>
              <a:rPr lang="en-US" sz="1100" dirty="0"/>
              <a:t>”, at FCC November Week 2020</a:t>
            </a:r>
            <a:endParaRPr lang="en-GB" sz="1100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6BA0657-7D25-4CB1-9965-F29B45AD1E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460" y="2494089"/>
            <a:ext cx="2796940" cy="2081506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6EE50E0-8135-4BA8-986B-E06D8C6077AB}"/>
              </a:ext>
            </a:extLst>
          </p:cNvPr>
          <p:cNvSpPr txBox="1"/>
          <p:nvPr/>
        </p:nvSpPr>
        <p:spPr>
          <a:xfrm>
            <a:off x="7396980" y="4583714"/>
            <a:ext cx="17711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/>
              <a:t>From </a:t>
            </a:r>
            <a:r>
              <a:rPr lang="en-US" sz="1200" dirty="0">
                <a:hlinkClick r:id="rId7"/>
              </a:rPr>
              <a:t>arXiv:2105.09698</a:t>
            </a:r>
            <a:endParaRPr lang="en-GB" sz="1200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A28D296-2B98-4F8F-84DB-9EBE64B284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18" y="3003798"/>
            <a:ext cx="5940660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550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239815" y="913707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Using MAD-X’s </a:t>
                </a:r>
                <a:r>
                  <a:rPr lang="en-US" i="1" dirty="0"/>
                  <a:t>APERTURE</a:t>
                </a:r>
                <a:r>
                  <a:rPr lang="en-US" dirty="0"/>
                  <a:t> command to calculate beam-stay-clear </a:t>
                </a:r>
                <a:br>
                  <a:rPr lang="en-US" dirty="0"/>
                </a:br>
                <a:r>
                  <a:rPr lang="en-US" sz="1400" dirty="0"/>
                  <a:t>(transverse distance in units of beam sigma between mechanical aperture and reference orbit)</a:t>
                </a:r>
              </a:p>
              <a:p>
                <a:pPr marL="625950" lvl="1" indent="-285750"/>
                <a:r>
                  <a:rPr lang="en-US" dirty="0"/>
                  <a:t>Using design emittances for different operations modes and </a:t>
                </a:r>
                <a:br>
                  <a:rPr lang="en-US" dirty="0"/>
                </a:br>
                <a:r>
                  <a:rPr lang="en-US" dirty="0"/>
                  <a:t>including mechanical tolerances, radial closed orbit uncertainty, </a:t>
                </a:r>
                <a:r>
                  <a:rPr lang="el-GR" dirty="0"/>
                  <a:t>β</a:t>
                </a:r>
                <a:r>
                  <a:rPr lang="en-US" dirty="0"/>
                  <a:t>-beating, </a:t>
                </a:r>
                <a:br>
                  <a:rPr lang="en-US" dirty="0"/>
                </a:br>
                <a:r>
                  <a:rPr lang="en-US" dirty="0"/>
                  <a:t>no spurious dispersion (based on T. Charles’ error studies)</a:t>
                </a:r>
              </a:p>
              <a:p>
                <a:pPr marL="625950" lvl="1" indent="-285750"/>
                <a:r>
                  <a:rPr lang="en-US" dirty="0"/>
                  <a:t>Tilt applied as additional transverse offset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𝑚𝑎𝑔𝑛𝑒𝑡</m:t>
                        </m:r>
                      </m:sub>
                    </m:sSub>
                    <m:func>
                      <m:func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𝑡𝑖𝑙𝑡</m:t>
                            </m:r>
                          </m:sub>
                        </m:sSub>
                      </m:e>
                    </m:func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239815" y="913707"/>
                <a:ext cx="8263350" cy="2747250"/>
              </a:xfrm>
              <a:blipFill>
                <a:blip r:embed="rId2"/>
                <a:stretch>
                  <a:fillRect l="-295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520" y="411510"/>
            <a:ext cx="8263350" cy="481782"/>
          </a:xfrm>
        </p:spPr>
        <p:txBody>
          <a:bodyPr/>
          <a:lstStyle/>
          <a:p>
            <a:r>
              <a:rPr lang="en-US" dirty="0"/>
              <a:t>Beam stay clear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33" name="Table 33">
            <a:extLst>
              <a:ext uri="{FF2B5EF4-FFF2-40B4-BE49-F238E27FC236}">
                <a16:creationId xmlns:a16="http://schemas.microsoft.com/office/drawing/2014/main" id="{DD642997-4396-4915-AD33-76498C8841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178127"/>
              </p:ext>
            </p:extLst>
          </p:nvPr>
        </p:nvGraphicFramePr>
        <p:xfrm>
          <a:off x="301936" y="2631033"/>
          <a:ext cx="5170145" cy="22075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8930">
                  <a:extLst>
                    <a:ext uri="{9D8B030D-6E8A-4147-A177-3AD203B41FA5}">
                      <a16:colId xmlns:a16="http://schemas.microsoft.com/office/drawing/2014/main" val="1977694024"/>
                    </a:ext>
                  </a:extLst>
                </a:gridCol>
                <a:gridCol w="1859847">
                  <a:extLst>
                    <a:ext uri="{9D8B030D-6E8A-4147-A177-3AD203B41FA5}">
                      <a16:colId xmlns:a16="http://schemas.microsoft.com/office/drawing/2014/main" val="1647419597"/>
                    </a:ext>
                  </a:extLst>
                </a:gridCol>
                <a:gridCol w="1661368">
                  <a:extLst>
                    <a:ext uri="{9D8B030D-6E8A-4147-A177-3AD203B41FA5}">
                      <a16:colId xmlns:a16="http://schemas.microsoft.com/office/drawing/2014/main" val="3384725124"/>
                    </a:ext>
                  </a:extLst>
                </a:gridCol>
              </a:tblGrid>
              <a:tr h="447888">
                <a:tc>
                  <a:txBody>
                    <a:bodyPr/>
                    <a:lstStyle/>
                    <a:p>
                      <a:r>
                        <a:rPr lang="en-US" dirty="0"/>
                        <a:t>Element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Transverse </a:t>
                      </a:r>
                      <a:br>
                        <a:rPr lang="en-US" dirty="0"/>
                      </a:br>
                      <a:r>
                        <a:rPr lang="en-US" dirty="0"/>
                        <a:t>misalignment [</a:t>
                      </a:r>
                      <a:r>
                        <a:rPr lang="el-GR" dirty="0"/>
                        <a:t>μ</a:t>
                      </a:r>
                      <a:r>
                        <a:rPr lang="en-US" dirty="0"/>
                        <a:t>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Tilt [</a:t>
                      </a:r>
                      <a:r>
                        <a:rPr lang="el-GR" dirty="0"/>
                        <a:t>μ</a:t>
                      </a:r>
                      <a:r>
                        <a:rPr lang="en-US" dirty="0"/>
                        <a:t>rad]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176663"/>
                  </a:ext>
                </a:extLst>
              </a:tr>
              <a:tr h="698821">
                <a:tc>
                  <a:txBody>
                    <a:bodyPr/>
                    <a:lstStyle/>
                    <a:p>
                      <a:r>
                        <a:rPr lang="en-US" dirty="0"/>
                        <a:t>Arc quadrupole and </a:t>
                      </a:r>
                      <a:br>
                        <a:rPr lang="en-US" dirty="0"/>
                      </a:br>
                      <a:r>
                        <a:rPr lang="en-US" dirty="0"/>
                        <a:t>arc </a:t>
                      </a:r>
                      <a:r>
                        <a:rPr lang="en-US" dirty="0" err="1"/>
                        <a:t>sextupole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598212"/>
                  </a:ext>
                </a:extLst>
              </a:tr>
              <a:tr h="283411">
                <a:tc>
                  <a:txBody>
                    <a:bodyPr/>
                    <a:lstStyle/>
                    <a:p>
                      <a:r>
                        <a:rPr lang="en-US" dirty="0"/>
                        <a:t>Dipoles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698451"/>
                  </a:ext>
                </a:extLst>
              </a:tr>
              <a:tr h="698821">
                <a:tc>
                  <a:txBody>
                    <a:bodyPr/>
                    <a:lstStyle/>
                    <a:p>
                      <a:r>
                        <a:rPr lang="en-US" dirty="0"/>
                        <a:t>IR quadrupole and </a:t>
                      </a:r>
                      <a:r>
                        <a:rPr lang="en-US" dirty="0" err="1"/>
                        <a:t>sextupoles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529996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6F55BD21-9E72-4015-8185-6B7C8FC509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322271"/>
              </p:ext>
            </p:extLst>
          </p:nvPr>
        </p:nvGraphicFramePr>
        <p:xfrm>
          <a:off x="5886042" y="2631033"/>
          <a:ext cx="3148737" cy="21520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9731">
                  <a:extLst>
                    <a:ext uri="{9D8B030D-6E8A-4147-A177-3AD203B41FA5}">
                      <a16:colId xmlns:a16="http://schemas.microsoft.com/office/drawing/2014/main" val="1977694024"/>
                    </a:ext>
                  </a:extLst>
                </a:gridCol>
                <a:gridCol w="1669006">
                  <a:extLst>
                    <a:ext uri="{9D8B030D-6E8A-4147-A177-3AD203B41FA5}">
                      <a16:colId xmlns:a16="http://schemas.microsoft.com/office/drawing/2014/main" val="1647419597"/>
                    </a:ext>
                  </a:extLst>
                </a:gridCol>
              </a:tblGrid>
              <a:tr h="470787">
                <a:tc>
                  <a:txBody>
                    <a:bodyPr/>
                    <a:lstStyle/>
                    <a:p>
                      <a:r>
                        <a:rPr lang="en-US" dirty="0"/>
                        <a:t>Aperture 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176663"/>
                  </a:ext>
                </a:extLst>
              </a:tr>
              <a:tr h="675989">
                <a:tc>
                  <a:txBody>
                    <a:bodyPr/>
                    <a:lstStyle/>
                    <a:p>
                      <a:r>
                        <a:rPr lang="en-US" dirty="0"/>
                        <a:t>Radial closed orbit uncertainty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250 </a:t>
                      </a:r>
                      <a:r>
                        <a:rPr lang="el-GR" dirty="0"/>
                        <a:t>μ</a:t>
                      </a:r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598212"/>
                  </a:ext>
                </a:extLst>
              </a:tr>
              <a:tr h="278192">
                <a:tc>
                  <a:txBody>
                    <a:bodyPr/>
                    <a:lstStyle/>
                    <a:p>
                      <a:r>
                        <a:rPr lang="el-GR" dirty="0"/>
                        <a:t>β</a:t>
                      </a:r>
                      <a:r>
                        <a:rPr lang="en-US" dirty="0"/>
                        <a:t>-beating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3698451"/>
                  </a:ext>
                </a:extLst>
              </a:tr>
              <a:tr h="675989">
                <a:tc>
                  <a:txBody>
                    <a:bodyPr/>
                    <a:lstStyle/>
                    <a:p>
                      <a:r>
                        <a:rPr lang="en-US" dirty="0"/>
                        <a:t>Parasitic dispersion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65299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5745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07504" y="987574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Using MAD-X’s </a:t>
                </a:r>
                <a:r>
                  <a:rPr lang="en-US" i="1" dirty="0"/>
                  <a:t>APERTURE</a:t>
                </a:r>
                <a:r>
                  <a:rPr lang="en-US" dirty="0"/>
                  <a:t> command to calculate beam-stay-clear </a:t>
                </a:r>
                <a:br>
                  <a:rPr lang="en-US" dirty="0"/>
                </a:br>
                <a:r>
                  <a:rPr lang="en-US" sz="1400" dirty="0"/>
                  <a:t>(transverse distance in units of beam sigma between mechanical aperture and reference orbit)</a:t>
                </a:r>
                <a:br>
                  <a:rPr lang="en-US" sz="1400" dirty="0"/>
                </a:br>
                <a:endParaRPr lang="en-US" sz="1400" dirty="0"/>
              </a:p>
              <a:p>
                <a:pPr marL="625950" lvl="1" indent="-285750"/>
                <a:r>
                  <a:rPr lang="en-US" sz="1400" dirty="0"/>
                  <a:t>Calculate via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𝐵𝑆𝐶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]=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𝐴𝑝𝑒𝑟𝑡𝑢𝑟𝑒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𝐶𝑂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𝑚𝑖𝑠𝑎𝑙𝑖𝑔𝑛𝑚𝑒𝑛𝑡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𝑏𝑒𝑎𝑡𝑖𝑛𝑔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𝛽𝜀</m:t>
                            </m:r>
                          </m:e>
                        </m:rad>
                      </m:den>
                    </m:f>
                  </m:oMath>
                </a14:m>
                <a:r>
                  <a:rPr lang="en-GB" sz="1400" dirty="0"/>
                  <a:t> for each element</a:t>
                </a:r>
              </a:p>
              <a:p>
                <a:pPr marL="625950" lvl="1" indent="-285750"/>
                <a:r>
                  <a:rPr lang="en-GB" sz="1400" dirty="0"/>
                  <a:t>Minimum beam stay clear found in “old” layout:</a:t>
                </a:r>
                <a:br>
                  <a:rPr lang="en-GB" sz="1400" dirty="0"/>
                </a:b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GB" sz="1400" dirty="0"/>
                  <a:t> : 33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GB" sz="1400" dirty="0"/>
                  <a:t> at BWL (dipole upstream of IP)</a:t>
                </a:r>
                <a:br>
                  <a:rPr lang="en-GB" sz="1400" dirty="0"/>
                </a:b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sz="1400" dirty="0"/>
                  <a:t>: 19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GB" sz="1400" dirty="0"/>
                  <a:t> at BWL</a:t>
                </a:r>
              </a:p>
              <a:p>
                <a:pPr marL="625950" lvl="1" indent="-285750"/>
                <a:endParaRPr lang="en-US" sz="1400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07504" y="987574"/>
                <a:ext cx="8263350" cy="2747250"/>
              </a:xfrm>
              <a:blipFill>
                <a:blip r:embed="rId2"/>
                <a:stretch>
                  <a:fillRect l="-295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950" y="453047"/>
            <a:ext cx="8263350" cy="481782"/>
          </a:xfrm>
        </p:spPr>
        <p:txBody>
          <a:bodyPr/>
          <a:lstStyle/>
          <a:p>
            <a:r>
              <a:rPr lang="en-US" dirty="0"/>
              <a:t>Beam stay clear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3C0271-9A5E-40DC-923F-65C9C79238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090263"/>
            <a:ext cx="3944362" cy="295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5792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07504" y="987574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Using MAD-X’s </a:t>
                </a:r>
                <a:r>
                  <a:rPr lang="en-US" i="1" dirty="0"/>
                  <a:t>APERTURE</a:t>
                </a:r>
                <a:r>
                  <a:rPr lang="en-US" dirty="0"/>
                  <a:t> command to calculate beam-stay-clear </a:t>
                </a:r>
                <a:br>
                  <a:rPr lang="en-US" dirty="0"/>
                </a:br>
                <a:r>
                  <a:rPr lang="en-US" sz="1400" dirty="0"/>
                  <a:t>(transverse distance in units of beam sigma between mechanical aperture and reference orbit)</a:t>
                </a:r>
                <a:br>
                  <a:rPr lang="en-US" sz="1400" dirty="0"/>
                </a:br>
                <a:endParaRPr lang="en-US" sz="1400" dirty="0"/>
              </a:p>
              <a:p>
                <a:pPr marL="625950" lvl="1" indent="-285750"/>
                <a:r>
                  <a:rPr lang="en-US" sz="1400" dirty="0"/>
                  <a:t>Calculate via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𝐵𝑆𝐶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]=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𝐴𝑝𝑒𝑟𝑡𝑢𝑟𝑒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𝐶𝑂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− 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𝑚𝑖𝑠𝑎𝑙𝑖𝑔𝑛𝑚𝑒𝑛𝑡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𝑏𝑒𝑎𝑡𝑖𝑛𝑔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∗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𝛽𝜀</m:t>
                            </m:r>
                          </m:e>
                        </m:rad>
                      </m:den>
                    </m:f>
                  </m:oMath>
                </a14:m>
                <a:r>
                  <a:rPr lang="en-GB" sz="1400" dirty="0"/>
                  <a:t> for each element</a:t>
                </a:r>
              </a:p>
              <a:p>
                <a:pPr marL="625950" lvl="1" indent="-285750"/>
                <a:r>
                  <a:rPr lang="en-GB" sz="1400" dirty="0"/>
                  <a:t>Minimum beam stay clear found in “old” layout:</a:t>
                </a:r>
                <a:br>
                  <a:rPr lang="en-GB" sz="1400" dirty="0"/>
                </a:b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GB" sz="1400" dirty="0"/>
                  <a:t> : 33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GB" sz="1400" dirty="0"/>
                  <a:t> at BWL (dipole upstream of IP)</a:t>
                </a:r>
                <a:br>
                  <a:rPr lang="en-GB" sz="1400" dirty="0"/>
                </a:b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sz="1400" dirty="0"/>
                  <a:t>: 19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GB" sz="1400" dirty="0"/>
                  <a:t> at BWL</a:t>
                </a:r>
              </a:p>
              <a:p>
                <a:pPr marL="625950" lvl="1" indent="-285750"/>
                <a:endParaRPr lang="en-US" sz="1400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07504" y="987574"/>
                <a:ext cx="8263350" cy="2747250"/>
              </a:xfrm>
              <a:blipFill>
                <a:blip r:embed="rId2"/>
                <a:stretch>
                  <a:fillRect l="-295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950" y="453047"/>
            <a:ext cx="8263350" cy="481782"/>
          </a:xfrm>
        </p:spPr>
        <p:txBody>
          <a:bodyPr/>
          <a:lstStyle/>
          <a:p>
            <a:r>
              <a:rPr lang="en-US" dirty="0"/>
              <a:t>Beam stay clear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3C0271-9A5E-40DC-923F-65C9C79238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04048" y="2090263"/>
            <a:ext cx="3944362" cy="295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733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79512" y="843558"/>
                <a:ext cx="8263350" cy="27472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With new layout, switch to long and short 90/90 optics</a:t>
                </a:r>
              </a:p>
              <a:p>
                <a:pPr marL="625950" lvl="1" indent="-285750"/>
                <a:r>
                  <a:rPr lang="en-US" sz="1400" dirty="0"/>
                  <a:t>For Z mode,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400" dirty="0"/>
                  <a:t> increased from 0.27 nm to 0.71 nm</a:t>
                </a:r>
              </a:p>
              <a:p>
                <a:pPr marL="625950" lvl="1" indent="-285750"/>
                <a:r>
                  <a:rPr lang="en-GB" sz="1400" dirty="0"/>
                  <a:t>Minimum beam stay clear found in new layout: </a:t>
                </a:r>
                <a14:m>
                  <m:oMath xmlns:m="http://schemas.openxmlformats.org/officeDocument/2006/math">
                    <m:r>
                      <a:rPr lang="en-GB" sz="1400" i="1" dirty="0" smtClean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GB" sz="1400" dirty="0"/>
                  <a:t> : 23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4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GB" sz="1400" dirty="0"/>
                  <a:t> at QC1 (final focus quadrupole)</a:t>
                </a:r>
                <a:br>
                  <a:rPr lang="en-GB" sz="1400" dirty="0"/>
                </a:br>
                <a:r>
                  <a:rPr lang="en-GB" sz="1400" dirty="0"/>
                  <a:t>                                                                          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GB" sz="1400" dirty="0"/>
                  <a:t>: 17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sz="1400" b="1" i="1"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GB" sz="1400" dirty="0"/>
                  <a:t> at BWL</a:t>
                </a:r>
              </a:p>
              <a:p>
                <a:pPr marL="625950" lvl="1" indent="-285750"/>
                <a:endParaRPr lang="en-US" dirty="0"/>
              </a:p>
              <a:p>
                <a:pPr marL="625950" lvl="1" indent="-285750"/>
                <a:endParaRPr lang="en-US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155268C2-56E5-416D-9423-EC73F779D50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79512" y="843558"/>
                <a:ext cx="8263350" cy="2747250"/>
              </a:xfrm>
              <a:blipFill>
                <a:blip r:embed="rId2"/>
                <a:stretch>
                  <a:fillRect l="-295" t="-8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950" y="453047"/>
            <a:ext cx="8263350" cy="481782"/>
          </a:xfrm>
        </p:spPr>
        <p:txBody>
          <a:bodyPr/>
          <a:lstStyle/>
          <a:p>
            <a:r>
              <a:rPr lang="en-US" dirty="0"/>
              <a:t>Beam stay clear in new layout</a:t>
            </a:r>
            <a:endParaRPr lang="en-GB" dirty="0"/>
          </a:p>
        </p:txBody>
      </p:sp>
      <p:pic>
        <p:nvPicPr>
          <p:cNvPr id="7" name="Picture 6" descr="Timeline&#10;&#10;Description automatically generated">
            <a:extLst>
              <a:ext uri="{FF2B5EF4-FFF2-40B4-BE49-F238E27FC236}">
                <a16:creationId xmlns:a16="http://schemas.microsoft.com/office/drawing/2014/main" id="{F303DED7-1A83-438A-B3E6-2283D0CE1C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432" y="2211710"/>
            <a:ext cx="3861048" cy="2895786"/>
          </a:xfrm>
          <a:prstGeom prst="rect">
            <a:avLst/>
          </a:prstGeom>
        </p:spPr>
      </p:pic>
      <p:pic>
        <p:nvPicPr>
          <p:cNvPr id="9" name="Picture 8" descr="Timeline&#10;&#10;Description automatically generated">
            <a:extLst>
              <a:ext uri="{FF2B5EF4-FFF2-40B4-BE49-F238E27FC236}">
                <a16:creationId xmlns:a16="http://schemas.microsoft.com/office/drawing/2014/main" id="{329D94E4-9369-4C7A-BD0B-FDF10D1275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11710"/>
            <a:ext cx="3861047" cy="28957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CD75589-3ACF-450A-81DF-2A4511BE58AA}"/>
              </a:ext>
            </a:extLst>
          </p:cNvPr>
          <p:cNvSpPr txBox="1"/>
          <p:nvPr/>
        </p:nvSpPr>
        <p:spPr>
          <a:xfrm>
            <a:off x="2378771" y="1923678"/>
            <a:ext cx="2193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dirty="0"/>
              <a:t>Z operation mode</a:t>
            </a:r>
            <a:endParaRPr lang="en-GB" sz="2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585F0F8-511C-4EA1-B6AB-BB56B72FA1E4}"/>
                  </a:ext>
                </a:extLst>
              </p:cNvPr>
              <p:cNvSpPr txBox="1"/>
              <p:nvPr/>
            </p:nvSpPr>
            <p:spPr>
              <a:xfrm>
                <a:off x="6751006" y="1923678"/>
                <a:ext cx="225068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sz="2000" dirty="0"/>
                  <a:t> operation mode</a:t>
                </a:r>
                <a:endParaRPr lang="en-GB" sz="20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585F0F8-511C-4EA1-B6AB-BB56B72FA1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1006" y="1923678"/>
                <a:ext cx="2250681" cy="400110"/>
              </a:xfrm>
              <a:prstGeom prst="rect">
                <a:avLst/>
              </a:prstGeom>
              <a:blipFill>
                <a:blip r:embed="rId5"/>
                <a:stretch>
                  <a:fillRect t="-7692" r="-2162" b="-292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7357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268C2-56E5-416D-9423-EC73F779D5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34360" y="1131590"/>
            <a:ext cx="8263350" cy="295232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Initial strategy to dedicate (at least) on straight section to collimation</a:t>
            </a:r>
          </a:p>
          <a:p>
            <a:pPr marL="625950" lvl="1" indent="-285750"/>
            <a:r>
              <a:rPr lang="en-US" dirty="0"/>
              <a:t>Similar to LEP and PEP-II, and more recently (HL-)LHC</a:t>
            </a:r>
          </a:p>
          <a:p>
            <a:pPr marL="625950" lvl="1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stage system (primary and secondary collimators in one straight section),</a:t>
            </a:r>
            <a:br>
              <a:rPr lang="en-US" dirty="0"/>
            </a:br>
            <a:r>
              <a:rPr lang="en-US" dirty="0"/>
              <a:t>supplement with additional masks/collimators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Start with LHC </a:t>
            </a:r>
            <a:r>
              <a:rPr lang="el-GR" dirty="0"/>
              <a:t>β</a:t>
            </a:r>
            <a:r>
              <a:rPr lang="en-US" dirty="0"/>
              <a:t>-collimation insertion, scale to available length, </a:t>
            </a:r>
            <a:br>
              <a:rPr lang="en-US" dirty="0"/>
            </a:br>
            <a:r>
              <a:rPr lang="en-US" dirty="0"/>
              <a:t>and match to arc constraints</a:t>
            </a:r>
          </a:p>
          <a:p>
            <a:pPr marL="625950" lvl="1" indent="-285750"/>
            <a:r>
              <a:rPr lang="en-US" dirty="0"/>
              <a:t>Arc optics changes between operation modes, </a:t>
            </a:r>
            <a:br>
              <a:rPr lang="en-US" dirty="0"/>
            </a:br>
            <a:r>
              <a:rPr lang="en-US" dirty="0"/>
              <a:t>while (ideally) no change of collimation optics</a:t>
            </a:r>
          </a:p>
          <a:p>
            <a:pPr marL="625950" lvl="1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Modified lattices are kept for now in a separate </a:t>
            </a:r>
            <a:r>
              <a:rPr lang="en-US" dirty="0" err="1">
                <a:hlinkClick r:id="rId2"/>
              </a:rPr>
              <a:t>gitlab</a:t>
            </a:r>
            <a:r>
              <a:rPr lang="en-US" dirty="0">
                <a:hlinkClick r:id="rId2"/>
              </a:rPr>
              <a:t> repository</a:t>
            </a:r>
            <a:endParaRPr lang="en-US" dirty="0"/>
          </a:p>
          <a:p>
            <a:pPr marL="625950" lvl="1" indent="-285750"/>
            <a:r>
              <a:rPr lang="en-US" dirty="0"/>
              <a:t>After first validation, to be merged into main FCC-</a:t>
            </a:r>
            <a:r>
              <a:rPr lang="en-US" dirty="0" err="1"/>
              <a:t>ee</a:t>
            </a:r>
            <a:r>
              <a:rPr lang="en-US" dirty="0"/>
              <a:t> lattice</a:t>
            </a:r>
          </a:p>
          <a:p>
            <a:pPr marL="285750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360" y="400962"/>
            <a:ext cx="8263350" cy="804066"/>
          </a:xfrm>
        </p:spPr>
        <p:txBody>
          <a:bodyPr/>
          <a:lstStyle/>
          <a:p>
            <a:r>
              <a:rPr lang="en-US" dirty="0"/>
              <a:t>Layout strategy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847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1691C3-AFC6-44F5-A7C9-11E2A0AE4C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266573-EEB9-4CA9-824C-B6D8F7734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– 2IP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E106C61-A03D-4333-B219-BDEA1CCB439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643AFD8-47C4-4FE5-B560-4E60FB450412}"/>
              </a:ext>
            </a:extLst>
          </p:cNvPr>
          <p:cNvGrpSpPr/>
          <p:nvPr/>
        </p:nvGrpSpPr>
        <p:grpSpPr>
          <a:xfrm>
            <a:off x="5652120" y="1419622"/>
            <a:ext cx="3405192" cy="2967950"/>
            <a:chOff x="5640573" y="1628494"/>
            <a:chExt cx="3405192" cy="296795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C023B79-813C-4421-9E48-6BC3B2877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40573" y="1628494"/>
              <a:ext cx="3405192" cy="2967950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84948FE-B0AE-4937-BA36-8B5C5F749F82}"/>
                </a:ext>
              </a:extLst>
            </p:cNvPr>
            <p:cNvSpPr/>
            <p:nvPr/>
          </p:nvSpPr>
          <p:spPr>
            <a:xfrm>
              <a:off x="7956376" y="3867894"/>
              <a:ext cx="504056" cy="504056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268C2-56E5-416D-9423-EC73F779D50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5536" y="1275606"/>
            <a:ext cx="8263350" cy="27472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 far, baseline for studies is 2IP</a:t>
            </a:r>
          </a:p>
          <a:p>
            <a:pPr marL="625950" lvl="1" indent="-285750"/>
            <a:r>
              <a:rPr lang="en-US" dirty="0"/>
              <a:t>4 straight sections available for technical systems</a:t>
            </a:r>
          </a:p>
          <a:p>
            <a:pPr marL="625950" lvl="1" indent="-285750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Start with dedicating PF for halo collimation</a:t>
            </a:r>
          </a:p>
          <a:p>
            <a:pPr marL="625950" lvl="1" indent="-285750"/>
            <a:r>
              <a:rPr lang="en-US" dirty="0"/>
              <a:t>Potential to add momentum collimation in PL later </a:t>
            </a:r>
            <a:br>
              <a:rPr lang="en-US" dirty="0"/>
            </a:br>
            <a:r>
              <a:rPr lang="en-US" dirty="0"/>
              <a:t>or use combined insertions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79302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0</TotalTime>
  <Words>1021</Words>
  <Application>Microsoft Office PowerPoint</Application>
  <PresentationFormat>On-screen Show (16:9)</PresentationFormat>
  <Paragraphs>133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Cambria Math</vt:lpstr>
      <vt:lpstr>Introslides</vt:lpstr>
      <vt:lpstr>Titleslides, Conclusion</vt:lpstr>
      <vt:lpstr>Content Slides - Deep Blue</vt:lpstr>
      <vt:lpstr>Aperture STUDIES and  Layout for Collimation Insertion</vt:lpstr>
      <vt:lpstr>Motivation</vt:lpstr>
      <vt:lpstr>Aperture model</vt:lpstr>
      <vt:lpstr>Beam stay clear</vt:lpstr>
      <vt:lpstr>Beam stay clear</vt:lpstr>
      <vt:lpstr>Beam stay clear</vt:lpstr>
      <vt:lpstr>Beam stay clear in new layout</vt:lpstr>
      <vt:lpstr>Layout strategy</vt:lpstr>
      <vt:lpstr>Layout – 2IP</vt:lpstr>
      <vt:lpstr>Layouts and optics for 2IP</vt:lpstr>
      <vt:lpstr>Layout – 4IP</vt:lpstr>
      <vt:lpstr>Potential layout and optics for 4IP</vt:lpstr>
      <vt:lpstr>Collimator placement</vt:lpstr>
      <vt:lpstr>Conclusions</vt:lpstr>
      <vt:lpstr>Thanks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Robert Menghini</dc:creator>
  <cp:lastModifiedBy>Hofer Michael</cp:lastModifiedBy>
  <cp:revision>120</cp:revision>
  <dcterms:created xsi:type="dcterms:W3CDTF">2020-10-27T09:23:42Z</dcterms:created>
  <dcterms:modified xsi:type="dcterms:W3CDTF">2021-12-01T06:56:25Z</dcterms:modified>
</cp:coreProperties>
</file>