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10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338" r:id="rId4"/>
    <p:sldId id="279" r:id="rId5"/>
    <p:sldId id="276" r:id="rId6"/>
    <p:sldId id="277" r:id="rId7"/>
    <p:sldId id="280" r:id="rId8"/>
    <p:sldId id="281" r:id="rId9"/>
    <p:sldId id="295" r:id="rId10"/>
    <p:sldId id="316" r:id="rId11"/>
    <p:sldId id="332" r:id="rId12"/>
    <p:sldId id="285" r:id="rId13"/>
    <p:sldId id="272" r:id="rId14"/>
    <p:sldId id="336" r:id="rId15"/>
    <p:sldId id="334" r:id="rId16"/>
    <p:sldId id="283" r:id="rId17"/>
    <p:sldId id="313" r:id="rId18"/>
    <p:sldId id="337" r:id="rId19"/>
    <p:sldId id="322" r:id="rId20"/>
    <p:sldId id="323" r:id="rId21"/>
    <p:sldId id="340" r:id="rId22"/>
    <p:sldId id="310" r:id="rId23"/>
    <p:sldId id="312" r:id="rId24"/>
    <p:sldId id="327" r:id="rId25"/>
    <p:sldId id="330" r:id="rId26"/>
    <p:sldId id="331" r:id="rId27"/>
    <p:sldId id="284" r:id="rId28"/>
    <p:sldId id="260" r:id="rId29"/>
    <p:sldId id="290" r:id="rId30"/>
    <p:sldId id="289" r:id="rId31"/>
    <p:sldId id="339" r:id="rId32"/>
    <p:sldId id="304" r:id="rId33"/>
    <p:sldId id="329" r:id="rId34"/>
    <p:sldId id="317" r:id="rId35"/>
    <p:sldId id="318" r:id="rId36"/>
    <p:sldId id="333" r:id="rId37"/>
    <p:sldId id="320" r:id="rId38"/>
    <p:sldId id="321" r:id="rId39"/>
    <p:sldId id="315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84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8"/>
    <p:restoredTop sz="93441"/>
  </p:normalViewPr>
  <p:slideViewPr>
    <p:cSldViewPr snapToGrid="0" snapToObjects="1">
      <p:cViewPr>
        <p:scale>
          <a:sx n="64" d="100"/>
          <a:sy n="64" d="100"/>
        </p:scale>
        <p:origin x="416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it-IT" smtClean="0"/>
              <a:t>11/2/21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44821-7E0A-BF49-8C21-F5BC33A3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53625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it-IT" smtClean="0"/>
              <a:t>11/2/21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35444-FAAE-0F4E-BB77-C7B77E2D23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5221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35444-FAAE-0F4E-BB77-C7B77E2D23FA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it-IT" smtClean="0"/>
              <a:t>11/2/21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172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it-IT" smtClean="0"/>
              <a:t>11/2/21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435444-FAAE-0F4E-BB77-C7B77E2D23F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85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4586A-CC78-8A48-9017-76F9D87952F4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it-IT" smtClean="0"/>
              <a:t>11/2/21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617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4586A-CC78-8A48-9017-76F9D87952F4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it-IT" smtClean="0"/>
              <a:t>11/2/21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23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8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noProof="0" dirty="0">
              <a:ea typeface="ＭＳ Ｐゴシック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it-IT" smtClean="0"/>
              <a:t>11/2/21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628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it-IT" smtClean="0"/>
              <a:t>11/2/21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B435444-FAAE-0F4E-BB77-C7B77E2D23F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C3E7E9-873B-4148-9475-77317C81F30E}" type="slidenum">
              <a:rPr lang="it-IT"/>
              <a:pPr/>
              <a:t>27</a:t>
            </a:fld>
            <a:endParaRPr lang="it-IT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noProof="0" dirty="0">
              <a:ea typeface="ＭＳ Ｐゴシック" charset="-128"/>
            </a:endParaRPr>
          </a:p>
          <a:p>
            <a:pPr eaLnBrk="1" hangingPunct="1"/>
            <a:endParaRPr lang="en-GB" noProof="0" dirty="0">
              <a:ea typeface="ＭＳ Ｐゴシック" charset="-128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it-IT" smtClean="0"/>
              <a:t>11/2/21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92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24586A-CC78-8A48-9017-76F9D87952F4}" type="slidenum">
              <a:rPr lang="en-US" smtClean="0"/>
              <a:t>31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it-IT" smtClean="0"/>
              <a:t>11/2/21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018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35444-FAAE-0F4E-BB77-C7B77E2D23FA}" type="slidenum">
              <a:rPr lang="en-US" smtClean="0"/>
              <a:t>32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it-IT" smtClean="0"/>
              <a:t>11/2/21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43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35444-FAAE-0F4E-BB77-C7B77E2D23FA}" type="slidenum">
              <a:rPr lang="en-US" smtClean="0"/>
              <a:t>33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it-IT" smtClean="0"/>
              <a:t>11/2/21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520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E755515-885B-B544-B725-05FF2796024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15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5" Type="http://schemas.openxmlformats.org/officeDocument/2006/relationships/image" Target="../media/image3.tiff"/><Relationship Id="rId6" Type="http://schemas.openxmlformats.org/officeDocument/2006/relationships/image" Target="../media/image4.tif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8.png"/><Relationship Id="rId14" Type="http://schemas.openxmlformats.org/officeDocument/2006/relationships/image" Target="../media/image29.png"/><Relationship Id="rId15" Type="http://schemas.openxmlformats.org/officeDocument/2006/relationships/image" Target="../media/image30.png"/><Relationship Id="rId16" Type="http://schemas.openxmlformats.org/officeDocument/2006/relationships/image" Target="../media/image31.png"/><Relationship Id="rId17" Type="http://schemas.openxmlformats.org/officeDocument/2006/relationships/image" Target="../media/image32.png"/><Relationship Id="rId18" Type="http://schemas.openxmlformats.org/officeDocument/2006/relationships/image" Target="../media/image33.png"/><Relationship Id="rId19" Type="http://schemas.openxmlformats.org/officeDocument/2006/relationships/image" Target="../media/image34.png"/><Relationship Id="rId50" Type="http://schemas.openxmlformats.org/officeDocument/2006/relationships/image" Target="../media/image65.png"/><Relationship Id="rId51" Type="http://schemas.openxmlformats.org/officeDocument/2006/relationships/image" Target="../media/image66.png"/><Relationship Id="rId52" Type="http://schemas.openxmlformats.org/officeDocument/2006/relationships/image" Target="../media/image67.png"/><Relationship Id="rId53" Type="http://schemas.openxmlformats.org/officeDocument/2006/relationships/image" Target="../media/image68.png"/><Relationship Id="rId54" Type="http://schemas.openxmlformats.org/officeDocument/2006/relationships/image" Target="../media/image69.png"/><Relationship Id="rId55" Type="http://schemas.openxmlformats.org/officeDocument/2006/relationships/image" Target="../media/image70.png"/><Relationship Id="rId40" Type="http://schemas.openxmlformats.org/officeDocument/2006/relationships/image" Target="../media/image55.png"/><Relationship Id="rId41" Type="http://schemas.openxmlformats.org/officeDocument/2006/relationships/image" Target="../media/image56.png"/><Relationship Id="rId42" Type="http://schemas.openxmlformats.org/officeDocument/2006/relationships/image" Target="../media/image57.png"/><Relationship Id="rId43" Type="http://schemas.openxmlformats.org/officeDocument/2006/relationships/image" Target="../media/image58.png"/><Relationship Id="rId44" Type="http://schemas.openxmlformats.org/officeDocument/2006/relationships/image" Target="../media/image59.png"/><Relationship Id="rId45" Type="http://schemas.openxmlformats.org/officeDocument/2006/relationships/image" Target="../media/image60.png"/><Relationship Id="rId46" Type="http://schemas.openxmlformats.org/officeDocument/2006/relationships/image" Target="../media/image61.png"/><Relationship Id="rId47" Type="http://schemas.openxmlformats.org/officeDocument/2006/relationships/image" Target="../media/image62.png"/><Relationship Id="rId48" Type="http://schemas.openxmlformats.org/officeDocument/2006/relationships/image" Target="../media/image63.png"/><Relationship Id="rId49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30" Type="http://schemas.openxmlformats.org/officeDocument/2006/relationships/image" Target="../media/image45.png"/><Relationship Id="rId31" Type="http://schemas.openxmlformats.org/officeDocument/2006/relationships/image" Target="../media/image46.png"/><Relationship Id="rId32" Type="http://schemas.openxmlformats.org/officeDocument/2006/relationships/image" Target="../media/image47.png"/><Relationship Id="rId33" Type="http://schemas.openxmlformats.org/officeDocument/2006/relationships/image" Target="../media/image48.png"/><Relationship Id="rId34" Type="http://schemas.openxmlformats.org/officeDocument/2006/relationships/image" Target="../media/image49.png"/><Relationship Id="rId35" Type="http://schemas.openxmlformats.org/officeDocument/2006/relationships/image" Target="../media/image50.png"/><Relationship Id="rId36" Type="http://schemas.openxmlformats.org/officeDocument/2006/relationships/image" Target="../media/image51.png"/><Relationship Id="rId37" Type="http://schemas.openxmlformats.org/officeDocument/2006/relationships/image" Target="../media/image52.png"/><Relationship Id="rId38" Type="http://schemas.openxmlformats.org/officeDocument/2006/relationships/image" Target="../media/image53.png"/><Relationship Id="rId39" Type="http://schemas.openxmlformats.org/officeDocument/2006/relationships/image" Target="../media/image54.png"/><Relationship Id="rId20" Type="http://schemas.openxmlformats.org/officeDocument/2006/relationships/image" Target="../media/image35.png"/><Relationship Id="rId21" Type="http://schemas.openxmlformats.org/officeDocument/2006/relationships/image" Target="../media/image36.png"/><Relationship Id="rId22" Type="http://schemas.openxmlformats.org/officeDocument/2006/relationships/image" Target="../media/image37.png"/><Relationship Id="rId23" Type="http://schemas.openxmlformats.org/officeDocument/2006/relationships/image" Target="../media/image38.png"/><Relationship Id="rId24" Type="http://schemas.openxmlformats.org/officeDocument/2006/relationships/image" Target="../media/image39.png"/><Relationship Id="rId25" Type="http://schemas.openxmlformats.org/officeDocument/2006/relationships/image" Target="../media/image40.png"/><Relationship Id="rId26" Type="http://schemas.openxmlformats.org/officeDocument/2006/relationships/image" Target="../media/image41.png"/><Relationship Id="rId27" Type="http://schemas.openxmlformats.org/officeDocument/2006/relationships/image" Target="../media/image42.png"/><Relationship Id="rId28" Type="http://schemas.openxmlformats.org/officeDocument/2006/relationships/image" Target="../media/image43.png"/><Relationship Id="rId29" Type="http://schemas.openxmlformats.org/officeDocument/2006/relationships/image" Target="../media/image44.png"/><Relationship Id="rId10" Type="http://schemas.openxmlformats.org/officeDocument/2006/relationships/image" Target="../media/image25.png"/><Relationship Id="rId11" Type="http://schemas.openxmlformats.org/officeDocument/2006/relationships/image" Target="../media/image26.png"/><Relationship Id="rId1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7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emf"/><Relationship Id="rId3" Type="http://schemas.openxmlformats.org/officeDocument/2006/relationships/image" Target="../media/image8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tiff"/><Relationship Id="rId4" Type="http://schemas.openxmlformats.org/officeDocument/2006/relationships/image" Target="../media/image800.png"/><Relationship Id="rId5" Type="http://schemas.openxmlformats.org/officeDocument/2006/relationships/image" Target="../media/image850.png"/><Relationship Id="rId6" Type="http://schemas.openxmlformats.org/officeDocument/2006/relationships/image" Target="../media/image820.png"/><Relationship Id="rId7" Type="http://schemas.openxmlformats.org/officeDocument/2006/relationships/image" Target="../media/image830.png"/><Relationship Id="rId8" Type="http://schemas.openxmlformats.org/officeDocument/2006/relationships/image" Target="../media/image840.png"/><Relationship Id="rId9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Relationship Id="rId3" Type="http://schemas.openxmlformats.org/officeDocument/2006/relationships/image" Target="../media/image86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8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Relationship Id="rId3" Type="http://schemas.openxmlformats.org/officeDocument/2006/relationships/image" Target="../media/image10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tiff"/><Relationship Id="rId3" Type="http://schemas.openxmlformats.org/officeDocument/2006/relationships/image" Target="../media/image73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tiff"/><Relationship Id="rId3" Type="http://schemas.openxmlformats.org/officeDocument/2006/relationships/image" Target="../media/image8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5" Type="http://schemas.openxmlformats.org/officeDocument/2006/relationships/image" Target="../media/image106.png"/><Relationship Id="rId6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tiff"/><Relationship Id="rId3" Type="http://schemas.openxmlformats.org/officeDocument/2006/relationships/image" Target="../media/image108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s://gitlab.cern.ch/ecarideo/FCCee_IW_Model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78719"/>
            <a:ext cx="12191999" cy="2357212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solidFill>
                  <a:schemeClr val="tx2"/>
                </a:solidFill>
              </a:rPr>
              <a:t>Impedance model </a:t>
            </a:r>
            <a:r>
              <a:rPr lang="en-US" sz="5400" dirty="0" smtClean="0">
                <a:solidFill>
                  <a:schemeClr val="tx2"/>
                </a:solidFill>
              </a:rPr>
              <a:t/>
            </a:r>
            <a:br>
              <a:rPr lang="en-US" sz="5400" dirty="0" smtClean="0">
                <a:solidFill>
                  <a:schemeClr val="tx2"/>
                </a:solidFill>
              </a:rPr>
            </a:br>
            <a:r>
              <a:rPr lang="en-US" sz="5400" dirty="0" smtClean="0">
                <a:solidFill>
                  <a:schemeClr val="tx2"/>
                </a:solidFill>
              </a:rPr>
              <a:t>&amp;</a:t>
            </a:r>
            <a:br>
              <a:rPr lang="en-US" sz="5400" dirty="0" smtClean="0">
                <a:solidFill>
                  <a:schemeClr val="tx2"/>
                </a:solidFill>
              </a:rPr>
            </a:b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>TMCI threshold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5251" y="3735931"/>
            <a:ext cx="11657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+mj-lt"/>
              </a:rPr>
              <a:t>Emanuela Carideo</a:t>
            </a:r>
          </a:p>
          <a:p>
            <a:pPr algn="ctr">
              <a:lnSpc>
                <a:spcPct val="150000"/>
              </a:lnSpc>
            </a:pPr>
            <a:r>
              <a:rPr lang="en-US" sz="2400" dirty="0" err="1">
                <a:latin typeface="+mj-lt"/>
              </a:rPr>
              <a:t>Acknowledegements</a:t>
            </a:r>
            <a:r>
              <a:rPr lang="en-US" sz="2400" dirty="0">
                <a:latin typeface="+mj-lt"/>
              </a:rPr>
              <a:t>:</a:t>
            </a:r>
            <a:r>
              <a:rPr lang="en-US" sz="2400" dirty="0" smtClean="0">
                <a:latin typeface="+mj-lt"/>
              </a:rPr>
              <a:t> M. </a:t>
            </a:r>
            <a:r>
              <a:rPr lang="en-US" sz="2400" dirty="0">
                <a:latin typeface="+mj-lt"/>
              </a:rPr>
              <a:t>Migliorati, </a:t>
            </a:r>
            <a:r>
              <a:rPr lang="en-US" sz="2400" dirty="0" smtClean="0">
                <a:latin typeface="+mj-lt"/>
              </a:rPr>
              <a:t>F. Zimmermann, D. </a:t>
            </a:r>
            <a:r>
              <a:rPr lang="en-US" sz="2400" dirty="0" err="1" smtClean="0">
                <a:latin typeface="+mj-lt"/>
              </a:rPr>
              <a:t>Quartullo</a:t>
            </a:r>
            <a:r>
              <a:rPr lang="en-US" sz="2400" dirty="0">
                <a:latin typeface="+mj-lt"/>
              </a:rPr>
              <a:t>,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>
                <a:latin typeface="+mj-lt"/>
                <a:ea typeface="Times New Roman" charset="0"/>
                <a:cs typeface="Times New Roman" charset="0"/>
              </a:rPr>
              <a:t>M. </a:t>
            </a:r>
            <a:r>
              <a:rPr lang="en-US" sz="2400" dirty="0" err="1" smtClean="0">
                <a:latin typeface="+mj-lt"/>
                <a:ea typeface="Times New Roman" charset="0"/>
                <a:cs typeface="Times New Roman" charset="0"/>
              </a:rPr>
              <a:t>Zobov</a:t>
            </a:r>
            <a:r>
              <a:rPr lang="en-US" sz="2400" dirty="0" smtClean="0">
                <a:latin typeface="+mj-lt"/>
                <a:ea typeface="Times New Roman" charset="0"/>
                <a:cs typeface="Times New Roman" charset="0"/>
              </a:rPr>
              <a:t>, </a:t>
            </a:r>
            <a:r>
              <a:rPr lang="en-US" sz="2400" dirty="0" smtClean="0">
                <a:latin typeface="+mj-lt"/>
              </a:rPr>
              <a:t>D. De </a:t>
            </a:r>
            <a:r>
              <a:rPr lang="en-US" sz="2400" dirty="0" err="1" smtClean="0">
                <a:latin typeface="+mj-lt"/>
              </a:rPr>
              <a:t>Arcangelis</a:t>
            </a:r>
            <a:endParaRPr lang="en-US" sz="2400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3950" y="178390"/>
            <a:ext cx="2038456" cy="20384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87039" y="192845"/>
            <a:ext cx="3644656" cy="20501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b="11759"/>
          <a:stretch/>
        </p:blipFill>
        <p:spPr>
          <a:xfrm>
            <a:off x="7314297" y="235251"/>
            <a:ext cx="2506133" cy="12896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2254" y="5008886"/>
            <a:ext cx="6024520" cy="11892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97" y="5004308"/>
            <a:ext cx="2514600" cy="1193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565" y="270489"/>
            <a:ext cx="28194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6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35"/>
          <a:stretch/>
        </p:blipFill>
        <p:spPr>
          <a:xfrm>
            <a:off x="1769230" y="2123052"/>
            <a:ext cx="8274570" cy="421964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59349" y="795886"/>
            <a:ext cx="1071984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err="1"/>
              <a:t>FCCee_IW_Model</a:t>
            </a:r>
            <a:r>
              <a:rPr lang="en-US" sz="4000" dirty="0"/>
              <a:t>/</a:t>
            </a:r>
            <a:r>
              <a:rPr lang="en-US" sz="4000" dirty="0" err="1"/>
              <a:t>FCC_elements</a:t>
            </a:r>
            <a:r>
              <a:rPr lang="en-US" sz="4000" dirty="0"/>
              <a:t>/</a:t>
            </a:r>
            <a:r>
              <a:rPr lang="en-US" sz="4000" dirty="0" err="1"/>
              <a:t>BPM_from_CST</a:t>
            </a:r>
            <a:r>
              <a:rPr lang="en-US" sz="4000" dirty="0"/>
              <a:t>/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/>
            </a:r>
            <a:br>
              <a:rPr lang="en-US" sz="1200" dirty="0"/>
            </a:b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39"/>
          <a:stretch/>
        </p:blipFill>
        <p:spPr>
          <a:xfrm>
            <a:off x="1769230" y="1913190"/>
            <a:ext cx="8274570" cy="4429503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182460" y="4684614"/>
            <a:ext cx="1380029" cy="313676"/>
          </a:xfrm>
          <a:prstGeom prst="ellipse">
            <a:avLst/>
          </a:prstGeom>
          <a:noFill/>
          <a:ln w="412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388948" y="4578229"/>
            <a:ext cx="4340537" cy="3719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562489" y="4820579"/>
            <a:ext cx="826459" cy="3953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185053" y="5015936"/>
            <a:ext cx="1189374" cy="301411"/>
          </a:xfrm>
          <a:prstGeom prst="ellipse">
            <a:avLst/>
          </a:prstGeom>
          <a:noFill/>
          <a:ln w="412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205869" y="4950151"/>
            <a:ext cx="1976338" cy="33839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377020" y="5164530"/>
            <a:ext cx="826459" cy="3953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2185052" y="5382383"/>
            <a:ext cx="1793259" cy="297504"/>
          </a:xfrm>
          <a:prstGeom prst="ellipse">
            <a:avLst/>
          </a:prstGeom>
          <a:noFill/>
          <a:ln w="412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802176" y="5312803"/>
            <a:ext cx="3234191" cy="3996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975718" y="5531135"/>
            <a:ext cx="826459" cy="3953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2185053" y="5679887"/>
            <a:ext cx="1377436" cy="355718"/>
          </a:xfrm>
          <a:prstGeom prst="ellipse">
            <a:avLst/>
          </a:prstGeom>
          <a:noFill/>
          <a:ln w="412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388948" y="5744950"/>
            <a:ext cx="3377597" cy="3443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562489" y="5857746"/>
            <a:ext cx="826459" cy="3953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447646" y="4597091"/>
            <a:ext cx="4354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Real and Imaginary Longitudinal Impedance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16508" y="4950392"/>
            <a:ext cx="2989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Wake potential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802177" y="5352269"/>
            <a:ext cx="3234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Model used for CST simulation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42936" y="5721601"/>
            <a:ext cx="3552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Calculation of the loss factor</a:t>
            </a:r>
          </a:p>
        </p:txBody>
      </p:sp>
      <p:sp>
        <p:nvSpPr>
          <p:cNvPr id="33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32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34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08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9" grpId="0" animBg="1"/>
      <p:bldP spid="20" grpId="0" animBg="1"/>
      <p:bldP spid="22" grpId="0" animBg="1"/>
      <p:bldP spid="23" grpId="0" animBg="1"/>
      <p:bldP spid="25" grpId="0" animBg="1"/>
      <p:bldP spid="26" grpId="0" animBg="1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959" y="1904931"/>
            <a:ext cx="5771370" cy="43285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960" y="272316"/>
            <a:ext cx="11109328" cy="1450757"/>
          </a:xfrm>
        </p:spPr>
        <p:txBody>
          <a:bodyPr>
            <a:noAutofit/>
          </a:bodyPr>
          <a:lstStyle/>
          <a:p>
            <a:pPr algn="r"/>
            <a:r>
              <a:rPr lang="en-US" sz="3200" dirty="0" smtClean="0">
                <a:solidFill>
                  <a:schemeClr val="tx2"/>
                </a:solidFill>
              </a:rPr>
              <a:t>New Wakes with new machine parameters </a:t>
            </a:r>
            <a:r>
              <a:rPr lang="en-US" sz="2800" dirty="0" smtClean="0">
                <a:solidFill>
                  <a:schemeClr val="tx2"/>
                </a:solidFill>
              </a:rPr>
              <a:t>: </a:t>
            </a:r>
            <a:br>
              <a:rPr lang="en-US" sz="2800" dirty="0" smtClean="0">
                <a:solidFill>
                  <a:schemeClr val="tx2"/>
                </a:solidFill>
              </a:rPr>
            </a:br>
            <a:r>
              <a:rPr lang="en-US" sz="2400" dirty="0" smtClean="0">
                <a:solidFill>
                  <a:schemeClr val="tx2"/>
                </a:solidFill>
              </a:rPr>
              <a:t>Longitudinal RW with 150nm of coating plus the Bellows without neglected </a:t>
            </a:r>
            <a:r>
              <a:rPr lang="en-US" sz="2400" dirty="0">
                <a:solidFill>
                  <a:schemeClr val="tx2"/>
                </a:solidFill>
              </a:rPr>
              <a:t>the perturbation introduced by the lateral winglets used to place synchrotron radiation </a:t>
            </a:r>
            <a:r>
              <a:rPr lang="en-US" sz="2400" dirty="0" smtClean="0">
                <a:solidFill>
                  <a:schemeClr val="tx2"/>
                </a:solidFill>
              </a:rPr>
              <a:t>absorbers </a:t>
            </a:r>
            <a:r>
              <a:rPr lang="en-US" sz="1800" dirty="0" smtClean="0">
                <a:solidFill>
                  <a:schemeClr val="tx2"/>
                </a:solidFill>
              </a:rPr>
              <a:t>(</a:t>
            </a:r>
            <a:r>
              <a:rPr lang="en-US" sz="1800" dirty="0">
                <a:solidFill>
                  <a:schemeClr val="tx2"/>
                </a:solidFill>
              </a:rPr>
              <a:t>Chiara </a:t>
            </a:r>
            <a:r>
              <a:rPr lang="en-US" sz="1800" dirty="0" err="1" smtClean="0">
                <a:solidFill>
                  <a:schemeClr val="tx2"/>
                </a:solidFill>
              </a:rPr>
              <a:t>Antuono</a:t>
            </a:r>
            <a:r>
              <a:rPr lang="en-US" sz="1800" dirty="0" smtClean="0">
                <a:solidFill>
                  <a:schemeClr val="tx2"/>
                </a:solidFill>
              </a:rPr>
              <a:t>)  </a:t>
            </a:r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Emanuela Carideo - FCC WP2 Workshop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11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95"/>
          <a:stretch/>
        </p:blipFill>
        <p:spPr>
          <a:xfrm>
            <a:off x="523469" y="1852255"/>
            <a:ext cx="5551490" cy="443387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729288" y="5957378"/>
            <a:ext cx="6462712" cy="4114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2"/>
                </a:solidFill>
                <a:latin typeface="+mj-lt"/>
              </a:rPr>
              <a:t>https://</a:t>
            </a:r>
            <a:r>
              <a:rPr lang="en-US" sz="1100" dirty="0" err="1">
                <a:solidFill>
                  <a:schemeClr val="tx2"/>
                </a:solidFill>
                <a:latin typeface="+mj-lt"/>
              </a:rPr>
              <a:t>indico.cern.ch</a:t>
            </a:r>
            <a:r>
              <a:rPr lang="en-US" sz="1100" dirty="0">
                <a:solidFill>
                  <a:schemeClr val="tx2"/>
                </a:solidFill>
                <a:latin typeface="+mj-lt"/>
              </a:rPr>
              <a:t>/event/995850/contributions/4401571/attachments/2275135/3864813/</a:t>
            </a:r>
            <a:r>
              <a:rPr lang="en-US" sz="1100" dirty="0" err="1">
                <a:solidFill>
                  <a:schemeClr val="tx2"/>
                </a:solidFill>
                <a:latin typeface="+mj-lt"/>
              </a:rPr>
              <a:t>FCCweek.pdf</a:t>
            </a:r>
            <a:endParaRPr lang="en-US" sz="11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802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6487" y="1199679"/>
            <a:ext cx="11357838" cy="8720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5" y="336884"/>
            <a:ext cx="3372662" cy="2856542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18" name="Immagin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19" name="Immagin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28" name="Immagine 2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5" y="336884"/>
            <a:ext cx="3372662" cy="2856542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31" name="Immagine 3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32" name="Immagine 3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5" y="336884"/>
            <a:ext cx="3372662" cy="2856542"/>
          </a:xfrm>
          <a:prstGeom prst="rect">
            <a:avLst/>
          </a:prstGeom>
        </p:spPr>
      </p:pic>
      <p:pic>
        <p:nvPicPr>
          <p:cNvPr id="33" name="Immagine 32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34" name="Immagine 33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35" name="Immagine 3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36" name="Immagine 35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37" name="Immagine 3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5" y="336884"/>
            <a:ext cx="3372662" cy="2856542"/>
          </a:xfrm>
          <a:prstGeom prst="rect">
            <a:avLst/>
          </a:prstGeom>
        </p:spPr>
      </p:pic>
      <p:pic>
        <p:nvPicPr>
          <p:cNvPr id="38" name="Immagine 37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39" name="Immagine 38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40" name="Immagine 39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41" name="Immagine 40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5" y="336884"/>
            <a:ext cx="3372662" cy="2856542"/>
          </a:xfrm>
          <a:prstGeom prst="rect">
            <a:avLst/>
          </a:prstGeom>
        </p:spPr>
      </p:pic>
      <p:pic>
        <p:nvPicPr>
          <p:cNvPr id="42" name="Immagine 41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43" name="Immagine 42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44" name="Immagine 43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45" name="Immagine 44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5" y="336884"/>
            <a:ext cx="3372662" cy="2856542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47" name="Immagine 46"/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48" name="Immagine 47"/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49" name="Immagine 48"/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50" name="Immagine 49"/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51" name="Immagine 50"/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52" name="Immagine 51"/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53" name="Immagine 52"/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5" y="336884"/>
            <a:ext cx="3372662" cy="2856542"/>
          </a:xfrm>
          <a:prstGeom prst="rect">
            <a:avLst/>
          </a:prstGeom>
        </p:spPr>
      </p:pic>
      <p:pic>
        <p:nvPicPr>
          <p:cNvPr id="54" name="Immagine 53"/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55" name="Immagine 54"/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56" name="Immagine 55"/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57" name="Immagine 56"/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25" y="336884"/>
            <a:ext cx="3372662" cy="2856542"/>
          </a:xfrm>
          <a:prstGeom prst="rect">
            <a:avLst/>
          </a:prstGeom>
        </p:spPr>
      </p:pic>
      <p:pic>
        <p:nvPicPr>
          <p:cNvPr id="58" name="Immagine 57"/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59" name="Immagine 58"/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60" name="Immagine 59"/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61" name="Immagine 60"/>
          <p:cNvPicPr>
            <a:picLocks noChangeAspect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62" name="Immagine 61"/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63" name="Immagine 62"/>
          <p:cNvPicPr>
            <a:picLocks noChangeAspect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64" name="Immagine 63"/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pic>
        <p:nvPicPr>
          <p:cNvPr id="65" name="Immagine 64"/>
          <p:cNvPicPr>
            <a:picLocks noChangeAspect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81" y="336884"/>
            <a:ext cx="3377772" cy="2856542"/>
          </a:xfrm>
          <a:prstGeom prst="rect">
            <a:avLst/>
          </a:prstGeom>
        </p:spPr>
      </p:pic>
      <p:sp>
        <p:nvSpPr>
          <p:cNvPr id="71" name="Title 1"/>
          <p:cNvSpPr txBox="1">
            <a:spLocks/>
          </p:cNvSpPr>
          <p:nvPr/>
        </p:nvSpPr>
        <p:spPr>
          <a:xfrm>
            <a:off x="386487" y="23201"/>
            <a:ext cx="10756556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dirty="0" smtClean="0">
                <a:solidFill>
                  <a:schemeClr val="tx2"/>
                </a:solidFill>
              </a:rPr>
              <a:t>Longitudinal dynamics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42" y="3241050"/>
            <a:ext cx="3416849" cy="2562637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637081" y="5786649"/>
            <a:ext cx="3636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+mj-lt"/>
              </a:rPr>
              <a:t>Bunch shape distortion at nominal intensity from the original Gaussian one.</a:t>
            </a:r>
            <a:endParaRPr lang="en-US" sz="1600" dirty="0">
              <a:latin typeface="+mj-lt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116483" y="538818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600"/>
              <a:t>Bunch length (bottom) and RMS energy spread (top) </a:t>
            </a:r>
            <a:r>
              <a:rPr lang="en-US" sz="1600" smtClean="0">
                <a:latin typeface="+mj-lt"/>
              </a:rPr>
              <a:t>as </a:t>
            </a:r>
            <a:r>
              <a:rPr lang="en-US" sz="1600" dirty="0">
                <a:latin typeface="+mj-lt"/>
              </a:rPr>
              <a:t>a function of bunch population in the case with (BS) </a:t>
            </a:r>
            <a:r>
              <a:rPr lang="en-US" sz="1600" dirty="0" smtClean="0">
                <a:latin typeface="+mj-lt"/>
              </a:rPr>
              <a:t>and without </a:t>
            </a:r>
            <a:r>
              <a:rPr lang="en-US" sz="1600" dirty="0">
                <a:latin typeface="+mj-lt"/>
              </a:rPr>
              <a:t>(SR) </a:t>
            </a:r>
            <a:r>
              <a:rPr lang="en-US" sz="1600" dirty="0" err="1" smtClean="0">
                <a:latin typeface="+mj-lt"/>
              </a:rPr>
              <a:t>beamstrahlung</a:t>
            </a:r>
            <a:r>
              <a:rPr lang="en-US" sz="1600" dirty="0" smtClean="0">
                <a:latin typeface="+mj-lt"/>
              </a:rPr>
              <a:t>, which is considered here independent of the longitudinal impedance.</a:t>
            </a:r>
            <a:endParaRPr lang="en-US" sz="1600" dirty="0"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057978" y="592566"/>
            <a:ext cx="1334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Longitudinal phase </a:t>
            </a:r>
          </a:p>
          <a:p>
            <a:r>
              <a:rPr lang="en-US" sz="1600" dirty="0" smtClean="0">
                <a:latin typeface="+mj-lt"/>
              </a:rPr>
              <a:t>space </a:t>
            </a:r>
            <a:endParaRPr lang="en-US" sz="1600" dirty="0">
              <a:latin typeface="+mj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12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4287" r="8604"/>
          <a:stretch/>
        </p:blipFill>
        <p:spPr>
          <a:xfrm>
            <a:off x="4262242" y="1492393"/>
            <a:ext cx="7732677" cy="395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6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8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1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2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3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40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5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60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70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80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90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10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20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300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40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5000"/>
                            </p:stCondLst>
                            <p:childTnLst>
                              <p:par>
                                <p:cTn id="1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6000"/>
                            </p:stCondLst>
                            <p:childTnLst>
                              <p:par>
                                <p:cTn id="1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7000"/>
                            </p:stCondLst>
                            <p:childTnLst>
                              <p:par>
                                <p:cTn id="1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8000"/>
                            </p:stCondLst>
                            <p:childTnLst>
                              <p:par>
                                <p:cTn id="1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9000"/>
                            </p:stCondLst>
                            <p:childTnLst>
                              <p:par>
                                <p:cTn id="12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40000"/>
                            </p:stCondLst>
                            <p:childTnLst>
                              <p:par>
                                <p:cTn id="12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1000"/>
                            </p:stCondLst>
                            <p:childTnLst>
                              <p:par>
                                <p:cTn id="13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2000"/>
                            </p:stCondLst>
                            <p:childTnLst>
                              <p:par>
                                <p:cTn id="13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3000"/>
                            </p:stCondLst>
                            <p:childTnLst>
                              <p:par>
                                <p:cTn id="13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4400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5000"/>
                            </p:stCondLst>
                            <p:childTnLst>
                              <p:par>
                                <p:cTn id="14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6000"/>
                            </p:stCondLst>
                            <p:childTnLst>
                              <p:par>
                                <p:cTn id="14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7000"/>
                            </p:stCondLst>
                            <p:childTnLst>
                              <p:par>
                                <p:cTn id="14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8000"/>
                            </p:stCondLst>
                            <p:childTnLst>
                              <p:par>
                                <p:cTn id="15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9000"/>
                            </p:stCondLst>
                            <p:childTnLst>
                              <p:par>
                                <p:cTn id="15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70" y="384553"/>
            <a:ext cx="10686359" cy="1336552"/>
          </a:xfrm>
        </p:spPr>
        <p:txBody>
          <a:bodyPr>
            <a:noAutofit/>
          </a:bodyPr>
          <a:lstStyle/>
          <a:p>
            <a:pPr algn="r"/>
            <a:r>
              <a:rPr lang="en-US" sz="4400" dirty="0">
                <a:solidFill>
                  <a:schemeClr val="tx2"/>
                </a:solidFill>
              </a:rPr>
              <a:t>Bunch length and energy spread for considered cases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97279" y="1155124"/>
            <a:ext cx="57035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dirty="0">
                <a:latin typeface="+mj-lt"/>
              </a:rPr>
              <a:t>The transverse impedance almost does not affect the longitudinal dynamics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949" y="1809353"/>
            <a:ext cx="5607579" cy="4205685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69" y="1826493"/>
            <a:ext cx="5584726" cy="418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64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21" y="160204"/>
            <a:ext cx="10707131" cy="1456267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Transverse Dynamics: </a:t>
            </a:r>
            <a:r>
              <a:rPr lang="en-US" sz="4000" dirty="0" smtClean="0">
                <a:solidFill>
                  <a:schemeClr val="tx2"/>
                </a:solidFill>
              </a:rPr>
              <a:t>Checked the method 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14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935" r="4836"/>
          <a:stretch/>
        </p:blipFill>
        <p:spPr>
          <a:xfrm>
            <a:off x="5274732" y="1856591"/>
            <a:ext cx="6468514" cy="354125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8749" y="1856591"/>
            <a:ext cx="47255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latin typeface="+mj-lt"/>
              </a:rPr>
              <a:t>In </a:t>
            </a:r>
            <a:r>
              <a:rPr lang="en-US" dirty="0">
                <a:latin typeface="+mj-lt"/>
              </a:rPr>
              <a:t>addition to </a:t>
            </a:r>
            <a:r>
              <a:rPr lang="en-US" dirty="0" smtClean="0">
                <a:latin typeface="+mj-lt"/>
              </a:rPr>
              <a:t>simulations </a:t>
            </a:r>
            <a:r>
              <a:rPr lang="en-US" dirty="0">
                <a:latin typeface="+mj-lt"/>
              </a:rPr>
              <a:t>with the tracking code, the TMCI threshold has been also evaluated with the analytic </a:t>
            </a:r>
            <a:r>
              <a:rPr lang="en-US" dirty="0" err="1">
                <a:latin typeface="+mj-lt"/>
              </a:rPr>
              <a:t>Vlasov</a:t>
            </a:r>
            <a:r>
              <a:rPr lang="en-US" dirty="0">
                <a:latin typeface="+mj-lt"/>
              </a:rPr>
              <a:t> solver </a:t>
            </a:r>
            <a:r>
              <a:rPr lang="en-US" dirty="0" smtClean="0">
                <a:latin typeface="+mj-lt"/>
              </a:rPr>
              <a:t>DELPHI. For </a:t>
            </a:r>
            <a:r>
              <a:rPr lang="en-US" dirty="0" err="1">
                <a:latin typeface="+mj-lt"/>
              </a:rPr>
              <a:t>PyHEADTAIL</a:t>
            </a:r>
            <a:r>
              <a:rPr lang="en-US" dirty="0">
                <a:latin typeface="+mj-lt"/>
              </a:rPr>
              <a:t>, we have used the RW </a:t>
            </a:r>
            <a:r>
              <a:rPr lang="en-US" dirty="0" err="1">
                <a:latin typeface="+mj-lt"/>
              </a:rPr>
              <a:t>wakefield</a:t>
            </a:r>
            <a:r>
              <a:rPr lang="en-US" dirty="0">
                <a:latin typeface="+mj-lt"/>
              </a:rPr>
              <a:t> of a short bunch with a length of 0.4 mm as Green function. </a:t>
            </a:r>
            <a:r>
              <a:rPr lang="en-US" dirty="0" smtClean="0">
                <a:latin typeface="+mj-lt"/>
              </a:rPr>
              <a:t>DELPHI uses </a:t>
            </a:r>
            <a:r>
              <a:rPr lang="en-US" dirty="0">
                <a:latin typeface="+mj-lt"/>
              </a:rPr>
              <a:t>the impedance in frequency domain given directly by IW2D. </a:t>
            </a:r>
          </a:p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68748" y="4128423"/>
            <a:ext cx="48648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latin typeface="+mj-lt"/>
              </a:rPr>
              <a:t>The green dots represent the DELPHI results, which well fit with the </a:t>
            </a:r>
            <a:r>
              <a:rPr lang="en-US" dirty="0" err="1">
                <a:latin typeface="+mj-lt"/>
              </a:rPr>
              <a:t>PyHEADTAIL</a:t>
            </a:r>
            <a:r>
              <a:rPr lang="en-US" dirty="0">
                <a:latin typeface="+mj-lt"/>
              </a:rPr>
              <a:t> simulations for which the </a:t>
            </a:r>
            <a:r>
              <a:rPr lang="en-US" dirty="0" err="1" smtClean="0">
                <a:latin typeface="+mj-lt"/>
              </a:rPr>
              <a:t>colours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are proportional to the amplitude of the frequency spectrum of the various moments of the distribution </a:t>
            </a:r>
            <a:r>
              <a:rPr lang="en-US" dirty="0" smtClean="0">
                <a:latin typeface="+mj-lt"/>
              </a:rPr>
              <a:t>. Red corresponds </a:t>
            </a:r>
            <a:r>
              <a:rPr lang="en-US" dirty="0">
                <a:latin typeface="+mj-lt"/>
              </a:rPr>
              <a:t>to the largest amplitude, blue to the lack of signal.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647246" y="542108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+mj-lt"/>
              </a:rPr>
              <a:t>There is </a:t>
            </a:r>
            <a:r>
              <a:rPr lang="en-US" dirty="0">
                <a:latin typeface="+mj-lt"/>
              </a:rPr>
              <a:t>an excellent agreement between the two methods up to the instability </a:t>
            </a:r>
            <a:r>
              <a:rPr lang="en-US" dirty="0" smtClean="0">
                <a:latin typeface="+mj-lt"/>
              </a:rPr>
              <a:t>threshold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692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362" y="160205"/>
            <a:ext cx="10707131" cy="1456267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Transverse Dynamics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15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45562" y="3894810"/>
            <a:ext cx="62055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On the top, r</a:t>
            </a:r>
            <a:r>
              <a:rPr lang="en-GB" dirty="0" err="1" smtClean="0">
                <a:latin typeface="+mj-lt"/>
              </a:rPr>
              <a:t>eal</a:t>
            </a:r>
            <a:r>
              <a:rPr lang="en-GB" dirty="0" smtClean="0">
                <a:latin typeface="+mj-lt"/>
              </a:rPr>
              <a:t> </a:t>
            </a:r>
            <a:r>
              <a:rPr lang="en-GB" dirty="0">
                <a:latin typeface="+mj-lt"/>
              </a:rPr>
              <a:t>part of the frequency shift of the first coherent oscillation modes as a function of the bunch population without </a:t>
            </a:r>
            <a:r>
              <a:rPr lang="en-GB" dirty="0" err="1">
                <a:latin typeface="+mj-lt"/>
              </a:rPr>
              <a:t>beamstrahlung</a:t>
            </a:r>
            <a:r>
              <a:rPr lang="en-GB" dirty="0">
                <a:latin typeface="+mj-lt"/>
              </a:rPr>
              <a:t>, by considering only the RW impedance produced by a NEG film </a:t>
            </a:r>
            <a:r>
              <a:rPr lang="en-GB" dirty="0" smtClean="0">
                <a:latin typeface="+mj-lt"/>
              </a:rPr>
              <a:t>with 150 </a:t>
            </a:r>
            <a:r>
              <a:rPr lang="en-GB" dirty="0">
                <a:latin typeface="+mj-lt"/>
              </a:rPr>
              <a:t>nm </a:t>
            </a:r>
            <a:r>
              <a:rPr lang="en-GB" dirty="0" smtClean="0">
                <a:latin typeface="+mj-lt"/>
              </a:rPr>
              <a:t>thickness </a:t>
            </a:r>
            <a:r>
              <a:rPr lang="en-US" dirty="0">
                <a:latin typeface="+mj-lt"/>
              </a:rPr>
              <a:t>given by IW2D</a:t>
            </a:r>
            <a:r>
              <a:rPr lang="en-GB" dirty="0" smtClean="0">
                <a:latin typeface="+mj-lt"/>
              </a:rPr>
              <a:t>. </a:t>
            </a:r>
            <a:endParaRPr lang="en-US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8921" y="5368875"/>
            <a:ext cx="60170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latin typeface="+mj-lt"/>
              </a:rPr>
              <a:t>On the right, real </a:t>
            </a:r>
            <a:r>
              <a:rPr lang="en-US" dirty="0">
                <a:latin typeface="+mj-lt"/>
              </a:rPr>
              <a:t>part of the coherent tune shift as a </a:t>
            </a:r>
            <a:r>
              <a:rPr lang="en-US" dirty="0" smtClean="0">
                <a:latin typeface="+mj-lt"/>
              </a:rPr>
              <a:t>function of intensity considering the longitudinal resistive </a:t>
            </a:r>
            <a:r>
              <a:rPr lang="en-US" dirty="0">
                <a:latin typeface="+mj-lt"/>
              </a:rPr>
              <a:t>wall </a:t>
            </a:r>
            <a:r>
              <a:rPr lang="en-US" dirty="0" err="1" smtClean="0">
                <a:latin typeface="+mj-lt"/>
              </a:rPr>
              <a:t>wakefield</a:t>
            </a:r>
            <a:r>
              <a:rPr lang="en-US" dirty="0" smtClean="0">
                <a:latin typeface="+mj-lt"/>
              </a:rPr>
              <a:t>, by using </a:t>
            </a:r>
            <a:r>
              <a:rPr lang="en-US" dirty="0" err="1" smtClean="0">
                <a:latin typeface="+mj-lt"/>
              </a:rPr>
              <a:t>PyHEADTAIL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16997" y="1853596"/>
            <a:ext cx="556292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j-lt"/>
              </a:rPr>
              <a:t>The </a:t>
            </a:r>
            <a:r>
              <a:rPr lang="en-US" dirty="0" smtClean="0">
                <a:latin typeface="+mj-lt"/>
              </a:rPr>
              <a:t>TMCI, </a:t>
            </a:r>
            <a:r>
              <a:rPr lang="en-US" dirty="0"/>
              <a:t>Transverse Mode Coupling </a:t>
            </a:r>
            <a:r>
              <a:rPr lang="en-US" dirty="0" smtClean="0"/>
              <a:t>Instability,</a:t>
            </a:r>
            <a:endParaRPr lang="en-US" dirty="0"/>
          </a:p>
          <a:p>
            <a:pPr algn="ctr"/>
            <a:r>
              <a:rPr lang="en-US" dirty="0" smtClean="0">
                <a:latin typeface="+mj-lt"/>
              </a:rPr>
              <a:t>occurs </a:t>
            </a:r>
            <a:r>
              <a:rPr lang="en-US" dirty="0">
                <a:latin typeface="+mj-lt"/>
              </a:rPr>
              <a:t>when the frequencies of two </a:t>
            </a:r>
            <a:r>
              <a:rPr lang="en-US" dirty="0" smtClean="0">
                <a:latin typeface="+mj-lt"/>
              </a:rPr>
              <a:t>neighboring </a:t>
            </a:r>
            <a:r>
              <a:rPr lang="en-US" dirty="0">
                <a:latin typeface="+mj-lt"/>
              </a:rPr>
              <a:t>coherent </a:t>
            </a:r>
            <a:r>
              <a:rPr lang="en-US" dirty="0" smtClean="0">
                <a:latin typeface="+mj-lt"/>
              </a:rPr>
              <a:t>oscillation </a:t>
            </a:r>
            <a:r>
              <a:rPr lang="en-US" dirty="0">
                <a:latin typeface="+mj-lt"/>
              </a:rPr>
              <a:t>modes merge </a:t>
            </a:r>
            <a:r>
              <a:rPr lang="en-US" dirty="0" smtClean="0">
                <a:latin typeface="+mj-lt"/>
              </a:rPr>
              <a:t>together. Above </a:t>
            </a:r>
            <a:r>
              <a:rPr lang="en-US" dirty="0">
                <a:latin typeface="+mj-lt"/>
              </a:rPr>
              <a:t>the transverse instability threshold the bunch is lost and this makes the TMCI very dangerous for the beam</a:t>
            </a:r>
            <a:r>
              <a:rPr lang="en-US" dirty="0" smtClean="0">
                <a:latin typeface="+mj-lt"/>
              </a:rPr>
              <a:t>.</a:t>
            </a:r>
          </a:p>
          <a:p>
            <a:endParaRPr lang="en-US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8" t="10624" r="8452" b="7292"/>
          <a:stretch/>
        </p:blipFill>
        <p:spPr>
          <a:xfrm>
            <a:off x="329318" y="479851"/>
            <a:ext cx="6013872" cy="3318580"/>
          </a:xfrm>
          <a:prstGeom prst="rect">
            <a:avLst/>
          </a:prstGeom>
        </p:spPr>
      </p:pic>
      <p:pic>
        <p:nvPicPr>
          <p:cNvPr id="14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271" t="13909" r="6806" b="8324"/>
          <a:stretch/>
        </p:blipFill>
        <p:spPr>
          <a:xfrm>
            <a:off x="6405928" y="3405622"/>
            <a:ext cx="5694662" cy="287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79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81058" y="305019"/>
            <a:ext cx="10131425" cy="1456267"/>
          </a:xfrm>
        </p:spPr>
        <p:txBody>
          <a:bodyPr>
            <a:normAutofit/>
          </a:bodyPr>
          <a:lstStyle/>
          <a:p>
            <a:pPr algn="r"/>
            <a:r>
              <a:rPr lang="en-US" sz="4400" dirty="0" smtClean="0">
                <a:solidFill>
                  <a:schemeClr val="tx2"/>
                </a:solidFill>
              </a:rPr>
              <a:t>TMCI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16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76613" y="1933284"/>
            <a:ext cx="27892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Without longitudinal resistive wall </a:t>
            </a:r>
            <a:r>
              <a:rPr lang="en-US" sz="2000" dirty="0" err="1" smtClean="0">
                <a:latin typeface="+mj-lt"/>
              </a:rPr>
              <a:t>wakefield</a:t>
            </a:r>
            <a:endParaRPr lang="en-US" sz="20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41873" y="5277184"/>
            <a:ext cx="3489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+mj-lt"/>
              </a:rPr>
              <a:t>Considering the longitudinal resistive wall </a:t>
            </a:r>
            <a:r>
              <a:rPr lang="en-US" sz="2000" dirty="0" err="1" smtClean="0">
                <a:latin typeface="+mj-lt"/>
              </a:rPr>
              <a:t>wakefield</a:t>
            </a:r>
            <a:endParaRPr lang="en-US" sz="2000" dirty="0">
              <a:latin typeface="+mj-lt"/>
            </a:endParaRPr>
          </a:p>
        </p:txBody>
      </p:sp>
      <p:pic>
        <p:nvPicPr>
          <p:cNvPr id="16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6" t="2552" r="7470" b="6072"/>
          <a:stretch/>
        </p:blipFill>
        <p:spPr>
          <a:xfrm>
            <a:off x="5961302" y="2553883"/>
            <a:ext cx="6094413" cy="3664358"/>
          </a:xfrm>
        </p:spPr>
      </p:pic>
      <p:sp>
        <p:nvSpPr>
          <p:cNvPr id="12" name="Oval 11"/>
          <p:cNvSpPr/>
          <p:nvPr/>
        </p:nvSpPr>
        <p:spPr>
          <a:xfrm>
            <a:off x="7613899" y="2608184"/>
            <a:ext cx="787400" cy="3797300"/>
          </a:xfrm>
          <a:prstGeom prst="ellipse">
            <a:avLst/>
          </a:prstGeom>
          <a:noFill/>
          <a:ln w="38100">
            <a:solidFill>
              <a:srgbClr val="156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931409" y="4506834"/>
            <a:ext cx="2577580" cy="756866"/>
          </a:xfrm>
          <a:prstGeom prst="ellipse">
            <a:avLst/>
          </a:prstGeom>
          <a:noFill/>
          <a:ln w="38100">
            <a:solidFill>
              <a:srgbClr val="156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8" t="10624" r="8452" b="7292"/>
          <a:stretch/>
        </p:blipFill>
        <p:spPr>
          <a:xfrm>
            <a:off x="287600" y="815324"/>
            <a:ext cx="5838793" cy="322196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2171173" y="500578"/>
            <a:ext cx="787400" cy="3797300"/>
          </a:xfrm>
          <a:prstGeom prst="ellipse">
            <a:avLst/>
          </a:prstGeom>
          <a:noFill/>
          <a:ln w="38100">
            <a:solidFill>
              <a:srgbClr val="156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35905" y="2474614"/>
            <a:ext cx="2765899" cy="653021"/>
          </a:xfrm>
          <a:prstGeom prst="ellipse">
            <a:avLst/>
          </a:prstGeom>
          <a:noFill/>
          <a:ln w="38100">
            <a:solidFill>
              <a:srgbClr val="156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880779" y="1748618"/>
            <a:ext cx="3311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SR: Bunch </a:t>
            </a:r>
            <a:r>
              <a:rPr lang="en-US" dirty="0" smtClean="0"/>
              <a:t>length of 4.35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81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1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000" dirty="0" smtClean="0"/>
              <a:t>TMCI: longitudinal and transverse wake with a bunch length of 15.2 mm (BS)  </a:t>
            </a:r>
            <a:endParaRPr lang="en-US" sz="40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/>
        </p:blipFill>
        <p:spPr>
          <a:xfrm>
            <a:off x="2606596" y="1816360"/>
            <a:ext cx="7039768" cy="402272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17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57549" y="5917404"/>
            <a:ext cx="927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back-up slides (#37) you can find the other plots (transverse and longitudinal separately)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50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57041"/>
            <a:ext cx="10115203" cy="1199297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chemeClr val="tx2"/>
                </a:solidFill>
              </a:rPr>
              <a:t>Variable Chromaticity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t="9722" r="5807" b="6644"/>
          <a:stretch/>
        </p:blipFill>
        <p:spPr>
          <a:xfrm>
            <a:off x="6148788" y="3030785"/>
            <a:ext cx="6043212" cy="3257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4" t="12500" r="8597" b="5806"/>
          <a:stretch/>
        </p:blipFill>
        <p:spPr>
          <a:xfrm>
            <a:off x="166085" y="1828430"/>
            <a:ext cx="5982704" cy="328110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354763" y="1858661"/>
            <a:ext cx="5837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On the left, r</a:t>
            </a:r>
            <a:r>
              <a:rPr lang="en-GB" dirty="0" err="1" smtClean="0">
                <a:latin typeface="+mj-lt"/>
              </a:rPr>
              <a:t>eal</a:t>
            </a:r>
            <a:r>
              <a:rPr lang="en-GB" dirty="0" smtClean="0">
                <a:latin typeface="+mj-lt"/>
              </a:rPr>
              <a:t> </a:t>
            </a:r>
            <a:r>
              <a:rPr lang="en-GB" dirty="0">
                <a:latin typeface="+mj-lt"/>
              </a:rPr>
              <a:t>part of the frequency shift of the first coherent oscillation modes as a function of the bunch population without </a:t>
            </a:r>
            <a:r>
              <a:rPr lang="en-GB" dirty="0" err="1" smtClean="0">
                <a:latin typeface="+mj-lt"/>
              </a:rPr>
              <a:t>beamstrahlung</a:t>
            </a:r>
            <a:r>
              <a:rPr lang="en-GB" dirty="0" smtClean="0">
                <a:latin typeface="+mj-lt"/>
              </a:rPr>
              <a:t>, so considering a bunch length of 4.32mm and a value of Chromaticity of +5</a:t>
            </a:r>
            <a:endParaRPr lang="en-US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7187" y="4980862"/>
            <a:ext cx="56989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latin typeface="+mj-lt"/>
              </a:rPr>
              <a:t>On the </a:t>
            </a:r>
            <a:r>
              <a:rPr lang="en-US" dirty="0" smtClean="0">
                <a:latin typeface="+mj-lt"/>
              </a:rPr>
              <a:t>right, </a:t>
            </a:r>
            <a:r>
              <a:rPr lang="en-US" dirty="0">
                <a:latin typeface="+mj-lt"/>
              </a:rPr>
              <a:t>r</a:t>
            </a:r>
            <a:r>
              <a:rPr lang="en-GB" dirty="0" err="1">
                <a:latin typeface="+mj-lt"/>
              </a:rPr>
              <a:t>eal</a:t>
            </a:r>
            <a:r>
              <a:rPr lang="en-GB" dirty="0">
                <a:latin typeface="+mj-lt"/>
              </a:rPr>
              <a:t> part of the frequency shift of the first coherent oscillation modes as a function of the bunch population without </a:t>
            </a:r>
            <a:r>
              <a:rPr lang="en-GB" dirty="0" err="1">
                <a:latin typeface="+mj-lt"/>
              </a:rPr>
              <a:t>beamstrahlung</a:t>
            </a:r>
            <a:r>
              <a:rPr lang="en-GB" dirty="0">
                <a:latin typeface="+mj-lt"/>
              </a:rPr>
              <a:t>, so considering a bunch length of 4.32mm and a value of Chromaticity of </a:t>
            </a:r>
            <a:r>
              <a:rPr lang="en-GB" dirty="0" smtClean="0">
                <a:latin typeface="+mj-lt"/>
              </a:rPr>
              <a:t>-5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241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051" y="-303211"/>
            <a:ext cx="11398221" cy="2717799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chemeClr val="tx2"/>
                </a:solidFill>
              </a:rPr>
              <a:t>New </a:t>
            </a:r>
            <a:r>
              <a:rPr lang="en-US" sz="4000" dirty="0">
                <a:solidFill>
                  <a:schemeClr val="tx2"/>
                </a:solidFill>
              </a:rPr>
              <a:t>e</a:t>
            </a:r>
            <a:r>
              <a:rPr lang="en-US" sz="4000" dirty="0" smtClean="0">
                <a:solidFill>
                  <a:schemeClr val="tx2"/>
                </a:solidFill>
              </a:rPr>
              <a:t>valuation </a:t>
            </a:r>
            <a:r>
              <a:rPr lang="en-US" sz="4000" dirty="0">
                <a:solidFill>
                  <a:schemeClr val="tx2"/>
                </a:solidFill>
              </a:rPr>
              <a:t>of the </a:t>
            </a:r>
            <a:r>
              <a:rPr lang="en-US" sz="4000" dirty="0" smtClean="0">
                <a:solidFill>
                  <a:schemeClr val="tx2"/>
                </a:solidFill>
              </a:rPr>
              <a:t>impedances </a:t>
            </a:r>
            <a:r>
              <a:rPr lang="en-US" sz="4000" dirty="0">
                <a:solidFill>
                  <a:schemeClr val="tx2"/>
                </a:solidFill>
              </a:rPr>
              <a:t>using different </a:t>
            </a:r>
            <a:r>
              <a:rPr lang="en-US" sz="4000" dirty="0" smtClean="0">
                <a:solidFill>
                  <a:schemeClr val="tx2"/>
                </a:solidFill>
              </a:rPr>
              <a:t>NEG coating  </a:t>
            </a:r>
            <a:r>
              <a:rPr lang="en-US" sz="4000" dirty="0">
                <a:solidFill>
                  <a:schemeClr val="tx2"/>
                </a:solidFill>
              </a:rPr>
              <a:t>: </a:t>
            </a:r>
            <a:r>
              <a:rPr lang="en-US" sz="4000" dirty="0" smtClean="0">
                <a:solidFill>
                  <a:schemeClr val="tx2"/>
                </a:solidFill>
              </a:rPr>
              <a:t>100 nm 150 </a:t>
            </a:r>
            <a:r>
              <a:rPr lang="en-US" sz="4000" dirty="0">
                <a:solidFill>
                  <a:schemeClr val="tx2"/>
                </a:solidFill>
              </a:rPr>
              <a:t>nm and 200 nm   </a:t>
            </a:r>
            <a:br>
              <a:rPr lang="en-US" sz="4000" dirty="0">
                <a:solidFill>
                  <a:schemeClr val="tx2"/>
                </a:solidFill>
              </a:rPr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1"/>
          <a:stretch/>
        </p:blipFill>
        <p:spPr>
          <a:xfrm>
            <a:off x="893585" y="1805899"/>
            <a:ext cx="6135865" cy="4502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6"/>
          <a:stretch/>
        </p:blipFill>
        <p:spPr>
          <a:xfrm>
            <a:off x="6953470" y="2328863"/>
            <a:ext cx="4847782" cy="345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40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0817" y="266700"/>
            <a:ext cx="10131425" cy="1456267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Outline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245129" y="1722967"/>
            <a:ext cx="1021344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GB" sz="2400" dirty="0" smtClean="0">
              <a:latin typeface="+mj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400" dirty="0" err="1">
                <a:latin typeface="+mj-lt"/>
              </a:rPr>
              <a:t>W</a:t>
            </a:r>
            <a:r>
              <a:rPr lang="en-GB" sz="2400" dirty="0" err="1" smtClean="0">
                <a:latin typeface="+mj-lt"/>
              </a:rPr>
              <a:t>akefields</a:t>
            </a:r>
            <a:r>
              <a:rPr lang="en-GB" sz="2400" dirty="0" smtClean="0">
                <a:latin typeface="+mj-lt"/>
              </a:rPr>
              <a:t> and impedances evaluated so far: The method used to calculate the </a:t>
            </a:r>
            <a:r>
              <a:rPr lang="en-GB" sz="2400" dirty="0" err="1" smtClean="0">
                <a:latin typeface="+mj-lt"/>
              </a:rPr>
              <a:t>wakepotential</a:t>
            </a:r>
            <a:r>
              <a:rPr lang="en-GB" sz="2400" dirty="0" smtClean="0">
                <a:latin typeface="+mj-lt"/>
              </a:rPr>
              <a:t> 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>
              <a:latin typeface="+mj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>
                <a:latin typeface="+mj-lt"/>
              </a:rPr>
              <a:t>Repository 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>
              <a:latin typeface="+mj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>
                <a:latin typeface="+mj-lt"/>
              </a:rPr>
              <a:t>Longitudinal single beam instabilities: MI analysis </a:t>
            </a:r>
          </a:p>
          <a:p>
            <a:pPr marL="285750" indent="-285750">
              <a:buFont typeface="Arial" charset="0"/>
              <a:buChar char="•"/>
            </a:pPr>
            <a:endParaRPr lang="en-GB" sz="2400" dirty="0" smtClean="0">
              <a:latin typeface="+mj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>
                <a:latin typeface="+mj-lt"/>
              </a:rPr>
              <a:t>Transverse single beam instabilities : TMCI mode analysis</a:t>
            </a:r>
            <a:endParaRPr lang="en-GB" sz="2400" dirty="0">
              <a:latin typeface="+mj-lt"/>
            </a:endParaRPr>
          </a:p>
          <a:p>
            <a:pPr marL="285750" indent="-285750">
              <a:buFont typeface="Arial" charset="0"/>
              <a:buChar char="•"/>
            </a:pPr>
            <a:endParaRPr lang="en-GB" sz="2400" dirty="0">
              <a:latin typeface="+mj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400" dirty="0" smtClean="0">
                <a:latin typeface="+mj-lt"/>
              </a:rPr>
              <a:t>Collaboration with the Super KEKB : Collimators </a:t>
            </a:r>
          </a:p>
        </p:txBody>
      </p:sp>
    </p:spTree>
    <p:extLst>
      <p:ext uri="{BB962C8B-B14F-4D97-AF65-F5344CB8AC3E}">
        <p14:creationId xmlns:p14="http://schemas.microsoft.com/office/powerpoint/2010/main" val="140880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585789" y="479448"/>
            <a:ext cx="10756556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dirty="0" smtClean="0">
                <a:solidFill>
                  <a:schemeClr val="tx2"/>
                </a:solidFill>
              </a:rPr>
              <a:t>Longitudinal dynamics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076" y="1935715"/>
            <a:ext cx="5591176" cy="41933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9" y="1935715"/>
            <a:ext cx="5697537" cy="4273152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00038"/>
            <a:ext cx="10058400" cy="1437322"/>
          </a:xfrm>
        </p:spPr>
        <p:txBody>
          <a:bodyPr>
            <a:normAutofit/>
          </a:bodyPr>
          <a:lstStyle/>
          <a:p>
            <a:pPr algn="r"/>
            <a:r>
              <a:rPr lang="en-US" sz="4000" dirty="0">
                <a:solidFill>
                  <a:schemeClr val="tx2"/>
                </a:solidFill>
              </a:rPr>
              <a:t>TMCI analyzes using </a:t>
            </a:r>
            <a:r>
              <a:rPr lang="en-US" sz="4000" dirty="0" smtClean="0">
                <a:solidFill>
                  <a:schemeClr val="tx2"/>
                </a:solidFill>
              </a:rPr>
              <a:t>wake with different NEGs </a:t>
            </a:r>
            <a:r>
              <a:rPr lang="en-US" sz="4000" dirty="0">
                <a:solidFill>
                  <a:schemeClr val="tx2"/>
                </a:solidFill>
              </a:rPr>
              <a:t>: </a:t>
            </a:r>
            <a:r>
              <a:rPr lang="en-US" sz="4000" b="1" dirty="0" smtClean="0">
                <a:solidFill>
                  <a:schemeClr val="tx2"/>
                </a:solidFill>
              </a:rPr>
              <a:t>100nm,</a:t>
            </a:r>
            <a:r>
              <a:rPr lang="en-US" sz="4000" dirty="0" smtClean="0">
                <a:solidFill>
                  <a:schemeClr val="tx2"/>
                </a:solidFill>
              </a:rPr>
              <a:t> 150 </a:t>
            </a:r>
            <a:r>
              <a:rPr lang="en-US" sz="4000" dirty="0">
                <a:solidFill>
                  <a:schemeClr val="tx2"/>
                </a:solidFill>
              </a:rPr>
              <a:t>nm </a:t>
            </a:r>
            <a:r>
              <a:rPr lang="en-US" sz="4000" dirty="0" smtClean="0">
                <a:solidFill>
                  <a:schemeClr val="tx2"/>
                </a:solidFill>
              </a:rPr>
              <a:t>and 200 nm 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21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140420" y="2139409"/>
            <a:ext cx="5072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On the </a:t>
            </a:r>
            <a:r>
              <a:rPr lang="en-US" dirty="0" err="1" smtClean="0">
                <a:latin typeface="+mj-lt"/>
              </a:rPr>
              <a:t>letf</a:t>
            </a:r>
            <a:r>
              <a:rPr lang="en-US" dirty="0" smtClean="0">
                <a:latin typeface="+mj-lt"/>
              </a:rPr>
              <a:t> the plot of the TMCI considering a wake with </a:t>
            </a:r>
            <a:r>
              <a:rPr lang="en-US" dirty="0" smtClean="0">
                <a:latin typeface="+mj-lt"/>
              </a:rPr>
              <a:t>100nm </a:t>
            </a:r>
            <a:r>
              <a:rPr lang="en-US" dirty="0" smtClean="0">
                <a:latin typeface="+mj-lt"/>
              </a:rPr>
              <a:t>of NEG and a beam length of 3.5mm</a:t>
            </a:r>
            <a:endParaRPr lang="en-US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0153" y="5357333"/>
            <a:ext cx="5072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+mj-lt"/>
              </a:rPr>
              <a:t>On the right the plot of the TMCI considering a wake with </a:t>
            </a:r>
            <a:r>
              <a:rPr lang="en-US" dirty="0" smtClean="0">
                <a:latin typeface="+mj-lt"/>
              </a:rPr>
              <a:t>100nm </a:t>
            </a:r>
            <a:r>
              <a:rPr lang="en-US" dirty="0" smtClean="0">
                <a:latin typeface="+mj-lt"/>
              </a:rPr>
              <a:t>of NEG and a beam length of 12.1mm</a:t>
            </a:r>
            <a:endParaRPr lang="en-US" dirty="0">
              <a:latin typeface="+mj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4" t="11351" r="8148" b="6079"/>
          <a:stretch/>
        </p:blipFill>
        <p:spPr>
          <a:xfrm>
            <a:off x="154246" y="1751627"/>
            <a:ext cx="5943341" cy="36057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3" t="10023" r="7908" b="6525"/>
          <a:stretch/>
        </p:blipFill>
        <p:spPr>
          <a:xfrm>
            <a:off x="6097587" y="2978427"/>
            <a:ext cx="5935387" cy="328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00038"/>
            <a:ext cx="10058400" cy="1437322"/>
          </a:xfrm>
        </p:spPr>
        <p:txBody>
          <a:bodyPr>
            <a:normAutofit/>
          </a:bodyPr>
          <a:lstStyle/>
          <a:p>
            <a:pPr algn="r"/>
            <a:r>
              <a:rPr lang="en-US" sz="4000" dirty="0">
                <a:solidFill>
                  <a:schemeClr val="tx2"/>
                </a:solidFill>
              </a:rPr>
              <a:t>TMCI analyzes using </a:t>
            </a:r>
            <a:r>
              <a:rPr lang="en-US" sz="4000" dirty="0" smtClean="0">
                <a:solidFill>
                  <a:schemeClr val="tx2"/>
                </a:solidFill>
              </a:rPr>
              <a:t>wake with different NEGs </a:t>
            </a:r>
            <a:r>
              <a:rPr lang="en-US" sz="4000" dirty="0" smtClean="0">
                <a:solidFill>
                  <a:schemeClr val="tx2"/>
                </a:solidFill>
              </a:rPr>
              <a:t>:</a:t>
            </a:r>
            <a:br>
              <a:rPr lang="en-US" sz="4000" dirty="0" smtClean="0">
                <a:solidFill>
                  <a:schemeClr val="tx2"/>
                </a:solidFill>
              </a:rPr>
            </a:br>
            <a:r>
              <a:rPr lang="en-US" sz="4000" dirty="0" smtClean="0">
                <a:solidFill>
                  <a:schemeClr val="tx2"/>
                </a:solidFill>
              </a:rPr>
              <a:t>100nm,</a:t>
            </a:r>
            <a:r>
              <a:rPr lang="en-US" sz="4000" dirty="0" smtClean="0">
                <a:solidFill>
                  <a:schemeClr val="tx2"/>
                </a:solidFill>
              </a:rPr>
              <a:t> </a:t>
            </a:r>
            <a:r>
              <a:rPr lang="en-US" sz="4000" b="1" dirty="0">
                <a:solidFill>
                  <a:schemeClr val="tx2"/>
                </a:solidFill>
              </a:rPr>
              <a:t>150 nm </a:t>
            </a:r>
            <a:r>
              <a:rPr lang="en-US" sz="4000" dirty="0" smtClean="0">
                <a:solidFill>
                  <a:schemeClr val="tx2"/>
                </a:solidFill>
              </a:rPr>
              <a:t>and 200 nm </a:t>
            </a:r>
            <a:endParaRPr lang="en-US" sz="4000" dirty="0"/>
          </a:p>
        </p:txBody>
      </p:sp>
      <p:pic>
        <p:nvPicPr>
          <p:cNvPr id="8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3" t="8047" r="5552" b="6825"/>
          <a:stretch/>
        </p:blipFill>
        <p:spPr>
          <a:xfrm>
            <a:off x="5884847" y="2785740"/>
            <a:ext cx="6161380" cy="3336327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22</a:t>
            </a:fld>
            <a:endParaRPr lang="en-US"/>
          </a:p>
        </p:txBody>
      </p:sp>
      <p:pic>
        <p:nvPicPr>
          <p:cNvPr id="7" name="Content Placeholder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5" t="8852" r="7027" b="5102"/>
          <a:stretch/>
        </p:blipFill>
        <p:spPr>
          <a:xfrm>
            <a:off x="61231" y="1870522"/>
            <a:ext cx="5991052" cy="33684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40420" y="2139409"/>
            <a:ext cx="5072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On the </a:t>
            </a:r>
            <a:r>
              <a:rPr lang="en-US" dirty="0" err="1" smtClean="0">
                <a:latin typeface="+mj-lt"/>
              </a:rPr>
              <a:t>letf</a:t>
            </a:r>
            <a:r>
              <a:rPr lang="en-US" dirty="0" smtClean="0">
                <a:latin typeface="+mj-lt"/>
              </a:rPr>
              <a:t> the plot of the TMCI considering a wake with 150nm of NEG and a beam length of 3.5mm</a:t>
            </a:r>
            <a:endParaRPr lang="en-US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50153" y="5357333"/>
            <a:ext cx="5072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+mj-lt"/>
              </a:rPr>
              <a:t>On the right the plot of the TMCI considering a wake with 150nm of NEG and a beam length of 12.1mm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779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300038"/>
            <a:ext cx="10058400" cy="1437322"/>
          </a:xfrm>
        </p:spPr>
        <p:txBody>
          <a:bodyPr>
            <a:normAutofit/>
          </a:bodyPr>
          <a:lstStyle/>
          <a:p>
            <a:pPr algn="r"/>
            <a:r>
              <a:rPr lang="en-US" sz="4000" dirty="0">
                <a:solidFill>
                  <a:schemeClr val="tx2"/>
                </a:solidFill>
              </a:rPr>
              <a:t>TMCI analyzes using </a:t>
            </a:r>
            <a:r>
              <a:rPr lang="en-US" sz="4000" dirty="0" smtClean="0">
                <a:solidFill>
                  <a:schemeClr val="tx2"/>
                </a:solidFill>
              </a:rPr>
              <a:t>wake with different NEGs </a:t>
            </a:r>
            <a:r>
              <a:rPr lang="en-US" sz="4000" dirty="0">
                <a:solidFill>
                  <a:schemeClr val="tx2"/>
                </a:solidFill>
              </a:rPr>
              <a:t>: </a:t>
            </a:r>
            <a:r>
              <a:rPr lang="en-US" sz="4000" dirty="0" smtClean="0">
                <a:solidFill>
                  <a:schemeClr val="tx2"/>
                </a:solidFill>
              </a:rPr>
              <a:t>100nm,150 </a:t>
            </a:r>
            <a:r>
              <a:rPr lang="en-US" sz="4000" dirty="0">
                <a:solidFill>
                  <a:schemeClr val="tx2"/>
                </a:solidFill>
              </a:rPr>
              <a:t>nm </a:t>
            </a:r>
            <a:r>
              <a:rPr lang="en-US" sz="4000" dirty="0" smtClean="0">
                <a:solidFill>
                  <a:schemeClr val="tx2"/>
                </a:solidFill>
              </a:rPr>
              <a:t>and </a:t>
            </a:r>
            <a:r>
              <a:rPr lang="en-US" sz="4000" b="1" dirty="0" smtClean="0">
                <a:solidFill>
                  <a:schemeClr val="tx2"/>
                </a:solidFill>
              </a:rPr>
              <a:t>200 nm </a:t>
            </a:r>
            <a:endParaRPr lang="en-US" sz="40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23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350804" y="2133712"/>
            <a:ext cx="4990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On the </a:t>
            </a:r>
            <a:r>
              <a:rPr lang="en-US" dirty="0" err="1" smtClean="0">
                <a:latin typeface="+mj-lt"/>
              </a:rPr>
              <a:t>letf</a:t>
            </a:r>
            <a:r>
              <a:rPr lang="en-US" dirty="0" smtClean="0">
                <a:latin typeface="+mj-lt"/>
              </a:rPr>
              <a:t> the plot of the TMCI considering a wake with 200nm of NEG and a beam length of 3.5mm</a:t>
            </a:r>
            <a:endParaRPr lang="en-US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46189" y="5384400"/>
            <a:ext cx="5072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+mj-lt"/>
              </a:rPr>
              <a:t>On the right the plot of the TMCI considering a wake with 200nm of NEG and a beam length of 12.1mm</a:t>
            </a:r>
            <a:endParaRPr lang="en-US" dirty="0"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4" t="13125" r="7789" b="8334"/>
          <a:stretch/>
        </p:blipFill>
        <p:spPr>
          <a:xfrm>
            <a:off x="96036" y="1737360"/>
            <a:ext cx="6222216" cy="32454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4" t="12291" r="7789" b="7291"/>
          <a:stretch/>
        </p:blipFill>
        <p:spPr>
          <a:xfrm>
            <a:off x="6318252" y="3214420"/>
            <a:ext cx="5837967" cy="303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27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2201" y="287115"/>
            <a:ext cx="9999211" cy="1456267"/>
          </a:xfrm>
        </p:spPr>
        <p:txBody>
          <a:bodyPr>
            <a:normAutofit/>
          </a:bodyPr>
          <a:lstStyle/>
          <a:p>
            <a:pPr algn="r"/>
            <a:r>
              <a:rPr lang="en-US" sz="4400" dirty="0" smtClean="0">
                <a:solidFill>
                  <a:schemeClr val="tx2"/>
                </a:solidFill>
              </a:rPr>
              <a:t>Work in progress 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075" y="2170113"/>
            <a:ext cx="6049277" cy="3649662"/>
          </a:xfrm>
        </p:spPr>
      </p:pic>
      <p:sp>
        <p:nvSpPr>
          <p:cNvPr id="5" name="TextBox 4"/>
          <p:cNvSpPr txBox="1"/>
          <p:nvPr/>
        </p:nvSpPr>
        <p:spPr>
          <a:xfrm>
            <a:off x="664364" y="1760479"/>
            <a:ext cx="70723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u="sng" dirty="0" smtClean="0">
                <a:latin typeface="+mj-lt"/>
              </a:rPr>
              <a:t>Collaboration with Super KEKB</a:t>
            </a:r>
            <a:endParaRPr lang="en-US" sz="2800" u="sng" dirty="0">
              <a:latin typeface="+mj-lt"/>
            </a:endParaRP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986714" y="3114696"/>
            <a:ext cx="1443038" cy="1211262"/>
          </a:xfrm>
          <a:prstGeom prst="ellipse">
            <a:avLst/>
          </a:prstGeom>
          <a:noFill/>
          <a:ln>
            <a:solidFill>
              <a:srgbClr val="14849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728395" y="3720327"/>
            <a:ext cx="1224000" cy="0"/>
          </a:xfrm>
          <a:prstGeom prst="straightConnector1">
            <a:avLst/>
          </a:prstGeom>
          <a:ln w="44450">
            <a:solidFill>
              <a:srgbClr val="14849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56240" y="2299088"/>
            <a:ext cx="420767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j-lt"/>
              </a:rPr>
              <a:t>CST </a:t>
            </a:r>
            <a:r>
              <a:rPr lang="en-US" sz="2400" dirty="0">
                <a:latin typeface="+mj-lt"/>
              </a:rPr>
              <a:t>Studio </a:t>
            </a:r>
            <a:r>
              <a:rPr lang="en-US" sz="2400" dirty="0" smtClean="0">
                <a:latin typeface="+mj-lt"/>
              </a:rPr>
              <a:t>Suite </a:t>
            </a:r>
            <a:r>
              <a:rPr lang="en-US" sz="2400" dirty="0">
                <a:latin typeface="+mj-lt"/>
              </a:rPr>
              <a:t>is </a:t>
            </a:r>
            <a:r>
              <a:rPr lang="en-US" sz="2400" dirty="0" smtClean="0">
                <a:latin typeface="+mj-lt"/>
              </a:rPr>
              <a:t>a “high-performance</a:t>
            </a:r>
            <a:r>
              <a:rPr lang="en-US" sz="2400" dirty="0">
                <a:latin typeface="+mj-lt"/>
              </a:rPr>
              <a:t> </a:t>
            </a:r>
            <a:r>
              <a:rPr lang="en-US" sz="2400" b="1" dirty="0">
                <a:latin typeface="+mj-lt"/>
              </a:rPr>
              <a:t>3D EM analysis</a:t>
            </a:r>
            <a:r>
              <a:rPr lang="en-US" sz="2400" dirty="0">
                <a:latin typeface="+mj-lt"/>
              </a:rPr>
              <a:t> software package for designing, analyzing and optimizing electromagnetic (EM) components and </a:t>
            </a:r>
            <a:r>
              <a:rPr lang="en-US" sz="2400" dirty="0" smtClean="0">
                <a:latin typeface="+mj-lt"/>
              </a:rPr>
              <a:t>systems” </a:t>
            </a:r>
            <a:endParaRPr lang="en-US" sz="24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56240" y="4912484"/>
            <a:ext cx="3830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j-lt"/>
              </a:rPr>
              <a:t>Which is the problem?</a:t>
            </a:r>
            <a:endParaRPr lang="en-US" sz="2800" b="1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9"/>
          <a:stretch/>
        </p:blipFill>
        <p:spPr>
          <a:xfrm>
            <a:off x="1171574" y="1827559"/>
            <a:ext cx="4342507" cy="4279414"/>
          </a:xfrm>
          <a:prstGeom prst="rect">
            <a:avLst/>
          </a:prstGeom>
          <a:ln w="38100">
            <a:solidFill>
              <a:schemeClr val="accent1">
                <a:shade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929299" y="5737640"/>
            <a:ext cx="2710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Vertical </a:t>
            </a:r>
            <a:r>
              <a:rPr lang="en-US" dirty="0" err="1" smtClean="0"/>
              <a:t>FCCee</a:t>
            </a:r>
            <a:r>
              <a:rPr lang="en-US" dirty="0" smtClean="0"/>
              <a:t> collimator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8"/>
          <a:stretch/>
        </p:blipFill>
        <p:spPr>
          <a:xfrm>
            <a:off x="903629" y="2457310"/>
            <a:ext cx="5824766" cy="234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0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7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255114" y="4972750"/>
            <a:ext cx="5696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+mj-lt"/>
              </a:rPr>
              <a:t>A</a:t>
            </a:r>
            <a:r>
              <a:rPr lang="en-GB" dirty="0" smtClean="0">
                <a:latin typeface="+mj-lt"/>
              </a:rPr>
              <a:t>t frequency </a:t>
            </a:r>
            <a:r>
              <a:rPr lang="en-GB" dirty="0">
                <a:latin typeface="+mj-lt"/>
              </a:rPr>
              <a:t>[</a:t>
            </a:r>
            <a:r>
              <a:rPr lang="en-GB" dirty="0" smtClean="0">
                <a:latin typeface="+mj-lt"/>
              </a:rPr>
              <a:t>0-1.3] </a:t>
            </a:r>
            <a:r>
              <a:rPr lang="en-GB" dirty="0">
                <a:latin typeface="+mj-lt"/>
              </a:rPr>
              <a:t>GHz the </a:t>
            </a:r>
            <a:r>
              <a:rPr lang="en-GB" dirty="0" smtClean="0">
                <a:latin typeface="+mj-lt"/>
              </a:rPr>
              <a:t>impedance</a:t>
            </a:r>
          </a:p>
          <a:p>
            <a:pPr algn="ctr"/>
            <a:r>
              <a:rPr lang="en-GB" dirty="0" smtClean="0">
                <a:latin typeface="+mj-lt"/>
              </a:rPr>
              <a:t> </a:t>
            </a:r>
            <a:r>
              <a:rPr lang="en-GB" dirty="0">
                <a:latin typeface="+mj-lt"/>
              </a:rPr>
              <a:t>does not change </a:t>
            </a:r>
            <a:r>
              <a:rPr lang="en-GB" dirty="0" smtClean="0">
                <a:latin typeface="+mj-lt"/>
              </a:rPr>
              <a:t>much </a:t>
            </a:r>
            <a:endParaRPr lang="en-GB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400" dirty="0" smtClean="0">
                <a:solidFill>
                  <a:schemeClr val="tx2"/>
                </a:solidFill>
              </a:rPr>
              <a:t>Preliminary work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224" y="1885950"/>
            <a:ext cx="4654453" cy="307181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72676" y="1885950"/>
            <a:ext cx="7019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+mj-lt"/>
              </a:rPr>
              <a:t>Used a round taper model to calculate the transverse impedance</a:t>
            </a:r>
            <a:endParaRPr lang="en-US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72677" y="225528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+mj-lt"/>
              </a:rPr>
              <a:t>The approximate formula that I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have used for </a:t>
            </a:r>
            <a:r>
              <a:rPr lang="en-US" dirty="0" smtClean="0">
                <a:latin typeface="+mj-lt"/>
              </a:rPr>
              <a:t>the round taper </a:t>
            </a:r>
            <a:r>
              <a:rPr lang="en-US" dirty="0">
                <a:latin typeface="+mj-lt"/>
              </a:rPr>
              <a:t>is extrapolated from Stupakov1 ‘s paper :</a:t>
            </a:r>
          </a:p>
        </p:txBody>
      </p:sp>
      <p:sp>
        <p:nvSpPr>
          <p:cNvPr id="10" name="Rectangle 9"/>
          <p:cNvSpPr/>
          <p:nvPr/>
        </p:nvSpPr>
        <p:spPr>
          <a:xfrm>
            <a:off x="-96849" y="6104026"/>
            <a:ext cx="108108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+mj-lt"/>
              </a:rPr>
              <a:t>1: "Low frequency impedance of tapered transitions with arbitrary cross sections“ G. </a:t>
            </a:r>
            <a:r>
              <a:rPr lang="en-US" sz="1200" dirty="0" err="1">
                <a:latin typeface="+mj-lt"/>
              </a:rPr>
              <a:t>Stupakov</a:t>
            </a:r>
            <a:r>
              <a:rPr lang="en-US" sz="1200" dirty="0">
                <a:latin typeface="+mj-lt"/>
              </a:rPr>
              <a:t>, Stanford Linear Accelerator Center, Stanford University, Stanford, CA 94309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308588" y="2975326"/>
                <a:ext cx="2762551" cy="800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⏊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𝑜𝑢𝑛𝑑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it-IT" b="0" i="1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𝑑𝑧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is-IS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i="1">
                                              <a:latin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it-IT" b="0" i="1" smtClean="0">
                                              <a:latin typeface="Cambria Math" charset="0"/>
                                            </a:rPr>
                                            <m:t>𝑔</m:t>
                                          </m:r>
                                        </m:e>
                                        <m:sup>
                                          <m:r>
                                            <a:rPr lang="it-IT" i="1">
                                              <a:latin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r>
                                        <a:rPr lang="it-IT" b="0" i="1" smtClean="0">
                                          <a:latin typeface="Cambria Math" charset="0"/>
                                        </a:rPr>
                                        <m:t>𝑔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it-IT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8588" y="2975326"/>
                <a:ext cx="2762551" cy="80021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625091" y="3944792"/>
                <a:ext cx="3587392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⏊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𝑜𝑢𝑛𝑑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tan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α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dirty="0"/>
                            <m:t> </m:t>
                          </m:r>
                        </m:num>
                        <m:den>
                          <m:r>
                            <a:rPr lang="it-IT" b="0" i="1" dirty="0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b="0" i="1" dirty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𝑏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5091" y="3944792"/>
                <a:ext cx="3587392" cy="62235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Bent-Up Arrow 13"/>
          <p:cNvSpPr/>
          <p:nvPr/>
        </p:nvSpPr>
        <p:spPr>
          <a:xfrm rot="5400000">
            <a:off x="7046186" y="3943634"/>
            <a:ext cx="609447" cy="32972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625091" y="3710440"/>
            <a:ext cx="3937657" cy="20290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759949" y="4472736"/>
                <a:ext cx="3762056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⏊2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𝑜𝑢𝑛𝑑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tan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α</m:t>
                          </m:r>
                          <m:r>
                            <a:rPr lang="it-IT" b="0" i="1" baseline="-25000" smtClean="0">
                              <a:latin typeface="Cambria Math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dirty="0"/>
                            <m:t> </m:t>
                          </m:r>
                        </m:num>
                        <m:den>
                          <m:r>
                            <a:rPr lang="it-IT" b="0" i="1" dirty="0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b="0" i="1" dirty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𝑏</m:t>
                                  </m:r>
                                  <m:r>
                                    <a:rPr lang="it-IT" b="0" i="1" baseline="-25000" smtClean="0">
                                      <a:latin typeface="Cambria Math" charset="0"/>
                                    </a:rPr>
                                    <m:t>1</m:t>
                                  </m:r>
                                </m:den>
                              </m:f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𝑏</m:t>
                                  </m:r>
                                  <m:r>
                                    <a:rPr lang="it-IT" b="0" i="1" baseline="-25000" smtClean="0">
                                      <a:latin typeface="Cambria Math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9949" y="4472736"/>
                <a:ext cx="3762056" cy="62235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705290" y="3857013"/>
                <a:ext cx="3685945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it-IT" b="0" i="1" smtClean="0">
                              <a:latin typeface="Cambria Math" charset="0"/>
                            </a:rPr>
                            <m:t>⏊1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it-IT" b="0" i="1" smtClean="0">
                              <a:latin typeface="Cambria Math" charset="0"/>
                            </a:rPr>
                            <m:t>𝑜𝑢𝑛𝑑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tan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α</m:t>
                          </m:r>
                          <m:r>
                            <a:rPr lang="it-IT" b="0" i="1" baseline="-25000" smtClean="0">
                              <a:latin typeface="Cambria Math" charset="0"/>
                            </a:rPr>
                            <m:t>1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dirty="0"/>
                            <m:t> </m:t>
                          </m:r>
                        </m:num>
                        <m:den>
                          <m:r>
                            <a:rPr lang="it-IT" b="0" i="1" dirty="0" smtClean="0">
                              <a:latin typeface="Cambria Math" charset="0"/>
                            </a:rPr>
                            <m:t>2</m:t>
                          </m:r>
                          <m:r>
                            <a:rPr lang="it-IT" b="0" i="1" dirty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it-IT" b="0" i="1" smtClean="0">
                                      <a:latin typeface="Cambria Math" charset="0"/>
                                    </a:rPr>
                                    <m:t>𝑏</m:t>
                                  </m:r>
                                  <m:r>
                                    <a:rPr lang="it-IT" b="0" i="1" baseline="-25000" smtClean="0">
                                      <a:latin typeface="Cambria Math" charset="0"/>
                                    </a:rPr>
                                    <m:t>1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5290" y="3857013"/>
                <a:ext cx="3685945" cy="62235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8278267" y="5200624"/>
                <a:ext cx="2441438" cy="4107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⏊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it-IT" i="1">
                            <a:latin typeface="Cambria Math" charset="0"/>
                          </a:rPr>
                          <m:t>𝑜𝑢𝑛𝑑</m:t>
                        </m:r>
                      </m:sup>
                    </m:sSubSup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⏊</m:t>
                        </m:r>
                        <m:r>
                          <a:rPr lang="it-IT" b="0" i="1" smtClean="0">
                            <a:latin typeface="Cambria Math" charset="0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it-IT" i="1">
                            <a:latin typeface="Cambria Math" charset="0"/>
                          </a:rPr>
                          <m:t>𝑜𝑢𝑛𝑑</m:t>
                        </m:r>
                      </m:sup>
                    </m:sSubSup>
                  </m:oMath>
                </a14:m>
                <a:r>
                  <a:rPr lang="en-US" dirty="0" smtClean="0"/>
                  <a:t>+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it-IT" i="1">
                            <a:latin typeface="Cambria Math" charset="0"/>
                          </a:rPr>
                          <m:t>⏊</m:t>
                        </m:r>
                        <m:r>
                          <a:rPr lang="it-IT" b="0" i="1" smtClean="0">
                            <a:latin typeface="Cambria Math" charset="0"/>
                          </a:rPr>
                          <m:t>2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it-IT" i="1">
                            <a:latin typeface="Cambria Math" charset="0"/>
                          </a:rPr>
                          <m:t>𝑜𝑢𝑛𝑑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8267" y="5200624"/>
                <a:ext cx="2441438" cy="410753"/>
              </a:xfrm>
              <a:prstGeom prst="rect">
                <a:avLst/>
              </a:prstGeom>
              <a:blipFill rotWithShape="0">
                <a:blip r:embed="rId8"/>
                <a:stretch>
                  <a:fillRect b="-19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8382667" y="3017941"/>
            <a:ext cx="3261155" cy="760312"/>
          </a:xfrm>
          <a:prstGeom prst="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8382667" y="3098183"/>
            <a:ext cx="34616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>
                <a:solidFill>
                  <a:schemeClr val="bg1"/>
                </a:solidFill>
                <a:latin typeface="+mj-lt"/>
              </a:rPr>
              <a:t>Z</a:t>
            </a:r>
            <a:r>
              <a:rPr lang="pl-PL" sz="1100" baseline="-25000" dirty="0">
                <a:solidFill>
                  <a:schemeClr val="bg1"/>
                </a:solidFill>
                <a:latin typeface="+mj-lt"/>
              </a:rPr>
              <a:t>0</a:t>
            </a:r>
            <a:r>
              <a:rPr lang="pl-PL" sz="1100" dirty="0">
                <a:solidFill>
                  <a:schemeClr val="bg1"/>
                </a:solidFill>
                <a:latin typeface="+mj-lt"/>
              </a:rPr>
              <a:t>=377 # Ohm</a:t>
            </a:r>
          </a:p>
          <a:p>
            <a:r>
              <a:rPr lang="en-GB" sz="1100" dirty="0">
                <a:solidFill>
                  <a:schemeClr val="bg1"/>
                </a:solidFill>
                <a:latin typeface="+mj-lt"/>
              </a:rPr>
              <a:t>a and b are </a:t>
            </a:r>
            <a:r>
              <a:rPr lang="en-GB" sz="1100" dirty="0" smtClean="0">
                <a:solidFill>
                  <a:schemeClr val="bg1"/>
                </a:solidFill>
                <a:latin typeface="+mj-lt"/>
              </a:rPr>
              <a:t>gaps</a:t>
            </a:r>
            <a:endParaRPr lang="en-GB" sz="1100" dirty="0">
              <a:solidFill>
                <a:schemeClr val="bg1"/>
              </a:solidFill>
              <a:latin typeface="+mj-lt"/>
            </a:endParaRPr>
          </a:p>
          <a:p>
            <a:r>
              <a:rPr lang="el-GR" sz="1100" dirty="0">
                <a:solidFill>
                  <a:schemeClr val="bg1"/>
                </a:solidFill>
                <a:latin typeface="+mj-lt"/>
              </a:rPr>
              <a:t>α</a:t>
            </a:r>
            <a:r>
              <a:rPr lang="pl-PL" sz="1100" dirty="0">
                <a:solidFill>
                  <a:schemeClr val="bg1"/>
                </a:solidFill>
                <a:latin typeface="+mj-lt"/>
              </a:rPr>
              <a:t>= 11.74*0.0174533</a:t>
            </a:r>
            <a:r>
              <a:rPr lang="en-US" sz="1100" dirty="0">
                <a:solidFill>
                  <a:schemeClr val="bg1"/>
                </a:solidFill>
                <a:latin typeface="+mj-lt"/>
              </a:rPr>
              <a:t> is the angle of the taper in radiant</a:t>
            </a:r>
            <a:endParaRPr lang="en-GB" sz="1100" dirty="0">
              <a:solidFill>
                <a:schemeClr val="bg1"/>
              </a:solidFill>
              <a:latin typeface="+mj-lt"/>
            </a:endParaRPr>
          </a:p>
          <a:p>
            <a:endParaRPr lang="en-US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189558" y="2922165"/>
            <a:ext cx="3647371" cy="873971"/>
          </a:xfrm>
          <a:prstGeom prst="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900" dirty="0"/>
          </a:p>
        </p:txBody>
      </p:sp>
      <p:sp>
        <p:nvSpPr>
          <p:cNvPr id="27" name="TextBox 26"/>
          <p:cNvSpPr txBox="1"/>
          <p:nvPr/>
        </p:nvSpPr>
        <p:spPr>
          <a:xfrm>
            <a:off x="8238167" y="2992670"/>
            <a:ext cx="34616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>
                <a:solidFill>
                  <a:schemeClr val="bg1"/>
                </a:solidFill>
                <a:latin typeface="+mj-lt"/>
              </a:rPr>
              <a:t>Z</a:t>
            </a:r>
            <a:r>
              <a:rPr lang="pl-PL" sz="1100" baseline="-25000" dirty="0">
                <a:solidFill>
                  <a:schemeClr val="bg1"/>
                </a:solidFill>
                <a:latin typeface="+mj-lt"/>
              </a:rPr>
              <a:t>0</a:t>
            </a:r>
            <a:r>
              <a:rPr lang="pl-PL" sz="1100" dirty="0">
                <a:solidFill>
                  <a:schemeClr val="bg1"/>
                </a:solidFill>
                <a:latin typeface="+mj-lt"/>
              </a:rPr>
              <a:t>=377 # Ohm</a:t>
            </a:r>
          </a:p>
          <a:p>
            <a:r>
              <a:rPr lang="pl-PL" sz="1100" dirty="0">
                <a:solidFill>
                  <a:schemeClr val="bg1"/>
                </a:solidFill>
                <a:latin typeface="+mj-lt"/>
              </a:rPr>
              <a:t>a</a:t>
            </a:r>
            <a:r>
              <a:rPr lang="en-GB" sz="1100" dirty="0" smtClean="0">
                <a:solidFill>
                  <a:schemeClr val="bg1"/>
                </a:solidFill>
                <a:latin typeface="+mj-lt"/>
              </a:rPr>
              <a:t>, b</a:t>
            </a:r>
            <a:r>
              <a:rPr lang="en-GB" sz="1100" baseline="-25000" dirty="0" smtClean="0">
                <a:solidFill>
                  <a:schemeClr val="bg1"/>
                </a:solidFill>
                <a:latin typeface="+mj-lt"/>
              </a:rPr>
              <a:t>1</a:t>
            </a:r>
            <a:r>
              <a:rPr lang="en-GB" sz="1100" dirty="0" smtClean="0">
                <a:solidFill>
                  <a:schemeClr val="bg1"/>
                </a:solidFill>
                <a:latin typeface="+mj-lt"/>
              </a:rPr>
              <a:t>, b</a:t>
            </a:r>
            <a:r>
              <a:rPr lang="en-GB" sz="1100" baseline="-25000" dirty="0" smtClean="0">
                <a:solidFill>
                  <a:schemeClr val="bg1"/>
                </a:solidFill>
                <a:latin typeface="+mj-lt"/>
              </a:rPr>
              <a:t>2</a:t>
            </a:r>
            <a:r>
              <a:rPr lang="en-GB" sz="11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1100" dirty="0">
                <a:solidFill>
                  <a:schemeClr val="bg1"/>
                </a:solidFill>
                <a:latin typeface="+mj-lt"/>
              </a:rPr>
              <a:t>are </a:t>
            </a:r>
            <a:r>
              <a:rPr lang="en-GB" sz="1100" dirty="0" smtClean="0">
                <a:solidFill>
                  <a:schemeClr val="bg1"/>
                </a:solidFill>
                <a:latin typeface="+mj-lt"/>
              </a:rPr>
              <a:t>gaps</a:t>
            </a:r>
            <a:endParaRPr lang="en-GB" sz="1100" dirty="0">
              <a:solidFill>
                <a:schemeClr val="bg1"/>
              </a:solidFill>
              <a:latin typeface="+mj-lt"/>
            </a:endParaRPr>
          </a:p>
          <a:p>
            <a:r>
              <a:rPr lang="el-GR" sz="1100" dirty="0" smtClean="0">
                <a:solidFill>
                  <a:schemeClr val="bg1"/>
                </a:solidFill>
                <a:latin typeface="+mj-lt"/>
              </a:rPr>
              <a:t>α</a:t>
            </a:r>
            <a:r>
              <a:rPr lang="it-IT" sz="1100" baseline="-25000" dirty="0" smtClean="0">
                <a:solidFill>
                  <a:schemeClr val="bg1"/>
                </a:solidFill>
                <a:latin typeface="+mj-lt"/>
              </a:rPr>
              <a:t>1</a:t>
            </a:r>
            <a:r>
              <a:rPr lang="pl-PL" sz="1100" dirty="0" smtClean="0">
                <a:solidFill>
                  <a:schemeClr val="bg1"/>
                </a:solidFill>
                <a:latin typeface="+mj-lt"/>
              </a:rPr>
              <a:t>= </a:t>
            </a:r>
            <a:r>
              <a:rPr lang="pl-PL" sz="1100" dirty="0">
                <a:solidFill>
                  <a:schemeClr val="bg1"/>
                </a:solidFill>
                <a:latin typeface="+mj-lt"/>
              </a:rPr>
              <a:t>11.74*0.0174533</a:t>
            </a:r>
            <a:r>
              <a:rPr lang="en-US" sz="1100" dirty="0">
                <a:solidFill>
                  <a:schemeClr val="bg1"/>
                </a:solidFill>
                <a:latin typeface="+mj-lt"/>
              </a:rPr>
              <a:t> is the angle of the taper in radiant</a:t>
            </a:r>
            <a:endParaRPr lang="en-GB" sz="1100" dirty="0">
              <a:solidFill>
                <a:schemeClr val="bg1"/>
              </a:solidFill>
              <a:latin typeface="+mj-lt"/>
            </a:endParaRPr>
          </a:p>
          <a:p>
            <a:r>
              <a:rPr lang="el-GR" sz="1100" dirty="0" smtClean="0">
                <a:solidFill>
                  <a:schemeClr val="bg1"/>
                </a:solidFill>
                <a:latin typeface="+mj-lt"/>
              </a:rPr>
              <a:t>α</a:t>
            </a:r>
            <a:r>
              <a:rPr lang="it-IT" sz="1100" baseline="-25000" dirty="0">
                <a:solidFill>
                  <a:schemeClr val="bg1"/>
                </a:solidFill>
                <a:latin typeface="+mj-lt"/>
              </a:rPr>
              <a:t>2</a:t>
            </a:r>
            <a:r>
              <a:rPr lang="pl-PL" sz="1100" dirty="0" smtClean="0">
                <a:solidFill>
                  <a:schemeClr val="bg1"/>
                </a:solidFill>
                <a:latin typeface="+mj-lt"/>
              </a:rPr>
              <a:t>= 4.38*0.0174533</a:t>
            </a:r>
            <a:r>
              <a:rPr lang="en-US" sz="11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1100" dirty="0">
                <a:solidFill>
                  <a:schemeClr val="bg1"/>
                </a:solidFill>
                <a:latin typeface="+mj-lt"/>
              </a:rPr>
              <a:t>is the angle of the taper in </a:t>
            </a:r>
            <a:r>
              <a:rPr lang="en-US" sz="1100" dirty="0" smtClean="0">
                <a:solidFill>
                  <a:schemeClr val="bg1"/>
                </a:solidFill>
                <a:latin typeface="+mj-lt"/>
              </a:rPr>
              <a:t>radiant</a:t>
            </a:r>
            <a:endParaRPr lang="en-GB" sz="11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8"/>
          <a:stretch/>
        </p:blipFill>
        <p:spPr>
          <a:xfrm>
            <a:off x="426743" y="3803774"/>
            <a:ext cx="5824766" cy="2343334"/>
          </a:xfrm>
          <a:prstGeom prst="rect">
            <a:avLst/>
          </a:prstGeom>
          <a:ln w="38100">
            <a:solidFill>
              <a:schemeClr val="accent1">
                <a:shade val="50000"/>
              </a:schemeClr>
            </a:solidFill>
          </a:ln>
        </p:spPr>
      </p:pic>
      <p:sp>
        <p:nvSpPr>
          <p:cNvPr id="24" name="Oval 23"/>
          <p:cNvSpPr/>
          <p:nvPr/>
        </p:nvSpPr>
        <p:spPr>
          <a:xfrm>
            <a:off x="2100321" y="4840217"/>
            <a:ext cx="871537" cy="542924"/>
          </a:xfrm>
          <a:prstGeom prst="ellipse">
            <a:avLst/>
          </a:prstGeom>
          <a:noFill/>
          <a:ln w="381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667743" y="4417952"/>
            <a:ext cx="871537" cy="542924"/>
          </a:xfrm>
          <a:prstGeom prst="ellipse">
            <a:avLst/>
          </a:prstGeom>
          <a:noFill/>
          <a:ln w="381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493502" y="4412158"/>
            <a:ext cx="5449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α</a:t>
            </a:r>
            <a:r>
              <a:rPr lang="it-IT" baseline="-25000" dirty="0" smtClean="0">
                <a:solidFill>
                  <a:schemeClr val="bg1"/>
                </a:solidFill>
              </a:rPr>
              <a:t>1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2888924" y="5131188"/>
            <a:ext cx="556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α</a:t>
            </a:r>
            <a:r>
              <a:rPr lang="it-IT" baseline="-25000" dirty="0">
                <a:solidFill>
                  <a:schemeClr val="bg1"/>
                </a:solidFill>
              </a:rPr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115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8" grpId="0"/>
      <p:bldP spid="19" grpId="0"/>
      <p:bldP spid="26" grpId="0" animBg="1"/>
      <p:bldP spid="27" grpId="0"/>
      <p:bldP spid="24" grpId="0" animBg="1"/>
      <p:bldP spid="24" grpId="1" animBg="1"/>
      <p:bldP spid="25" grpId="0" animBg="1"/>
      <p:bldP spid="25" grpId="1" animBg="1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4400" dirty="0" smtClean="0">
                <a:solidFill>
                  <a:schemeClr val="tx2"/>
                </a:solidFill>
              </a:rPr>
              <a:t>First result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26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" y="1885766"/>
            <a:ext cx="6251575" cy="41483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08826" y="2720273"/>
            <a:ext cx="4570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We </a:t>
            </a:r>
            <a:r>
              <a:rPr lang="en-GB" sz="1600" dirty="0" smtClean="0">
                <a:latin typeface="+mj-lt"/>
              </a:rPr>
              <a:t>had </a:t>
            </a:r>
            <a:r>
              <a:rPr lang="en-GB" sz="1600" dirty="0">
                <a:latin typeface="+mj-lt"/>
              </a:rPr>
              <a:t>the </a:t>
            </a:r>
            <a:r>
              <a:rPr lang="en-GB" sz="1600" dirty="0" smtClean="0">
                <a:latin typeface="+mj-lt"/>
              </a:rPr>
              <a:t>simulation data </a:t>
            </a:r>
            <a:r>
              <a:rPr lang="en-GB" sz="1600" dirty="0">
                <a:latin typeface="+mj-lt"/>
              </a:rPr>
              <a:t>for </a:t>
            </a:r>
            <a:r>
              <a:rPr lang="en-GB" sz="1600" dirty="0" smtClean="0">
                <a:latin typeface="+mj-lt"/>
              </a:rPr>
              <a:t>some gaps.</a:t>
            </a:r>
          </a:p>
          <a:p>
            <a:r>
              <a:rPr lang="en-GB" sz="1600" dirty="0" smtClean="0">
                <a:latin typeface="+mj-lt"/>
              </a:rPr>
              <a:t>Hence, we extrapolate </a:t>
            </a:r>
            <a:r>
              <a:rPr lang="en-US" sz="1600" dirty="0" smtClean="0">
                <a:latin typeface="+mj-lt"/>
              </a:rPr>
              <a:t>the </a:t>
            </a:r>
            <a:r>
              <a:rPr lang="en-US" sz="1600" dirty="0">
                <a:latin typeface="+mj-lt"/>
              </a:rPr>
              <a:t>transverse </a:t>
            </a:r>
            <a:r>
              <a:rPr lang="en-GB" sz="1600" dirty="0" smtClean="0">
                <a:latin typeface="+mj-lt"/>
              </a:rPr>
              <a:t>impedance </a:t>
            </a:r>
            <a:r>
              <a:rPr lang="en-GB" sz="1600" dirty="0">
                <a:latin typeface="+mj-lt"/>
              </a:rPr>
              <a:t>at </a:t>
            </a:r>
            <a:r>
              <a:rPr lang="en-GB" sz="1600" dirty="0" smtClean="0">
                <a:latin typeface="+mj-lt"/>
              </a:rPr>
              <a:t>different gaps</a:t>
            </a:r>
            <a:r>
              <a:rPr lang="en-US" sz="1600" dirty="0" smtClean="0">
                <a:latin typeface="+mj-lt"/>
              </a:rPr>
              <a:t> by using a </a:t>
            </a:r>
            <a:r>
              <a:rPr lang="en-GB" sz="1600" dirty="0" smtClean="0">
                <a:latin typeface="+mj-lt"/>
              </a:rPr>
              <a:t>nonlinear </a:t>
            </a:r>
            <a:r>
              <a:rPr lang="en-GB" sz="1600" dirty="0">
                <a:latin typeface="+mj-lt"/>
              </a:rPr>
              <a:t>fits in </a:t>
            </a:r>
            <a:r>
              <a:rPr lang="en-GB" sz="1600" dirty="0" smtClean="0">
                <a:latin typeface="+mj-lt"/>
              </a:rPr>
              <a:t>Python:</a:t>
            </a:r>
            <a:endParaRPr lang="en-GB" sz="1600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8722605" y="3695595"/>
                <a:ext cx="125277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2605" y="3695595"/>
                <a:ext cx="1252779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3902" r="-488" b="-239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7208826" y="4017575"/>
            <a:ext cx="43024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Where:</a:t>
            </a:r>
          </a:p>
          <a:p>
            <a:r>
              <a:rPr lang="en-GB" sz="1600" dirty="0">
                <a:latin typeface="+mj-lt"/>
              </a:rPr>
              <a:t>Z - transverse impedance</a:t>
            </a:r>
            <a:br>
              <a:rPr lang="en-GB" sz="1600" dirty="0">
                <a:latin typeface="+mj-lt"/>
              </a:rPr>
            </a:br>
            <a:r>
              <a:rPr lang="en-GB" sz="1600" dirty="0">
                <a:latin typeface="+mj-lt"/>
              </a:rPr>
              <a:t>g - gap</a:t>
            </a:r>
            <a:br>
              <a:rPr lang="en-GB" sz="1600" dirty="0">
                <a:latin typeface="+mj-lt"/>
              </a:rPr>
            </a:br>
            <a:r>
              <a:rPr lang="en-GB" sz="1600" dirty="0">
                <a:latin typeface="+mj-lt"/>
              </a:rPr>
              <a:t>A and alpha - constants to be found during the fit.</a:t>
            </a:r>
          </a:p>
        </p:txBody>
      </p:sp>
    </p:spTree>
    <p:extLst>
      <p:ext uri="{BB962C8B-B14F-4D97-AF65-F5344CB8AC3E}">
        <p14:creationId xmlns:p14="http://schemas.microsoft.com/office/powerpoint/2010/main" val="4101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xmlns="" id="{951B0C5D-3EF6-AE45-9C07-19B1E97D1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7" y="-166936"/>
            <a:ext cx="10829924" cy="1728788"/>
          </a:xfrm>
        </p:spPr>
        <p:txBody>
          <a:bodyPr/>
          <a:lstStyle/>
          <a:p>
            <a:pPr algn="r"/>
            <a:r>
              <a:rPr lang="en-GB" dirty="0">
                <a:solidFill>
                  <a:schemeClr val="tx2"/>
                </a:solidFill>
              </a:rPr>
              <a:t>F</a:t>
            </a:r>
            <a:r>
              <a:rPr lang="en-GB" dirty="0" smtClean="0">
                <a:solidFill>
                  <a:schemeClr val="tx2"/>
                </a:solidFill>
              </a:rPr>
              <a:t>uture </a:t>
            </a:r>
            <a:r>
              <a:rPr lang="en-GB" dirty="0">
                <a:solidFill>
                  <a:schemeClr val="tx2"/>
                </a:solidFill>
              </a:rPr>
              <a:t>P</a:t>
            </a:r>
            <a:r>
              <a:rPr lang="en-GB" dirty="0" smtClean="0">
                <a:solidFill>
                  <a:schemeClr val="tx2"/>
                </a:solidFill>
              </a:rPr>
              <a:t>lan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2569" y="1888370"/>
            <a:ext cx="1195943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300" dirty="0" smtClean="0">
                <a:latin typeface="+mj-lt"/>
              </a:rPr>
              <a:t>Continue </a:t>
            </a:r>
            <a:r>
              <a:rPr lang="en-US" sz="2300" dirty="0">
                <a:latin typeface="+mj-lt"/>
              </a:rPr>
              <a:t>the work for the evaluation, reduction and optimization of the impedances of the main machine elements (e. g. flanges, collimators), and also implementing the FCC-</a:t>
            </a:r>
            <a:r>
              <a:rPr lang="en-US" sz="2300" dirty="0" err="1">
                <a:latin typeface="+mj-lt"/>
              </a:rPr>
              <a:t>ee</a:t>
            </a:r>
            <a:r>
              <a:rPr lang="en-US" sz="2300" dirty="0">
                <a:latin typeface="+mj-lt"/>
              </a:rPr>
              <a:t> repository</a:t>
            </a:r>
            <a:r>
              <a:rPr lang="en-US" sz="2300" dirty="0" smtClean="0">
                <a:latin typeface="+mj-lt"/>
              </a:rPr>
              <a:t>.</a:t>
            </a:r>
          </a:p>
          <a:p>
            <a:pPr marL="342900" indent="-342900">
              <a:buFont typeface="Arial" charset="0"/>
              <a:buChar char="•"/>
            </a:pPr>
            <a:endParaRPr lang="en-US" sz="2300" dirty="0" smtClean="0">
              <a:latin typeface="+mj-lt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300" dirty="0" smtClean="0">
                <a:latin typeface="+mj-lt"/>
              </a:rPr>
              <a:t>In additionally to the bellows, update </a:t>
            </a:r>
            <a:r>
              <a:rPr lang="en-US" sz="2300" dirty="0">
                <a:latin typeface="+mj-lt"/>
              </a:rPr>
              <a:t>of some impedance sources (e. </a:t>
            </a:r>
            <a:r>
              <a:rPr lang="en-US" sz="2300" dirty="0" smtClean="0">
                <a:latin typeface="+mj-lt"/>
              </a:rPr>
              <a:t>g., BPMs, </a:t>
            </a:r>
            <a:r>
              <a:rPr lang="en-US" sz="2300" dirty="0">
                <a:latin typeface="+mj-lt"/>
              </a:rPr>
              <a:t>RF tapers) with more realistic models.</a:t>
            </a:r>
          </a:p>
          <a:p>
            <a:pPr marL="342900" indent="-342900">
              <a:buFont typeface="Arial" charset="0"/>
              <a:buChar char="•"/>
            </a:pPr>
            <a:endParaRPr lang="en-US" sz="2300" dirty="0" smtClean="0">
              <a:latin typeface="+mj-lt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300" dirty="0" smtClean="0">
                <a:latin typeface="+mj-lt"/>
              </a:rPr>
              <a:t>Future </a:t>
            </a:r>
            <a:r>
              <a:rPr lang="en-US" sz="2300" dirty="0">
                <a:latin typeface="+mj-lt"/>
              </a:rPr>
              <a:t>investigations about the reduction of the TMCI threshold due to the longitudinal wake are required, as well as possible mitigation solutions.</a:t>
            </a:r>
          </a:p>
          <a:p>
            <a:pPr marL="342900" indent="-342900">
              <a:buFont typeface="Arial" charset="0"/>
              <a:buChar char="•"/>
            </a:pPr>
            <a:endParaRPr lang="en-US" sz="2300" dirty="0">
              <a:latin typeface="+mj-lt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300" dirty="0">
                <a:latin typeface="+mj-lt"/>
              </a:rPr>
              <a:t>Continue the work with the CST simulations and continue the </a:t>
            </a:r>
            <a:r>
              <a:rPr lang="en-US" sz="2300" dirty="0" smtClean="0">
                <a:latin typeface="+mj-lt"/>
              </a:rPr>
              <a:t>“segments project” (splitting the accelerator ring in to segments) to </a:t>
            </a:r>
            <a:r>
              <a:rPr lang="en-US" sz="2300" dirty="0">
                <a:latin typeface="+mj-lt"/>
              </a:rPr>
              <a:t>study the effect of different distributed wake along the machine. </a:t>
            </a:r>
          </a:p>
        </p:txBody>
      </p:sp>
    </p:spTree>
    <p:extLst>
      <p:ext uri="{BB962C8B-B14F-4D97-AF65-F5344CB8AC3E}">
        <p14:creationId xmlns:p14="http://schemas.microsoft.com/office/powerpoint/2010/main" val="150836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38980" y="4572000"/>
            <a:ext cx="10717214" cy="1193303"/>
          </a:xfrm>
        </p:spPr>
        <p:txBody>
          <a:bodyPr>
            <a:normAutofit/>
          </a:bodyPr>
          <a:lstStyle/>
          <a:p>
            <a:r>
              <a:rPr lang="en-US" sz="4000" cap="none" dirty="0">
                <a:solidFill>
                  <a:schemeClr val="tx2"/>
                </a:solidFill>
              </a:rPr>
              <a:t>A</a:t>
            </a:r>
            <a:r>
              <a:rPr lang="en-US" sz="4000" cap="none" dirty="0" smtClean="0">
                <a:solidFill>
                  <a:schemeClr val="tx2"/>
                </a:solidFill>
              </a:rPr>
              <a:t>ny questions or suggestions?</a:t>
            </a:r>
            <a:br>
              <a:rPr lang="en-US" sz="4000" cap="none" dirty="0" smtClean="0">
                <a:solidFill>
                  <a:schemeClr val="tx2"/>
                </a:solidFill>
              </a:rPr>
            </a:br>
            <a:r>
              <a:rPr lang="en-US" sz="4000" cap="none" dirty="0" smtClean="0">
                <a:solidFill>
                  <a:schemeClr val="tx2"/>
                </a:solidFill>
              </a:rPr>
              <a:t>Time for further discussion this afternoon in 6/R-012 </a:t>
            </a:r>
            <a:endParaRPr lang="en-US" sz="4000" cap="none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28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835402" y="3348162"/>
            <a:ext cx="77819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400" dirty="0">
                <a:solidFill>
                  <a:schemeClr val="tx2"/>
                </a:solidFill>
              </a:rPr>
              <a:t>Thanks for your attention</a:t>
            </a:r>
            <a:r>
              <a:rPr lang="en-US" sz="4400" dirty="0" smtClean="0">
                <a:solidFill>
                  <a:schemeClr val="tx2"/>
                </a:solidFill>
              </a:rPr>
              <a:t>!</a:t>
            </a:r>
            <a:endParaRPr lang="en-US" sz="4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430" y="0"/>
            <a:ext cx="6024520" cy="118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15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5400" dirty="0">
                <a:solidFill>
                  <a:schemeClr val="tx2"/>
                </a:solidFill>
              </a:rPr>
              <a:t>Back-up Slides</a:t>
            </a:r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53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604" y="254641"/>
            <a:ext cx="11163985" cy="998058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>
                <a:solidFill>
                  <a:schemeClr val="tx2"/>
                </a:solidFill>
              </a:rPr>
              <a:t>Impedance </a:t>
            </a:r>
            <a:r>
              <a:rPr lang="en-US" dirty="0" smtClean="0">
                <a:solidFill>
                  <a:schemeClr val="tx2"/>
                </a:solidFill>
              </a:rPr>
              <a:t>Sources: CST </a:t>
            </a:r>
            <a:r>
              <a:rPr lang="en-US" smtClean="0">
                <a:solidFill>
                  <a:schemeClr val="tx2"/>
                </a:solidFill>
              </a:rPr>
              <a:t>and IW2D </a:t>
            </a:r>
            <a:r>
              <a:rPr lang="en-US" dirty="0" smtClean="0">
                <a:solidFill>
                  <a:schemeClr val="tx2"/>
                </a:solidFill>
              </a:rPr>
              <a:t>simulations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3</a:t>
            </a:fld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244457" y="2542319"/>
            <a:ext cx="52877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Longitudinal wake potentials for a Gaussian bunch with nominal bunch length </a:t>
            </a:r>
            <a:r>
              <a:rPr lang="en-US" dirty="0" err="1">
                <a:latin typeface="+mj-lt"/>
              </a:rPr>
              <a:t>σ</a:t>
            </a:r>
            <a:r>
              <a:rPr lang="en-US" baseline="-25000" dirty="0" err="1">
                <a:latin typeface="+mj-lt"/>
              </a:rPr>
              <a:t>z</a:t>
            </a:r>
            <a:r>
              <a:rPr lang="en-US" dirty="0">
                <a:latin typeface="+mj-lt"/>
              </a:rPr>
              <a:t> = 3.5mm due to the main FCC-</a:t>
            </a:r>
            <a:r>
              <a:rPr lang="en-US" dirty="0" err="1">
                <a:latin typeface="+mj-lt"/>
              </a:rPr>
              <a:t>ee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components, evaluated so far.</a:t>
            </a:r>
            <a:endParaRPr lang="en-US" dirty="0">
              <a:latin typeface="+mj-lt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34" r="5480"/>
          <a:stretch/>
        </p:blipFill>
        <p:spPr>
          <a:xfrm>
            <a:off x="581604" y="1770698"/>
            <a:ext cx="5662853" cy="43210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14616" y="3988777"/>
            <a:ext cx="48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did we do these simulations?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003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009" y="73534"/>
            <a:ext cx="10131425" cy="1456267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Updated FCC-</a:t>
            </a:r>
            <a:r>
              <a:rPr lang="en-US" dirty="0" err="1" smtClean="0">
                <a:solidFill>
                  <a:schemeClr val="tx2"/>
                </a:solidFill>
              </a:rPr>
              <a:t>ee</a:t>
            </a:r>
            <a:r>
              <a:rPr lang="en-US" dirty="0" smtClean="0">
                <a:solidFill>
                  <a:schemeClr val="tx2"/>
                </a:solidFill>
              </a:rPr>
              <a:t> impedance model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30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" r="7155"/>
          <a:stretch/>
        </p:blipFill>
        <p:spPr>
          <a:xfrm>
            <a:off x="174806" y="1801751"/>
            <a:ext cx="6718126" cy="44289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90337" y="2059648"/>
            <a:ext cx="43394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Longitudinal wake potentials of some machine elements evaluated so far for a Gaussian bunch with a nominal bunch length of 3.5 mm, considering 8000 bellows.</a:t>
            </a:r>
            <a:endParaRPr lang="en-US" dirty="0">
              <a:latin typeface="+mj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000968"/>
              </p:ext>
            </p:extLst>
          </p:nvPr>
        </p:nvGraphicFramePr>
        <p:xfrm>
          <a:off x="2014644" y="3544742"/>
          <a:ext cx="10012556" cy="255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3139"/>
                <a:gridCol w="2503139"/>
                <a:gridCol w="2503139"/>
                <a:gridCol w="2503139"/>
              </a:tblGrid>
              <a:tr h="60644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Component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Number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K</a:t>
                      </a:r>
                      <a:r>
                        <a:rPr lang="en-US" sz="1800" baseline="-25000" dirty="0" smtClean="0"/>
                        <a:t>loss</a:t>
                      </a:r>
                      <a:r>
                        <a:rPr lang="en-US" sz="1800" baseline="0" dirty="0" smtClean="0"/>
                        <a:t>(3.5mm)[V/</a:t>
                      </a:r>
                      <a:r>
                        <a:rPr lang="en-US" sz="1800" baseline="0" dirty="0" err="1" smtClean="0"/>
                        <a:t>pC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K</a:t>
                      </a:r>
                      <a:r>
                        <a:rPr lang="en-US" sz="1800" baseline="-25000" dirty="0" smtClean="0"/>
                        <a:t>loss</a:t>
                      </a:r>
                      <a:r>
                        <a:rPr lang="en-US" sz="1800" baseline="0" dirty="0" smtClean="0"/>
                        <a:t>(12.1mm)[V/</a:t>
                      </a:r>
                      <a:r>
                        <a:rPr lang="en-US" sz="1800" baseline="0" dirty="0" err="1" smtClean="0"/>
                        <a:t>pC</a:t>
                      </a:r>
                      <a:r>
                        <a:rPr lang="en-US" sz="1800" baseline="0" dirty="0" smtClean="0"/>
                        <a:t>]</a:t>
                      </a:r>
                      <a:endParaRPr lang="en-US" sz="18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Resistive Wall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97.75 km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210</a:t>
                      </a:r>
                      <a:endParaRPr lang="hr-HR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hr-HR" sz="1800" b="0" i="0" u="none" strike="noStrike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33.1</a:t>
                      </a:r>
                      <a:endParaRPr lang="nb-NO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RF cavities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9.44</a:t>
                      </a:r>
                      <a:endParaRPr lang="en-US" dirty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BPMs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4.81</a:t>
                      </a:r>
                      <a:endParaRPr lang="en-US" dirty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Bellows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49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8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4.7e-5</a:t>
                      </a:r>
                      <a:endParaRPr lang="en-US" dirty="0"/>
                    </a:p>
                  </a:txBody>
                  <a:tcPr/>
                </a:tc>
              </a:tr>
              <a:tr h="3830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RF double tapers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26.6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 smtClean="0"/>
                        <a:t>2.5116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689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604" y="254641"/>
            <a:ext cx="11163985" cy="998058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>
                <a:solidFill>
                  <a:schemeClr val="tx2"/>
                </a:solidFill>
              </a:rPr>
              <a:t>Impedance </a:t>
            </a:r>
            <a:r>
              <a:rPr lang="en-US" dirty="0" smtClean="0">
                <a:solidFill>
                  <a:schemeClr val="tx2"/>
                </a:solidFill>
              </a:rPr>
              <a:t>Sources: CST </a:t>
            </a:r>
            <a:r>
              <a:rPr lang="en-US" smtClean="0">
                <a:solidFill>
                  <a:schemeClr val="tx2"/>
                </a:solidFill>
              </a:rPr>
              <a:t>and IW2D </a:t>
            </a:r>
            <a:r>
              <a:rPr lang="en-US" dirty="0" smtClean="0">
                <a:solidFill>
                  <a:schemeClr val="tx2"/>
                </a:solidFill>
              </a:rPr>
              <a:t>simulations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31</a:t>
            </a:fld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345307" y="1788737"/>
            <a:ext cx="62163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Longitudinal wake potentials for a Gaussian bunch with nominal bunch length </a:t>
            </a:r>
            <a:r>
              <a:rPr lang="en-US" dirty="0" err="1">
                <a:latin typeface="+mj-lt"/>
              </a:rPr>
              <a:t>σ</a:t>
            </a:r>
            <a:r>
              <a:rPr lang="en-US" baseline="-25000" dirty="0" err="1">
                <a:latin typeface="+mj-lt"/>
              </a:rPr>
              <a:t>z</a:t>
            </a:r>
            <a:r>
              <a:rPr lang="en-US" dirty="0">
                <a:latin typeface="+mj-lt"/>
              </a:rPr>
              <a:t> = 3.5mm due to the main FCC-</a:t>
            </a:r>
            <a:r>
              <a:rPr lang="en-US" dirty="0" err="1">
                <a:latin typeface="+mj-lt"/>
              </a:rPr>
              <a:t>ee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components, evaluated so far.</a:t>
            </a:r>
            <a:endParaRPr lang="en-US" dirty="0">
              <a:latin typeface="+mj-lt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34" r="5480"/>
          <a:stretch/>
        </p:blipFill>
        <p:spPr>
          <a:xfrm>
            <a:off x="299993" y="1208171"/>
            <a:ext cx="4861358" cy="3709504"/>
          </a:xfrm>
          <a:prstGeom prst="rect">
            <a:avLst/>
          </a:prstGeom>
        </p:spPr>
      </p:pic>
      <p:graphicFrame>
        <p:nvGraphicFramePr>
          <p:cNvPr id="22" name="Table 21"/>
          <p:cNvGraphicFramePr>
            <a:graphicFrameLocks noGrp="1"/>
          </p:cNvGraphicFramePr>
          <p:nvPr>
            <p:extLst/>
          </p:nvPr>
        </p:nvGraphicFramePr>
        <p:xfrm>
          <a:off x="5161351" y="4324619"/>
          <a:ext cx="682534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336"/>
                <a:gridCol w="1706336"/>
                <a:gridCol w="1706336"/>
                <a:gridCol w="1706336"/>
              </a:tblGrid>
              <a:tr h="1472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Component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Number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K</a:t>
                      </a:r>
                      <a:r>
                        <a:rPr lang="en-US" sz="1400" baseline="-25000" dirty="0" smtClean="0"/>
                        <a:t>loss</a:t>
                      </a:r>
                      <a:r>
                        <a:rPr lang="en-US" sz="1400" baseline="0" dirty="0" smtClean="0"/>
                        <a:t>(12.1mm)[V/</a:t>
                      </a:r>
                      <a:r>
                        <a:rPr lang="en-US" sz="1400" baseline="0" dirty="0" err="1" smtClean="0"/>
                        <a:t>pC</a:t>
                      </a:r>
                      <a:r>
                        <a:rPr lang="en-US" sz="1400" baseline="0" dirty="0" smtClean="0"/>
                        <a:t>]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𝑃</a:t>
                      </a:r>
                      <a:r>
                        <a:rPr lang="pt-BR" sz="1400" b="1" kern="1200" baseline="-25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𝑙𝑜𝑠𝑠</a:t>
                      </a:r>
                      <a:r>
                        <a:rPr lang="pt-BR" sz="1400" b="0" kern="1200" baseline="-25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b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[𝑀𝑊] </a:t>
                      </a:r>
                      <a:endParaRPr lang="pt-BR" sz="1400" b="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Resistive Wall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97.75 km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33.1</a:t>
                      </a:r>
                      <a:endParaRPr lang="hr-HR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1.21</a:t>
                      </a:r>
                      <a:endParaRPr lang="nb-NO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RF cavities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52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8.76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0.334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BPMs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4000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4.81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0.180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Bellows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20000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23.95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hr-H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0.880 </a:t>
                      </a:r>
                      <a:endParaRPr lang="hr-HR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39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RF double tapers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2.33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400" dirty="0" smtClean="0">
                          <a:solidFill>
                            <a:schemeClr val="tx1"/>
                          </a:solidFill>
                        </a:rPr>
                        <a:t>0.088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Rectangle 23"/>
          <p:cNvSpPr/>
          <p:nvPr/>
        </p:nvSpPr>
        <p:spPr>
          <a:xfrm>
            <a:off x="5402457" y="3248106"/>
            <a:ext cx="63431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+mj-lt"/>
              </a:rPr>
              <a:t>Loss factor and Power </a:t>
            </a:r>
            <a:r>
              <a:rPr lang="en-US" dirty="0">
                <a:latin typeface="+mj-lt"/>
              </a:rPr>
              <a:t>loss contribution of </a:t>
            </a:r>
            <a:r>
              <a:rPr lang="en-US" dirty="0" smtClean="0">
                <a:latin typeface="+mj-lt"/>
              </a:rPr>
              <a:t>FCC-</a:t>
            </a:r>
            <a:r>
              <a:rPr lang="en-US" dirty="0" err="1" smtClean="0">
                <a:latin typeface="+mj-lt"/>
              </a:rPr>
              <a:t>ee</a:t>
            </a:r>
            <a:r>
              <a:rPr lang="en-US" dirty="0" smtClean="0">
                <a:latin typeface="+mj-lt"/>
              </a:rPr>
              <a:t> devices at </a:t>
            </a:r>
            <a:r>
              <a:rPr lang="en-US" dirty="0">
                <a:latin typeface="+mj-lt"/>
              </a:rPr>
              <a:t>nominal intensity and bunch </a:t>
            </a:r>
            <a:r>
              <a:rPr lang="en-US" dirty="0" smtClean="0">
                <a:latin typeface="+mj-lt"/>
              </a:rPr>
              <a:t>length of 12.1 mm, </a:t>
            </a:r>
            <a:r>
              <a:rPr lang="en-US" dirty="0">
                <a:latin typeface="+mj-lt"/>
              </a:rPr>
              <a:t>in the lowest energy case of 45.6 GeV</a:t>
            </a:r>
          </a:p>
        </p:txBody>
      </p:sp>
    </p:spTree>
    <p:extLst>
      <p:ext uri="{BB962C8B-B14F-4D97-AF65-F5344CB8AC3E}">
        <p14:creationId xmlns:p14="http://schemas.microsoft.com/office/powerpoint/2010/main" val="29576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525140"/>
            <a:ext cx="11950837" cy="926507"/>
          </a:xfrm>
        </p:spPr>
        <p:txBody>
          <a:bodyPr>
            <a:normAutofit/>
          </a:bodyPr>
          <a:lstStyle/>
          <a:p>
            <a:pPr algn="r"/>
            <a:r>
              <a:rPr lang="en-US" sz="4400" dirty="0" smtClean="0">
                <a:solidFill>
                  <a:schemeClr val="tx2"/>
                </a:solidFill>
              </a:rPr>
              <a:t>Updated FCC-</a:t>
            </a:r>
            <a:r>
              <a:rPr lang="en-US" sz="4400" cap="none" dirty="0" err="1" smtClean="0">
                <a:solidFill>
                  <a:schemeClr val="tx2"/>
                </a:solidFill>
              </a:rPr>
              <a:t>ee</a:t>
            </a:r>
            <a:r>
              <a:rPr lang="en-US" sz="4400" dirty="0" smtClean="0">
                <a:solidFill>
                  <a:schemeClr val="tx2"/>
                </a:solidFill>
              </a:rPr>
              <a:t> impedance model: 20000 Bellows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41"/>
          <a:stretch/>
        </p:blipFill>
        <p:spPr>
          <a:xfrm>
            <a:off x="975340" y="2069572"/>
            <a:ext cx="4938168" cy="3649662"/>
          </a:xfrm>
          <a:prstGeom prst="rect">
            <a:avLst/>
          </a:prstGeom>
        </p:spPr>
      </p:pic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32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51126" y="1786082"/>
            <a:ext cx="3930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+mj-lt"/>
              </a:rPr>
              <a:t>W</a:t>
            </a:r>
            <a:r>
              <a:rPr lang="en-GB" sz="2000" dirty="0" smtClean="0">
                <a:latin typeface="+mj-lt"/>
              </a:rPr>
              <a:t>e </a:t>
            </a:r>
            <a:r>
              <a:rPr lang="en-GB" sz="2000" dirty="0">
                <a:latin typeface="+mj-lt"/>
              </a:rPr>
              <a:t>initially considered a number of 8000 Bellows</a:t>
            </a:r>
            <a:endParaRPr lang="en-US" sz="2000" dirty="0">
              <a:latin typeface="+mj-lt"/>
            </a:endParaRPr>
          </a:p>
        </p:txBody>
      </p:sp>
      <p:cxnSp>
        <p:nvCxnSpPr>
          <p:cNvPr id="7" name="Straight Arrow Connector 6"/>
          <p:cNvCxnSpPr>
            <a:stCxn id="6" idx="2"/>
          </p:cNvCxnSpPr>
          <p:nvPr/>
        </p:nvCxnSpPr>
        <p:spPr>
          <a:xfrm>
            <a:off x="8616459" y="2493968"/>
            <a:ext cx="0" cy="460439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389988" y="3032190"/>
            <a:ext cx="2729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85% of </a:t>
            </a:r>
            <a:r>
              <a:rPr lang="en-GB" sz="2000" dirty="0" smtClean="0">
                <a:latin typeface="+mj-lt"/>
              </a:rPr>
              <a:t>arcs (</a:t>
            </a:r>
            <a:r>
              <a:rPr lang="en-GB" sz="2000" dirty="0">
                <a:latin typeface="+mj-lt"/>
              </a:rPr>
              <a:t>~ 79 </a:t>
            </a:r>
            <a:r>
              <a:rPr lang="en-GB" sz="2000" dirty="0" smtClean="0">
                <a:latin typeface="+mj-lt"/>
              </a:rPr>
              <a:t>km)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3838" y="3945927"/>
            <a:ext cx="3013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Every arc is 8m long</a:t>
            </a:r>
            <a:endParaRPr lang="en-US" sz="20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6087" y="4220126"/>
            <a:ext cx="3495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X2 because we have </a:t>
            </a:r>
            <a:r>
              <a:rPr lang="en-GB" sz="2000" dirty="0">
                <a:latin typeface="+mj-lt"/>
              </a:rPr>
              <a:t>another bellow before any quadrupole</a:t>
            </a:r>
            <a:r>
              <a:rPr lang="en-US" sz="2000" dirty="0" smtClean="0">
                <a:latin typeface="+mj-lt"/>
              </a:rPr>
              <a:t> </a:t>
            </a:r>
            <a:endParaRPr lang="en-US" sz="20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40477" y="5562588"/>
            <a:ext cx="60288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latin typeface="+mj-lt"/>
              </a:rPr>
              <a:t>12000-13000 but to </a:t>
            </a:r>
            <a:r>
              <a:rPr lang="en-US" sz="2000" dirty="0">
                <a:latin typeface="+mj-lt"/>
              </a:rPr>
              <a:t>be </a:t>
            </a:r>
            <a:r>
              <a:rPr lang="en-US" sz="2000" dirty="0" smtClean="0">
                <a:latin typeface="+mj-lt"/>
              </a:rPr>
              <a:t>sure we </a:t>
            </a:r>
            <a:r>
              <a:rPr lang="en-US" sz="2000" dirty="0">
                <a:latin typeface="+mj-lt"/>
              </a:rPr>
              <a:t>are performing our calculations </a:t>
            </a:r>
            <a:r>
              <a:rPr lang="en-US" sz="2000" dirty="0" smtClean="0">
                <a:latin typeface="+mj-lt"/>
              </a:rPr>
              <a:t>considering up </a:t>
            </a:r>
            <a:r>
              <a:rPr lang="en-US" sz="2000" dirty="0">
                <a:latin typeface="+mj-lt"/>
              </a:rPr>
              <a:t>to 20000 </a:t>
            </a:r>
            <a:r>
              <a:rPr lang="en-US" sz="2000" dirty="0" smtClean="0">
                <a:latin typeface="+mj-lt"/>
              </a:rPr>
              <a:t>bellows</a:t>
            </a:r>
            <a:endParaRPr lang="en-GB" sz="20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04571" y="2503236"/>
            <a:ext cx="1000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BUT</a:t>
            </a:r>
            <a:endParaRPr lang="en-US" sz="2000" dirty="0">
              <a:solidFill>
                <a:schemeClr val="tx2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8604571" y="3477738"/>
            <a:ext cx="11888" cy="54509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636640" y="4974402"/>
            <a:ext cx="2" cy="64232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900363" y="1800225"/>
            <a:ext cx="868454" cy="14287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124" y="388417"/>
            <a:ext cx="11632926" cy="1450757"/>
          </a:xfrm>
        </p:spPr>
        <p:txBody>
          <a:bodyPr>
            <a:normAutofit/>
          </a:bodyPr>
          <a:lstStyle/>
          <a:p>
            <a:pPr algn="r"/>
            <a:r>
              <a:rPr lang="en-US" sz="3600" dirty="0">
                <a:solidFill>
                  <a:schemeClr val="tx2"/>
                </a:solidFill>
              </a:rPr>
              <a:t>Method to calculate the Wake Potential by software </a:t>
            </a:r>
            <a:r>
              <a:rPr lang="en-US" sz="3600" dirty="0" smtClean="0">
                <a:solidFill>
                  <a:schemeClr val="tx2"/>
                </a:solidFill>
              </a:rPr>
              <a:t>simulation: Resistive Wall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33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33226" y="5569698"/>
            <a:ext cx="5106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+mj-lt"/>
              </a:rPr>
              <a:t>R</a:t>
            </a:r>
            <a:r>
              <a:rPr lang="en-US" dirty="0" smtClean="0">
                <a:latin typeface="+mj-lt"/>
              </a:rPr>
              <a:t>eal </a:t>
            </a:r>
            <a:r>
              <a:rPr lang="en-US" dirty="0">
                <a:latin typeface="+mj-lt"/>
              </a:rPr>
              <a:t>and imaginary part of the resistive wall </a:t>
            </a:r>
            <a:r>
              <a:rPr lang="en-US" dirty="0" smtClean="0">
                <a:latin typeface="+mj-lt"/>
              </a:rPr>
              <a:t>impedance</a:t>
            </a:r>
            <a:r>
              <a:rPr lang="en-GB" dirty="0" smtClean="0">
                <a:latin typeface="+mj-lt"/>
              </a:rPr>
              <a:t> calculated </a:t>
            </a:r>
            <a:r>
              <a:rPr lang="en-GB" dirty="0">
                <a:latin typeface="+mj-lt"/>
              </a:rPr>
              <a:t>by using the code </a:t>
            </a:r>
            <a:r>
              <a:rPr lang="en-GB" b="1" i="1" dirty="0" smtClean="0">
                <a:solidFill>
                  <a:schemeClr val="tx2"/>
                </a:solidFill>
              </a:rPr>
              <a:t>IW2D</a:t>
            </a:r>
            <a:endParaRPr lang="en-US" dirty="0">
              <a:solidFill>
                <a:schemeClr val="tx2"/>
              </a:solidFill>
              <a:latin typeface="+mj-lt"/>
            </a:endParaRPr>
          </a:p>
          <a:p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26" y="1898264"/>
            <a:ext cx="4924449" cy="36992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7587" y="1839174"/>
            <a:ext cx="4709448" cy="384505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16494" y="5553910"/>
            <a:ext cx="66241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W</a:t>
            </a:r>
            <a:r>
              <a:rPr lang="en-US" sz="1600" dirty="0" smtClean="0">
                <a:effectLst/>
                <a:latin typeface="+mj-lt"/>
              </a:rPr>
              <a:t>ake potential of a 0.4 mm Gaussian bunch convoluted with the nominal bunch length and compared with the wake potential obtained directly from the convolution of the </a:t>
            </a:r>
            <a:r>
              <a:rPr lang="en-US" sz="1600" dirty="0" err="1" smtClean="0">
                <a:effectLst/>
                <a:latin typeface="+mj-lt"/>
              </a:rPr>
              <a:t>wakefield</a:t>
            </a:r>
            <a:r>
              <a:rPr lang="en-US" sz="1600" dirty="0" smtClean="0">
                <a:effectLst/>
                <a:latin typeface="+mj-lt"/>
              </a:rPr>
              <a:t> with the 3.5 mm Gaussian bunch. 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9605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6487" y="1199679"/>
            <a:ext cx="11357838" cy="8720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itle 1"/>
          <p:cNvSpPr txBox="1">
            <a:spLocks/>
          </p:cNvSpPr>
          <p:nvPr/>
        </p:nvSpPr>
        <p:spPr>
          <a:xfrm>
            <a:off x="814262" y="33108"/>
            <a:ext cx="10756556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n-US" dirty="0" smtClean="0">
                <a:solidFill>
                  <a:schemeClr val="tx2"/>
                </a:solidFill>
              </a:rPr>
              <a:t>Longitudinal dynamics: OLD machine parameters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3249173" y="5452066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600" dirty="0"/>
              <a:t>Bunch length (bottom) and RMS energy spread (top) </a:t>
            </a:r>
            <a:r>
              <a:rPr lang="en-US" sz="1600" dirty="0" smtClean="0">
                <a:latin typeface="+mj-lt"/>
              </a:rPr>
              <a:t>as </a:t>
            </a:r>
            <a:r>
              <a:rPr lang="en-US" sz="1600" dirty="0">
                <a:latin typeface="+mj-lt"/>
              </a:rPr>
              <a:t>a function of bunch population in the case with (BS) </a:t>
            </a:r>
            <a:r>
              <a:rPr lang="en-US" sz="1600" dirty="0" smtClean="0">
                <a:latin typeface="+mj-lt"/>
              </a:rPr>
              <a:t>and without </a:t>
            </a:r>
            <a:r>
              <a:rPr lang="en-US" sz="1600" dirty="0">
                <a:latin typeface="+mj-lt"/>
              </a:rPr>
              <a:t>(SR) </a:t>
            </a:r>
            <a:r>
              <a:rPr lang="en-US" sz="1600" dirty="0" err="1" smtClean="0">
                <a:latin typeface="+mj-lt"/>
              </a:rPr>
              <a:t>beamstrahlung</a:t>
            </a:r>
            <a:r>
              <a:rPr lang="en-US" sz="1600" dirty="0" smtClean="0">
                <a:latin typeface="+mj-lt"/>
              </a:rPr>
              <a:t>, which is considered here independent of the longitudinal impedance.</a:t>
            </a:r>
            <a:endParaRPr lang="en-US" sz="1600" dirty="0">
              <a:latin typeface="+mj-lt"/>
            </a:endParaRP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" r="4268"/>
          <a:stretch/>
        </p:blipFill>
        <p:spPr>
          <a:xfrm>
            <a:off x="2728234" y="1040827"/>
            <a:ext cx="6928611" cy="441123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3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70" y="384553"/>
            <a:ext cx="10686359" cy="1336552"/>
          </a:xfrm>
        </p:spPr>
        <p:txBody>
          <a:bodyPr>
            <a:noAutofit/>
          </a:bodyPr>
          <a:lstStyle/>
          <a:p>
            <a:pPr algn="r"/>
            <a:r>
              <a:rPr lang="en-US" sz="4400" dirty="0">
                <a:solidFill>
                  <a:schemeClr val="tx2"/>
                </a:solidFill>
              </a:rPr>
              <a:t>Bunch length and energy spread </a:t>
            </a:r>
            <a:r>
              <a:rPr lang="en-US" sz="4400" dirty="0" smtClean="0">
                <a:solidFill>
                  <a:schemeClr val="tx2"/>
                </a:solidFill>
              </a:rPr>
              <a:t/>
            </a:r>
            <a:br>
              <a:rPr lang="en-US" sz="4400" dirty="0" smtClean="0">
                <a:solidFill>
                  <a:schemeClr val="tx2"/>
                </a:solidFill>
              </a:rPr>
            </a:br>
            <a:r>
              <a:rPr lang="en-US" sz="4400" dirty="0" smtClean="0">
                <a:solidFill>
                  <a:schemeClr val="tx2"/>
                </a:solidFill>
              </a:rPr>
              <a:t>(old </a:t>
            </a:r>
            <a:r>
              <a:rPr lang="en-US" sz="4400" dirty="0">
                <a:solidFill>
                  <a:schemeClr val="tx2"/>
                </a:solidFill>
              </a:rPr>
              <a:t>machine </a:t>
            </a:r>
            <a:r>
              <a:rPr lang="en-US" sz="4400" dirty="0" smtClean="0">
                <a:solidFill>
                  <a:schemeClr val="tx2"/>
                </a:solidFill>
              </a:rPr>
              <a:t>parameters)</a:t>
            </a:r>
            <a:endParaRPr lang="en-US" sz="4400" dirty="0">
              <a:solidFill>
                <a:schemeClr val="tx2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255" y="1923497"/>
            <a:ext cx="5323691" cy="4022725"/>
          </a:xfr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35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51" y="1903750"/>
            <a:ext cx="5718285" cy="426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42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362" y="160205"/>
            <a:ext cx="10707131" cy="1456267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chemeClr val="tx2"/>
                </a:solidFill>
              </a:rPr>
              <a:t>Transverse Dynamics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514" y="3317760"/>
            <a:ext cx="5427456" cy="29744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935" r="4836"/>
          <a:stretch/>
        </p:blipFill>
        <p:spPr>
          <a:xfrm>
            <a:off x="0" y="521131"/>
            <a:ext cx="6468514" cy="354125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5562" y="3894810"/>
            <a:ext cx="62055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+mj-lt"/>
              </a:rPr>
              <a:t>On the top, r</a:t>
            </a:r>
            <a:r>
              <a:rPr lang="en-GB" dirty="0" err="1" smtClean="0">
                <a:latin typeface="+mj-lt"/>
              </a:rPr>
              <a:t>eal</a:t>
            </a:r>
            <a:r>
              <a:rPr lang="en-GB" dirty="0" smtClean="0">
                <a:latin typeface="+mj-lt"/>
              </a:rPr>
              <a:t> </a:t>
            </a:r>
            <a:r>
              <a:rPr lang="en-GB" dirty="0">
                <a:latin typeface="+mj-lt"/>
              </a:rPr>
              <a:t>part of the frequency shift of the first coherent oscillation modes as a function of the bunch population without </a:t>
            </a:r>
            <a:r>
              <a:rPr lang="en-GB" dirty="0" err="1">
                <a:latin typeface="+mj-lt"/>
              </a:rPr>
              <a:t>beamstrahlung</a:t>
            </a:r>
            <a:r>
              <a:rPr lang="en-GB" dirty="0">
                <a:latin typeface="+mj-lt"/>
              </a:rPr>
              <a:t>, by considering only the RW impedance produced by a NEG film </a:t>
            </a:r>
            <a:r>
              <a:rPr lang="en-GB" dirty="0" smtClean="0">
                <a:latin typeface="+mj-lt"/>
              </a:rPr>
              <a:t>with 150 </a:t>
            </a:r>
            <a:r>
              <a:rPr lang="en-GB" dirty="0">
                <a:latin typeface="+mj-lt"/>
              </a:rPr>
              <a:t>nm </a:t>
            </a:r>
            <a:r>
              <a:rPr lang="en-GB" dirty="0" smtClean="0">
                <a:latin typeface="+mj-lt"/>
              </a:rPr>
              <a:t>thickness </a:t>
            </a:r>
            <a:r>
              <a:rPr lang="en-US" dirty="0">
                <a:latin typeface="+mj-lt"/>
              </a:rPr>
              <a:t>given by IW2D</a:t>
            </a:r>
            <a:r>
              <a:rPr lang="en-GB" dirty="0" smtClean="0">
                <a:latin typeface="+mj-lt"/>
              </a:rPr>
              <a:t>. </a:t>
            </a:r>
            <a:endParaRPr lang="en-US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8921" y="5368875"/>
            <a:ext cx="60170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latin typeface="+mj-lt"/>
              </a:rPr>
              <a:t>On the right, real </a:t>
            </a:r>
            <a:r>
              <a:rPr lang="en-US" dirty="0">
                <a:latin typeface="+mj-lt"/>
              </a:rPr>
              <a:t>part of the coherent tune shift as a </a:t>
            </a:r>
            <a:r>
              <a:rPr lang="en-US" dirty="0" smtClean="0">
                <a:latin typeface="+mj-lt"/>
              </a:rPr>
              <a:t>function of intensity considering the longitudinal resistive </a:t>
            </a:r>
            <a:r>
              <a:rPr lang="en-US" dirty="0">
                <a:latin typeface="+mj-lt"/>
              </a:rPr>
              <a:t>wall </a:t>
            </a:r>
            <a:r>
              <a:rPr lang="en-US" dirty="0" err="1" smtClean="0">
                <a:latin typeface="+mj-lt"/>
              </a:rPr>
              <a:t>wakefield</a:t>
            </a:r>
            <a:r>
              <a:rPr lang="en-US" dirty="0" smtClean="0">
                <a:latin typeface="+mj-lt"/>
              </a:rPr>
              <a:t>, by using </a:t>
            </a:r>
            <a:r>
              <a:rPr lang="en-US" dirty="0" err="1" smtClean="0">
                <a:latin typeface="+mj-lt"/>
              </a:rPr>
              <a:t>PyHEADTAIL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74466" y="1705550"/>
            <a:ext cx="5780449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The TMCI occurs when the frequencies of two </a:t>
            </a:r>
            <a:r>
              <a:rPr lang="en-US" sz="1600" dirty="0" err="1">
                <a:latin typeface="+mj-lt"/>
              </a:rPr>
              <a:t>neighbouring</a:t>
            </a:r>
            <a:r>
              <a:rPr lang="en-US" sz="1600" dirty="0">
                <a:latin typeface="+mj-lt"/>
              </a:rPr>
              <a:t> coherent </a:t>
            </a:r>
            <a:r>
              <a:rPr lang="en-US" sz="1600" dirty="0" smtClean="0">
                <a:latin typeface="+mj-lt"/>
              </a:rPr>
              <a:t>oscillation </a:t>
            </a:r>
            <a:r>
              <a:rPr lang="en-US" sz="1600" dirty="0">
                <a:latin typeface="+mj-lt"/>
              </a:rPr>
              <a:t>modes merge </a:t>
            </a:r>
            <a:r>
              <a:rPr lang="en-US" sz="1600" dirty="0" smtClean="0">
                <a:latin typeface="+mj-lt"/>
              </a:rPr>
              <a:t>together. Above </a:t>
            </a:r>
            <a:r>
              <a:rPr lang="en-US" sz="1600" dirty="0">
                <a:latin typeface="+mj-lt"/>
              </a:rPr>
              <a:t>the transverse instability threshold the bunch is lost and this makes the TMCI very dangerous for the beam</a:t>
            </a:r>
            <a:r>
              <a:rPr lang="en-US" sz="1600" dirty="0" smtClean="0">
                <a:latin typeface="+mj-lt"/>
              </a:rPr>
              <a:t>.</a:t>
            </a:r>
          </a:p>
          <a:p>
            <a:pPr algn="ctr"/>
            <a:r>
              <a:rPr lang="en-US" sz="1600" dirty="0">
                <a:latin typeface="+mj-lt"/>
              </a:rPr>
              <a:t>In addition to </a:t>
            </a:r>
            <a:r>
              <a:rPr lang="en-US" sz="1600" dirty="0" smtClean="0">
                <a:latin typeface="+mj-lt"/>
              </a:rPr>
              <a:t>simulations </a:t>
            </a:r>
            <a:r>
              <a:rPr lang="en-US" sz="1600" dirty="0">
                <a:latin typeface="+mj-lt"/>
              </a:rPr>
              <a:t>with the tracking code, the TMCI threshold has been also evaluated with the analytic </a:t>
            </a:r>
            <a:r>
              <a:rPr lang="en-US" sz="1600" dirty="0" err="1">
                <a:latin typeface="+mj-lt"/>
              </a:rPr>
              <a:t>Vlasov</a:t>
            </a:r>
            <a:r>
              <a:rPr lang="en-US" sz="1600" dirty="0">
                <a:latin typeface="+mj-lt"/>
              </a:rPr>
              <a:t> solver DELPHI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76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109" y="2635445"/>
            <a:ext cx="5743310" cy="347405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81058" y="305019"/>
            <a:ext cx="10131425" cy="1456267"/>
          </a:xfrm>
        </p:spPr>
        <p:txBody>
          <a:bodyPr>
            <a:normAutofit/>
          </a:bodyPr>
          <a:lstStyle/>
          <a:p>
            <a:pPr algn="r"/>
            <a:r>
              <a:rPr lang="en-US" sz="4400" dirty="0" smtClean="0">
                <a:solidFill>
                  <a:schemeClr val="tx2"/>
                </a:solidFill>
              </a:rPr>
              <a:t>TMCI</a:t>
            </a: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37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19289" y="802035"/>
            <a:ext cx="27892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Without longitudinal resistive wall </a:t>
            </a:r>
            <a:r>
              <a:rPr lang="en-US" sz="2000" dirty="0" err="1" smtClean="0">
                <a:latin typeface="+mj-lt"/>
              </a:rPr>
              <a:t>wakefield</a:t>
            </a:r>
            <a:endParaRPr lang="en-US" sz="20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29753" y="5282357"/>
            <a:ext cx="3489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+mj-lt"/>
              </a:rPr>
              <a:t>Considering the longitudinal resistive wall </a:t>
            </a:r>
            <a:r>
              <a:rPr lang="en-US" sz="2000" dirty="0" err="1" smtClean="0">
                <a:latin typeface="+mj-lt"/>
              </a:rPr>
              <a:t>wakefield</a:t>
            </a:r>
            <a:endParaRPr lang="en-US" sz="2000" dirty="0">
              <a:latin typeface="+mj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115289" y="2300943"/>
            <a:ext cx="787400" cy="3797300"/>
          </a:xfrm>
          <a:prstGeom prst="ellipse">
            <a:avLst/>
          </a:prstGeom>
          <a:noFill/>
          <a:ln w="38100">
            <a:solidFill>
              <a:srgbClr val="156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325109" y="4358059"/>
            <a:ext cx="2577580" cy="756866"/>
          </a:xfrm>
          <a:prstGeom prst="ellipse">
            <a:avLst/>
          </a:prstGeom>
          <a:noFill/>
          <a:ln w="38100">
            <a:solidFill>
              <a:srgbClr val="156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4" t="11351" r="8148" b="6079"/>
          <a:stretch/>
        </p:blipFill>
        <p:spPr>
          <a:xfrm>
            <a:off x="289931" y="498090"/>
            <a:ext cx="5943341" cy="3605706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2790445" y="305019"/>
            <a:ext cx="787400" cy="3797300"/>
          </a:xfrm>
          <a:prstGeom prst="ellipse">
            <a:avLst/>
          </a:prstGeom>
          <a:noFill/>
          <a:ln w="38100">
            <a:solidFill>
              <a:srgbClr val="156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28637" y="2386014"/>
            <a:ext cx="2765899" cy="653021"/>
          </a:xfrm>
          <a:prstGeom prst="ellipse">
            <a:avLst/>
          </a:prstGeom>
          <a:noFill/>
          <a:ln w="38100">
            <a:solidFill>
              <a:srgbClr val="156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3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1" grpId="0" animBg="1"/>
      <p:bldP spid="1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461055"/>
            <a:ext cx="10463214" cy="1325563"/>
          </a:xfrm>
        </p:spPr>
        <p:txBody>
          <a:bodyPr>
            <a:normAutofit/>
          </a:bodyPr>
          <a:lstStyle/>
          <a:p>
            <a:pPr algn="r"/>
            <a:r>
              <a:rPr lang="en-US" sz="4000" dirty="0" smtClean="0">
                <a:solidFill>
                  <a:schemeClr val="tx2"/>
                </a:solidFill>
              </a:rPr>
              <a:t>Transverse RW for a beam length of 12.1mm: </a:t>
            </a:r>
            <a:br>
              <a:rPr lang="en-US" sz="4000" dirty="0" smtClean="0">
                <a:solidFill>
                  <a:schemeClr val="tx2"/>
                </a:solidFill>
              </a:rPr>
            </a:br>
            <a:r>
              <a:rPr lang="en-US" sz="4000" dirty="0" smtClean="0">
                <a:solidFill>
                  <a:schemeClr val="tx2"/>
                </a:solidFill>
              </a:rPr>
              <a:t>TMCI analysis</a:t>
            </a:r>
            <a:endParaRPr lang="en-US" sz="4000" dirty="0">
              <a:solidFill>
                <a:schemeClr val="tx2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65"/>
          <a:stretch/>
        </p:blipFill>
        <p:spPr>
          <a:xfrm>
            <a:off x="0" y="1786619"/>
            <a:ext cx="6947499" cy="3542620"/>
          </a:xfrm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38</a:t>
            </a:fld>
            <a:endParaRPr lang="en-US"/>
          </a:p>
        </p:txBody>
      </p:sp>
      <p:pic>
        <p:nvPicPr>
          <p:cNvPr id="5" name="Content Placeholder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7" t="11116" r="7315" b="4780"/>
          <a:stretch/>
        </p:blipFill>
        <p:spPr>
          <a:xfrm>
            <a:off x="6400800" y="3149840"/>
            <a:ext cx="5536409" cy="30539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71813" y="5957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5" t="11783" r="8299" b="4901"/>
          <a:stretch/>
        </p:blipFill>
        <p:spPr>
          <a:xfrm>
            <a:off x="6400800" y="3167122"/>
            <a:ext cx="5672138" cy="31600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3" t="10023" r="7908" b="6525"/>
          <a:stretch/>
        </p:blipFill>
        <p:spPr>
          <a:xfrm>
            <a:off x="382436" y="1803900"/>
            <a:ext cx="5950500" cy="32110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00008" y="2151859"/>
            <a:ext cx="36004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Transverse RW: </a:t>
            </a:r>
            <a:r>
              <a:rPr lang="en-US" sz="2000" dirty="0" err="1" smtClean="0">
                <a:latin typeface="+mj-lt"/>
              </a:rPr>
              <a:t>PyHT</a:t>
            </a:r>
            <a:r>
              <a:rPr lang="en-US" sz="2000" dirty="0" smtClean="0">
                <a:latin typeface="+mj-lt"/>
              </a:rPr>
              <a:t> vs Delphi</a:t>
            </a:r>
            <a:endParaRPr lang="en-US" sz="20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83015" y="5585260"/>
            <a:ext cx="2171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Longitudinal RW</a:t>
            </a:r>
            <a:endParaRPr lang="en-US" sz="20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8199" y="4909014"/>
            <a:ext cx="27892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j-lt"/>
              </a:rPr>
              <a:t>Without longitudinal resistive wall </a:t>
            </a:r>
            <a:r>
              <a:rPr lang="en-US" sz="2000" dirty="0" err="1" smtClean="0">
                <a:latin typeface="+mj-lt"/>
              </a:rPr>
              <a:t>wakefield</a:t>
            </a:r>
            <a:endParaRPr lang="en-US" sz="20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46987" y="2560763"/>
            <a:ext cx="3489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latin typeface="+mj-lt"/>
              </a:rPr>
              <a:t>Considering the longitudinal resistive wall </a:t>
            </a:r>
            <a:r>
              <a:rPr lang="en-US" sz="2000" dirty="0" err="1" smtClean="0">
                <a:latin typeface="+mj-lt"/>
              </a:rPr>
              <a:t>wakefield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43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sz="4000" dirty="0"/>
              <a:t>TMCI: </a:t>
            </a:r>
            <a:r>
              <a:rPr lang="en-US" sz="4000" dirty="0" smtClean="0"/>
              <a:t>longitudinal wake </a:t>
            </a:r>
            <a:r>
              <a:rPr lang="en-US" sz="4000" dirty="0"/>
              <a:t>(on the right) and </a:t>
            </a:r>
            <a:r>
              <a:rPr lang="en-US" sz="4000" dirty="0" smtClean="0"/>
              <a:t>transverse wake </a:t>
            </a:r>
            <a:r>
              <a:rPr lang="en-US" sz="4000" dirty="0"/>
              <a:t>(on the left) </a:t>
            </a:r>
            <a:r>
              <a:rPr lang="en-US" sz="4000" dirty="0" smtClean="0"/>
              <a:t>with a bunch length of 15.2 mm  </a:t>
            </a:r>
            <a:endParaRPr lang="en-US" sz="4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39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309" t="11042" r="8691" b="7917"/>
          <a:stretch/>
        </p:blipFill>
        <p:spPr>
          <a:xfrm>
            <a:off x="5957888" y="2937962"/>
            <a:ext cx="6015037" cy="3277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992" t="12708" r="8769" b="7500"/>
          <a:stretch/>
        </p:blipFill>
        <p:spPr>
          <a:xfrm>
            <a:off x="214313" y="1846033"/>
            <a:ext cx="5743575" cy="307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68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4"/>
          <a:stretch/>
        </p:blipFill>
        <p:spPr>
          <a:xfrm>
            <a:off x="4616747" y="1848385"/>
            <a:ext cx="6251505" cy="4480729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386326" y="1513329"/>
            <a:ext cx="4270837" cy="14509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400" dirty="0">
                <a:solidFill>
                  <a:schemeClr val="tx1"/>
                </a:solidFill>
              </a:rPr>
              <a:t>C</a:t>
            </a:r>
            <a:r>
              <a:rPr lang="en-US" sz="2400" dirty="0" smtClean="0">
                <a:solidFill>
                  <a:schemeClr val="tx1"/>
                </a:solidFill>
              </a:rPr>
              <a:t>omparison of the wake potential of 3.5 mm bunch length between </a:t>
            </a:r>
            <a:r>
              <a:rPr lang="en-US" sz="2400" dirty="0" err="1" smtClean="0">
                <a:solidFill>
                  <a:schemeClr val="tx1"/>
                </a:solidFill>
              </a:rPr>
              <a:t>PyHT</a:t>
            </a:r>
            <a:r>
              <a:rPr lang="en-US" sz="2400" dirty="0" smtClean="0">
                <a:solidFill>
                  <a:schemeClr val="tx1"/>
                </a:solidFill>
              </a:rPr>
              <a:t> and CST: </a:t>
            </a:r>
            <a:r>
              <a:rPr lang="en-US" sz="2400" dirty="0">
                <a:solidFill>
                  <a:schemeClr val="tx1"/>
                </a:solidFill>
              </a:rPr>
              <a:t>B</a:t>
            </a:r>
            <a:r>
              <a:rPr lang="en-US" sz="2400" dirty="0" smtClean="0">
                <a:solidFill>
                  <a:schemeClr val="tx1"/>
                </a:solidFill>
              </a:rPr>
              <a:t>ellows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430" y="3234716"/>
            <a:ext cx="39862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latin typeface="+mj-lt"/>
              </a:rPr>
              <a:t>Wake potential </a:t>
            </a:r>
            <a:r>
              <a:rPr lang="en-US" dirty="0" smtClean="0">
                <a:latin typeface="+mj-lt"/>
              </a:rPr>
              <a:t>for a Bellow of </a:t>
            </a:r>
            <a:r>
              <a:rPr lang="en-US" dirty="0">
                <a:latin typeface="+mj-lt"/>
              </a:rPr>
              <a:t>a 3.5 mm Gaussian bunch </a:t>
            </a:r>
            <a:r>
              <a:rPr lang="en-US" dirty="0" smtClean="0">
                <a:latin typeface="+mj-lt"/>
              </a:rPr>
              <a:t>obtained directly by CST (red curve) and with the convolution by using the wake potential of 0.4 mm Gaussian bunch (green dots).</a:t>
            </a:r>
            <a:endParaRPr lang="en-US" dirty="0">
              <a:latin typeface="+mj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4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28613" y="993612"/>
            <a:ext cx="118633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tx2"/>
                </a:solidFill>
                <a:latin typeface="+mj-lt"/>
              </a:rPr>
              <a:t>Method to calculate the Wake Potential by software </a:t>
            </a:r>
            <a:r>
              <a:rPr lang="en-US" sz="3600" dirty="0" smtClean="0">
                <a:solidFill>
                  <a:schemeClr val="tx2"/>
                </a:solidFill>
                <a:latin typeface="+mj-lt"/>
              </a:rPr>
              <a:t>simulation</a:t>
            </a:r>
            <a:endParaRPr lang="en-US" sz="36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09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342900" y="242341"/>
            <a:ext cx="11555383" cy="1450975"/>
          </a:xfrm>
        </p:spPr>
        <p:txBody>
          <a:bodyPr>
            <a:normAutofit/>
          </a:bodyPr>
          <a:lstStyle/>
          <a:p>
            <a:pPr algn="r"/>
            <a:r>
              <a:rPr lang="en-US" sz="3600" dirty="0">
                <a:solidFill>
                  <a:schemeClr val="tx2"/>
                </a:solidFill>
              </a:rPr>
              <a:t>C</a:t>
            </a:r>
            <a:r>
              <a:rPr lang="en-US" sz="3600" dirty="0" smtClean="0">
                <a:solidFill>
                  <a:schemeClr val="tx2"/>
                </a:solidFill>
              </a:rPr>
              <a:t>omparison </a:t>
            </a:r>
            <a:r>
              <a:rPr lang="en-US" sz="3600" dirty="0">
                <a:solidFill>
                  <a:schemeClr val="tx2"/>
                </a:solidFill>
              </a:rPr>
              <a:t>of the wake potential of 3.5 mm bunch length between </a:t>
            </a:r>
            <a:r>
              <a:rPr lang="en-US" sz="3600" dirty="0" err="1">
                <a:solidFill>
                  <a:schemeClr val="tx2"/>
                </a:solidFill>
              </a:rPr>
              <a:t>PyHT</a:t>
            </a:r>
            <a:r>
              <a:rPr lang="en-US" sz="3600" dirty="0">
                <a:solidFill>
                  <a:schemeClr val="tx2"/>
                </a:solidFill>
              </a:rPr>
              <a:t> and </a:t>
            </a:r>
            <a:r>
              <a:rPr lang="en-US" sz="3600" dirty="0" smtClean="0">
                <a:solidFill>
                  <a:schemeClr val="tx2"/>
                </a:solidFill>
              </a:rPr>
              <a:t>CST: BPMs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5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3"/>
          <a:stretch/>
        </p:blipFill>
        <p:spPr>
          <a:xfrm>
            <a:off x="2853621" y="1823303"/>
            <a:ext cx="6540762" cy="450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7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1463" y="325738"/>
            <a:ext cx="11201400" cy="1450975"/>
          </a:xfrm>
        </p:spPr>
        <p:txBody>
          <a:bodyPr>
            <a:normAutofit/>
          </a:bodyPr>
          <a:lstStyle/>
          <a:p>
            <a:pPr algn="r"/>
            <a:r>
              <a:rPr lang="en-US" sz="3600" dirty="0">
                <a:solidFill>
                  <a:schemeClr val="tx2"/>
                </a:solidFill>
              </a:rPr>
              <a:t>C</a:t>
            </a:r>
            <a:r>
              <a:rPr lang="en-US" sz="3600" dirty="0" smtClean="0">
                <a:solidFill>
                  <a:schemeClr val="tx2"/>
                </a:solidFill>
              </a:rPr>
              <a:t>omparison </a:t>
            </a:r>
            <a:r>
              <a:rPr lang="en-US" sz="3600" dirty="0">
                <a:solidFill>
                  <a:schemeClr val="tx2"/>
                </a:solidFill>
              </a:rPr>
              <a:t>of the wake potential of 3.5 mm bunch length between </a:t>
            </a:r>
            <a:r>
              <a:rPr lang="en-US" sz="3600" dirty="0" err="1">
                <a:solidFill>
                  <a:schemeClr val="tx2"/>
                </a:solidFill>
              </a:rPr>
              <a:t>PyHT</a:t>
            </a:r>
            <a:r>
              <a:rPr lang="en-US" sz="3600" dirty="0">
                <a:solidFill>
                  <a:schemeClr val="tx2"/>
                </a:solidFill>
              </a:rPr>
              <a:t> and </a:t>
            </a:r>
            <a:r>
              <a:rPr lang="en-US" sz="3600" dirty="0" smtClean="0">
                <a:solidFill>
                  <a:schemeClr val="tx2"/>
                </a:solidFill>
              </a:rPr>
              <a:t>CST: RF Cavities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6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73619" y="2335121"/>
            <a:ext cx="621982" cy="19000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3" b="2101"/>
          <a:stretch/>
        </p:blipFill>
        <p:spPr>
          <a:xfrm>
            <a:off x="2777904" y="1782243"/>
            <a:ext cx="6303558" cy="447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-1" y="335984"/>
            <a:ext cx="11458575" cy="1456267"/>
          </a:xfrm>
        </p:spPr>
        <p:txBody>
          <a:bodyPr>
            <a:normAutofit/>
          </a:bodyPr>
          <a:lstStyle/>
          <a:p>
            <a:pPr algn="r"/>
            <a:r>
              <a:rPr lang="en-US" sz="3600" dirty="0">
                <a:solidFill>
                  <a:schemeClr val="tx2"/>
                </a:solidFill>
              </a:rPr>
              <a:t>C</a:t>
            </a:r>
            <a:r>
              <a:rPr lang="en-US" sz="3600" dirty="0" smtClean="0">
                <a:solidFill>
                  <a:schemeClr val="tx2"/>
                </a:solidFill>
              </a:rPr>
              <a:t>omparison </a:t>
            </a:r>
            <a:r>
              <a:rPr lang="en-US" sz="3600" dirty="0">
                <a:solidFill>
                  <a:schemeClr val="tx2"/>
                </a:solidFill>
              </a:rPr>
              <a:t>of the wake potential of 3.5 mm bunch length between </a:t>
            </a:r>
            <a:r>
              <a:rPr lang="en-US" sz="3600" dirty="0" err="1">
                <a:solidFill>
                  <a:schemeClr val="tx2"/>
                </a:solidFill>
              </a:rPr>
              <a:t>PyHT</a:t>
            </a:r>
            <a:r>
              <a:rPr lang="en-US" sz="3600" dirty="0">
                <a:solidFill>
                  <a:schemeClr val="tx2"/>
                </a:solidFill>
              </a:rPr>
              <a:t> and </a:t>
            </a:r>
            <a:r>
              <a:rPr lang="en-US" sz="3600" dirty="0" smtClean="0">
                <a:solidFill>
                  <a:schemeClr val="tx2"/>
                </a:solidFill>
              </a:rPr>
              <a:t>CST: RF double tapers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157538" y="1792251"/>
            <a:ext cx="5795432" cy="434657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7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71860" y="2327563"/>
            <a:ext cx="593766" cy="19000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704668" y="2253289"/>
            <a:ext cx="149693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E6F6F"/>
                </a:solidFill>
              </a:rPr>
              <a:t>3.5 mm</a:t>
            </a:r>
          </a:p>
          <a:p>
            <a:r>
              <a:rPr lang="en-US" sz="800" dirty="0" smtClean="0">
                <a:solidFill>
                  <a:srgbClr val="6E6F6F"/>
                </a:solidFill>
              </a:rPr>
              <a:t>3.5_ABCI</a:t>
            </a:r>
            <a:endParaRPr lang="en-US" sz="800" dirty="0">
              <a:solidFill>
                <a:srgbClr val="6E6F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81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31"/>
          <a:stretch/>
        </p:blipFill>
        <p:spPr>
          <a:xfrm>
            <a:off x="349581" y="2458065"/>
            <a:ext cx="6439937" cy="3606841"/>
          </a:xfrm>
          <a:prstGeom prst="rect">
            <a:avLst/>
          </a:prstGeom>
        </p:spPr>
      </p:pic>
      <p:sp>
        <p:nvSpPr>
          <p:cNvPr id="8" name="Titolo 7">
            <a:extLst>
              <a:ext uri="{FF2B5EF4-FFF2-40B4-BE49-F238E27FC236}">
                <a16:creationId xmlns:a16="http://schemas.microsoft.com/office/drawing/2014/main" xmlns="" id="{951B0C5D-3EF6-AE45-9C07-19B1E97D1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14375" y="0"/>
            <a:ext cx="12191999" cy="1557338"/>
          </a:xfrm>
        </p:spPr>
        <p:txBody>
          <a:bodyPr>
            <a:normAutofit/>
          </a:bodyPr>
          <a:lstStyle/>
          <a:p>
            <a:pPr algn="r"/>
            <a:r>
              <a:rPr lang="en-US" sz="4000" dirty="0"/>
              <a:t>Wake and impedance repository for FCC-</a:t>
            </a:r>
            <a:r>
              <a:rPr lang="en-US" sz="4000" dirty="0" err="1"/>
              <a:t>ee</a:t>
            </a:r>
            <a:r>
              <a:rPr lang="en-US" sz="4000" dirty="0"/>
              <a:t>: </a:t>
            </a:r>
            <a:r>
              <a:rPr lang="en-US" sz="4000" dirty="0">
                <a:hlinkClick r:id="rId4"/>
              </a:rPr>
              <a:t>https://gitlab.cern.ch/ecarideo/FCCee_IW_Model</a:t>
            </a:r>
            <a:r>
              <a:rPr lang="en-US" sz="4000" dirty="0"/>
              <a:t> 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842962" y="1728788"/>
            <a:ext cx="112156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+mj-lt"/>
              </a:rPr>
              <a:t>A repository, or </a:t>
            </a:r>
            <a:r>
              <a:rPr lang="en-US" sz="2000" dirty="0" err="1">
                <a:latin typeface="+mj-lt"/>
              </a:rPr>
              <a:t>Git</a:t>
            </a:r>
            <a:r>
              <a:rPr lang="en-US" sz="2000" dirty="0">
                <a:latin typeface="+mj-lt"/>
              </a:rPr>
              <a:t> project, encompasses the entire collection of files and folders associated with a </a:t>
            </a:r>
            <a:r>
              <a:rPr lang="en-US" sz="2000" dirty="0" smtClean="0">
                <a:latin typeface="+mj-lt"/>
              </a:rPr>
              <a:t>project</a:t>
            </a:r>
            <a:r>
              <a:rPr lang="en-US" sz="2000" dirty="0">
                <a:latin typeface="+mj-lt"/>
              </a:rPr>
              <a:t>.</a:t>
            </a:r>
            <a:r>
              <a:rPr lang="en-US" sz="2000" dirty="0" smtClean="0">
                <a:latin typeface="+mj-lt"/>
              </a:rPr>
              <a:t> Working </a:t>
            </a:r>
            <a:r>
              <a:rPr lang="en-US" sz="2000" dirty="0">
                <a:latin typeface="+mj-lt"/>
              </a:rPr>
              <a:t>in repositories keeps development </a:t>
            </a:r>
            <a:r>
              <a:rPr lang="en-US" sz="2000" dirty="0" smtClean="0">
                <a:latin typeface="+mj-lt"/>
              </a:rPr>
              <a:t>projects </a:t>
            </a:r>
            <a:r>
              <a:rPr lang="en-US" sz="2000" dirty="0">
                <a:latin typeface="+mj-lt"/>
              </a:rPr>
              <a:t>organized and organized and protected. </a:t>
            </a:r>
          </a:p>
        </p:txBody>
      </p:sp>
      <p:sp>
        <p:nvSpPr>
          <p:cNvPr id="5" name="Rectangle 4"/>
          <p:cNvSpPr/>
          <p:nvPr/>
        </p:nvSpPr>
        <p:spPr>
          <a:xfrm>
            <a:off x="6789518" y="2436674"/>
            <a:ext cx="50976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+mj-lt"/>
              </a:rPr>
              <a:t>The </a:t>
            </a:r>
            <a:r>
              <a:rPr lang="en-US" sz="2000" dirty="0">
                <a:latin typeface="+mj-lt"/>
              </a:rPr>
              <a:t>Repository also provides more opportunities for project transparency and collaboration, working together to build the best possible final product. 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050984" y="5194317"/>
            <a:ext cx="2520779" cy="12357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71763" y="3931670"/>
            <a:ext cx="3912433" cy="1631216"/>
          </a:xfrm>
          <a:prstGeom prst="rect">
            <a:avLst/>
          </a:prstGeom>
          <a:solidFill>
            <a:schemeClr val="accent2"/>
          </a:solidFill>
          <a:ln>
            <a:solidFill>
              <a:srgbClr val="148496"/>
            </a:solidFill>
          </a:ln>
        </p:spPr>
        <p:txBody>
          <a:bodyPr wrap="square" rtlCol="0">
            <a:spAutoFit/>
          </a:bodyPr>
          <a:lstStyle/>
          <a:p>
            <a:endParaRPr lang="en-US" sz="28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In this folder there are some of FCC-</a:t>
            </a:r>
            <a:r>
              <a:rPr lang="en-US" dirty="0" err="1" smtClean="0">
                <a:solidFill>
                  <a:schemeClr val="bg1"/>
                </a:solidFill>
                <a:latin typeface="+mj-lt"/>
              </a:rPr>
              <a:t>ee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components and for each </a:t>
            </a:r>
            <a:r>
              <a:rPr lang="en-US" dirty="0" smtClean="0">
                <a:solidFill>
                  <a:schemeClr val="bg1"/>
                </a:solidFill>
                <a:latin typeface="+mj-lt"/>
                <a:ea typeface="Calibri Light" charset="0"/>
                <a:cs typeface="Calibri Light" charset="0"/>
              </a:rPr>
              <a:t>machine </a:t>
            </a:r>
            <a:r>
              <a:rPr lang="en-US" dirty="0">
                <a:solidFill>
                  <a:schemeClr val="bg1"/>
                </a:solidFill>
                <a:latin typeface="+mj-lt"/>
                <a:ea typeface="Calibri Light" charset="0"/>
                <a:cs typeface="Calibri Light" charset="0"/>
              </a:rPr>
              <a:t>components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j-lt"/>
                <a:ea typeface="Calibri Light" charset="0"/>
                <a:cs typeface="Calibri Light" charset="0"/>
              </a:rPr>
              <a:t>the </a:t>
            </a:r>
            <a:r>
              <a:rPr lang="en-US" dirty="0">
                <a:solidFill>
                  <a:schemeClr val="bg1"/>
                </a:solidFill>
                <a:latin typeface="+mj-lt"/>
                <a:ea typeface="Calibri Light" charset="0"/>
                <a:cs typeface="Calibri Light" charset="0"/>
              </a:rPr>
              <a:t>calculated </a:t>
            </a:r>
            <a:r>
              <a:rPr lang="en-US" dirty="0" smtClean="0">
                <a:solidFill>
                  <a:schemeClr val="bg1"/>
                </a:solidFill>
                <a:latin typeface="+mj-lt"/>
                <a:ea typeface="Calibri Light" charset="0"/>
                <a:cs typeface="Calibri Light" charset="0"/>
              </a:rPr>
              <a:t>impedance and wake</a:t>
            </a:r>
            <a:endParaRPr lang="en-US" dirty="0">
              <a:solidFill>
                <a:schemeClr val="bg1"/>
              </a:solidFill>
              <a:latin typeface="+mj-lt"/>
              <a:ea typeface="Calibri Light" charset="0"/>
              <a:cs typeface="Calibri Light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237304" y="3914868"/>
            <a:ext cx="2818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 Light" charset="0"/>
                <a:ea typeface="Calibri Light" charset="0"/>
                <a:cs typeface="Calibri Light" charset="0"/>
              </a:rPr>
              <a:t>How is it developed?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6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688" y="397055"/>
            <a:ext cx="10932795" cy="1450757"/>
          </a:xfrm>
          <a:noFill/>
          <a:ln>
            <a:noFill/>
          </a:ln>
        </p:spPr>
        <p:txBody>
          <a:bodyPr>
            <a:normAutofit/>
          </a:bodyPr>
          <a:lstStyle/>
          <a:p>
            <a:pPr algn="r"/>
            <a:r>
              <a:rPr lang="en-US" sz="4000" dirty="0" err="1"/>
              <a:t>FCCee_IW_Model</a:t>
            </a:r>
            <a:r>
              <a:rPr lang="en-US" sz="4000" dirty="0"/>
              <a:t>/</a:t>
            </a:r>
            <a:r>
              <a:rPr lang="en-US" sz="4000" dirty="0" err="1"/>
              <a:t>FCC_elements</a:t>
            </a:r>
            <a:r>
              <a:rPr lang="en-US" sz="4000" dirty="0"/>
              <a:t>/</a:t>
            </a:r>
            <a:r>
              <a:rPr lang="en-US" sz="1200" dirty="0"/>
              <a:t/>
            </a:r>
            <a:br>
              <a:rPr lang="en-US" sz="1200" dirty="0"/>
            </a:br>
            <a:endParaRPr lang="en-US" sz="12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08/12/21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Emanuela Carideo - FCC WP2 Workshop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55515-885B-B544-B725-05FF27960243}" type="slidenum">
              <a:rPr lang="en-US" smtClean="0"/>
              <a:t>9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9" t="25831"/>
          <a:stretch/>
        </p:blipFill>
        <p:spPr>
          <a:xfrm>
            <a:off x="1887754" y="2014538"/>
            <a:ext cx="8289708" cy="3957637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2" name="Oval 11"/>
          <p:cNvSpPr/>
          <p:nvPr/>
        </p:nvSpPr>
        <p:spPr>
          <a:xfrm>
            <a:off x="1578435" y="4413039"/>
            <a:ext cx="2622856" cy="1173374"/>
          </a:xfrm>
          <a:prstGeom prst="ellipse">
            <a:avLst/>
          </a:prstGeom>
          <a:noFill/>
          <a:ln w="412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200373" y="4385761"/>
            <a:ext cx="4197246" cy="13491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412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endCxn id="13" idx="1"/>
          </p:cNvCxnSpPr>
          <p:nvPr/>
        </p:nvCxnSpPr>
        <p:spPr>
          <a:xfrm>
            <a:off x="4261561" y="5031688"/>
            <a:ext cx="1938812" cy="28630"/>
          </a:xfrm>
          <a:prstGeom prst="straightConnector1">
            <a:avLst/>
          </a:prstGeom>
          <a:ln w="412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50817" y="4507268"/>
            <a:ext cx="3886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The total </a:t>
            </a:r>
            <a:r>
              <a:rPr lang="en-US" sz="2400" dirty="0" err="1">
                <a:latin typeface="+mj-lt"/>
              </a:rPr>
              <a:t>FCCee</a:t>
            </a:r>
            <a:r>
              <a:rPr lang="en-US" sz="2400" dirty="0">
                <a:latin typeface="+mj-lt"/>
              </a:rPr>
              <a:t> Impedance comes from all machine components</a:t>
            </a:r>
          </a:p>
        </p:txBody>
      </p:sp>
      <p:sp>
        <p:nvSpPr>
          <p:cNvPr id="16" name="Oval 15"/>
          <p:cNvSpPr/>
          <p:nvPr/>
        </p:nvSpPr>
        <p:spPr>
          <a:xfrm>
            <a:off x="1425323" y="2736868"/>
            <a:ext cx="2350626" cy="1770399"/>
          </a:xfrm>
          <a:prstGeom prst="ellipse">
            <a:avLst/>
          </a:prstGeom>
          <a:noFill/>
          <a:ln w="444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878694" y="3514333"/>
            <a:ext cx="1867391" cy="12988"/>
          </a:xfrm>
          <a:prstGeom prst="straightConnector1">
            <a:avLst/>
          </a:prstGeom>
          <a:ln w="444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835526" y="2738339"/>
            <a:ext cx="4064932" cy="14990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444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97587" y="3098835"/>
            <a:ext cx="3537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j-lt"/>
              </a:rPr>
              <a:t>The </a:t>
            </a:r>
            <a:r>
              <a:rPr lang="en-US" sz="2400" dirty="0">
                <a:latin typeface="+mj-lt"/>
              </a:rPr>
              <a:t>same procedure for </a:t>
            </a:r>
            <a:r>
              <a:rPr lang="en-US" sz="2400" dirty="0" smtClean="0">
                <a:latin typeface="+mj-lt"/>
              </a:rPr>
              <a:t>every folders</a:t>
            </a:r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690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5" grpId="0"/>
      <p:bldP spid="15" grpId="1"/>
      <p:bldP spid="16" grpId="0" animBg="1"/>
      <p:bldP spid="18" grpId="0" animBg="1"/>
      <p:bldP spid="19" grpId="0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5597</TotalTime>
  <Words>2300</Words>
  <Application>Microsoft Macintosh PowerPoint</Application>
  <PresentationFormat>Widescreen</PresentationFormat>
  <Paragraphs>330</Paragraphs>
  <Slides>39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Calibri</vt:lpstr>
      <vt:lpstr>Calibri Light</vt:lpstr>
      <vt:lpstr>Cambria Math</vt:lpstr>
      <vt:lpstr>ＭＳ Ｐゴシック</vt:lpstr>
      <vt:lpstr>Times New Roman</vt:lpstr>
      <vt:lpstr>Arial</vt:lpstr>
      <vt:lpstr>Retrospect</vt:lpstr>
      <vt:lpstr>Impedance model  &amp;  TMCI threshold</vt:lpstr>
      <vt:lpstr>Outline</vt:lpstr>
      <vt:lpstr>Impedance Sources: CST and IW2D simulations</vt:lpstr>
      <vt:lpstr>PowerPoint Presentation</vt:lpstr>
      <vt:lpstr>Comparison of the wake potential of 3.5 mm bunch length between PyHT and CST: BPMs</vt:lpstr>
      <vt:lpstr>Comparison of the wake potential of 3.5 mm bunch length between PyHT and CST: RF Cavities</vt:lpstr>
      <vt:lpstr>Comparison of the wake potential of 3.5 mm bunch length between PyHT and CST: RF double tapers</vt:lpstr>
      <vt:lpstr>Wake and impedance repository for FCC-ee: https://gitlab.cern.ch/ecarideo/FCCee_IW_Model </vt:lpstr>
      <vt:lpstr>FCCee_IW_Model/FCC_elements/ </vt:lpstr>
      <vt:lpstr>PowerPoint Presentation</vt:lpstr>
      <vt:lpstr>New Wakes with new machine parameters :  Longitudinal RW with 150nm of coating plus the Bellows without neglected the perturbation introduced by the lateral winglets used to place synchrotron radiation absorbers (Chiara Antuono)  </vt:lpstr>
      <vt:lpstr>PowerPoint Presentation</vt:lpstr>
      <vt:lpstr>Bunch length and energy spread for considered cases</vt:lpstr>
      <vt:lpstr>Transverse Dynamics: Checked the method </vt:lpstr>
      <vt:lpstr>Transverse Dynamics</vt:lpstr>
      <vt:lpstr>TMCI</vt:lpstr>
      <vt:lpstr>TMCI: longitudinal and transverse wake with a bunch length of 15.2 mm (BS)  </vt:lpstr>
      <vt:lpstr>Variable Chromaticity</vt:lpstr>
      <vt:lpstr>New evaluation of the impedances using different NEG coating  : 100 nm 150 nm and 200 nm     </vt:lpstr>
      <vt:lpstr>PowerPoint Presentation</vt:lpstr>
      <vt:lpstr>TMCI analyzes using wake with different NEGs : 100nm, 150 nm and 200 nm </vt:lpstr>
      <vt:lpstr>TMCI analyzes using wake with different NEGs : 100nm, 150 nm and 200 nm </vt:lpstr>
      <vt:lpstr>TMCI analyzes using wake with different NEGs : 100nm,150 nm and 200 nm </vt:lpstr>
      <vt:lpstr>Work in progress </vt:lpstr>
      <vt:lpstr>Preliminary work</vt:lpstr>
      <vt:lpstr>First result</vt:lpstr>
      <vt:lpstr>Future Plan</vt:lpstr>
      <vt:lpstr>Any questions or suggestions? Time for further discussion this afternoon in 6/R-012 </vt:lpstr>
      <vt:lpstr>Back-up Slides</vt:lpstr>
      <vt:lpstr>Updated FCC-ee impedance model</vt:lpstr>
      <vt:lpstr>Impedance Sources: CST and IW2D simulations</vt:lpstr>
      <vt:lpstr>Updated FCC-ee impedance model: 20000 Bellows</vt:lpstr>
      <vt:lpstr>Method to calculate the Wake Potential by software simulation: Resistive Wall</vt:lpstr>
      <vt:lpstr>PowerPoint Presentation</vt:lpstr>
      <vt:lpstr>Bunch length and energy spread  (old machine parameters)</vt:lpstr>
      <vt:lpstr>Transverse Dynamics</vt:lpstr>
      <vt:lpstr>TMCI</vt:lpstr>
      <vt:lpstr>Transverse RW for a beam length of 12.1mm:  TMCI analysis</vt:lpstr>
      <vt:lpstr>TMCI: longitudinal wake (on the right) and transverse wake (on the left) with a bunch length of 15.2 mm  </vt:lpstr>
    </vt:vector>
  </TitlesOfParts>
  <Manager/>
  <Company/>
  <LinksUpToDate>false</LinksUpToDate>
  <SharedDoc>false</SharedDoc>
  <HyperlinkBase/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Emanuela Carideo</dc:creator>
  <cp:keywords/>
  <dc:description/>
  <cp:lastModifiedBy>Emanuela Carideo</cp:lastModifiedBy>
  <cp:revision>174</cp:revision>
  <cp:lastPrinted>2021-11-02T06:47:52Z</cp:lastPrinted>
  <dcterms:created xsi:type="dcterms:W3CDTF">2021-05-17T08:29:54Z</dcterms:created>
  <dcterms:modified xsi:type="dcterms:W3CDTF">2021-12-08T00:00:50Z</dcterms:modified>
  <cp:category/>
</cp:coreProperties>
</file>