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sldIdLst>
    <p:sldId id="1311" r:id="rId2"/>
    <p:sldId id="1303" r:id="rId3"/>
    <p:sldId id="1304" r:id="rId4"/>
    <p:sldId id="1301" r:id="rId5"/>
    <p:sldId id="1306" r:id="rId6"/>
    <p:sldId id="1290" r:id="rId7"/>
    <p:sldId id="1298" r:id="rId8"/>
    <p:sldId id="1318" r:id="rId9"/>
    <p:sldId id="1305" r:id="rId10"/>
    <p:sldId id="1312" r:id="rId11"/>
    <p:sldId id="1286" r:id="rId12"/>
    <p:sldId id="1287" r:id="rId13"/>
    <p:sldId id="1319" r:id="rId14"/>
    <p:sldId id="1313" r:id="rId15"/>
    <p:sldId id="1316" r:id="rId16"/>
    <p:sldId id="1315" r:id="rId17"/>
    <p:sldId id="131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08F776C-2E3F-49C5-9255-19FBA9C63442}">
          <p14:sldIdLst>
            <p14:sldId id="1311"/>
          </p14:sldIdLst>
        </p14:section>
        <p14:section name="Untitled Section" id="{3D673552-953E-47CC-A8A4-66D0435E2971}">
          <p14:sldIdLst>
            <p14:sldId id="1303"/>
            <p14:sldId id="1304"/>
            <p14:sldId id="1301"/>
            <p14:sldId id="1306"/>
            <p14:sldId id="1290"/>
            <p14:sldId id="1298"/>
            <p14:sldId id="1318"/>
            <p14:sldId id="1305"/>
            <p14:sldId id="1312"/>
            <p14:sldId id="1286"/>
            <p14:sldId id="1287"/>
            <p14:sldId id="1319"/>
            <p14:sldId id="1313"/>
            <p14:sldId id="1316"/>
            <p14:sldId id="1315"/>
            <p14:sldId id="131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berto Kersevan" initials="RK" lastIdx="1" clrIdx="0">
    <p:extLst>
      <p:ext uri="{19B8F6BF-5375-455C-9EA6-DF929625EA0E}">
        <p15:presenceInfo xmlns:p15="http://schemas.microsoft.com/office/powerpoint/2012/main" userId="S::roberto.kersevan@cern.ch::d61b0c30-cfe1-4fd9-8fa9-de93c4ca790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07" autoAdjust="0"/>
  </p:normalViewPr>
  <p:slideViewPr>
    <p:cSldViewPr snapToGrid="0">
      <p:cViewPr varScale="1">
        <p:scale>
          <a:sx n="113" d="100"/>
          <a:sy n="113" d="100"/>
        </p:scale>
        <p:origin x="3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FCA5D3-EA7C-4330-9F6C-AB0C01183A18}" type="datetimeFigureOut">
              <a:rPr lang="en-GB" smtClean="0"/>
              <a:t>08/12/2021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A78E27-3DBB-41D7-B2FF-4E003BD365CE}" type="slidenum">
              <a:rPr lang="en-GB" smtClean="0"/>
              <a:t>‹#›</a:t>
            </a:fld>
            <a:endParaRPr lang="en-GB"/>
          </a:p>
        </p:txBody>
      </p:sp>
    </p:spTree>
    <p:extLst>
      <p:ext uri="{BB962C8B-B14F-4D97-AF65-F5344CB8AC3E}">
        <p14:creationId xmlns:p14="http://schemas.microsoft.com/office/powerpoint/2010/main" val="13028893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C0796-3713-43C0-8B01-41C10CEFD48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5ABEEB1-619E-477D-8A17-5F2D8E16B34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EE04E8E-DD29-4AAE-9090-C7E8E813988D}"/>
              </a:ext>
            </a:extLst>
          </p:cNvPr>
          <p:cNvSpPr>
            <a:spLocks noGrp="1"/>
          </p:cNvSpPr>
          <p:nvPr>
            <p:ph type="dt" sz="half" idx="10"/>
          </p:nvPr>
        </p:nvSpPr>
        <p:spPr/>
        <p:txBody>
          <a:bodyPr/>
          <a:lstStyle/>
          <a:p>
            <a:r>
              <a:rPr lang="en-US" dirty="0"/>
              <a:t>9/12/2021</a:t>
            </a:r>
            <a:endParaRPr lang="en-GB" dirty="0"/>
          </a:p>
        </p:txBody>
      </p:sp>
      <p:sp>
        <p:nvSpPr>
          <p:cNvPr id="5" name="Footer Placeholder 4">
            <a:extLst>
              <a:ext uri="{FF2B5EF4-FFF2-40B4-BE49-F238E27FC236}">
                <a16:creationId xmlns:a16="http://schemas.microsoft.com/office/drawing/2014/main" id="{52DC5D0D-34BF-463F-B8BA-F9F6A267F3D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D9F8241-BAF9-4D85-8053-80830E6C6236}"/>
              </a:ext>
            </a:extLst>
          </p:cNvPr>
          <p:cNvSpPr>
            <a:spLocks noGrp="1"/>
          </p:cNvSpPr>
          <p:nvPr>
            <p:ph type="sldNum" sz="quarter" idx="12"/>
          </p:nvPr>
        </p:nvSpPr>
        <p:spPr/>
        <p:txBody>
          <a:bodyPr/>
          <a:lstStyle/>
          <a:p>
            <a:fld id="{DA09520B-E7BF-4384-8A25-2FCB07673C54}" type="slidenum">
              <a:rPr lang="en-GB" smtClean="0"/>
              <a:t>‹#›</a:t>
            </a:fld>
            <a:endParaRPr lang="en-GB"/>
          </a:p>
        </p:txBody>
      </p:sp>
    </p:spTree>
    <p:extLst>
      <p:ext uri="{BB962C8B-B14F-4D97-AF65-F5344CB8AC3E}">
        <p14:creationId xmlns:p14="http://schemas.microsoft.com/office/powerpoint/2010/main" val="2007333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B6769E-BBDB-4C36-8361-5661FE38C38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07ABE69-4124-4264-B9A0-A95D20435AE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BB540BD-867C-4BF6-9C0A-4A203DD06444}"/>
              </a:ext>
            </a:extLst>
          </p:cNvPr>
          <p:cNvSpPr>
            <a:spLocks noGrp="1"/>
          </p:cNvSpPr>
          <p:nvPr>
            <p:ph type="dt" sz="half" idx="10"/>
          </p:nvPr>
        </p:nvSpPr>
        <p:spPr/>
        <p:txBody>
          <a:bodyPr/>
          <a:lstStyle/>
          <a:p>
            <a:r>
              <a:rPr lang="en-US" dirty="0"/>
              <a:t>9/12/2021</a:t>
            </a:r>
            <a:endParaRPr lang="en-GB" dirty="0"/>
          </a:p>
        </p:txBody>
      </p:sp>
      <p:sp>
        <p:nvSpPr>
          <p:cNvPr id="5" name="Footer Placeholder 4">
            <a:extLst>
              <a:ext uri="{FF2B5EF4-FFF2-40B4-BE49-F238E27FC236}">
                <a16:creationId xmlns:a16="http://schemas.microsoft.com/office/drawing/2014/main" id="{94F79E76-7A73-40AB-8E90-2AA9D07A868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DC61FA-348E-4764-B836-FF5CA2225E52}"/>
              </a:ext>
            </a:extLst>
          </p:cNvPr>
          <p:cNvSpPr>
            <a:spLocks noGrp="1"/>
          </p:cNvSpPr>
          <p:nvPr>
            <p:ph type="sldNum" sz="quarter" idx="12"/>
          </p:nvPr>
        </p:nvSpPr>
        <p:spPr/>
        <p:txBody>
          <a:bodyPr/>
          <a:lstStyle/>
          <a:p>
            <a:fld id="{DA09520B-E7BF-4384-8A25-2FCB07673C54}" type="slidenum">
              <a:rPr lang="en-GB" smtClean="0"/>
              <a:t>‹#›</a:t>
            </a:fld>
            <a:endParaRPr lang="en-GB"/>
          </a:p>
        </p:txBody>
      </p:sp>
    </p:spTree>
    <p:extLst>
      <p:ext uri="{BB962C8B-B14F-4D97-AF65-F5344CB8AC3E}">
        <p14:creationId xmlns:p14="http://schemas.microsoft.com/office/powerpoint/2010/main" val="2336218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79D398-D423-46AA-9E21-946C22A7CDA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3239CEA-FFEF-49FD-84AD-D7E5D0AF2E9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71B36D4-01AE-4426-B62C-244659AE81E6}"/>
              </a:ext>
            </a:extLst>
          </p:cNvPr>
          <p:cNvSpPr>
            <a:spLocks noGrp="1"/>
          </p:cNvSpPr>
          <p:nvPr>
            <p:ph type="dt" sz="half" idx="10"/>
          </p:nvPr>
        </p:nvSpPr>
        <p:spPr/>
        <p:txBody>
          <a:bodyPr/>
          <a:lstStyle/>
          <a:p>
            <a:r>
              <a:rPr lang="en-US" dirty="0"/>
              <a:t>9/12/2021</a:t>
            </a:r>
            <a:endParaRPr lang="en-GB" dirty="0"/>
          </a:p>
        </p:txBody>
      </p:sp>
      <p:sp>
        <p:nvSpPr>
          <p:cNvPr id="5" name="Footer Placeholder 4">
            <a:extLst>
              <a:ext uri="{FF2B5EF4-FFF2-40B4-BE49-F238E27FC236}">
                <a16:creationId xmlns:a16="http://schemas.microsoft.com/office/drawing/2014/main" id="{0B6271D2-68F6-490F-93CA-E3E9C70BB9B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EE2F2EA-D2C6-4A4E-903D-94DB02E66D2A}"/>
              </a:ext>
            </a:extLst>
          </p:cNvPr>
          <p:cNvSpPr>
            <a:spLocks noGrp="1"/>
          </p:cNvSpPr>
          <p:nvPr>
            <p:ph type="sldNum" sz="quarter" idx="12"/>
          </p:nvPr>
        </p:nvSpPr>
        <p:spPr/>
        <p:txBody>
          <a:bodyPr/>
          <a:lstStyle/>
          <a:p>
            <a:fld id="{DA09520B-E7BF-4384-8A25-2FCB07673C54}" type="slidenum">
              <a:rPr lang="en-GB" smtClean="0"/>
              <a:t>‹#›</a:t>
            </a:fld>
            <a:endParaRPr lang="en-GB"/>
          </a:p>
        </p:txBody>
      </p:sp>
    </p:spTree>
    <p:extLst>
      <p:ext uri="{BB962C8B-B14F-4D97-AF65-F5344CB8AC3E}">
        <p14:creationId xmlns:p14="http://schemas.microsoft.com/office/powerpoint/2010/main" val="3254090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AB524-5682-44EE-B4E4-8FAA1C92B2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3604B82-82D7-4323-A01C-550AD2B8A76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B2C309B-BF63-4A1B-B36C-CF047A6A3776}"/>
              </a:ext>
            </a:extLst>
          </p:cNvPr>
          <p:cNvSpPr>
            <a:spLocks noGrp="1"/>
          </p:cNvSpPr>
          <p:nvPr>
            <p:ph type="dt" sz="half" idx="10"/>
          </p:nvPr>
        </p:nvSpPr>
        <p:spPr/>
        <p:txBody>
          <a:bodyPr/>
          <a:lstStyle/>
          <a:p>
            <a:r>
              <a:rPr lang="en-US" dirty="0"/>
              <a:t>9/12/2021</a:t>
            </a:r>
            <a:endParaRPr lang="en-GB" dirty="0"/>
          </a:p>
        </p:txBody>
      </p:sp>
      <p:sp>
        <p:nvSpPr>
          <p:cNvPr id="5" name="Footer Placeholder 4">
            <a:extLst>
              <a:ext uri="{FF2B5EF4-FFF2-40B4-BE49-F238E27FC236}">
                <a16:creationId xmlns:a16="http://schemas.microsoft.com/office/drawing/2014/main" id="{74982050-F44A-4FB0-86B0-5CBF009CBE3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25D174F-F7F3-4585-9E39-F664C243ECBF}"/>
              </a:ext>
            </a:extLst>
          </p:cNvPr>
          <p:cNvSpPr>
            <a:spLocks noGrp="1"/>
          </p:cNvSpPr>
          <p:nvPr>
            <p:ph type="sldNum" sz="quarter" idx="12"/>
          </p:nvPr>
        </p:nvSpPr>
        <p:spPr/>
        <p:txBody>
          <a:bodyPr/>
          <a:lstStyle/>
          <a:p>
            <a:fld id="{DA09520B-E7BF-4384-8A25-2FCB07673C54}" type="slidenum">
              <a:rPr lang="en-GB" smtClean="0"/>
              <a:t>‹#›</a:t>
            </a:fld>
            <a:endParaRPr lang="en-GB"/>
          </a:p>
        </p:txBody>
      </p:sp>
    </p:spTree>
    <p:extLst>
      <p:ext uri="{BB962C8B-B14F-4D97-AF65-F5344CB8AC3E}">
        <p14:creationId xmlns:p14="http://schemas.microsoft.com/office/powerpoint/2010/main" val="4236849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10DC6-F9DA-4CD1-B597-7F29E0DFAFE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1F60EBF-CF49-4F8B-98E3-EA65DE6F61A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6C9F28A-DAA4-41D5-8A2E-E3260FFB4FBE}"/>
              </a:ext>
            </a:extLst>
          </p:cNvPr>
          <p:cNvSpPr>
            <a:spLocks noGrp="1"/>
          </p:cNvSpPr>
          <p:nvPr>
            <p:ph type="dt" sz="half" idx="10"/>
          </p:nvPr>
        </p:nvSpPr>
        <p:spPr/>
        <p:txBody>
          <a:bodyPr/>
          <a:lstStyle/>
          <a:p>
            <a:r>
              <a:rPr lang="en-US" dirty="0"/>
              <a:t>9/12/2021</a:t>
            </a:r>
            <a:endParaRPr lang="en-GB" dirty="0"/>
          </a:p>
        </p:txBody>
      </p:sp>
      <p:sp>
        <p:nvSpPr>
          <p:cNvPr id="5" name="Footer Placeholder 4">
            <a:extLst>
              <a:ext uri="{FF2B5EF4-FFF2-40B4-BE49-F238E27FC236}">
                <a16:creationId xmlns:a16="http://schemas.microsoft.com/office/drawing/2014/main" id="{5258E7D0-9C77-49AC-BD98-63225916198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7BE97E9-12BB-4B64-93EF-6CA4A35F0F37}"/>
              </a:ext>
            </a:extLst>
          </p:cNvPr>
          <p:cNvSpPr>
            <a:spLocks noGrp="1"/>
          </p:cNvSpPr>
          <p:nvPr>
            <p:ph type="sldNum" sz="quarter" idx="12"/>
          </p:nvPr>
        </p:nvSpPr>
        <p:spPr/>
        <p:txBody>
          <a:bodyPr/>
          <a:lstStyle/>
          <a:p>
            <a:fld id="{DA09520B-E7BF-4384-8A25-2FCB07673C54}" type="slidenum">
              <a:rPr lang="en-GB" smtClean="0"/>
              <a:t>‹#›</a:t>
            </a:fld>
            <a:endParaRPr lang="en-GB"/>
          </a:p>
        </p:txBody>
      </p:sp>
    </p:spTree>
    <p:extLst>
      <p:ext uri="{BB962C8B-B14F-4D97-AF65-F5344CB8AC3E}">
        <p14:creationId xmlns:p14="http://schemas.microsoft.com/office/powerpoint/2010/main" val="2444148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40C78-CDD0-485D-9080-8FB6BA2347F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2CE220A-0F16-463F-9472-1D4BB86088D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EE071F1-08DD-4885-9D62-17B6716F504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DD3E4EA-6210-4150-8DC5-82BF866EFD30}"/>
              </a:ext>
            </a:extLst>
          </p:cNvPr>
          <p:cNvSpPr>
            <a:spLocks noGrp="1"/>
          </p:cNvSpPr>
          <p:nvPr>
            <p:ph type="dt" sz="half" idx="10"/>
          </p:nvPr>
        </p:nvSpPr>
        <p:spPr/>
        <p:txBody>
          <a:bodyPr/>
          <a:lstStyle/>
          <a:p>
            <a:r>
              <a:rPr lang="en-US" dirty="0"/>
              <a:t>9/12/2021</a:t>
            </a:r>
            <a:endParaRPr lang="en-GB" dirty="0"/>
          </a:p>
        </p:txBody>
      </p:sp>
      <p:sp>
        <p:nvSpPr>
          <p:cNvPr id="6" name="Footer Placeholder 5">
            <a:extLst>
              <a:ext uri="{FF2B5EF4-FFF2-40B4-BE49-F238E27FC236}">
                <a16:creationId xmlns:a16="http://schemas.microsoft.com/office/drawing/2014/main" id="{C4E15B80-A722-40C6-B91C-0069EF63153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955807D-4422-4795-9DF2-775CDDD2A4D0}"/>
              </a:ext>
            </a:extLst>
          </p:cNvPr>
          <p:cNvSpPr>
            <a:spLocks noGrp="1"/>
          </p:cNvSpPr>
          <p:nvPr>
            <p:ph type="sldNum" sz="quarter" idx="12"/>
          </p:nvPr>
        </p:nvSpPr>
        <p:spPr/>
        <p:txBody>
          <a:bodyPr/>
          <a:lstStyle/>
          <a:p>
            <a:fld id="{DA09520B-E7BF-4384-8A25-2FCB07673C54}" type="slidenum">
              <a:rPr lang="en-GB" smtClean="0"/>
              <a:t>‹#›</a:t>
            </a:fld>
            <a:endParaRPr lang="en-GB"/>
          </a:p>
        </p:txBody>
      </p:sp>
    </p:spTree>
    <p:extLst>
      <p:ext uri="{BB962C8B-B14F-4D97-AF65-F5344CB8AC3E}">
        <p14:creationId xmlns:p14="http://schemas.microsoft.com/office/powerpoint/2010/main" val="303056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D74E8-31A6-4787-AF7C-312FBCC0AC9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A77B4AC-6665-40EA-BE9A-BC86BE5DE28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E2737B1-F6A8-426C-87FB-BAC09F5A148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81EC79C-0A97-4AE3-8ED9-6D929C10B10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783BEA5-45AA-4320-9BA7-8D4186A488C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42E85D2-5EFC-4358-93E1-91596D803248}"/>
              </a:ext>
            </a:extLst>
          </p:cNvPr>
          <p:cNvSpPr>
            <a:spLocks noGrp="1"/>
          </p:cNvSpPr>
          <p:nvPr>
            <p:ph type="dt" sz="half" idx="10"/>
          </p:nvPr>
        </p:nvSpPr>
        <p:spPr/>
        <p:txBody>
          <a:bodyPr/>
          <a:lstStyle/>
          <a:p>
            <a:r>
              <a:rPr lang="en-US" dirty="0"/>
              <a:t>9/12/2021</a:t>
            </a:r>
            <a:endParaRPr lang="en-GB" dirty="0"/>
          </a:p>
        </p:txBody>
      </p:sp>
      <p:sp>
        <p:nvSpPr>
          <p:cNvPr id="8" name="Footer Placeholder 7">
            <a:extLst>
              <a:ext uri="{FF2B5EF4-FFF2-40B4-BE49-F238E27FC236}">
                <a16:creationId xmlns:a16="http://schemas.microsoft.com/office/drawing/2014/main" id="{C9D50A88-3CAB-4693-98DC-52DC1304748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9F75F62-2BBF-410E-AE44-2BF05E489262}"/>
              </a:ext>
            </a:extLst>
          </p:cNvPr>
          <p:cNvSpPr>
            <a:spLocks noGrp="1"/>
          </p:cNvSpPr>
          <p:nvPr>
            <p:ph type="sldNum" sz="quarter" idx="12"/>
          </p:nvPr>
        </p:nvSpPr>
        <p:spPr/>
        <p:txBody>
          <a:bodyPr/>
          <a:lstStyle/>
          <a:p>
            <a:fld id="{DA09520B-E7BF-4384-8A25-2FCB07673C54}" type="slidenum">
              <a:rPr lang="en-GB" smtClean="0"/>
              <a:t>‹#›</a:t>
            </a:fld>
            <a:endParaRPr lang="en-GB"/>
          </a:p>
        </p:txBody>
      </p:sp>
    </p:spTree>
    <p:extLst>
      <p:ext uri="{BB962C8B-B14F-4D97-AF65-F5344CB8AC3E}">
        <p14:creationId xmlns:p14="http://schemas.microsoft.com/office/powerpoint/2010/main" val="837456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26CF0-97FC-4C61-90D3-B97ED4E03ED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9112ACF-A40F-4959-ADC0-02B399F4847D}"/>
              </a:ext>
            </a:extLst>
          </p:cNvPr>
          <p:cNvSpPr>
            <a:spLocks noGrp="1"/>
          </p:cNvSpPr>
          <p:nvPr>
            <p:ph type="dt" sz="half" idx="10"/>
          </p:nvPr>
        </p:nvSpPr>
        <p:spPr/>
        <p:txBody>
          <a:bodyPr/>
          <a:lstStyle/>
          <a:p>
            <a:r>
              <a:rPr lang="en-US" dirty="0"/>
              <a:t>9/12/2021</a:t>
            </a:r>
            <a:endParaRPr lang="en-GB" dirty="0"/>
          </a:p>
        </p:txBody>
      </p:sp>
      <p:sp>
        <p:nvSpPr>
          <p:cNvPr id="4" name="Footer Placeholder 3">
            <a:extLst>
              <a:ext uri="{FF2B5EF4-FFF2-40B4-BE49-F238E27FC236}">
                <a16:creationId xmlns:a16="http://schemas.microsoft.com/office/drawing/2014/main" id="{DC395C05-E5DE-4E6F-9140-AC1960C9DB0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AD21232-1683-4B67-85B9-4ECEF15EB440}"/>
              </a:ext>
            </a:extLst>
          </p:cNvPr>
          <p:cNvSpPr>
            <a:spLocks noGrp="1"/>
          </p:cNvSpPr>
          <p:nvPr>
            <p:ph type="sldNum" sz="quarter" idx="12"/>
          </p:nvPr>
        </p:nvSpPr>
        <p:spPr/>
        <p:txBody>
          <a:bodyPr/>
          <a:lstStyle/>
          <a:p>
            <a:fld id="{DA09520B-E7BF-4384-8A25-2FCB07673C54}" type="slidenum">
              <a:rPr lang="en-GB" smtClean="0"/>
              <a:t>‹#›</a:t>
            </a:fld>
            <a:endParaRPr lang="en-GB"/>
          </a:p>
        </p:txBody>
      </p:sp>
    </p:spTree>
    <p:extLst>
      <p:ext uri="{BB962C8B-B14F-4D97-AF65-F5344CB8AC3E}">
        <p14:creationId xmlns:p14="http://schemas.microsoft.com/office/powerpoint/2010/main" val="2645704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72F3CA-3513-4DF5-A054-C5F117742068}"/>
              </a:ext>
            </a:extLst>
          </p:cNvPr>
          <p:cNvSpPr>
            <a:spLocks noGrp="1"/>
          </p:cNvSpPr>
          <p:nvPr>
            <p:ph type="dt" sz="half" idx="10"/>
          </p:nvPr>
        </p:nvSpPr>
        <p:spPr/>
        <p:txBody>
          <a:bodyPr/>
          <a:lstStyle/>
          <a:p>
            <a:r>
              <a:rPr lang="en-US" dirty="0"/>
              <a:t>9/12/2021</a:t>
            </a:r>
            <a:endParaRPr lang="en-GB" dirty="0"/>
          </a:p>
        </p:txBody>
      </p:sp>
      <p:sp>
        <p:nvSpPr>
          <p:cNvPr id="3" name="Footer Placeholder 2">
            <a:extLst>
              <a:ext uri="{FF2B5EF4-FFF2-40B4-BE49-F238E27FC236}">
                <a16:creationId xmlns:a16="http://schemas.microsoft.com/office/drawing/2014/main" id="{2D46660B-1830-4134-998F-4590A20F476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5C780FF-7608-46AF-A0E0-BD13EF70B933}"/>
              </a:ext>
            </a:extLst>
          </p:cNvPr>
          <p:cNvSpPr>
            <a:spLocks noGrp="1"/>
          </p:cNvSpPr>
          <p:nvPr>
            <p:ph type="sldNum" sz="quarter" idx="12"/>
          </p:nvPr>
        </p:nvSpPr>
        <p:spPr/>
        <p:txBody>
          <a:bodyPr/>
          <a:lstStyle/>
          <a:p>
            <a:fld id="{DA09520B-E7BF-4384-8A25-2FCB07673C54}" type="slidenum">
              <a:rPr lang="en-GB" smtClean="0"/>
              <a:t>‹#›</a:t>
            </a:fld>
            <a:endParaRPr lang="en-GB"/>
          </a:p>
        </p:txBody>
      </p:sp>
    </p:spTree>
    <p:extLst>
      <p:ext uri="{BB962C8B-B14F-4D97-AF65-F5344CB8AC3E}">
        <p14:creationId xmlns:p14="http://schemas.microsoft.com/office/powerpoint/2010/main" val="222882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9A31B-FE4B-4914-9796-97E6D4EE8B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E8ED653-8D33-4333-8DDA-526CC8EB4D9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4A705C6-D519-4902-9E32-7F907ECCB5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7F51E68-A186-4A2A-8385-1A3C0EDB8EF3}"/>
              </a:ext>
            </a:extLst>
          </p:cNvPr>
          <p:cNvSpPr>
            <a:spLocks noGrp="1"/>
          </p:cNvSpPr>
          <p:nvPr>
            <p:ph type="dt" sz="half" idx="10"/>
          </p:nvPr>
        </p:nvSpPr>
        <p:spPr/>
        <p:txBody>
          <a:bodyPr/>
          <a:lstStyle/>
          <a:p>
            <a:r>
              <a:rPr lang="en-US" dirty="0"/>
              <a:t>9/12/2021</a:t>
            </a:r>
            <a:endParaRPr lang="en-GB" dirty="0"/>
          </a:p>
        </p:txBody>
      </p:sp>
      <p:sp>
        <p:nvSpPr>
          <p:cNvPr id="6" name="Footer Placeholder 5">
            <a:extLst>
              <a:ext uri="{FF2B5EF4-FFF2-40B4-BE49-F238E27FC236}">
                <a16:creationId xmlns:a16="http://schemas.microsoft.com/office/drawing/2014/main" id="{D6585BC6-E60B-49AB-8439-40FE55A2988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BFBC554-8721-4973-A582-1A2DACC58E5D}"/>
              </a:ext>
            </a:extLst>
          </p:cNvPr>
          <p:cNvSpPr>
            <a:spLocks noGrp="1"/>
          </p:cNvSpPr>
          <p:nvPr>
            <p:ph type="sldNum" sz="quarter" idx="12"/>
          </p:nvPr>
        </p:nvSpPr>
        <p:spPr/>
        <p:txBody>
          <a:bodyPr/>
          <a:lstStyle/>
          <a:p>
            <a:fld id="{DA09520B-E7BF-4384-8A25-2FCB07673C54}" type="slidenum">
              <a:rPr lang="en-GB" smtClean="0"/>
              <a:t>‹#›</a:t>
            </a:fld>
            <a:endParaRPr lang="en-GB"/>
          </a:p>
        </p:txBody>
      </p:sp>
    </p:spTree>
    <p:extLst>
      <p:ext uri="{BB962C8B-B14F-4D97-AF65-F5344CB8AC3E}">
        <p14:creationId xmlns:p14="http://schemas.microsoft.com/office/powerpoint/2010/main" val="3263835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44C12-D5B8-44B7-A967-3BCA5AFF2CF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9B615E5-D940-4652-B71A-C145778D8F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474FD99-98D3-476F-BD73-1CE0512B35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26635B-1F15-4A58-9010-5C0B468966EF}"/>
              </a:ext>
            </a:extLst>
          </p:cNvPr>
          <p:cNvSpPr>
            <a:spLocks noGrp="1"/>
          </p:cNvSpPr>
          <p:nvPr>
            <p:ph type="dt" sz="half" idx="10"/>
          </p:nvPr>
        </p:nvSpPr>
        <p:spPr/>
        <p:txBody>
          <a:bodyPr/>
          <a:lstStyle/>
          <a:p>
            <a:r>
              <a:rPr lang="en-US" dirty="0"/>
              <a:t>9/12/2021</a:t>
            </a:r>
            <a:endParaRPr lang="en-GB" dirty="0"/>
          </a:p>
        </p:txBody>
      </p:sp>
      <p:sp>
        <p:nvSpPr>
          <p:cNvPr id="6" name="Footer Placeholder 5">
            <a:extLst>
              <a:ext uri="{FF2B5EF4-FFF2-40B4-BE49-F238E27FC236}">
                <a16:creationId xmlns:a16="http://schemas.microsoft.com/office/drawing/2014/main" id="{FE289632-5EAE-4596-8193-47DEE1CAA5B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CF6F484-57EB-4669-8C8E-689B8BD0727A}"/>
              </a:ext>
            </a:extLst>
          </p:cNvPr>
          <p:cNvSpPr>
            <a:spLocks noGrp="1"/>
          </p:cNvSpPr>
          <p:nvPr>
            <p:ph type="sldNum" sz="quarter" idx="12"/>
          </p:nvPr>
        </p:nvSpPr>
        <p:spPr/>
        <p:txBody>
          <a:bodyPr/>
          <a:lstStyle/>
          <a:p>
            <a:fld id="{DA09520B-E7BF-4384-8A25-2FCB07673C54}" type="slidenum">
              <a:rPr lang="en-GB" smtClean="0"/>
              <a:t>‹#›</a:t>
            </a:fld>
            <a:endParaRPr lang="en-GB"/>
          </a:p>
        </p:txBody>
      </p:sp>
    </p:spTree>
    <p:extLst>
      <p:ext uri="{BB962C8B-B14F-4D97-AF65-F5344CB8AC3E}">
        <p14:creationId xmlns:p14="http://schemas.microsoft.com/office/powerpoint/2010/main" val="4049815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D914442-69F3-4F34-AE96-A31F3EFE41F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C856204-3C47-4FB7-AE33-B724FC8C50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AB9BB0F-FF77-4064-A9FC-570B127E37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9/12/2021</a:t>
            </a:r>
            <a:endParaRPr lang="en-GB" dirty="0"/>
          </a:p>
        </p:txBody>
      </p:sp>
      <p:sp>
        <p:nvSpPr>
          <p:cNvPr id="5" name="Footer Placeholder 4">
            <a:extLst>
              <a:ext uri="{FF2B5EF4-FFF2-40B4-BE49-F238E27FC236}">
                <a16:creationId xmlns:a16="http://schemas.microsoft.com/office/drawing/2014/main" id="{0D4DAB53-0C80-45E7-903D-802BED1ED40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C252A75-9A46-47B7-80B5-B28FEFC3558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09520B-E7BF-4384-8A25-2FCB07673C54}" type="slidenum">
              <a:rPr lang="en-GB" smtClean="0"/>
              <a:t>‹#›</a:t>
            </a:fld>
            <a:endParaRPr lang="en-GB"/>
          </a:p>
        </p:txBody>
      </p:sp>
    </p:spTree>
    <p:extLst>
      <p:ext uri="{BB962C8B-B14F-4D97-AF65-F5344CB8AC3E}">
        <p14:creationId xmlns:p14="http://schemas.microsoft.com/office/powerpoint/2010/main" val="10289808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429BE1B-AF8C-4BBF-8180-EFE6052E83B2}"/>
              </a:ext>
            </a:extLst>
          </p:cNvPr>
          <p:cNvSpPr>
            <a:spLocks noGrp="1"/>
          </p:cNvSpPr>
          <p:nvPr>
            <p:ph type="dt" sz="half" idx="10"/>
          </p:nvPr>
        </p:nvSpPr>
        <p:spPr>
          <a:xfrm>
            <a:off x="838200" y="6497022"/>
            <a:ext cx="2743200" cy="365125"/>
          </a:xfrm>
        </p:spPr>
        <p:txBody>
          <a:bodyPr/>
          <a:lstStyle/>
          <a:p>
            <a:r>
              <a:rPr lang="en-US" dirty="0"/>
              <a:t>9/12/2021</a:t>
            </a:r>
            <a:endParaRPr lang="en-GB" dirty="0"/>
          </a:p>
        </p:txBody>
      </p:sp>
      <p:sp>
        <p:nvSpPr>
          <p:cNvPr id="3" name="Slide Number Placeholder 2">
            <a:extLst>
              <a:ext uri="{FF2B5EF4-FFF2-40B4-BE49-F238E27FC236}">
                <a16:creationId xmlns:a16="http://schemas.microsoft.com/office/drawing/2014/main" id="{B291F807-4C99-4226-BCF1-7085C1094E9E}"/>
              </a:ext>
            </a:extLst>
          </p:cNvPr>
          <p:cNvSpPr>
            <a:spLocks noGrp="1"/>
          </p:cNvSpPr>
          <p:nvPr>
            <p:ph type="sldNum" sz="quarter" idx="12"/>
          </p:nvPr>
        </p:nvSpPr>
        <p:spPr>
          <a:xfrm>
            <a:off x="8610600" y="6497022"/>
            <a:ext cx="2743200" cy="365125"/>
          </a:xfrm>
        </p:spPr>
        <p:txBody>
          <a:bodyPr/>
          <a:lstStyle/>
          <a:p>
            <a:fld id="{DA09520B-E7BF-4384-8A25-2FCB07673C54}" type="slidenum">
              <a:rPr lang="en-GB" smtClean="0"/>
              <a:t>1</a:t>
            </a:fld>
            <a:endParaRPr lang="en-GB"/>
          </a:p>
        </p:txBody>
      </p:sp>
      <p:pic>
        <p:nvPicPr>
          <p:cNvPr id="4" name="Picture 3">
            <a:extLst>
              <a:ext uri="{FF2B5EF4-FFF2-40B4-BE49-F238E27FC236}">
                <a16:creationId xmlns:a16="http://schemas.microsoft.com/office/drawing/2014/main" id="{F1B0F033-3A45-4BB6-8CC6-AC2CAF4329BA}"/>
              </a:ext>
            </a:extLst>
          </p:cNvPr>
          <p:cNvPicPr>
            <a:picLocks noChangeAspect="1"/>
          </p:cNvPicPr>
          <p:nvPr/>
        </p:nvPicPr>
        <p:blipFill>
          <a:blip r:embed="rId2"/>
          <a:stretch>
            <a:fillRect/>
          </a:stretch>
        </p:blipFill>
        <p:spPr>
          <a:xfrm>
            <a:off x="0" y="0"/>
            <a:ext cx="1125415" cy="1052264"/>
          </a:xfrm>
          <a:prstGeom prst="rect">
            <a:avLst/>
          </a:prstGeom>
        </p:spPr>
      </p:pic>
      <p:pic>
        <p:nvPicPr>
          <p:cNvPr id="5" name="Picture 4">
            <a:extLst>
              <a:ext uri="{FF2B5EF4-FFF2-40B4-BE49-F238E27FC236}">
                <a16:creationId xmlns:a16="http://schemas.microsoft.com/office/drawing/2014/main" id="{C8FFA789-D637-47C9-9888-AB96D9A34C1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92803" y="0"/>
            <a:ext cx="1499198" cy="1018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65D4C6D7-4BED-4E34-A859-814CFE33C8AD}"/>
              </a:ext>
            </a:extLst>
          </p:cNvPr>
          <p:cNvSpPr txBox="1"/>
          <p:nvPr/>
        </p:nvSpPr>
        <p:spPr>
          <a:xfrm>
            <a:off x="1203079" y="1414340"/>
            <a:ext cx="9785839" cy="1077218"/>
          </a:xfrm>
          <a:prstGeom prst="rect">
            <a:avLst/>
          </a:prstGeom>
          <a:noFill/>
        </p:spPr>
        <p:txBody>
          <a:bodyPr wrap="square" rtlCol="0">
            <a:spAutoFit/>
          </a:bodyPr>
          <a:lstStyle/>
          <a:p>
            <a:pPr algn="ctr"/>
            <a:r>
              <a:rPr lang="en-GB" sz="4000" b="1" i="0" dirty="0">
                <a:effectLst/>
                <a:latin typeface="+mj-lt"/>
              </a:rPr>
              <a:t>FCC-</a:t>
            </a:r>
            <a:r>
              <a:rPr lang="en-GB" sz="4000" b="1" i="0" dirty="0" err="1">
                <a:effectLst/>
                <a:latin typeface="+mj-lt"/>
              </a:rPr>
              <a:t>ee</a:t>
            </a:r>
            <a:r>
              <a:rPr lang="en-GB" sz="4000" b="1" i="0" dirty="0">
                <a:effectLst/>
                <a:latin typeface="+mj-lt"/>
              </a:rPr>
              <a:t> Vacuum </a:t>
            </a:r>
            <a:r>
              <a:rPr lang="en-GB" sz="4000" b="1" dirty="0">
                <a:latin typeface="+mj-lt"/>
              </a:rPr>
              <a:t>S</a:t>
            </a:r>
            <a:r>
              <a:rPr lang="en-GB" sz="4000" b="1" i="0" dirty="0">
                <a:effectLst/>
                <a:latin typeface="+mj-lt"/>
              </a:rPr>
              <a:t>ystem and Pressure </a:t>
            </a:r>
            <a:r>
              <a:rPr lang="en-GB" sz="4000" b="1" dirty="0">
                <a:latin typeface="+mj-lt"/>
              </a:rPr>
              <a:t>F</a:t>
            </a:r>
            <a:r>
              <a:rPr lang="en-GB" sz="4000" b="1" i="0" dirty="0">
                <a:effectLst/>
                <a:latin typeface="+mj-lt"/>
              </a:rPr>
              <a:t>orecast</a:t>
            </a:r>
          </a:p>
          <a:p>
            <a:pPr algn="ctr"/>
            <a:r>
              <a:rPr lang="en-GB" sz="2400" b="1" dirty="0">
                <a:latin typeface="+mj-lt"/>
              </a:rPr>
              <a:t>R. Kersevan, TE-VSC-VSM</a:t>
            </a:r>
          </a:p>
        </p:txBody>
      </p:sp>
      <p:pic>
        <p:nvPicPr>
          <p:cNvPr id="8" name="Picture 7">
            <a:extLst>
              <a:ext uri="{FF2B5EF4-FFF2-40B4-BE49-F238E27FC236}">
                <a16:creationId xmlns:a16="http://schemas.microsoft.com/office/drawing/2014/main" id="{03A53996-3767-48A6-B74A-40575C0C54E8}"/>
              </a:ext>
            </a:extLst>
          </p:cNvPr>
          <p:cNvPicPr>
            <a:picLocks noChangeAspect="1"/>
          </p:cNvPicPr>
          <p:nvPr/>
        </p:nvPicPr>
        <p:blipFill>
          <a:blip r:embed="rId4"/>
          <a:stretch>
            <a:fillRect/>
          </a:stretch>
        </p:blipFill>
        <p:spPr>
          <a:xfrm>
            <a:off x="3018325" y="-1584"/>
            <a:ext cx="6155349" cy="1020270"/>
          </a:xfrm>
          <a:prstGeom prst="rect">
            <a:avLst/>
          </a:prstGeom>
        </p:spPr>
      </p:pic>
      <p:pic>
        <p:nvPicPr>
          <p:cNvPr id="10" name="Picture 9">
            <a:extLst>
              <a:ext uri="{FF2B5EF4-FFF2-40B4-BE49-F238E27FC236}">
                <a16:creationId xmlns:a16="http://schemas.microsoft.com/office/drawing/2014/main" id="{69367E67-4905-4F93-80F5-0D4594B095A9}"/>
              </a:ext>
            </a:extLst>
          </p:cNvPr>
          <p:cNvPicPr>
            <a:picLocks noChangeAspect="1"/>
          </p:cNvPicPr>
          <p:nvPr/>
        </p:nvPicPr>
        <p:blipFill>
          <a:blip r:embed="rId5"/>
          <a:stretch>
            <a:fillRect/>
          </a:stretch>
        </p:blipFill>
        <p:spPr>
          <a:xfrm>
            <a:off x="1838325" y="6086475"/>
            <a:ext cx="8515350" cy="771525"/>
          </a:xfrm>
          <a:prstGeom prst="rect">
            <a:avLst/>
          </a:prstGeom>
        </p:spPr>
      </p:pic>
    </p:spTree>
    <p:extLst>
      <p:ext uri="{BB962C8B-B14F-4D97-AF65-F5344CB8AC3E}">
        <p14:creationId xmlns:p14="http://schemas.microsoft.com/office/powerpoint/2010/main" val="37752534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A8CFA5-2F26-4E3B-8044-7A528DF47EDD}"/>
              </a:ext>
            </a:extLst>
          </p:cNvPr>
          <p:cNvSpPr>
            <a:spLocks noGrp="1"/>
          </p:cNvSpPr>
          <p:nvPr>
            <p:ph type="dt" sz="half" idx="10"/>
          </p:nvPr>
        </p:nvSpPr>
        <p:spPr>
          <a:xfrm>
            <a:off x="838200" y="6497028"/>
            <a:ext cx="2743200" cy="365125"/>
          </a:xfrm>
        </p:spPr>
        <p:txBody>
          <a:bodyPr/>
          <a:lstStyle/>
          <a:p>
            <a:r>
              <a:rPr lang="en-US" dirty="0"/>
              <a:t>9/12/2021</a:t>
            </a:r>
            <a:endParaRPr lang="en-GB" dirty="0"/>
          </a:p>
        </p:txBody>
      </p:sp>
      <p:sp>
        <p:nvSpPr>
          <p:cNvPr id="3" name="Slide Number Placeholder 2">
            <a:extLst>
              <a:ext uri="{FF2B5EF4-FFF2-40B4-BE49-F238E27FC236}">
                <a16:creationId xmlns:a16="http://schemas.microsoft.com/office/drawing/2014/main" id="{2754FB2F-1535-4BF5-A2C4-2454BB5F8AA1}"/>
              </a:ext>
            </a:extLst>
          </p:cNvPr>
          <p:cNvSpPr>
            <a:spLocks noGrp="1"/>
          </p:cNvSpPr>
          <p:nvPr>
            <p:ph type="sldNum" sz="quarter" idx="12"/>
          </p:nvPr>
        </p:nvSpPr>
        <p:spPr>
          <a:xfrm>
            <a:off x="8610600" y="6497028"/>
            <a:ext cx="2743200" cy="365125"/>
          </a:xfrm>
        </p:spPr>
        <p:txBody>
          <a:bodyPr/>
          <a:lstStyle/>
          <a:p>
            <a:fld id="{DA09520B-E7BF-4384-8A25-2FCB07673C54}" type="slidenum">
              <a:rPr lang="en-GB" smtClean="0"/>
              <a:t>10</a:t>
            </a:fld>
            <a:endParaRPr lang="en-GB" dirty="0"/>
          </a:p>
        </p:txBody>
      </p:sp>
      <p:pic>
        <p:nvPicPr>
          <p:cNvPr id="5" name="Picture 4">
            <a:extLst>
              <a:ext uri="{FF2B5EF4-FFF2-40B4-BE49-F238E27FC236}">
                <a16:creationId xmlns:a16="http://schemas.microsoft.com/office/drawing/2014/main" id="{24760FDE-2DEE-40BE-B66D-B8AE198E3885}"/>
              </a:ext>
            </a:extLst>
          </p:cNvPr>
          <p:cNvPicPr>
            <a:picLocks noChangeAspect="1"/>
          </p:cNvPicPr>
          <p:nvPr/>
        </p:nvPicPr>
        <p:blipFill>
          <a:blip r:embed="rId2"/>
          <a:stretch>
            <a:fillRect/>
          </a:stretch>
        </p:blipFill>
        <p:spPr>
          <a:xfrm>
            <a:off x="1094224" y="639945"/>
            <a:ext cx="4750971" cy="2551448"/>
          </a:xfrm>
          <a:prstGeom prst="rect">
            <a:avLst/>
          </a:prstGeom>
        </p:spPr>
      </p:pic>
      <p:pic>
        <p:nvPicPr>
          <p:cNvPr id="7" name="Picture 6">
            <a:extLst>
              <a:ext uri="{FF2B5EF4-FFF2-40B4-BE49-F238E27FC236}">
                <a16:creationId xmlns:a16="http://schemas.microsoft.com/office/drawing/2014/main" id="{3024FA0E-138A-4E94-B793-E40CD1AC2672}"/>
              </a:ext>
            </a:extLst>
          </p:cNvPr>
          <p:cNvPicPr>
            <a:picLocks noChangeAspect="1"/>
          </p:cNvPicPr>
          <p:nvPr/>
        </p:nvPicPr>
        <p:blipFill>
          <a:blip r:embed="rId3"/>
          <a:stretch>
            <a:fillRect/>
          </a:stretch>
        </p:blipFill>
        <p:spPr>
          <a:xfrm>
            <a:off x="5978018" y="639945"/>
            <a:ext cx="4760748" cy="2546559"/>
          </a:xfrm>
          <a:prstGeom prst="rect">
            <a:avLst/>
          </a:prstGeom>
        </p:spPr>
      </p:pic>
      <p:pic>
        <p:nvPicPr>
          <p:cNvPr id="9" name="Picture 8">
            <a:extLst>
              <a:ext uri="{FF2B5EF4-FFF2-40B4-BE49-F238E27FC236}">
                <a16:creationId xmlns:a16="http://schemas.microsoft.com/office/drawing/2014/main" id="{8BCC0DA4-D849-4CA0-92D0-3C28C8A6783F}"/>
              </a:ext>
            </a:extLst>
          </p:cNvPr>
          <p:cNvPicPr>
            <a:picLocks noChangeAspect="1"/>
          </p:cNvPicPr>
          <p:nvPr/>
        </p:nvPicPr>
        <p:blipFill>
          <a:blip r:embed="rId4"/>
          <a:stretch>
            <a:fillRect/>
          </a:stretch>
        </p:blipFill>
        <p:spPr>
          <a:xfrm>
            <a:off x="1084447" y="3297340"/>
            <a:ext cx="4760748" cy="2541672"/>
          </a:xfrm>
          <a:prstGeom prst="rect">
            <a:avLst/>
          </a:prstGeom>
        </p:spPr>
      </p:pic>
      <p:pic>
        <p:nvPicPr>
          <p:cNvPr id="11" name="Picture 10">
            <a:extLst>
              <a:ext uri="{FF2B5EF4-FFF2-40B4-BE49-F238E27FC236}">
                <a16:creationId xmlns:a16="http://schemas.microsoft.com/office/drawing/2014/main" id="{B82E7E25-AEBC-4936-99EC-D43309375417}"/>
              </a:ext>
            </a:extLst>
          </p:cNvPr>
          <p:cNvPicPr>
            <a:picLocks noChangeAspect="1"/>
          </p:cNvPicPr>
          <p:nvPr/>
        </p:nvPicPr>
        <p:blipFill>
          <a:blip r:embed="rId5"/>
          <a:stretch>
            <a:fillRect/>
          </a:stretch>
        </p:blipFill>
        <p:spPr>
          <a:xfrm>
            <a:off x="5978018" y="3307115"/>
            <a:ext cx="4755859" cy="2541672"/>
          </a:xfrm>
          <a:prstGeom prst="rect">
            <a:avLst/>
          </a:prstGeom>
        </p:spPr>
      </p:pic>
      <p:sp>
        <p:nvSpPr>
          <p:cNvPr id="12" name="TextBox 11">
            <a:extLst>
              <a:ext uri="{FF2B5EF4-FFF2-40B4-BE49-F238E27FC236}">
                <a16:creationId xmlns:a16="http://schemas.microsoft.com/office/drawing/2014/main" id="{2D7B064A-22FA-4406-BD4F-2B80A005E59D}"/>
              </a:ext>
            </a:extLst>
          </p:cNvPr>
          <p:cNvSpPr txBox="1"/>
          <p:nvPr/>
        </p:nvSpPr>
        <p:spPr>
          <a:xfrm>
            <a:off x="1084448" y="5859314"/>
            <a:ext cx="9649430" cy="369332"/>
          </a:xfrm>
          <a:prstGeom prst="rect">
            <a:avLst/>
          </a:prstGeom>
          <a:noFill/>
        </p:spPr>
        <p:txBody>
          <a:bodyPr wrap="square" rtlCol="0">
            <a:spAutoFit/>
          </a:bodyPr>
          <a:lstStyle/>
          <a:p>
            <a:pPr algn="ctr"/>
            <a:r>
              <a:rPr lang="en-US" b="1" dirty="0"/>
              <a:t>Top row: ttbar; Bottom row: Z-pole</a:t>
            </a:r>
            <a:endParaRPr lang="en-GB" b="1" baseline="30000" dirty="0"/>
          </a:p>
        </p:txBody>
      </p:sp>
      <p:sp>
        <p:nvSpPr>
          <p:cNvPr id="13" name="TextBox 12">
            <a:extLst>
              <a:ext uri="{FF2B5EF4-FFF2-40B4-BE49-F238E27FC236}">
                <a16:creationId xmlns:a16="http://schemas.microsoft.com/office/drawing/2014/main" id="{22E80A18-36D6-466A-8577-AD0977CA58EE}"/>
              </a:ext>
            </a:extLst>
          </p:cNvPr>
          <p:cNvSpPr txBox="1"/>
          <p:nvPr/>
        </p:nvSpPr>
        <p:spPr>
          <a:xfrm>
            <a:off x="0" y="70338"/>
            <a:ext cx="12192000" cy="461665"/>
          </a:xfrm>
          <a:prstGeom prst="rect">
            <a:avLst/>
          </a:prstGeom>
          <a:noFill/>
        </p:spPr>
        <p:txBody>
          <a:bodyPr wrap="square" rtlCol="0">
            <a:spAutoFit/>
          </a:bodyPr>
          <a:lstStyle/>
          <a:p>
            <a:pPr algn="ctr"/>
            <a:r>
              <a:rPr lang="en-US" sz="2400" b="1" dirty="0"/>
              <a:t>Vertical distribution of the SR power density, flat surface, +/- 1 mm height (</a:t>
            </a:r>
            <a:r>
              <a:rPr lang="en-US" sz="2400" b="1" dirty="0" err="1"/>
              <a:t>horiz</a:t>
            </a:r>
            <a:r>
              <a:rPr lang="en-US" sz="2400" b="1" dirty="0"/>
              <a:t>. Axis)</a:t>
            </a:r>
            <a:endParaRPr lang="en-GB" sz="2400" b="1" dirty="0"/>
          </a:p>
        </p:txBody>
      </p:sp>
      <p:sp>
        <p:nvSpPr>
          <p:cNvPr id="14" name="Date Placeholder 1">
            <a:extLst>
              <a:ext uri="{FF2B5EF4-FFF2-40B4-BE49-F238E27FC236}">
                <a16:creationId xmlns:a16="http://schemas.microsoft.com/office/drawing/2014/main" id="{4C8C9BF8-B081-4580-8D85-2FCA58941AC7}"/>
              </a:ext>
            </a:extLst>
          </p:cNvPr>
          <p:cNvSpPr txBox="1">
            <a:spLocks/>
          </p:cNvSpPr>
          <p:nvPr/>
        </p:nvSpPr>
        <p:spPr>
          <a:xfrm>
            <a:off x="3079689" y="6496320"/>
            <a:ext cx="5475223"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R. Kersevan, FCC-</a:t>
            </a:r>
            <a:r>
              <a:rPr lang="en-US" dirty="0" err="1"/>
              <a:t>ee</a:t>
            </a:r>
            <a:r>
              <a:rPr lang="en-US" dirty="0"/>
              <a:t> Vacuum System and Pressure Forecast, FCCIS WP2 Workshop</a:t>
            </a:r>
            <a:endParaRPr lang="en-GB" dirty="0"/>
          </a:p>
        </p:txBody>
      </p:sp>
    </p:spTree>
    <p:extLst>
      <p:ext uri="{BB962C8B-B14F-4D97-AF65-F5344CB8AC3E}">
        <p14:creationId xmlns:p14="http://schemas.microsoft.com/office/powerpoint/2010/main" val="14325127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DFD1100-233C-4E93-B0DD-3AD7F6F337EA}"/>
              </a:ext>
            </a:extLst>
          </p:cNvPr>
          <p:cNvSpPr txBox="1"/>
          <p:nvPr/>
        </p:nvSpPr>
        <p:spPr>
          <a:xfrm>
            <a:off x="421105" y="-41563"/>
            <a:ext cx="11622505" cy="2800767"/>
          </a:xfrm>
          <a:prstGeom prst="rect">
            <a:avLst/>
          </a:prstGeom>
          <a:noFill/>
        </p:spPr>
        <p:txBody>
          <a:bodyPr wrap="square" rtlCol="0">
            <a:spAutoFit/>
          </a:bodyPr>
          <a:lstStyle/>
          <a:p>
            <a:pPr algn="ctr"/>
            <a:r>
              <a:rPr lang="en-US" sz="2400" b="1" dirty="0"/>
              <a:t>Modeling the FCC-</a:t>
            </a:r>
            <a:r>
              <a:rPr lang="en-US" sz="2400" b="1" dirty="0" err="1"/>
              <a:t>ee</a:t>
            </a:r>
            <a:r>
              <a:rPr lang="en-US" sz="2400" b="1" dirty="0"/>
              <a:t> Rings: Pressure Profiles</a:t>
            </a:r>
          </a:p>
          <a:p>
            <a:pPr algn="ctr"/>
            <a:endParaRPr lang="en-US" sz="800" dirty="0"/>
          </a:p>
          <a:p>
            <a:pPr marL="285750" indent="-285750">
              <a:buFont typeface="Arial" panose="020B0604020202020204" pitchFamily="34" charset="0"/>
              <a:buChar char="•"/>
            </a:pPr>
            <a:r>
              <a:rPr lang="en-US" dirty="0"/>
              <a:t>After running SYNRAD+ to trace the SR photon fans, we run </a:t>
            </a:r>
            <a:r>
              <a:rPr lang="en-US" dirty="0" err="1"/>
              <a:t>Molflow</a:t>
            </a:r>
            <a:r>
              <a:rPr lang="en-US" dirty="0"/>
              <a:t>+ choosing a total beam dose (</a:t>
            </a:r>
            <a:r>
              <a:rPr lang="en-US" dirty="0" err="1"/>
              <a:t>A·hr</a:t>
            </a:r>
            <a:r>
              <a:rPr lang="en-US" dirty="0"/>
              <a:t>) via a defined time interval at the nominal current </a:t>
            </a:r>
          </a:p>
          <a:p>
            <a:pPr marL="285750" indent="-285750">
              <a:buFont typeface="Arial" panose="020B0604020202020204" pitchFamily="34" charset="0"/>
              <a:buChar char="•"/>
            </a:pPr>
            <a:r>
              <a:rPr lang="en-US" dirty="0"/>
              <a:t>Since </a:t>
            </a:r>
            <a:r>
              <a:rPr lang="en-US" dirty="0" err="1"/>
              <a:t>Molflow</a:t>
            </a:r>
            <a:r>
              <a:rPr lang="en-US" dirty="0"/>
              <a:t>+ traces molecules, not photons like SYNRAD+, we need to define the position and size of the pumps</a:t>
            </a:r>
          </a:p>
          <a:p>
            <a:pPr marL="285750" indent="-285750">
              <a:buFont typeface="Arial" panose="020B0604020202020204" pitchFamily="34" charset="0"/>
              <a:buChar char="•"/>
            </a:pPr>
            <a:r>
              <a:rPr lang="en-US" dirty="0"/>
              <a:t>In this case we assume that B2 has a copper vacuum chamber, while B1 has a copper one with copper alloy (</a:t>
            </a:r>
            <a:r>
              <a:rPr lang="en-US" dirty="0" err="1"/>
              <a:t>ZrCrCu</a:t>
            </a:r>
            <a:r>
              <a:rPr lang="en-US" dirty="0"/>
              <a:t>) absorbers</a:t>
            </a:r>
          </a:p>
          <a:p>
            <a:pPr marL="285750" indent="-285750">
              <a:buFont typeface="Arial" panose="020B0604020202020204" pitchFamily="34" charset="0"/>
              <a:buChar char="•"/>
            </a:pPr>
            <a:r>
              <a:rPr lang="en-US" dirty="0"/>
              <a:t>5 pumps are placed in the middle of each dipole length, pumping on the inside of the ring (although B1 should have the pumps on the external wall, but the difference on the pressure is minimal)</a:t>
            </a:r>
          </a:p>
          <a:p>
            <a:endParaRPr lang="en-GB" dirty="0"/>
          </a:p>
        </p:txBody>
      </p:sp>
      <p:pic>
        <p:nvPicPr>
          <p:cNvPr id="5" name="Picture 4">
            <a:extLst>
              <a:ext uri="{FF2B5EF4-FFF2-40B4-BE49-F238E27FC236}">
                <a16:creationId xmlns:a16="http://schemas.microsoft.com/office/drawing/2014/main" id="{E868D607-7807-456F-A7C8-96B5BA05FCE7}"/>
              </a:ext>
            </a:extLst>
          </p:cNvPr>
          <p:cNvPicPr>
            <a:picLocks noChangeAspect="1"/>
          </p:cNvPicPr>
          <p:nvPr/>
        </p:nvPicPr>
        <p:blipFill>
          <a:blip r:embed="rId2"/>
          <a:stretch>
            <a:fillRect/>
          </a:stretch>
        </p:blipFill>
        <p:spPr>
          <a:xfrm>
            <a:off x="4378327" y="2474774"/>
            <a:ext cx="7227517" cy="4065479"/>
          </a:xfrm>
          <a:prstGeom prst="rect">
            <a:avLst/>
          </a:prstGeom>
          <a:ln>
            <a:solidFill>
              <a:schemeClr val="tx1"/>
            </a:solidFill>
          </a:ln>
        </p:spPr>
      </p:pic>
      <p:sp>
        <p:nvSpPr>
          <p:cNvPr id="7" name="TextBox 6">
            <a:extLst>
              <a:ext uri="{FF2B5EF4-FFF2-40B4-BE49-F238E27FC236}">
                <a16:creationId xmlns:a16="http://schemas.microsoft.com/office/drawing/2014/main" id="{73C28553-F00C-458E-86B5-71E1DD1A178D}"/>
              </a:ext>
            </a:extLst>
          </p:cNvPr>
          <p:cNvSpPr txBox="1"/>
          <p:nvPr/>
        </p:nvSpPr>
        <p:spPr>
          <a:xfrm>
            <a:off x="459851" y="2631970"/>
            <a:ext cx="2895673" cy="3939540"/>
          </a:xfrm>
          <a:prstGeom prst="rect">
            <a:avLst/>
          </a:prstGeom>
          <a:noFill/>
        </p:spPr>
        <p:txBody>
          <a:bodyPr wrap="square" rtlCol="0">
            <a:spAutoFit/>
          </a:bodyPr>
          <a:lstStyle/>
          <a:p>
            <a:pPr algn="ctr"/>
            <a:endParaRPr lang="en-US" sz="800" dirty="0"/>
          </a:p>
          <a:p>
            <a:pPr marL="285750" indent="-285750">
              <a:buFont typeface="Arial" panose="020B0604020202020204" pitchFamily="34" charset="0"/>
              <a:buChar char="•"/>
            </a:pPr>
            <a:r>
              <a:rPr lang="en-US" dirty="0"/>
              <a:t>The size of the 5 pumping slots on B2 is 12 cm length times 0.8 cm height, and an equivalent pumping speed of 100 l/s (CO) each</a:t>
            </a:r>
            <a:r>
              <a:rPr lang="en-US" dirty="0">
                <a:solidFill>
                  <a:srgbClr val="FF0000"/>
                </a:solidFill>
              </a:rPr>
              <a:t>_____________</a:t>
            </a:r>
          </a:p>
          <a:p>
            <a:endParaRPr lang="en-US" sz="800" dirty="0"/>
          </a:p>
          <a:p>
            <a:pPr marL="285750" indent="-285750">
              <a:buFont typeface="Arial" panose="020B0604020202020204" pitchFamily="34" charset="0"/>
              <a:buChar char="•"/>
            </a:pPr>
            <a:r>
              <a:rPr lang="en-US" dirty="0"/>
              <a:t>5 more placed at same position along B1, but </a:t>
            </a:r>
            <a:r>
              <a:rPr lang="en-US" b="1" dirty="0"/>
              <a:t>only the one in the middle is pumping          </a:t>
            </a:r>
            <a:r>
              <a:rPr lang="en-US" dirty="0"/>
              <a:t>(5 pumps/140 m would mean ~3000 pumps/ring)</a:t>
            </a:r>
          </a:p>
          <a:p>
            <a:endParaRPr lang="en-GB" dirty="0"/>
          </a:p>
        </p:txBody>
      </p:sp>
      <p:cxnSp>
        <p:nvCxnSpPr>
          <p:cNvPr id="8" name="Straight Arrow Connector 7">
            <a:extLst>
              <a:ext uri="{FF2B5EF4-FFF2-40B4-BE49-F238E27FC236}">
                <a16:creationId xmlns:a16="http://schemas.microsoft.com/office/drawing/2014/main" id="{E1C1E259-B3AA-4E12-BBFD-3AD985B5DF47}"/>
              </a:ext>
            </a:extLst>
          </p:cNvPr>
          <p:cNvCxnSpPr/>
          <p:nvPr/>
        </p:nvCxnSpPr>
        <p:spPr>
          <a:xfrm flipV="1">
            <a:off x="3225338" y="3366655"/>
            <a:ext cx="1928553" cy="106099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7910DFE8-3693-4D5D-B1CD-9B91BE2D7270}"/>
              </a:ext>
            </a:extLst>
          </p:cNvPr>
          <p:cNvCxnSpPr>
            <a:cxnSpLocks/>
          </p:cNvCxnSpPr>
          <p:nvPr/>
        </p:nvCxnSpPr>
        <p:spPr>
          <a:xfrm flipV="1">
            <a:off x="3225338" y="3956538"/>
            <a:ext cx="3149085" cy="46806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8C4284A8-17D8-4EDA-AF09-29C8D35D9A83}"/>
              </a:ext>
            </a:extLst>
          </p:cNvPr>
          <p:cNvCxnSpPr>
            <a:cxnSpLocks/>
          </p:cNvCxnSpPr>
          <p:nvPr/>
        </p:nvCxnSpPr>
        <p:spPr>
          <a:xfrm>
            <a:off x="3227336" y="4424606"/>
            <a:ext cx="4046664" cy="102652"/>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D07A92EB-35A2-47B6-AFB7-41354210466A}"/>
              </a:ext>
            </a:extLst>
          </p:cNvPr>
          <p:cNvCxnSpPr>
            <a:cxnSpLocks/>
          </p:cNvCxnSpPr>
          <p:nvPr/>
        </p:nvCxnSpPr>
        <p:spPr>
          <a:xfrm>
            <a:off x="3225338" y="4418009"/>
            <a:ext cx="4784454" cy="76066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E1AA2EA-DA41-4BEF-885C-E13530D0A29C}"/>
              </a:ext>
            </a:extLst>
          </p:cNvPr>
          <p:cNvCxnSpPr>
            <a:cxnSpLocks/>
          </p:cNvCxnSpPr>
          <p:nvPr/>
        </p:nvCxnSpPr>
        <p:spPr>
          <a:xfrm>
            <a:off x="3225338" y="4415427"/>
            <a:ext cx="5065808" cy="132753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Date Placeholder 1">
            <a:extLst>
              <a:ext uri="{FF2B5EF4-FFF2-40B4-BE49-F238E27FC236}">
                <a16:creationId xmlns:a16="http://schemas.microsoft.com/office/drawing/2014/main" id="{29D6885F-8C2F-41C3-8DCC-D00D70683A3F}"/>
              </a:ext>
            </a:extLst>
          </p:cNvPr>
          <p:cNvSpPr>
            <a:spLocks noGrp="1"/>
          </p:cNvSpPr>
          <p:nvPr>
            <p:ph type="dt" sz="half" idx="10"/>
          </p:nvPr>
        </p:nvSpPr>
        <p:spPr>
          <a:xfrm>
            <a:off x="838200" y="6497028"/>
            <a:ext cx="2743200" cy="365125"/>
          </a:xfrm>
        </p:spPr>
        <p:txBody>
          <a:bodyPr/>
          <a:lstStyle/>
          <a:p>
            <a:r>
              <a:rPr lang="en-US" dirty="0"/>
              <a:t>9/12/2021</a:t>
            </a:r>
            <a:endParaRPr lang="en-GB" dirty="0"/>
          </a:p>
        </p:txBody>
      </p:sp>
      <p:sp>
        <p:nvSpPr>
          <p:cNvPr id="13" name="Slide Number Placeholder 2">
            <a:extLst>
              <a:ext uri="{FF2B5EF4-FFF2-40B4-BE49-F238E27FC236}">
                <a16:creationId xmlns:a16="http://schemas.microsoft.com/office/drawing/2014/main" id="{D7071EDA-EE2E-4394-A160-D0A57B590A42}"/>
              </a:ext>
            </a:extLst>
          </p:cNvPr>
          <p:cNvSpPr>
            <a:spLocks noGrp="1"/>
          </p:cNvSpPr>
          <p:nvPr>
            <p:ph type="sldNum" sz="quarter" idx="12"/>
          </p:nvPr>
        </p:nvSpPr>
        <p:spPr>
          <a:xfrm>
            <a:off x="8610600" y="6497028"/>
            <a:ext cx="2743200" cy="365125"/>
          </a:xfrm>
        </p:spPr>
        <p:txBody>
          <a:bodyPr/>
          <a:lstStyle/>
          <a:p>
            <a:fld id="{DA09520B-E7BF-4384-8A25-2FCB07673C54}" type="slidenum">
              <a:rPr lang="en-GB" smtClean="0"/>
              <a:t>11</a:t>
            </a:fld>
            <a:endParaRPr lang="en-GB" dirty="0"/>
          </a:p>
        </p:txBody>
      </p:sp>
    </p:spTree>
    <p:extLst>
      <p:ext uri="{BB962C8B-B14F-4D97-AF65-F5344CB8AC3E}">
        <p14:creationId xmlns:p14="http://schemas.microsoft.com/office/powerpoint/2010/main" val="18205309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DFD1100-233C-4E93-B0DD-3AD7F6F337EA}"/>
              </a:ext>
            </a:extLst>
          </p:cNvPr>
          <p:cNvSpPr txBox="1"/>
          <p:nvPr/>
        </p:nvSpPr>
        <p:spPr>
          <a:xfrm>
            <a:off x="421105" y="2397"/>
            <a:ext cx="11622505" cy="1969770"/>
          </a:xfrm>
          <a:prstGeom prst="rect">
            <a:avLst/>
          </a:prstGeom>
          <a:noFill/>
        </p:spPr>
        <p:txBody>
          <a:bodyPr wrap="square" rtlCol="0">
            <a:spAutoFit/>
          </a:bodyPr>
          <a:lstStyle/>
          <a:p>
            <a:pPr algn="ctr"/>
            <a:r>
              <a:rPr lang="en-US" sz="2400" b="1" dirty="0"/>
              <a:t>Modeling the FCC-</a:t>
            </a:r>
            <a:r>
              <a:rPr lang="en-US" sz="2400" b="1" dirty="0" err="1"/>
              <a:t>ee</a:t>
            </a:r>
            <a:r>
              <a:rPr lang="en-US" sz="2400" b="1" dirty="0"/>
              <a:t> Rings: Pressure Profiles</a:t>
            </a:r>
          </a:p>
          <a:p>
            <a:pPr algn="ctr"/>
            <a:endParaRPr lang="en-US" sz="800" dirty="0"/>
          </a:p>
          <a:p>
            <a:pPr marL="285750" indent="-285750">
              <a:buFont typeface="Arial" panose="020B0604020202020204" pitchFamily="34" charset="0"/>
              <a:buChar char="•"/>
            </a:pPr>
            <a:r>
              <a:rPr lang="en-US" dirty="0"/>
              <a:t>A few simulations of the pressure profiles on the same plot: bare copper (2 curves on top), then NEG-coated with saturated NEG (0 pumping speed, 2 curves in the middle), and case with NEG-coating with sticking </a:t>
            </a:r>
            <a:r>
              <a:rPr lang="en-US" dirty="0" err="1"/>
              <a:t>coeff</a:t>
            </a:r>
            <a:r>
              <a:rPr lang="en-US" dirty="0"/>
              <a:t>.=0.001 (bottom)</a:t>
            </a:r>
          </a:p>
          <a:p>
            <a:pPr marL="285750" indent="-285750">
              <a:buFont typeface="Arial" panose="020B0604020202020204" pitchFamily="34" charset="0"/>
              <a:buChar char="•"/>
            </a:pPr>
            <a:r>
              <a:rPr lang="en-US" dirty="0"/>
              <a:t>Average pressures span </a:t>
            </a:r>
            <a:r>
              <a:rPr lang="en-US" b="1" dirty="0"/>
              <a:t>~5 decades</a:t>
            </a:r>
            <a:r>
              <a:rPr lang="en-US" dirty="0"/>
              <a:t>, for the same beam dose of 13.9 </a:t>
            </a:r>
            <a:r>
              <a:rPr lang="en-US" dirty="0" err="1"/>
              <a:t>A·h</a:t>
            </a:r>
            <a:endParaRPr lang="en-US" dirty="0"/>
          </a:p>
          <a:p>
            <a:endParaRPr lang="en-GB" dirty="0"/>
          </a:p>
        </p:txBody>
      </p:sp>
      <p:pic>
        <p:nvPicPr>
          <p:cNvPr id="5" name="Picture 4">
            <a:extLst>
              <a:ext uri="{FF2B5EF4-FFF2-40B4-BE49-F238E27FC236}">
                <a16:creationId xmlns:a16="http://schemas.microsoft.com/office/drawing/2014/main" id="{93AF67EB-04EA-43F5-8EF2-5128D0207907}"/>
              </a:ext>
            </a:extLst>
          </p:cNvPr>
          <p:cNvPicPr>
            <a:picLocks noChangeAspect="1"/>
          </p:cNvPicPr>
          <p:nvPr/>
        </p:nvPicPr>
        <p:blipFill>
          <a:blip r:embed="rId2"/>
          <a:stretch>
            <a:fillRect/>
          </a:stretch>
        </p:blipFill>
        <p:spPr>
          <a:xfrm>
            <a:off x="2338610" y="1714615"/>
            <a:ext cx="7514779" cy="4780997"/>
          </a:xfrm>
          <a:prstGeom prst="rect">
            <a:avLst/>
          </a:prstGeom>
          <a:ln>
            <a:solidFill>
              <a:schemeClr val="accent1"/>
            </a:solidFill>
          </a:ln>
        </p:spPr>
      </p:pic>
      <p:sp>
        <p:nvSpPr>
          <p:cNvPr id="8" name="Date Placeholder 1">
            <a:extLst>
              <a:ext uri="{FF2B5EF4-FFF2-40B4-BE49-F238E27FC236}">
                <a16:creationId xmlns:a16="http://schemas.microsoft.com/office/drawing/2014/main" id="{28935A44-A101-40CF-B452-60349EA0E6F6}"/>
              </a:ext>
            </a:extLst>
          </p:cNvPr>
          <p:cNvSpPr>
            <a:spLocks noGrp="1"/>
          </p:cNvSpPr>
          <p:nvPr>
            <p:ph type="dt" sz="half" idx="10"/>
          </p:nvPr>
        </p:nvSpPr>
        <p:spPr>
          <a:xfrm>
            <a:off x="838200" y="6497028"/>
            <a:ext cx="2743200" cy="365125"/>
          </a:xfrm>
        </p:spPr>
        <p:txBody>
          <a:bodyPr/>
          <a:lstStyle/>
          <a:p>
            <a:r>
              <a:rPr lang="en-US" dirty="0"/>
              <a:t>9/12/2021</a:t>
            </a:r>
            <a:endParaRPr lang="en-GB" dirty="0"/>
          </a:p>
        </p:txBody>
      </p:sp>
      <p:sp>
        <p:nvSpPr>
          <p:cNvPr id="9" name="Slide Number Placeholder 2">
            <a:extLst>
              <a:ext uri="{FF2B5EF4-FFF2-40B4-BE49-F238E27FC236}">
                <a16:creationId xmlns:a16="http://schemas.microsoft.com/office/drawing/2014/main" id="{943C65E7-6EF7-4F3C-899D-1C3E9C60872B}"/>
              </a:ext>
            </a:extLst>
          </p:cNvPr>
          <p:cNvSpPr>
            <a:spLocks noGrp="1"/>
          </p:cNvSpPr>
          <p:nvPr>
            <p:ph type="sldNum" sz="quarter" idx="12"/>
          </p:nvPr>
        </p:nvSpPr>
        <p:spPr>
          <a:xfrm>
            <a:off x="8610600" y="6497028"/>
            <a:ext cx="2743200" cy="365125"/>
          </a:xfrm>
        </p:spPr>
        <p:txBody>
          <a:bodyPr/>
          <a:lstStyle/>
          <a:p>
            <a:fld id="{DA09520B-E7BF-4384-8A25-2FCB07673C54}" type="slidenum">
              <a:rPr lang="en-GB" smtClean="0"/>
              <a:t>12</a:t>
            </a:fld>
            <a:endParaRPr lang="en-GB" dirty="0"/>
          </a:p>
        </p:txBody>
      </p:sp>
      <p:sp>
        <p:nvSpPr>
          <p:cNvPr id="10" name="Date Placeholder 1">
            <a:extLst>
              <a:ext uri="{FF2B5EF4-FFF2-40B4-BE49-F238E27FC236}">
                <a16:creationId xmlns:a16="http://schemas.microsoft.com/office/drawing/2014/main" id="{AD4C843B-D7D8-4150-BC38-6D4AA5E4D2AA}"/>
              </a:ext>
            </a:extLst>
          </p:cNvPr>
          <p:cNvSpPr txBox="1">
            <a:spLocks/>
          </p:cNvSpPr>
          <p:nvPr/>
        </p:nvSpPr>
        <p:spPr>
          <a:xfrm>
            <a:off x="3079689" y="6496320"/>
            <a:ext cx="5475223"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R. Kersevan, FCC-</a:t>
            </a:r>
            <a:r>
              <a:rPr lang="en-US" dirty="0" err="1"/>
              <a:t>ee</a:t>
            </a:r>
            <a:r>
              <a:rPr lang="en-US" dirty="0"/>
              <a:t> Vacuum System and Pressure Forecast, FCCIS WP2 Workshop</a:t>
            </a:r>
            <a:endParaRPr lang="en-GB" dirty="0"/>
          </a:p>
        </p:txBody>
      </p:sp>
    </p:spTree>
    <p:extLst>
      <p:ext uri="{BB962C8B-B14F-4D97-AF65-F5344CB8AC3E}">
        <p14:creationId xmlns:p14="http://schemas.microsoft.com/office/powerpoint/2010/main" val="11139500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203CFC-A034-4406-9B5E-56567003AF8D}"/>
              </a:ext>
            </a:extLst>
          </p:cNvPr>
          <p:cNvSpPr>
            <a:spLocks noGrp="1"/>
          </p:cNvSpPr>
          <p:nvPr>
            <p:ph type="dt" sz="half" idx="10"/>
          </p:nvPr>
        </p:nvSpPr>
        <p:spPr>
          <a:xfrm>
            <a:off x="838200" y="6491822"/>
            <a:ext cx="2743200" cy="365125"/>
          </a:xfrm>
        </p:spPr>
        <p:txBody>
          <a:bodyPr/>
          <a:lstStyle/>
          <a:p>
            <a:r>
              <a:rPr lang="en-US" dirty="0"/>
              <a:t>9/12/2021</a:t>
            </a:r>
            <a:endParaRPr lang="en-GB" dirty="0"/>
          </a:p>
        </p:txBody>
      </p:sp>
      <p:sp>
        <p:nvSpPr>
          <p:cNvPr id="3" name="Slide Number Placeholder 2">
            <a:extLst>
              <a:ext uri="{FF2B5EF4-FFF2-40B4-BE49-F238E27FC236}">
                <a16:creationId xmlns:a16="http://schemas.microsoft.com/office/drawing/2014/main" id="{190169B8-66E6-4DB9-BF66-F3DE202F183C}"/>
              </a:ext>
            </a:extLst>
          </p:cNvPr>
          <p:cNvSpPr>
            <a:spLocks noGrp="1"/>
          </p:cNvSpPr>
          <p:nvPr>
            <p:ph type="sldNum" sz="quarter" idx="12"/>
          </p:nvPr>
        </p:nvSpPr>
        <p:spPr>
          <a:xfrm>
            <a:off x="8610600" y="6491822"/>
            <a:ext cx="2743200" cy="365125"/>
          </a:xfrm>
        </p:spPr>
        <p:txBody>
          <a:bodyPr/>
          <a:lstStyle/>
          <a:p>
            <a:fld id="{DA09520B-E7BF-4384-8A25-2FCB07673C54}" type="slidenum">
              <a:rPr lang="en-GB" smtClean="0"/>
              <a:t>13</a:t>
            </a:fld>
            <a:endParaRPr lang="en-GB"/>
          </a:p>
        </p:txBody>
      </p:sp>
      <p:sp>
        <p:nvSpPr>
          <p:cNvPr id="5" name="TextBox 4">
            <a:extLst>
              <a:ext uri="{FF2B5EF4-FFF2-40B4-BE49-F238E27FC236}">
                <a16:creationId xmlns:a16="http://schemas.microsoft.com/office/drawing/2014/main" id="{642AFEBB-4C96-44EC-AE3F-CD6260765DDF}"/>
              </a:ext>
            </a:extLst>
          </p:cNvPr>
          <p:cNvSpPr txBox="1"/>
          <p:nvPr/>
        </p:nvSpPr>
        <p:spPr>
          <a:xfrm>
            <a:off x="421105" y="2397"/>
            <a:ext cx="11622505" cy="1969770"/>
          </a:xfrm>
          <a:prstGeom prst="rect">
            <a:avLst/>
          </a:prstGeom>
          <a:noFill/>
        </p:spPr>
        <p:txBody>
          <a:bodyPr wrap="square" rtlCol="0">
            <a:spAutoFit/>
          </a:bodyPr>
          <a:lstStyle/>
          <a:p>
            <a:pPr algn="ctr"/>
            <a:r>
              <a:rPr lang="en-US" sz="2400" b="1" dirty="0"/>
              <a:t>Scaling the Pumping Speeds</a:t>
            </a:r>
          </a:p>
          <a:p>
            <a:pPr algn="ctr"/>
            <a:endParaRPr lang="en-US" sz="800" dirty="0"/>
          </a:p>
          <a:p>
            <a:pPr marL="285750" indent="-285750">
              <a:buFont typeface="Arial" panose="020B0604020202020204" pitchFamily="34" charset="0"/>
              <a:buChar char="•"/>
            </a:pPr>
            <a:r>
              <a:rPr lang="en-US" dirty="0"/>
              <a:t>For a chamber with a specific conductance C (</a:t>
            </a:r>
            <a:r>
              <a:rPr lang="en-US" i="1" dirty="0" err="1"/>
              <a:t>liter</a:t>
            </a:r>
            <a:r>
              <a:rPr lang="en-US" dirty="0" err="1"/>
              <a:t>·m</a:t>
            </a:r>
            <a:r>
              <a:rPr lang="en-US" dirty="0"/>
              <a:t>/s) and equally spaced pumps of pumping speed S</a:t>
            </a:r>
            <a:r>
              <a:rPr lang="en-US" baseline="-25000" dirty="0"/>
              <a:t>0</a:t>
            </a:r>
            <a:r>
              <a:rPr lang="en-US" dirty="0"/>
              <a:t>, the effective pumping speed, e.g. useful to calculate the average pressure, is shown here below. A simple analytical formula, assuming that the outgassing profile is more or less evenly distributed along the chamber</a:t>
            </a:r>
          </a:p>
          <a:p>
            <a:pPr marL="285750" indent="-285750">
              <a:buFont typeface="Arial" panose="020B0604020202020204" pitchFamily="34" charset="0"/>
              <a:buChar char="•"/>
            </a:pPr>
            <a:r>
              <a:rPr lang="en-US" dirty="0"/>
              <a:t>C=46.5 (</a:t>
            </a:r>
            <a:r>
              <a:rPr lang="en-US" i="1" dirty="0"/>
              <a:t>liter</a:t>
            </a:r>
            <a:r>
              <a:rPr lang="en-US" dirty="0"/>
              <a:t> · m/s) (CO)</a:t>
            </a:r>
          </a:p>
          <a:p>
            <a:pPr marL="285750" indent="-285750">
              <a:buFont typeface="Arial" panose="020B0604020202020204" pitchFamily="34" charset="0"/>
              <a:buChar char="•"/>
            </a:pPr>
            <a:r>
              <a:rPr lang="en-US" dirty="0"/>
              <a:t>S</a:t>
            </a:r>
            <a:r>
              <a:rPr lang="en-US" baseline="-25000" dirty="0"/>
              <a:t>0</a:t>
            </a:r>
            <a:r>
              <a:rPr lang="en-US" dirty="0"/>
              <a:t>=</a:t>
            </a:r>
            <a:r>
              <a:rPr lang="en-US" u="sng" dirty="0"/>
              <a:t>pumping slots’ conductance</a:t>
            </a:r>
            <a:endParaRPr lang="en-GB" u="sng" dirty="0"/>
          </a:p>
        </p:txBody>
      </p:sp>
      <p:pic>
        <p:nvPicPr>
          <p:cNvPr id="8" name="Picture 7">
            <a:extLst>
              <a:ext uri="{FF2B5EF4-FFF2-40B4-BE49-F238E27FC236}">
                <a16:creationId xmlns:a16="http://schemas.microsoft.com/office/drawing/2014/main" id="{62CB7F7F-F1EE-48A2-91FC-FFAEB5E7A428}"/>
              </a:ext>
            </a:extLst>
          </p:cNvPr>
          <p:cNvPicPr>
            <a:picLocks noChangeAspect="1"/>
          </p:cNvPicPr>
          <p:nvPr/>
        </p:nvPicPr>
        <p:blipFill>
          <a:blip r:embed="rId2"/>
          <a:stretch>
            <a:fillRect/>
          </a:stretch>
        </p:blipFill>
        <p:spPr>
          <a:xfrm>
            <a:off x="4703455" y="1479947"/>
            <a:ext cx="6463575" cy="5014124"/>
          </a:xfrm>
          <a:prstGeom prst="rect">
            <a:avLst/>
          </a:prstGeom>
          <a:ln>
            <a:solidFill>
              <a:schemeClr val="tx1"/>
            </a:solidFill>
          </a:ln>
        </p:spPr>
      </p:pic>
      <p:sp>
        <p:nvSpPr>
          <p:cNvPr id="9" name="Date Placeholder 1">
            <a:extLst>
              <a:ext uri="{FF2B5EF4-FFF2-40B4-BE49-F238E27FC236}">
                <a16:creationId xmlns:a16="http://schemas.microsoft.com/office/drawing/2014/main" id="{E7271728-84CB-4FB6-9E8E-F44530BDEE1A}"/>
              </a:ext>
            </a:extLst>
          </p:cNvPr>
          <p:cNvSpPr txBox="1">
            <a:spLocks/>
          </p:cNvSpPr>
          <p:nvPr/>
        </p:nvSpPr>
        <p:spPr>
          <a:xfrm>
            <a:off x="3079689" y="6496320"/>
            <a:ext cx="5475223"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R. Kersevan, FCC-</a:t>
            </a:r>
            <a:r>
              <a:rPr lang="en-US" dirty="0" err="1"/>
              <a:t>ee</a:t>
            </a:r>
            <a:r>
              <a:rPr lang="en-US" dirty="0"/>
              <a:t> Vacuum System and Pressure Forecast, FCCIS WP2 Workshop</a:t>
            </a:r>
            <a:endParaRPr lang="en-GB" dirty="0"/>
          </a:p>
        </p:txBody>
      </p:sp>
      <p:pic>
        <p:nvPicPr>
          <p:cNvPr id="11" name="Picture 10">
            <a:extLst>
              <a:ext uri="{FF2B5EF4-FFF2-40B4-BE49-F238E27FC236}">
                <a16:creationId xmlns:a16="http://schemas.microsoft.com/office/drawing/2014/main" id="{DB26A69B-4540-48B1-BD85-45B54D72F508}"/>
              </a:ext>
            </a:extLst>
          </p:cNvPr>
          <p:cNvPicPr>
            <a:picLocks noChangeAspect="1"/>
          </p:cNvPicPr>
          <p:nvPr/>
        </p:nvPicPr>
        <p:blipFill>
          <a:blip r:embed="rId3"/>
          <a:stretch>
            <a:fillRect/>
          </a:stretch>
        </p:blipFill>
        <p:spPr>
          <a:xfrm>
            <a:off x="1471667" y="3116316"/>
            <a:ext cx="2785092" cy="2226860"/>
          </a:xfrm>
          <a:prstGeom prst="rect">
            <a:avLst/>
          </a:prstGeom>
        </p:spPr>
      </p:pic>
      <p:cxnSp>
        <p:nvCxnSpPr>
          <p:cNvPr id="13" name="Straight Arrow Connector 12">
            <a:extLst>
              <a:ext uri="{FF2B5EF4-FFF2-40B4-BE49-F238E27FC236}">
                <a16:creationId xmlns:a16="http://schemas.microsoft.com/office/drawing/2014/main" id="{796DD313-C00D-4A72-8B39-F8BAAE580FB4}"/>
              </a:ext>
            </a:extLst>
          </p:cNvPr>
          <p:cNvCxnSpPr/>
          <p:nvPr/>
        </p:nvCxnSpPr>
        <p:spPr>
          <a:xfrm>
            <a:off x="2209800" y="1879600"/>
            <a:ext cx="228600" cy="179493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ED140BA7-C1B7-4B69-B45C-B0A7D720DA53}"/>
              </a:ext>
            </a:extLst>
          </p:cNvPr>
          <p:cNvSpPr/>
          <p:nvPr/>
        </p:nvSpPr>
        <p:spPr>
          <a:xfrm>
            <a:off x="1471667" y="4673600"/>
            <a:ext cx="2956400" cy="3651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3217271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C88E82B-8E1D-4339-B999-A005652B189A}"/>
              </a:ext>
            </a:extLst>
          </p:cNvPr>
          <p:cNvSpPr>
            <a:spLocks noGrp="1"/>
          </p:cNvSpPr>
          <p:nvPr>
            <p:ph type="dt" sz="half" idx="10"/>
          </p:nvPr>
        </p:nvSpPr>
        <p:spPr>
          <a:xfrm>
            <a:off x="838200" y="6488230"/>
            <a:ext cx="2743200" cy="365125"/>
          </a:xfrm>
        </p:spPr>
        <p:txBody>
          <a:bodyPr/>
          <a:lstStyle/>
          <a:p>
            <a:r>
              <a:rPr lang="en-US" dirty="0"/>
              <a:t>9/12/2021</a:t>
            </a:r>
            <a:endParaRPr lang="en-GB" dirty="0"/>
          </a:p>
        </p:txBody>
      </p:sp>
      <p:sp>
        <p:nvSpPr>
          <p:cNvPr id="3" name="Slide Number Placeholder 2">
            <a:extLst>
              <a:ext uri="{FF2B5EF4-FFF2-40B4-BE49-F238E27FC236}">
                <a16:creationId xmlns:a16="http://schemas.microsoft.com/office/drawing/2014/main" id="{C71062DF-A1A0-4F20-9805-6C3B0A07196E}"/>
              </a:ext>
            </a:extLst>
          </p:cNvPr>
          <p:cNvSpPr>
            <a:spLocks noGrp="1"/>
          </p:cNvSpPr>
          <p:nvPr>
            <p:ph type="sldNum" sz="quarter" idx="12"/>
          </p:nvPr>
        </p:nvSpPr>
        <p:spPr>
          <a:xfrm>
            <a:off x="8610600" y="6488230"/>
            <a:ext cx="2743200" cy="365125"/>
          </a:xfrm>
        </p:spPr>
        <p:txBody>
          <a:bodyPr/>
          <a:lstStyle/>
          <a:p>
            <a:fld id="{DA09520B-E7BF-4384-8A25-2FCB07673C54}" type="slidenum">
              <a:rPr lang="en-GB" smtClean="0"/>
              <a:t>14</a:t>
            </a:fld>
            <a:endParaRPr lang="en-GB"/>
          </a:p>
        </p:txBody>
      </p:sp>
      <p:sp>
        <p:nvSpPr>
          <p:cNvPr id="4" name="TextBox 3">
            <a:extLst>
              <a:ext uri="{FF2B5EF4-FFF2-40B4-BE49-F238E27FC236}">
                <a16:creationId xmlns:a16="http://schemas.microsoft.com/office/drawing/2014/main" id="{5F3B0EA5-EF63-47B8-8207-6C7D0365FFFA}"/>
              </a:ext>
            </a:extLst>
          </p:cNvPr>
          <p:cNvSpPr txBox="1"/>
          <p:nvPr/>
        </p:nvSpPr>
        <p:spPr>
          <a:xfrm>
            <a:off x="421105" y="2397"/>
            <a:ext cx="11622505" cy="2523768"/>
          </a:xfrm>
          <a:prstGeom prst="rect">
            <a:avLst/>
          </a:prstGeom>
          <a:noFill/>
        </p:spPr>
        <p:txBody>
          <a:bodyPr wrap="square" rtlCol="0">
            <a:spAutoFit/>
          </a:bodyPr>
          <a:lstStyle/>
          <a:p>
            <a:pPr algn="ctr"/>
            <a:r>
              <a:rPr lang="en-US" sz="2400" b="1" dirty="0"/>
              <a:t>Gas Loads and Average Pressures</a:t>
            </a:r>
          </a:p>
          <a:p>
            <a:pPr algn="ctr"/>
            <a:endParaRPr lang="en-US" sz="800" dirty="0"/>
          </a:p>
          <a:p>
            <a:pPr marL="285750" indent="-285750">
              <a:buFont typeface="Arial" panose="020B0604020202020204" pitchFamily="34" charset="0"/>
              <a:buChar char="•"/>
            </a:pPr>
            <a:r>
              <a:rPr lang="en-US" dirty="0"/>
              <a:t>After running SYNRAD+ to trace the SR photon fans, we run </a:t>
            </a:r>
            <a:r>
              <a:rPr lang="en-US" dirty="0" err="1"/>
              <a:t>Molflow</a:t>
            </a:r>
            <a:r>
              <a:rPr lang="en-US" dirty="0"/>
              <a:t>+ for the most challenging case, the high-current Z-pole</a:t>
            </a:r>
          </a:p>
          <a:p>
            <a:pPr marL="285750" indent="-285750">
              <a:buFont typeface="Arial" panose="020B0604020202020204" pitchFamily="34" charset="0"/>
              <a:buChar char="•"/>
            </a:pPr>
            <a:r>
              <a:rPr lang="en-US" dirty="0"/>
              <a:t>1 Lumped pump is placed in the middle of the 3</a:t>
            </a:r>
            <a:r>
              <a:rPr lang="en-US" baseline="30000" dirty="0"/>
              <a:t>rd</a:t>
            </a:r>
            <a:r>
              <a:rPr lang="en-US" dirty="0"/>
              <a:t> dipole of 5; The NEG-coating is assumed to be partly saturated, and having a residual sticking coefficient of 0.001 for H</a:t>
            </a:r>
            <a:r>
              <a:rPr lang="en-US" baseline="-25000" dirty="0"/>
              <a:t>2</a:t>
            </a:r>
            <a:r>
              <a:rPr lang="en-US" dirty="0"/>
              <a:t> (typical initial value is 0.008). We expect ~90% H</a:t>
            </a:r>
            <a:r>
              <a:rPr lang="en-US" baseline="-25000" dirty="0"/>
              <a:t>2</a:t>
            </a:r>
            <a:r>
              <a:rPr lang="en-US" dirty="0"/>
              <a:t> fraction.</a:t>
            </a:r>
          </a:p>
          <a:p>
            <a:pPr marL="285750" indent="-285750">
              <a:buFont typeface="Arial" panose="020B0604020202020204" pitchFamily="34" charset="0"/>
              <a:buChar char="•"/>
            </a:pPr>
            <a:r>
              <a:rPr lang="en-US" dirty="0"/>
              <a:t>The isolated markers on the Q</a:t>
            </a:r>
            <a:r>
              <a:rPr lang="en-US" baseline="-25000" dirty="0"/>
              <a:t>H2</a:t>
            </a:r>
            <a:r>
              <a:rPr lang="en-US" dirty="0"/>
              <a:t> plot refer to a comparison analysis for CO given off by a Cu wall (no NEG-coating): initially the outgassing is much higher than that of H</a:t>
            </a:r>
            <a:r>
              <a:rPr lang="en-US" baseline="-25000" dirty="0"/>
              <a:t>2</a:t>
            </a:r>
            <a:r>
              <a:rPr lang="en-US" dirty="0"/>
              <a:t> but around ~2000 Ah of integrated beam dose it reaches values comparable to the H</a:t>
            </a:r>
            <a:r>
              <a:rPr lang="en-US" baseline="-25000" dirty="0"/>
              <a:t>2</a:t>
            </a:r>
            <a:r>
              <a:rPr lang="en-US" dirty="0"/>
              <a:t> case with NEG-coating. This is true only for the </a:t>
            </a:r>
            <a:r>
              <a:rPr lang="en-US" b="1" dirty="0"/>
              <a:t>“LHC sawtooth-like” distributed absorber.</a:t>
            </a:r>
            <a:endParaRPr lang="en-GB" b="1" dirty="0"/>
          </a:p>
        </p:txBody>
      </p:sp>
      <p:pic>
        <p:nvPicPr>
          <p:cNvPr id="8" name="Picture 7">
            <a:extLst>
              <a:ext uri="{FF2B5EF4-FFF2-40B4-BE49-F238E27FC236}">
                <a16:creationId xmlns:a16="http://schemas.microsoft.com/office/drawing/2014/main" id="{DDECD433-7998-4DF6-B19B-D8937724EBE0}"/>
              </a:ext>
            </a:extLst>
          </p:cNvPr>
          <p:cNvPicPr>
            <a:picLocks noChangeAspect="1"/>
          </p:cNvPicPr>
          <p:nvPr/>
        </p:nvPicPr>
        <p:blipFill>
          <a:blip r:embed="rId2"/>
          <a:stretch>
            <a:fillRect/>
          </a:stretch>
        </p:blipFill>
        <p:spPr>
          <a:xfrm>
            <a:off x="6481808" y="2578148"/>
            <a:ext cx="4932505" cy="3944823"/>
          </a:xfrm>
          <a:prstGeom prst="rect">
            <a:avLst/>
          </a:prstGeom>
          <a:ln>
            <a:solidFill>
              <a:srgbClr val="FF0000"/>
            </a:solidFill>
          </a:ln>
        </p:spPr>
      </p:pic>
      <p:pic>
        <p:nvPicPr>
          <p:cNvPr id="10" name="Picture 9">
            <a:extLst>
              <a:ext uri="{FF2B5EF4-FFF2-40B4-BE49-F238E27FC236}">
                <a16:creationId xmlns:a16="http://schemas.microsoft.com/office/drawing/2014/main" id="{636FB3CF-7B1B-43F2-ACDE-928B993B0AD7}"/>
              </a:ext>
            </a:extLst>
          </p:cNvPr>
          <p:cNvPicPr>
            <a:picLocks noChangeAspect="1"/>
          </p:cNvPicPr>
          <p:nvPr/>
        </p:nvPicPr>
        <p:blipFill>
          <a:blip r:embed="rId3"/>
          <a:stretch>
            <a:fillRect/>
          </a:stretch>
        </p:blipFill>
        <p:spPr>
          <a:xfrm>
            <a:off x="920008" y="2567494"/>
            <a:ext cx="4932504" cy="3955477"/>
          </a:xfrm>
          <a:prstGeom prst="rect">
            <a:avLst/>
          </a:prstGeom>
          <a:ln>
            <a:solidFill>
              <a:schemeClr val="accent1"/>
            </a:solidFill>
          </a:ln>
        </p:spPr>
      </p:pic>
      <p:sp>
        <p:nvSpPr>
          <p:cNvPr id="11" name="Date Placeholder 1">
            <a:extLst>
              <a:ext uri="{FF2B5EF4-FFF2-40B4-BE49-F238E27FC236}">
                <a16:creationId xmlns:a16="http://schemas.microsoft.com/office/drawing/2014/main" id="{A5346754-BE04-4C60-9A3E-94E169F73E5C}"/>
              </a:ext>
            </a:extLst>
          </p:cNvPr>
          <p:cNvSpPr txBox="1">
            <a:spLocks/>
          </p:cNvSpPr>
          <p:nvPr/>
        </p:nvSpPr>
        <p:spPr>
          <a:xfrm>
            <a:off x="3079689" y="6496320"/>
            <a:ext cx="5475223"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R. Kersevan, FCC-</a:t>
            </a:r>
            <a:r>
              <a:rPr lang="en-US" dirty="0" err="1"/>
              <a:t>ee</a:t>
            </a:r>
            <a:r>
              <a:rPr lang="en-US" dirty="0"/>
              <a:t> Vacuum System and Pressure Forecast, FCCIS WP2 Workshop</a:t>
            </a:r>
            <a:endParaRPr lang="en-GB" dirty="0"/>
          </a:p>
        </p:txBody>
      </p:sp>
    </p:spTree>
    <p:extLst>
      <p:ext uri="{BB962C8B-B14F-4D97-AF65-F5344CB8AC3E}">
        <p14:creationId xmlns:p14="http://schemas.microsoft.com/office/powerpoint/2010/main" val="969603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6E39FA1-D31F-4EE0-BD54-8E66169D11EC}"/>
              </a:ext>
            </a:extLst>
          </p:cNvPr>
          <p:cNvSpPr>
            <a:spLocks noGrp="1"/>
          </p:cNvSpPr>
          <p:nvPr>
            <p:ph type="dt" sz="half" idx="10"/>
          </p:nvPr>
        </p:nvSpPr>
        <p:spPr>
          <a:xfrm>
            <a:off x="838200" y="6497028"/>
            <a:ext cx="2743200" cy="365125"/>
          </a:xfrm>
        </p:spPr>
        <p:txBody>
          <a:bodyPr/>
          <a:lstStyle/>
          <a:p>
            <a:r>
              <a:rPr lang="en-US"/>
              <a:t>9/12/2021</a:t>
            </a:r>
            <a:endParaRPr lang="en-GB" dirty="0"/>
          </a:p>
        </p:txBody>
      </p:sp>
      <p:sp>
        <p:nvSpPr>
          <p:cNvPr id="3" name="Slide Number Placeholder 2">
            <a:extLst>
              <a:ext uri="{FF2B5EF4-FFF2-40B4-BE49-F238E27FC236}">
                <a16:creationId xmlns:a16="http://schemas.microsoft.com/office/drawing/2014/main" id="{1346D72C-D761-46E5-89D8-D67A0CF87954}"/>
              </a:ext>
            </a:extLst>
          </p:cNvPr>
          <p:cNvSpPr>
            <a:spLocks noGrp="1"/>
          </p:cNvSpPr>
          <p:nvPr>
            <p:ph type="sldNum" sz="quarter" idx="12"/>
          </p:nvPr>
        </p:nvSpPr>
        <p:spPr>
          <a:xfrm>
            <a:off x="8610600" y="6497028"/>
            <a:ext cx="2743200" cy="365125"/>
          </a:xfrm>
        </p:spPr>
        <p:txBody>
          <a:bodyPr/>
          <a:lstStyle/>
          <a:p>
            <a:fld id="{DA09520B-E7BF-4384-8A25-2FCB07673C54}" type="slidenum">
              <a:rPr lang="en-GB" smtClean="0"/>
              <a:t>15</a:t>
            </a:fld>
            <a:endParaRPr lang="en-GB"/>
          </a:p>
        </p:txBody>
      </p:sp>
      <p:pic>
        <p:nvPicPr>
          <p:cNvPr id="5" name="Picture 4">
            <a:extLst>
              <a:ext uri="{FF2B5EF4-FFF2-40B4-BE49-F238E27FC236}">
                <a16:creationId xmlns:a16="http://schemas.microsoft.com/office/drawing/2014/main" id="{0A60CFA2-A008-4DDD-98F2-E7FEDB123A8D}"/>
              </a:ext>
            </a:extLst>
          </p:cNvPr>
          <p:cNvPicPr>
            <a:picLocks noChangeAspect="1"/>
          </p:cNvPicPr>
          <p:nvPr/>
        </p:nvPicPr>
        <p:blipFill>
          <a:blip r:embed="rId2"/>
          <a:stretch>
            <a:fillRect/>
          </a:stretch>
        </p:blipFill>
        <p:spPr>
          <a:xfrm>
            <a:off x="6930320" y="948111"/>
            <a:ext cx="5127811" cy="3915008"/>
          </a:xfrm>
          <a:prstGeom prst="rect">
            <a:avLst/>
          </a:prstGeom>
          <a:ln>
            <a:solidFill>
              <a:schemeClr val="accent1"/>
            </a:solidFill>
          </a:ln>
        </p:spPr>
      </p:pic>
      <p:sp>
        <p:nvSpPr>
          <p:cNvPr id="6" name="TextBox 5">
            <a:extLst>
              <a:ext uri="{FF2B5EF4-FFF2-40B4-BE49-F238E27FC236}">
                <a16:creationId xmlns:a16="http://schemas.microsoft.com/office/drawing/2014/main" id="{45939C76-0408-49E4-8A80-4A3FFA04E507}"/>
              </a:ext>
            </a:extLst>
          </p:cNvPr>
          <p:cNvSpPr txBox="1"/>
          <p:nvPr/>
        </p:nvSpPr>
        <p:spPr>
          <a:xfrm>
            <a:off x="0" y="8792"/>
            <a:ext cx="12192000" cy="2123658"/>
          </a:xfrm>
          <a:prstGeom prst="rect">
            <a:avLst/>
          </a:prstGeom>
          <a:noFill/>
        </p:spPr>
        <p:txBody>
          <a:bodyPr wrap="square" rtlCol="0">
            <a:spAutoFit/>
          </a:bodyPr>
          <a:lstStyle/>
          <a:p>
            <a:pPr algn="ctr"/>
            <a:r>
              <a:rPr lang="en-US" sz="2400" b="1" dirty="0"/>
              <a:t>Work Underway</a:t>
            </a:r>
          </a:p>
          <a:p>
            <a:pPr algn="ctr"/>
            <a:endParaRPr lang="en-US" sz="800" dirty="0"/>
          </a:p>
          <a:p>
            <a:pPr marL="285750" indent="-285750">
              <a:spcAft>
                <a:spcPts val="600"/>
              </a:spcAft>
              <a:buFont typeface="Wingdings" panose="05000000000000000000" pitchFamily="2" charset="2"/>
              <a:buChar char="Ø"/>
            </a:pPr>
            <a:r>
              <a:rPr lang="en-US" dirty="0"/>
              <a:t>The mechanical engineering section of the Vacuum group at CERN has started designing the first components of the collider rings, aiming at producing testable prototypes </a:t>
            </a:r>
          </a:p>
          <a:p>
            <a:pPr marL="285750" indent="-285750">
              <a:spcAft>
                <a:spcPts val="600"/>
              </a:spcAft>
              <a:buFont typeface="Wingdings" panose="05000000000000000000" pitchFamily="2" charset="2"/>
              <a:buChar char="Ø"/>
            </a:pPr>
            <a:r>
              <a:rPr lang="en-US" dirty="0"/>
              <a:t>A cross-section of the chamber being tried first is shown here </a:t>
            </a:r>
          </a:p>
          <a:p>
            <a:pPr marL="285750" indent="-285750">
              <a:buFont typeface="Wingdings" panose="05000000000000000000" pitchFamily="2" charset="2"/>
              <a:buChar char="Ø"/>
            </a:pPr>
            <a:endParaRPr lang="en-US" u="sng" dirty="0"/>
          </a:p>
          <a:p>
            <a:pPr marL="285750" indent="-285750">
              <a:buFont typeface="Arial" panose="020B0604020202020204" pitchFamily="34" charset="0"/>
              <a:buChar char="•"/>
            </a:pPr>
            <a:endParaRPr lang="en-GB" dirty="0"/>
          </a:p>
        </p:txBody>
      </p:sp>
      <p:sp>
        <p:nvSpPr>
          <p:cNvPr id="7" name="TextBox 6">
            <a:extLst>
              <a:ext uri="{FF2B5EF4-FFF2-40B4-BE49-F238E27FC236}">
                <a16:creationId xmlns:a16="http://schemas.microsoft.com/office/drawing/2014/main" id="{4DED540E-AB3B-47E9-B834-AB6670B8FA0F}"/>
              </a:ext>
            </a:extLst>
          </p:cNvPr>
          <p:cNvSpPr txBox="1"/>
          <p:nvPr/>
        </p:nvSpPr>
        <p:spPr>
          <a:xfrm>
            <a:off x="-2" y="1424099"/>
            <a:ext cx="6796455" cy="5232202"/>
          </a:xfrm>
          <a:prstGeom prst="rect">
            <a:avLst/>
          </a:prstGeom>
          <a:noFill/>
        </p:spPr>
        <p:txBody>
          <a:bodyPr wrap="square" rtlCol="0">
            <a:spAutoFit/>
          </a:bodyPr>
          <a:lstStyle/>
          <a:p>
            <a:pPr algn="ctr"/>
            <a:endParaRPr lang="en-US" sz="800" dirty="0"/>
          </a:p>
          <a:p>
            <a:pPr marL="285750" indent="-285750">
              <a:spcAft>
                <a:spcPts val="600"/>
              </a:spcAft>
              <a:buFont typeface="Wingdings" panose="05000000000000000000" pitchFamily="2" charset="2"/>
              <a:buChar char="Ø"/>
            </a:pPr>
            <a:r>
              <a:rPr lang="en-US" dirty="0"/>
              <a:t>Flanges based on </a:t>
            </a:r>
            <a:r>
              <a:rPr lang="en-US" b="1" dirty="0"/>
              <a:t>shape-memory alloy rings </a:t>
            </a:r>
            <a:r>
              <a:rPr lang="en-US" dirty="0"/>
              <a:t>in place of the usual </a:t>
            </a:r>
            <a:r>
              <a:rPr lang="en-US" dirty="0" err="1"/>
              <a:t>Conflat</a:t>
            </a:r>
            <a:r>
              <a:rPr lang="en-US" dirty="0"/>
              <a:t> flanges with screws and bolts are being designed</a:t>
            </a:r>
          </a:p>
          <a:p>
            <a:pPr marL="285750" indent="-285750">
              <a:spcAft>
                <a:spcPts val="600"/>
              </a:spcAft>
              <a:buFont typeface="Wingdings" panose="05000000000000000000" pitchFamily="2" charset="2"/>
              <a:buChar char="Ø"/>
            </a:pPr>
            <a:r>
              <a:rPr lang="en-US" dirty="0"/>
              <a:t>An alternative design to the baseline one for the RF contact fingers (SUPERKEK-B “comb-type”) is being studied too, implementing a scheme similar to that used for the inner-triplets in HL-LHC</a:t>
            </a:r>
          </a:p>
          <a:p>
            <a:pPr marL="285750" indent="-285750">
              <a:spcAft>
                <a:spcPts val="600"/>
              </a:spcAft>
              <a:buFont typeface="Wingdings" panose="05000000000000000000" pitchFamily="2" charset="2"/>
              <a:buChar char="Ø"/>
            </a:pPr>
            <a:r>
              <a:rPr lang="en-US" dirty="0"/>
              <a:t>The optimal length of the chambers (and dipole magnets as well) has been determined to be ~ 12 m, i.e. splitting in two the arc dipoles: this length is deemed suitable for carrying out the NEG-coating in a horizontal position, implementing the same concept developed for the in-situ a-C coating for LHC stand-alone magnets</a:t>
            </a:r>
          </a:p>
          <a:p>
            <a:pPr marL="285750" indent="-285750">
              <a:spcAft>
                <a:spcPts val="600"/>
              </a:spcAft>
              <a:buFont typeface="Wingdings" panose="05000000000000000000" pitchFamily="2" charset="2"/>
              <a:buChar char="Ø"/>
            </a:pPr>
            <a:r>
              <a:rPr lang="en-US" dirty="0"/>
              <a:t>Other types of coatings (a-C for reducing the SEY, in case the NEG’s SEY were too high), and surface finish (e.g. laser- or mechanical enhancement of the surface roughness) are also being </a:t>
            </a:r>
            <a:r>
              <a:rPr lang="en-US" dirty="0" err="1"/>
              <a:t>considere</a:t>
            </a:r>
            <a:endParaRPr lang="en-US" dirty="0"/>
          </a:p>
          <a:p>
            <a:pPr marL="285750" indent="-285750">
              <a:spcAft>
                <a:spcPts val="600"/>
              </a:spcAft>
              <a:buFont typeface="Wingdings" panose="05000000000000000000" pitchFamily="2" charset="2"/>
              <a:buChar char="Ø"/>
            </a:pPr>
            <a:r>
              <a:rPr lang="en-US" dirty="0"/>
              <a:t> We plan to keep on using the BESTEX beamline at KARA ring (KIT) in order to test vacuum components under SR irradiation (still need to test several BS for FCC-</a:t>
            </a:r>
            <a:r>
              <a:rPr lang="en-US" dirty="0" err="1"/>
              <a:t>hh</a:t>
            </a:r>
            <a:r>
              <a:rPr lang="en-US" dirty="0"/>
              <a:t>, covid pandemic has basically stopped the program in March 2020)</a:t>
            </a:r>
          </a:p>
        </p:txBody>
      </p:sp>
      <p:sp>
        <p:nvSpPr>
          <p:cNvPr id="8" name="Arrow: Right 7">
            <a:extLst>
              <a:ext uri="{FF2B5EF4-FFF2-40B4-BE49-F238E27FC236}">
                <a16:creationId xmlns:a16="http://schemas.microsoft.com/office/drawing/2014/main" id="{60564493-C121-453E-A52E-8379E855DD4E}"/>
              </a:ext>
            </a:extLst>
          </p:cNvPr>
          <p:cNvSpPr/>
          <p:nvPr/>
        </p:nvSpPr>
        <p:spPr>
          <a:xfrm>
            <a:off x="6095999" y="1190995"/>
            <a:ext cx="700453" cy="2637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Date Placeholder 1">
            <a:extLst>
              <a:ext uri="{FF2B5EF4-FFF2-40B4-BE49-F238E27FC236}">
                <a16:creationId xmlns:a16="http://schemas.microsoft.com/office/drawing/2014/main" id="{626C8A00-AD4C-438A-BC4B-7648C5196498}"/>
              </a:ext>
            </a:extLst>
          </p:cNvPr>
          <p:cNvSpPr txBox="1">
            <a:spLocks/>
          </p:cNvSpPr>
          <p:nvPr/>
        </p:nvSpPr>
        <p:spPr>
          <a:xfrm>
            <a:off x="3079689" y="6496320"/>
            <a:ext cx="5475223"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R. Kersevan, FCC-</a:t>
            </a:r>
            <a:r>
              <a:rPr lang="en-US" dirty="0" err="1"/>
              <a:t>ee</a:t>
            </a:r>
            <a:r>
              <a:rPr lang="en-US" dirty="0"/>
              <a:t> Vacuum System and Pressure Forecast, FCCIS WP2 Workshop</a:t>
            </a:r>
            <a:endParaRPr lang="en-GB" dirty="0"/>
          </a:p>
        </p:txBody>
      </p:sp>
      <p:sp>
        <p:nvSpPr>
          <p:cNvPr id="10" name="TextBox 9">
            <a:extLst>
              <a:ext uri="{FF2B5EF4-FFF2-40B4-BE49-F238E27FC236}">
                <a16:creationId xmlns:a16="http://schemas.microsoft.com/office/drawing/2014/main" id="{7B52E0E1-1777-49D7-8680-6901AE86AD3F}"/>
              </a:ext>
            </a:extLst>
          </p:cNvPr>
          <p:cNvSpPr txBox="1"/>
          <p:nvPr/>
        </p:nvSpPr>
        <p:spPr>
          <a:xfrm>
            <a:off x="6866964" y="4922772"/>
            <a:ext cx="5191167" cy="1600438"/>
          </a:xfrm>
          <a:prstGeom prst="rect">
            <a:avLst/>
          </a:prstGeom>
          <a:noFill/>
        </p:spPr>
        <p:txBody>
          <a:bodyPr wrap="square" rtlCol="0">
            <a:spAutoFit/>
          </a:bodyPr>
          <a:lstStyle/>
          <a:p>
            <a:pPr algn="ctr"/>
            <a:endParaRPr lang="en-US" sz="800" dirty="0"/>
          </a:p>
          <a:p>
            <a:pPr marL="285750" indent="-285750">
              <a:spcAft>
                <a:spcPts val="600"/>
              </a:spcAft>
              <a:buFont typeface="Wingdings" panose="05000000000000000000" pitchFamily="2" charset="2"/>
              <a:buChar char="Ø"/>
            </a:pPr>
            <a:r>
              <a:rPr lang="en-US" dirty="0"/>
              <a:t>Work/analysis as started on the SR fan distribution of the various polarization wigglers, since they generate copious amounts of SR; in LEP, they have been a source of trouble many times, generating hot spots and related vacuum leaks.</a:t>
            </a:r>
          </a:p>
        </p:txBody>
      </p:sp>
    </p:spTree>
    <p:extLst>
      <p:ext uri="{BB962C8B-B14F-4D97-AF65-F5344CB8AC3E}">
        <p14:creationId xmlns:p14="http://schemas.microsoft.com/office/powerpoint/2010/main" val="29750006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DFD1100-233C-4E93-B0DD-3AD7F6F337EA}"/>
              </a:ext>
            </a:extLst>
          </p:cNvPr>
          <p:cNvSpPr txBox="1"/>
          <p:nvPr/>
        </p:nvSpPr>
        <p:spPr>
          <a:xfrm>
            <a:off x="0" y="1"/>
            <a:ext cx="12191999" cy="6760825"/>
          </a:xfrm>
          <a:prstGeom prst="rect">
            <a:avLst/>
          </a:prstGeom>
          <a:noFill/>
        </p:spPr>
        <p:txBody>
          <a:bodyPr wrap="square" rtlCol="0">
            <a:spAutoFit/>
          </a:bodyPr>
          <a:lstStyle/>
          <a:p>
            <a:pPr algn="ctr"/>
            <a:r>
              <a:rPr lang="en-US" sz="2400" b="1" dirty="0"/>
              <a:t>Comments, Questions, and Conclusions</a:t>
            </a:r>
          </a:p>
          <a:p>
            <a:endParaRPr lang="en-US" sz="800" dirty="0"/>
          </a:p>
          <a:p>
            <a:pPr marL="285750" indent="-285750">
              <a:spcAft>
                <a:spcPts val="400"/>
              </a:spcAft>
              <a:buFont typeface="Wingdings" panose="05000000000000000000" pitchFamily="2" charset="2"/>
              <a:buChar char="Ø"/>
            </a:pPr>
            <a:r>
              <a:rPr lang="en-US" dirty="0"/>
              <a:t>The design of some components of the vacuum system of the storge rings is underway, despite limited human resources within the vacuum group mechanical engineering section</a:t>
            </a:r>
          </a:p>
          <a:p>
            <a:pPr marL="285750" indent="-285750">
              <a:spcAft>
                <a:spcPts val="400"/>
              </a:spcAft>
              <a:buFont typeface="Wingdings" panose="05000000000000000000" pitchFamily="2" charset="2"/>
              <a:buChar char="Ø"/>
            </a:pPr>
            <a:r>
              <a:rPr lang="en-US" dirty="0"/>
              <a:t>A new fellow will start on Feb 1</a:t>
            </a:r>
            <a:r>
              <a:rPr lang="en-US" baseline="30000" dirty="0"/>
              <a:t>st</a:t>
            </a:r>
            <a:r>
              <a:rPr lang="en-US" dirty="0"/>
              <a:t>, 2022, as responsible person for the BESTEX beamline at KARA/KIT</a:t>
            </a:r>
          </a:p>
          <a:p>
            <a:pPr marL="285750" indent="-285750">
              <a:spcAft>
                <a:spcPts val="400"/>
              </a:spcAft>
              <a:buFont typeface="Wingdings" panose="05000000000000000000" pitchFamily="2" charset="2"/>
              <a:buChar char="Ø"/>
            </a:pPr>
            <a:r>
              <a:rPr lang="en-US" dirty="0"/>
              <a:t>We continue our collaboration with the FLUKA team (see next talk) on the design of the chambers and absorbers, and the integration in the tunnel</a:t>
            </a:r>
          </a:p>
          <a:p>
            <a:pPr marL="285750" indent="-285750">
              <a:spcAft>
                <a:spcPts val="400"/>
              </a:spcAft>
              <a:buFont typeface="Wingdings" panose="05000000000000000000" pitchFamily="2" charset="2"/>
              <a:buChar char="Ø"/>
            </a:pPr>
            <a:r>
              <a:rPr lang="en-US" b="1" dirty="0"/>
              <a:t>Work should start as soon as possible also on the full-energy booster</a:t>
            </a:r>
            <a:r>
              <a:rPr lang="en-US" dirty="0"/>
              <a:t>: we lack information about the lattice and geometry of the magnets: the only known (to me) parameter is a 50 mm ID (OD?) of a circular vacuum chamber; such a cross-section has a specific conductance of 15.4 </a:t>
            </a:r>
            <a:r>
              <a:rPr lang="en-US" i="1" dirty="0" err="1"/>
              <a:t>liter</a:t>
            </a:r>
            <a:r>
              <a:rPr lang="en-US" dirty="0" err="1"/>
              <a:t>·m</a:t>
            </a:r>
            <a:r>
              <a:rPr lang="en-US" dirty="0"/>
              <a:t>/s, </a:t>
            </a:r>
            <a:r>
              <a:rPr lang="en-US" dirty="0" err="1"/>
              <a:t>i.e</a:t>
            </a:r>
            <a:r>
              <a:rPr lang="en-US" dirty="0"/>
              <a:t> 1/3 of that of the storage ring (~46 </a:t>
            </a:r>
            <a:r>
              <a:rPr lang="en-US" i="1" dirty="0" err="1"/>
              <a:t>liter</a:t>
            </a:r>
            <a:r>
              <a:rPr lang="en-US" dirty="0" err="1"/>
              <a:t>·m</a:t>
            </a:r>
            <a:r>
              <a:rPr lang="en-US" dirty="0"/>
              <a:t>/s), meaning that if NEG-coating will not be allowed or feasible, reaching a sufficiently low pressure will be rather difficult (for the Z-pole the </a:t>
            </a:r>
            <a:r>
              <a:rPr lang="en-US" dirty="0" err="1"/>
              <a:t>boostere</a:t>
            </a:r>
            <a:r>
              <a:rPr lang="en-US" dirty="0"/>
              <a:t> accelerates a large beam! hence lots of SR-induced desorption). In addition, possibly anti-bend orbits (see B. </a:t>
            </a:r>
            <a:r>
              <a:rPr lang="en-US" dirty="0" err="1"/>
              <a:t>Dalena’s</a:t>
            </a:r>
            <a:r>
              <a:rPr lang="en-US" dirty="0"/>
              <a:t> talk), tricky.</a:t>
            </a:r>
          </a:p>
          <a:p>
            <a:pPr marL="285750" indent="-285750">
              <a:spcAft>
                <a:spcPts val="400"/>
              </a:spcAft>
              <a:buFont typeface="Wingdings" panose="05000000000000000000" pitchFamily="2" charset="2"/>
              <a:buChar char="Ø"/>
            </a:pPr>
            <a:r>
              <a:rPr lang="en-US" dirty="0"/>
              <a:t>It seems evident that </a:t>
            </a:r>
            <a:r>
              <a:rPr lang="en-US" b="1" dirty="0"/>
              <a:t>NEG-coating is mandatory </a:t>
            </a:r>
            <a:r>
              <a:rPr lang="en-US" dirty="0"/>
              <a:t>if we are to reach the nominal beam parameters (full stored current) within the 2-year period envisaged in the experimental program schedule</a:t>
            </a:r>
          </a:p>
          <a:p>
            <a:pPr marL="285750" indent="-285750">
              <a:spcAft>
                <a:spcPts val="400"/>
              </a:spcAft>
              <a:buFont typeface="Wingdings" panose="05000000000000000000" pitchFamily="2" charset="2"/>
              <a:buChar char="Ø"/>
            </a:pPr>
            <a:r>
              <a:rPr lang="en-US" b="1" dirty="0"/>
              <a:t>The new concept for the longitudinal absorber implementing a “LHC-type” sawtooth (ST) geometry </a:t>
            </a:r>
            <a:r>
              <a:rPr lang="en-US" dirty="0"/>
              <a:t>is worth investigating from the point of view of its fabrication and thermal behavior as well. If and when a prototype will be ready, we should be able to test it at KARA/KIT, although the SR power density will not be at the same level as in the FCC-</a:t>
            </a:r>
            <a:r>
              <a:rPr lang="en-US" dirty="0" err="1"/>
              <a:t>ee</a:t>
            </a:r>
            <a:endParaRPr lang="en-US" dirty="0"/>
          </a:p>
          <a:p>
            <a:pPr marL="285750" indent="-285750">
              <a:spcAft>
                <a:spcPts val="400"/>
              </a:spcAft>
              <a:buFont typeface="Wingdings" panose="05000000000000000000" pitchFamily="2" charset="2"/>
              <a:buChar char="Ø"/>
            </a:pPr>
            <a:r>
              <a:rPr lang="en-US" dirty="0"/>
              <a:t>The ST absorber needs also to be characterized by the FLUKA team (although it should follow the case of the no-lumped absorbers case which is already under study)</a:t>
            </a:r>
          </a:p>
          <a:p>
            <a:pPr marL="285750" indent="-285750">
              <a:spcAft>
                <a:spcPts val="400"/>
              </a:spcAft>
              <a:buFont typeface="Wingdings" panose="05000000000000000000" pitchFamily="2" charset="2"/>
              <a:buChar char="Ø"/>
            </a:pPr>
            <a:r>
              <a:rPr lang="en-US" dirty="0"/>
              <a:t>Next item we need to study together with FLUKA team is the generation of bremsstrahlung (very high-energy gamma rays, up to the beam energy). </a:t>
            </a:r>
            <a:r>
              <a:rPr lang="en-US" b="1" u="sng" dirty="0"/>
              <a:t>Questions:</a:t>
            </a:r>
            <a:r>
              <a:rPr lang="en-US" dirty="0"/>
              <a:t> is it negligible or is it a limiting factor? What’s the highest molecular density and gas composition we can tolerate in terms of bremsstrahlung losses? Highly atomic  number Z dependent (~Z</a:t>
            </a:r>
            <a:r>
              <a:rPr lang="en-US" baseline="30000" dirty="0"/>
              <a:t>2</a:t>
            </a:r>
            <a:r>
              <a:rPr lang="en-US" dirty="0"/>
              <a:t>). </a:t>
            </a:r>
            <a:r>
              <a:rPr lang="en-US" b="1" dirty="0"/>
              <a:t>This may be relevant for the MDI region too.</a:t>
            </a:r>
          </a:p>
        </p:txBody>
      </p:sp>
      <p:sp>
        <p:nvSpPr>
          <p:cNvPr id="3" name="Date Placeholder 1">
            <a:extLst>
              <a:ext uri="{FF2B5EF4-FFF2-40B4-BE49-F238E27FC236}">
                <a16:creationId xmlns:a16="http://schemas.microsoft.com/office/drawing/2014/main" id="{E13028D3-A9A8-4474-A713-9B3FCE1D33BB}"/>
              </a:ext>
            </a:extLst>
          </p:cNvPr>
          <p:cNvSpPr>
            <a:spLocks noGrp="1"/>
          </p:cNvSpPr>
          <p:nvPr>
            <p:ph type="dt" sz="half" idx="10"/>
          </p:nvPr>
        </p:nvSpPr>
        <p:spPr>
          <a:xfrm>
            <a:off x="838200" y="6497028"/>
            <a:ext cx="2743200" cy="365125"/>
          </a:xfrm>
        </p:spPr>
        <p:txBody>
          <a:bodyPr/>
          <a:lstStyle/>
          <a:p>
            <a:r>
              <a:rPr lang="en-US"/>
              <a:t>9/12/2021</a:t>
            </a:r>
            <a:endParaRPr lang="en-GB" dirty="0"/>
          </a:p>
        </p:txBody>
      </p:sp>
      <p:sp>
        <p:nvSpPr>
          <p:cNvPr id="5" name="Slide Number Placeholder 2">
            <a:extLst>
              <a:ext uri="{FF2B5EF4-FFF2-40B4-BE49-F238E27FC236}">
                <a16:creationId xmlns:a16="http://schemas.microsoft.com/office/drawing/2014/main" id="{18981CFC-3CA4-45C5-BA95-2A05FB66B165}"/>
              </a:ext>
            </a:extLst>
          </p:cNvPr>
          <p:cNvSpPr>
            <a:spLocks noGrp="1"/>
          </p:cNvSpPr>
          <p:nvPr>
            <p:ph type="sldNum" sz="quarter" idx="12"/>
          </p:nvPr>
        </p:nvSpPr>
        <p:spPr>
          <a:xfrm>
            <a:off x="8610600" y="6497028"/>
            <a:ext cx="2743200" cy="365125"/>
          </a:xfrm>
        </p:spPr>
        <p:txBody>
          <a:bodyPr/>
          <a:lstStyle/>
          <a:p>
            <a:fld id="{DA09520B-E7BF-4384-8A25-2FCB07673C54}" type="slidenum">
              <a:rPr lang="en-GB" smtClean="0"/>
              <a:t>16</a:t>
            </a:fld>
            <a:endParaRPr lang="en-GB"/>
          </a:p>
        </p:txBody>
      </p:sp>
      <p:sp>
        <p:nvSpPr>
          <p:cNvPr id="6" name="Date Placeholder 1">
            <a:extLst>
              <a:ext uri="{FF2B5EF4-FFF2-40B4-BE49-F238E27FC236}">
                <a16:creationId xmlns:a16="http://schemas.microsoft.com/office/drawing/2014/main" id="{300EAFDF-5C14-4876-8E3D-956FF9CE11A5}"/>
              </a:ext>
            </a:extLst>
          </p:cNvPr>
          <p:cNvSpPr txBox="1">
            <a:spLocks/>
          </p:cNvSpPr>
          <p:nvPr/>
        </p:nvSpPr>
        <p:spPr>
          <a:xfrm>
            <a:off x="3079689" y="6496320"/>
            <a:ext cx="5475223"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R. Kersevan, FCC-</a:t>
            </a:r>
            <a:r>
              <a:rPr lang="en-US" dirty="0" err="1"/>
              <a:t>ee</a:t>
            </a:r>
            <a:r>
              <a:rPr lang="en-US" dirty="0"/>
              <a:t> Vacuum System and Pressure Forecast, FCCIS WP2 Workshop</a:t>
            </a:r>
            <a:endParaRPr lang="en-GB" dirty="0"/>
          </a:p>
        </p:txBody>
      </p:sp>
    </p:spTree>
    <p:extLst>
      <p:ext uri="{BB962C8B-B14F-4D97-AF65-F5344CB8AC3E}">
        <p14:creationId xmlns:p14="http://schemas.microsoft.com/office/powerpoint/2010/main" val="10793972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429BE1B-AF8C-4BBF-8180-EFE6052E83B2}"/>
              </a:ext>
            </a:extLst>
          </p:cNvPr>
          <p:cNvSpPr>
            <a:spLocks noGrp="1"/>
          </p:cNvSpPr>
          <p:nvPr>
            <p:ph type="dt" sz="half" idx="10"/>
          </p:nvPr>
        </p:nvSpPr>
        <p:spPr/>
        <p:txBody>
          <a:bodyPr/>
          <a:lstStyle/>
          <a:p>
            <a:r>
              <a:rPr lang="en-US" dirty="0"/>
              <a:t>9/12/2021</a:t>
            </a:r>
            <a:endParaRPr lang="en-GB" dirty="0"/>
          </a:p>
        </p:txBody>
      </p:sp>
      <p:sp>
        <p:nvSpPr>
          <p:cNvPr id="3" name="Slide Number Placeholder 2">
            <a:extLst>
              <a:ext uri="{FF2B5EF4-FFF2-40B4-BE49-F238E27FC236}">
                <a16:creationId xmlns:a16="http://schemas.microsoft.com/office/drawing/2014/main" id="{B291F807-4C99-4226-BCF1-7085C1094E9E}"/>
              </a:ext>
            </a:extLst>
          </p:cNvPr>
          <p:cNvSpPr>
            <a:spLocks noGrp="1"/>
          </p:cNvSpPr>
          <p:nvPr>
            <p:ph type="sldNum" sz="quarter" idx="12"/>
          </p:nvPr>
        </p:nvSpPr>
        <p:spPr/>
        <p:txBody>
          <a:bodyPr/>
          <a:lstStyle/>
          <a:p>
            <a:fld id="{DA09520B-E7BF-4384-8A25-2FCB07673C54}" type="slidenum">
              <a:rPr lang="en-GB" smtClean="0"/>
              <a:t>17</a:t>
            </a:fld>
            <a:endParaRPr lang="en-GB"/>
          </a:p>
        </p:txBody>
      </p:sp>
      <p:pic>
        <p:nvPicPr>
          <p:cNvPr id="4" name="Picture 3">
            <a:extLst>
              <a:ext uri="{FF2B5EF4-FFF2-40B4-BE49-F238E27FC236}">
                <a16:creationId xmlns:a16="http://schemas.microsoft.com/office/drawing/2014/main" id="{F1B0F033-3A45-4BB6-8CC6-AC2CAF4329BA}"/>
              </a:ext>
            </a:extLst>
          </p:cNvPr>
          <p:cNvPicPr>
            <a:picLocks noChangeAspect="1"/>
          </p:cNvPicPr>
          <p:nvPr/>
        </p:nvPicPr>
        <p:blipFill>
          <a:blip r:embed="rId2"/>
          <a:stretch>
            <a:fillRect/>
          </a:stretch>
        </p:blipFill>
        <p:spPr>
          <a:xfrm>
            <a:off x="0" y="0"/>
            <a:ext cx="1125415" cy="1052264"/>
          </a:xfrm>
          <a:prstGeom prst="rect">
            <a:avLst/>
          </a:prstGeom>
        </p:spPr>
      </p:pic>
      <p:pic>
        <p:nvPicPr>
          <p:cNvPr id="5" name="Picture 4">
            <a:extLst>
              <a:ext uri="{FF2B5EF4-FFF2-40B4-BE49-F238E27FC236}">
                <a16:creationId xmlns:a16="http://schemas.microsoft.com/office/drawing/2014/main" id="{C8FFA789-D637-47C9-9888-AB96D9A34C1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92803" y="0"/>
            <a:ext cx="1499198" cy="1018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03A53996-3767-48A6-B74A-40575C0C54E8}"/>
              </a:ext>
            </a:extLst>
          </p:cNvPr>
          <p:cNvPicPr>
            <a:picLocks noChangeAspect="1"/>
          </p:cNvPicPr>
          <p:nvPr/>
        </p:nvPicPr>
        <p:blipFill>
          <a:blip r:embed="rId4"/>
          <a:stretch>
            <a:fillRect/>
          </a:stretch>
        </p:blipFill>
        <p:spPr>
          <a:xfrm>
            <a:off x="3018325" y="-1584"/>
            <a:ext cx="6155349" cy="1020270"/>
          </a:xfrm>
          <a:prstGeom prst="rect">
            <a:avLst/>
          </a:prstGeom>
        </p:spPr>
      </p:pic>
      <p:pic>
        <p:nvPicPr>
          <p:cNvPr id="10" name="Picture 9">
            <a:extLst>
              <a:ext uri="{FF2B5EF4-FFF2-40B4-BE49-F238E27FC236}">
                <a16:creationId xmlns:a16="http://schemas.microsoft.com/office/drawing/2014/main" id="{69367E67-4905-4F93-80F5-0D4594B095A9}"/>
              </a:ext>
            </a:extLst>
          </p:cNvPr>
          <p:cNvPicPr>
            <a:picLocks noChangeAspect="1"/>
          </p:cNvPicPr>
          <p:nvPr/>
        </p:nvPicPr>
        <p:blipFill>
          <a:blip r:embed="rId5"/>
          <a:stretch>
            <a:fillRect/>
          </a:stretch>
        </p:blipFill>
        <p:spPr>
          <a:xfrm>
            <a:off x="1838325" y="6086475"/>
            <a:ext cx="8515350" cy="771525"/>
          </a:xfrm>
          <a:prstGeom prst="rect">
            <a:avLst/>
          </a:prstGeom>
        </p:spPr>
      </p:pic>
      <p:pic>
        <p:nvPicPr>
          <p:cNvPr id="9" name="Picture 8">
            <a:extLst>
              <a:ext uri="{FF2B5EF4-FFF2-40B4-BE49-F238E27FC236}">
                <a16:creationId xmlns:a16="http://schemas.microsoft.com/office/drawing/2014/main" id="{81D4A389-6FF5-4468-8EC5-C7044D420E08}"/>
              </a:ext>
            </a:extLst>
          </p:cNvPr>
          <p:cNvPicPr>
            <a:picLocks noChangeAspect="1"/>
          </p:cNvPicPr>
          <p:nvPr/>
        </p:nvPicPr>
        <p:blipFill>
          <a:blip r:embed="rId6"/>
          <a:stretch>
            <a:fillRect/>
          </a:stretch>
        </p:blipFill>
        <p:spPr>
          <a:xfrm>
            <a:off x="3000920" y="1263160"/>
            <a:ext cx="6181221" cy="4684105"/>
          </a:xfrm>
          <a:prstGeom prst="rect">
            <a:avLst/>
          </a:prstGeom>
          <a:ln>
            <a:solidFill>
              <a:schemeClr val="tx1"/>
            </a:solidFill>
          </a:ln>
        </p:spPr>
      </p:pic>
    </p:spTree>
    <p:extLst>
      <p:ext uri="{BB962C8B-B14F-4D97-AF65-F5344CB8AC3E}">
        <p14:creationId xmlns:p14="http://schemas.microsoft.com/office/powerpoint/2010/main" val="2897374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DFD1100-233C-4E93-B0DD-3AD7F6F337EA}"/>
              </a:ext>
            </a:extLst>
          </p:cNvPr>
          <p:cNvSpPr txBox="1"/>
          <p:nvPr/>
        </p:nvSpPr>
        <p:spPr>
          <a:xfrm>
            <a:off x="284747" y="12476"/>
            <a:ext cx="11622505" cy="861774"/>
          </a:xfrm>
          <a:prstGeom prst="rect">
            <a:avLst/>
          </a:prstGeom>
          <a:noFill/>
        </p:spPr>
        <p:txBody>
          <a:bodyPr wrap="square" rtlCol="0">
            <a:spAutoFit/>
          </a:bodyPr>
          <a:lstStyle/>
          <a:p>
            <a:pPr algn="ctr"/>
            <a:r>
              <a:rPr lang="en-US" sz="2400" b="1" dirty="0"/>
              <a:t>FCC-</a:t>
            </a:r>
            <a:r>
              <a:rPr lang="en-US" sz="2400" b="1" dirty="0" err="1"/>
              <a:t>ee</a:t>
            </a:r>
            <a:r>
              <a:rPr lang="en-US" sz="2400" b="1" dirty="0"/>
              <a:t> vacuum chamber cross-section and pumping concept (as per CDR)</a:t>
            </a:r>
          </a:p>
          <a:p>
            <a:pPr algn="ctr"/>
            <a:endParaRPr lang="en-US" sz="800" dirty="0"/>
          </a:p>
          <a:p>
            <a:endParaRPr lang="en-GB" dirty="0"/>
          </a:p>
        </p:txBody>
      </p:sp>
      <p:pic>
        <p:nvPicPr>
          <p:cNvPr id="43" name="Picture 42">
            <a:extLst>
              <a:ext uri="{FF2B5EF4-FFF2-40B4-BE49-F238E27FC236}">
                <a16:creationId xmlns:a16="http://schemas.microsoft.com/office/drawing/2014/main" id="{00749D2B-ABCF-4A6D-B86F-3460769551F1}"/>
              </a:ext>
            </a:extLst>
          </p:cNvPr>
          <p:cNvPicPr>
            <a:picLocks noChangeAspect="1"/>
          </p:cNvPicPr>
          <p:nvPr/>
        </p:nvPicPr>
        <p:blipFill>
          <a:blip r:embed="rId2"/>
          <a:stretch>
            <a:fillRect/>
          </a:stretch>
        </p:blipFill>
        <p:spPr>
          <a:xfrm>
            <a:off x="8117248" y="3970103"/>
            <a:ext cx="3796579" cy="1981715"/>
          </a:xfrm>
          <a:prstGeom prst="rect">
            <a:avLst/>
          </a:prstGeom>
        </p:spPr>
      </p:pic>
      <p:cxnSp>
        <p:nvCxnSpPr>
          <p:cNvPr id="44" name="Straight Arrow Connector 43">
            <a:extLst>
              <a:ext uri="{FF2B5EF4-FFF2-40B4-BE49-F238E27FC236}">
                <a16:creationId xmlns:a16="http://schemas.microsoft.com/office/drawing/2014/main" id="{93E18866-3789-4AC7-B3AB-00FEDD74BA3C}"/>
              </a:ext>
            </a:extLst>
          </p:cNvPr>
          <p:cNvCxnSpPr/>
          <p:nvPr/>
        </p:nvCxnSpPr>
        <p:spPr>
          <a:xfrm>
            <a:off x="9630796" y="2864000"/>
            <a:ext cx="1253501" cy="20892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45" name="Group 44">
            <a:extLst>
              <a:ext uri="{FF2B5EF4-FFF2-40B4-BE49-F238E27FC236}">
                <a16:creationId xmlns:a16="http://schemas.microsoft.com/office/drawing/2014/main" id="{1D19D1AB-38F4-43D9-9E1A-29BE9EA284A7}"/>
              </a:ext>
            </a:extLst>
          </p:cNvPr>
          <p:cNvGrpSpPr/>
          <p:nvPr/>
        </p:nvGrpSpPr>
        <p:grpSpPr>
          <a:xfrm>
            <a:off x="3375601" y="2575206"/>
            <a:ext cx="5132968" cy="3225691"/>
            <a:chOff x="564892" y="1492548"/>
            <a:chExt cx="5132968" cy="3225691"/>
          </a:xfrm>
        </p:grpSpPr>
        <p:pic>
          <p:nvPicPr>
            <p:cNvPr id="46" name="Picture 45">
              <a:extLst>
                <a:ext uri="{FF2B5EF4-FFF2-40B4-BE49-F238E27FC236}">
                  <a16:creationId xmlns:a16="http://schemas.microsoft.com/office/drawing/2014/main" id="{37AE722D-FC6D-4F8B-B80E-0706E1E8EBBF}"/>
                </a:ext>
              </a:extLst>
            </p:cNvPr>
            <p:cNvPicPr>
              <a:picLocks noChangeAspect="1"/>
            </p:cNvPicPr>
            <p:nvPr/>
          </p:nvPicPr>
          <p:blipFill>
            <a:blip r:embed="rId3"/>
            <a:stretch>
              <a:fillRect/>
            </a:stretch>
          </p:blipFill>
          <p:spPr>
            <a:xfrm>
              <a:off x="1964060" y="1492548"/>
              <a:ext cx="3733800" cy="2219325"/>
            </a:xfrm>
            <a:prstGeom prst="rect">
              <a:avLst/>
            </a:prstGeom>
          </p:spPr>
        </p:pic>
        <p:grpSp>
          <p:nvGrpSpPr>
            <p:cNvPr id="47" name="Group 46">
              <a:extLst>
                <a:ext uri="{FF2B5EF4-FFF2-40B4-BE49-F238E27FC236}">
                  <a16:creationId xmlns:a16="http://schemas.microsoft.com/office/drawing/2014/main" id="{8F2C66FE-EEFF-49E6-8A46-731A64A80CD8}"/>
                </a:ext>
              </a:extLst>
            </p:cNvPr>
            <p:cNvGrpSpPr/>
            <p:nvPr/>
          </p:nvGrpSpPr>
          <p:grpSpPr>
            <a:xfrm>
              <a:off x="4977780" y="2354492"/>
              <a:ext cx="621440" cy="497330"/>
              <a:chOff x="3275856" y="1122592"/>
              <a:chExt cx="621440" cy="497330"/>
            </a:xfrm>
          </p:grpSpPr>
          <p:sp>
            <p:nvSpPr>
              <p:cNvPr id="58" name="Rectangle 57">
                <a:extLst>
                  <a:ext uri="{FF2B5EF4-FFF2-40B4-BE49-F238E27FC236}">
                    <a16:creationId xmlns:a16="http://schemas.microsoft.com/office/drawing/2014/main" id="{83091313-4C7A-446D-ADAC-AD2C121D2AA5}"/>
                  </a:ext>
                </a:extLst>
              </p:cNvPr>
              <p:cNvSpPr/>
              <p:nvPr/>
            </p:nvSpPr>
            <p:spPr>
              <a:xfrm>
                <a:off x="3275856" y="1122592"/>
                <a:ext cx="432048" cy="10537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 name="Rectangle 58">
                <a:extLst>
                  <a:ext uri="{FF2B5EF4-FFF2-40B4-BE49-F238E27FC236}">
                    <a16:creationId xmlns:a16="http://schemas.microsoft.com/office/drawing/2014/main" id="{2C20B043-8420-443B-8E7C-E619823FCF3D}"/>
                  </a:ext>
                </a:extLst>
              </p:cNvPr>
              <p:cNvSpPr/>
              <p:nvPr/>
            </p:nvSpPr>
            <p:spPr>
              <a:xfrm>
                <a:off x="3275856" y="1514544"/>
                <a:ext cx="432048" cy="10537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0" name="Rectangle 59">
                <a:extLst>
                  <a:ext uri="{FF2B5EF4-FFF2-40B4-BE49-F238E27FC236}">
                    <a16:creationId xmlns:a16="http://schemas.microsoft.com/office/drawing/2014/main" id="{427F9DFD-615B-4F10-A707-43EFC9E80453}"/>
                  </a:ext>
                </a:extLst>
              </p:cNvPr>
              <p:cNvSpPr/>
              <p:nvPr/>
            </p:nvSpPr>
            <p:spPr>
              <a:xfrm>
                <a:off x="3815915" y="1252350"/>
                <a:ext cx="81381" cy="22134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48" name="Rectangle 47">
              <a:extLst>
                <a:ext uri="{FF2B5EF4-FFF2-40B4-BE49-F238E27FC236}">
                  <a16:creationId xmlns:a16="http://schemas.microsoft.com/office/drawing/2014/main" id="{FA044A57-7F55-495C-9BC2-900DB9CDE73B}"/>
                </a:ext>
              </a:extLst>
            </p:cNvPr>
            <p:cNvSpPr/>
            <p:nvPr/>
          </p:nvSpPr>
          <p:spPr>
            <a:xfrm>
              <a:off x="1518960" y="2168032"/>
              <a:ext cx="1093172" cy="890935"/>
            </a:xfrm>
            <a:prstGeom prst="rect">
              <a:avLst/>
            </a:prstGeom>
            <a:blipFill>
              <a:blip r:embed="rId4"/>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 name="Rectangle 48">
              <a:extLst>
                <a:ext uri="{FF2B5EF4-FFF2-40B4-BE49-F238E27FC236}">
                  <a16:creationId xmlns:a16="http://schemas.microsoft.com/office/drawing/2014/main" id="{EFB9988F-EF86-47F0-B3B7-FC45A4811490}"/>
                </a:ext>
              </a:extLst>
            </p:cNvPr>
            <p:cNvSpPr/>
            <p:nvPr/>
          </p:nvSpPr>
          <p:spPr>
            <a:xfrm>
              <a:off x="1809428" y="2354492"/>
              <a:ext cx="802704" cy="502883"/>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50" name="Straight Arrow Connector 49">
              <a:extLst>
                <a:ext uri="{FF2B5EF4-FFF2-40B4-BE49-F238E27FC236}">
                  <a16:creationId xmlns:a16="http://schemas.microsoft.com/office/drawing/2014/main" id="{1B6A9202-045D-4FA8-A1F8-0ECBE962D5D5}"/>
                </a:ext>
              </a:extLst>
            </p:cNvPr>
            <p:cNvCxnSpPr/>
            <p:nvPr/>
          </p:nvCxnSpPr>
          <p:spPr>
            <a:xfrm flipH="1" flipV="1">
              <a:off x="2396108" y="2498914"/>
              <a:ext cx="1440160" cy="10038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7BE10768-2DAB-40A1-B2AD-B1A209500C51}"/>
                </a:ext>
              </a:extLst>
            </p:cNvPr>
            <p:cNvCxnSpPr/>
            <p:nvPr/>
          </p:nvCxnSpPr>
          <p:spPr>
            <a:xfrm flipH="1">
              <a:off x="2396108" y="2607508"/>
              <a:ext cx="1434852" cy="9252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2" name="Oval 51">
              <a:extLst>
                <a:ext uri="{FF2B5EF4-FFF2-40B4-BE49-F238E27FC236}">
                  <a16:creationId xmlns:a16="http://schemas.microsoft.com/office/drawing/2014/main" id="{74CE04B7-385D-458A-8A1E-ABCD75178F70}"/>
                </a:ext>
              </a:extLst>
            </p:cNvPr>
            <p:cNvSpPr/>
            <p:nvPr/>
          </p:nvSpPr>
          <p:spPr>
            <a:xfrm>
              <a:off x="1916138" y="2427880"/>
              <a:ext cx="95843" cy="9584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53" name="Oval 52">
              <a:extLst>
                <a:ext uri="{FF2B5EF4-FFF2-40B4-BE49-F238E27FC236}">
                  <a16:creationId xmlns:a16="http://schemas.microsoft.com/office/drawing/2014/main" id="{4428D72B-D8D1-4F86-8DDA-22E9F98FEDD6}"/>
                </a:ext>
              </a:extLst>
            </p:cNvPr>
            <p:cNvSpPr/>
            <p:nvPr/>
          </p:nvSpPr>
          <p:spPr>
            <a:xfrm>
              <a:off x="1913657" y="2676921"/>
              <a:ext cx="95843" cy="9584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54" name="TextBox 53">
              <a:extLst>
                <a:ext uri="{FF2B5EF4-FFF2-40B4-BE49-F238E27FC236}">
                  <a16:creationId xmlns:a16="http://schemas.microsoft.com/office/drawing/2014/main" id="{D59AF8DD-8D07-4390-AC02-6496AEA267CF}"/>
                </a:ext>
              </a:extLst>
            </p:cNvPr>
            <p:cNvSpPr txBox="1"/>
            <p:nvPr/>
          </p:nvSpPr>
          <p:spPr>
            <a:xfrm>
              <a:off x="2773926" y="4071908"/>
              <a:ext cx="1915348" cy="646331"/>
            </a:xfrm>
            <a:prstGeom prst="rect">
              <a:avLst/>
            </a:prstGeom>
            <a:noFill/>
          </p:spPr>
          <p:txBody>
            <a:bodyPr wrap="square" rtlCol="0">
              <a:spAutoFit/>
            </a:bodyPr>
            <a:lstStyle/>
            <a:p>
              <a:pPr algn="ctr"/>
              <a:r>
                <a:rPr lang="en-GB" u="sng" dirty="0">
                  <a:solidFill>
                    <a:srgbClr val="FF0000"/>
                  </a:solidFill>
                </a:rPr>
                <a:t>Water-cooled SR absorber</a:t>
              </a:r>
            </a:p>
          </p:txBody>
        </p:sp>
        <p:cxnSp>
          <p:nvCxnSpPr>
            <p:cNvPr id="55" name="Straight Arrow Connector 54">
              <a:extLst>
                <a:ext uri="{FF2B5EF4-FFF2-40B4-BE49-F238E27FC236}">
                  <a16:creationId xmlns:a16="http://schemas.microsoft.com/office/drawing/2014/main" id="{186CC724-F110-4C2D-BA0D-0A8D0D42F529}"/>
                </a:ext>
              </a:extLst>
            </p:cNvPr>
            <p:cNvCxnSpPr/>
            <p:nvPr/>
          </p:nvCxnSpPr>
          <p:spPr>
            <a:xfrm flipH="1" flipV="1">
              <a:off x="2150683" y="2696191"/>
              <a:ext cx="800372" cy="137571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5CC3E7FA-4922-4DE9-9434-328718136E31}"/>
                </a:ext>
              </a:extLst>
            </p:cNvPr>
            <p:cNvCxnSpPr/>
            <p:nvPr/>
          </p:nvCxnSpPr>
          <p:spPr>
            <a:xfrm flipV="1">
              <a:off x="1228108" y="2911121"/>
              <a:ext cx="453209" cy="66363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C515C6EE-9031-4A55-BD52-07638315C38C}"/>
                </a:ext>
              </a:extLst>
            </p:cNvPr>
            <p:cNvSpPr txBox="1"/>
            <p:nvPr/>
          </p:nvSpPr>
          <p:spPr>
            <a:xfrm>
              <a:off x="564892" y="3513282"/>
              <a:ext cx="1915348" cy="646331"/>
            </a:xfrm>
            <a:prstGeom prst="rect">
              <a:avLst/>
            </a:prstGeom>
            <a:noFill/>
          </p:spPr>
          <p:txBody>
            <a:bodyPr wrap="square" rtlCol="0">
              <a:spAutoFit/>
            </a:bodyPr>
            <a:lstStyle/>
            <a:p>
              <a:pPr algn="ctr"/>
              <a:r>
                <a:rPr lang="en-GB" u="sng" dirty="0">
                  <a:solidFill>
                    <a:srgbClr val="FF0000"/>
                  </a:solidFill>
                </a:rPr>
                <a:t>High-Z shielding_ around absorber</a:t>
              </a:r>
            </a:p>
          </p:txBody>
        </p:sp>
      </p:grpSp>
      <p:cxnSp>
        <p:nvCxnSpPr>
          <p:cNvPr id="61" name="Straight Arrow Connector 60">
            <a:extLst>
              <a:ext uri="{FF2B5EF4-FFF2-40B4-BE49-F238E27FC236}">
                <a16:creationId xmlns:a16="http://schemas.microsoft.com/office/drawing/2014/main" id="{C5710BD1-E54D-4980-AE4F-3C088B4CCD82}"/>
              </a:ext>
            </a:extLst>
          </p:cNvPr>
          <p:cNvCxnSpPr/>
          <p:nvPr/>
        </p:nvCxnSpPr>
        <p:spPr>
          <a:xfrm flipH="1">
            <a:off x="8129961" y="2868741"/>
            <a:ext cx="1484090" cy="56840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14DED1D9-DF27-4E27-8AE7-E9AF4AB82E9D}"/>
              </a:ext>
            </a:extLst>
          </p:cNvPr>
          <p:cNvSpPr txBox="1"/>
          <p:nvPr/>
        </p:nvSpPr>
        <p:spPr>
          <a:xfrm>
            <a:off x="8673733" y="2571548"/>
            <a:ext cx="1915348" cy="369332"/>
          </a:xfrm>
          <a:prstGeom prst="rect">
            <a:avLst/>
          </a:prstGeom>
          <a:noFill/>
        </p:spPr>
        <p:txBody>
          <a:bodyPr wrap="square" rtlCol="0">
            <a:spAutoFit/>
          </a:bodyPr>
          <a:lstStyle/>
          <a:p>
            <a:pPr algn="ctr"/>
            <a:r>
              <a:rPr lang="en-GB" u="sng" dirty="0">
                <a:solidFill>
                  <a:srgbClr val="FF0000"/>
                </a:solidFill>
              </a:rPr>
              <a:t>Pumping slots</a:t>
            </a:r>
          </a:p>
        </p:txBody>
      </p:sp>
      <p:cxnSp>
        <p:nvCxnSpPr>
          <p:cNvPr id="63" name="Straight Arrow Connector 62">
            <a:extLst>
              <a:ext uri="{FF2B5EF4-FFF2-40B4-BE49-F238E27FC236}">
                <a16:creationId xmlns:a16="http://schemas.microsoft.com/office/drawing/2014/main" id="{76FB877E-785D-47F5-B2F4-F8AB9BF8DF71}"/>
              </a:ext>
            </a:extLst>
          </p:cNvPr>
          <p:cNvCxnSpPr/>
          <p:nvPr/>
        </p:nvCxnSpPr>
        <p:spPr>
          <a:xfrm flipV="1">
            <a:off x="7487904" y="5154566"/>
            <a:ext cx="703061" cy="25453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B9E83BF0-5ED2-4B8C-835E-9F5DE987F510}"/>
              </a:ext>
            </a:extLst>
          </p:cNvPr>
          <p:cNvCxnSpPr>
            <a:cxnSpLocks/>
          </p:cNvCxnSpPr>
          <p:nvPr/>
        </p:nvCxnSpPr>
        <p:spPr>
          <a:xfrm flipV="1">
            <a:off x="7188116" y="5097288"/>
            <a:ext cx="1221813" cy="740233"/>
          </a:xfrm>
          <a:prstGeom prst="straightConnector1">
            <a:avLst/>
          </a:prstGeom>
          <a:ln w="19050">
            <a:solidFill>
              <a:schemeClr val="accent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D0A99026-D8CF-4DFC-8FEB-EEB3A35BB15F}"/>
              </a:ext>
            </a:extLst>
          </p:cNvPr>
          <p:cNvCxnSpPr>
            <a:cxnSpLocks/>
          </p:cNvCxnSpPr>
          <p:nvPr/>
        </p:nvCxnSpPr>
        <p:spPr>
          <a:xfrm flipV="1">
            <a:off x="7365245" y="5090564"/>
            <a:ext cx="1221813" cy="740233"/>
          </a:xfrm>
          <a:prstGeom prst="straightConnector1">
            <a:avLst/>
          </a:prstGeom>
          <a:ln w="19050">
            <a:solidFill>
              <a:schemeClr val="accent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149CCD55-A73E-4F4F-96CD-AE68F09D6CF2}"/>
              </a:ext>
            </a:extLst>
          </p:cNvPr>
          <p:cNvCxnSpPr>
            <a:cxnSpLocks/>
          </p:cNvCxnSpPr>
          <p:nvPr/>
        </p:nvCxnSpPr>
        <p:spPr>
          <a:xfrm flipV="1">
            <a:off x="7542374" y="5079989"/>
            <a:ext cx="1221813" cy="740233"/>
          </a:xfrm>
          <a:prstGeom prst="straightConnector1">
            <a:avLst/>
          </a:prstGeom>
          <a:ln w="19050">
            <a:solidFill>
              <a:schemeClr val="accent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19ECF987-1966-4E8D-A599-C44168373E99}"/>
              </a:ext>
            </a:extLst>
          </p:cNvPr>
          <p:cNvCxnSpPr>
            <a:cxnSpLocks/>
          </p:cNvCxnSpPr>
          <p:nvPr/>
        </p:nvCxnSpPr>
        <p:spPr>
          <a:xfrm flipV="1">
            <a:off x="7702717" y="4706511"/>
            <a:ext cx="1848254" cy="1103137"/>
          </a:xfrm>
          <a:prstGeom prst="straightConnector1">
            <a:avLst/>
          </a:prstGeom>
          <a:ln w="19050">
            <a:solidFill>
              <a:schemeClr val="accent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16D097CF-C2E2-4466-8388-F2AC2CFC2BCD}"/>
              </a:ext>
            </a:extLst>
          </p:cNvPr>
          <p:cNvCxnSpPr>
            <a:cxnSpLocks/>
          </p:cNvCxnSpPr>
          <p:nvPr/>
        </p:nvCxnSpPr>
        <p:spPr>
          <a:xfrm flipV="1">
            <a:off x="7836702" y="4668169"/>
            <a:ext cx="2018765" cy="1148204"/>
          </a:xfrm>
          <a:prstGeom prst="straightConnector1">
            <a:avLst/>
          </a:prstGeom>
          <a:ln w="19050">
            <a:solidFill>
              <a:schemeClr val="accent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BB91F699-284E-4F13-B941-F2AA3C311365}"/>
              </a:ext>
            </a:extLst>
          </p:cNvPr>
          <p:cNvCxnSpPr>
            <a:cxnSpLocks/>
          </p:cNvCxnSpPr>
          <p:nvPr/>
        </p:nvCxnSpPr>
        <p:spPr>
          <a:xfrm flipV="1">
            <a:off x="7970520" y="4706511"/>
            <a:ext cx="2009326" cy="1141451"/>
          </a:xfrm>
          <a:prstGeom prst="straightConnector1">
            <a:avLst/>
          </a:prstGeom>
          <a:ln w="19050">
            <a:solidFill>
              <a:schemeClr val="accent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AFB050D2-77F2-4E8F-AE9B-20D9E647A07D}"/>
              </a:ext>
            </a:extLst>
          </p:cNvPr>
          <p:cNvSpPr txBox="1"/>
          <p:nvPr/>
        </p:nvSpPr>
        <p:spPr>
          <a:xfrm>
            <a:off x="6934197" y="5767152"/>
            <a:ext cx="970711" cy="369332"/>
          </a:xfrm>
          <a:prstGeom prst="rect">
            <a:avLst/>
          </a:prstGeom>
          <a:noFill/>
        </p:spPr>
        <p:txBody>
          <a:bodyPr wrap="square" rtlCol="0">
            <a:spAutoFit/>
          </a:bodyPr>
          <a:lstStyle/>
          <a:p>
            <a:pPr algn="ctr"/>
            <a:r>
              <a:rPr lang="en-GB" u="sng" dirty="0">
                <a:solidFill>
                  <a:srgbClr val="0070C0"/>
                </a:solidFill>
              </a:rPr>
              <a:t>SR fan</a:t>
            </a:r>
          </a:p>
        </p:txBody>
      </p:sp>
      <p:sp>
        <p:nvSpPr>
          <p:cNvPr id="75" name="TextBox 74">
            <a:extLst>
              <a:ext uri="{FF2B5EF4-FFF2-40B4-BE49-F238E27FC236}">
                <a16:creationId xmlns:a16="http://schemas.microsoft.com/office/drawing/2014/main" id="{303DB48D-CE84-4691-BC56-B1CC86AEB6CB}"/>
              </a:ext>
            </a:extLst>
          </p:cNvPr>
          <p:cNvSpPr txBox="1"/>
          <p:nvPr/>
        </p:nvSpPr>
        <p:spPr>
          <a:xfrm>
            <a:off x="1704528" y="551277"/>
            <a:ext cx="9144000" cy="615553"/>
          </a:xfrm>
          <a:prstGeom prst="rect">
            <a:avLst/>
          </a:prstGeom>
          <a:noFill/>
        </p:spPr>
        <p:txBody>
          <a:bodyPr wrap="square" rtlCol="0">
            <a:spAutoFit/>
          </a:bodyPr>
          <a:lstStyle/>
          <a:p>
            <a:pPr algn="ctr"/>
            <a:endParaRPr lang="en-GB" sz="1400" dirty="0"/>
          </a:p>
          <a:p>
            <a:pPr algn="ctr"/>
            <a:r>
              <a:rPr lang="en-GB" sz="2000" dirty="0"/>
              <a:t>Lumped SR absorbers, 300 mm long (~ 5.6 m spacing on average, in the arcs)</a:t>
            </a:r>
            <a:endParaRPr lang="en-GB" sz="2000" dirty="0">
              <a:solidFill>
                <a:schemeClr val="tx2"/>
              </a:solidFill>
            </a:endParaRPr>
          </a:p>
        </p:txBody>
      </p:sp>
      <p:sp>
        <p:nvSpPr>
          <p:cNvPr id="76" name="TextBox 75">
            <a:extLst>
              <a:ext uri="{FF2B5EF4-FFF2-40B4-BE49-F238E27FC236}">
                <a16:creationId xmlns:a16="http://schemas.microsoft.com/office/drawing/2014/main" id="{6F3A137E-FA97-4DD0-B483-9F3300CE4976}"/>
              </a:ext>
            </a:extLst>
          </p:cNvPr>
          <p:cNvSpPr txBox="1"/>
          <p:nvPr/>
        </p:nvSpPr>
        <p:spPr>
          <a:xfrm>
            <a:off x="3506228" y="1858735"/>
            <a:ext cx="8610975" cy="646331"/>
          </a:xfrm>
          <a:prstGeom prst="rect">
            <a:avLst/>
          </a:prstGeom>
          <a:noFill/>
        </p:spPr>
        <p:txBody>
          <a:bodyPr wrap="square" rtlCol="0">
            <a:spAutoFit/>
          </a:bodyPr>
          <a:lstStyle/>
          <a:p>
            <a:pPr algn="ctr"/>
            <a:r>
              <a:rPr lang="en-GB" b="1" dirty="0"/>
              <a:t>Vacuum chamber cross section: </a:t>
            </a:r>
            <a:r>
              <a:rPr lang="en-GB" u="sng" dirty="0"/>
              <a:t>70 mm ID</a:t>
            </a:r>
            <a:r>
              <a:rPr lang="en-GB" dirty="0"/>
              <a:t> </a:t>
            </a:r>
            <a:r>
              <a:rPr lang="en-GB" dirty="0" err="1"/>
              <a:t>with”winglets</a:t>
            </a:r>
            <a:r>
              <a:rPr lang="en-GB" dirty="0"/>
              <a:t>” in the plane of the orbit (SUPERKEKB-like);</a:t>
            </a:r>
          </a:p>
        </p:txBody>
      </p:sp>
      <p:pic>
        <p:nvPicPr>
          <p:cNvPr id="77" name="Picture 76">
            <a:extLst>
              <a:ext uri="{FF2B5EF4-FFF2-40B4-BE49-F238E27FC236}">
                <a16:creationId xmlns:a16="http://schemas.microsoft.com/office/drawing/2014/main" id="{5363972F-2906-4C8C-8671-9E63511309B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21" y="1328836"/>
            <a:ext cx="3521049" cy="2407052"/>
          </a:xfrm>
          <a:prstGeom prst="rect">
            <a:avLst/>
          </a:prstGeom>
        </p:spPr>
      </p:pic>
      <p:pic>
        <p:nvPicPr>
          <p:cNvPr id="78" name="Picture 77">
            <a:extLst>
              <a:ext uri="{FF2B5EF4-FFF2-40B4-BE49-F238E27FC236}">
                <a16:creationId xmlns:a16="http://schemas.microsoft.com/office/drawing/2014/main" id="{3E254258-B185-4FEE-9F3F-0D99D340869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600" y="3926605"/>
            <a:ext cx="3514172" cy="2219325"/>
          </a:xfrm>
          <a:prstGeom prst="rect">
            <a:avLst/>
          </a:prstGeom>
        </p:spPr>
      </p:pic>
      <p:sp>
        <p:nvSpPr>
          <p:cNvPr id="35" name="Date Placeholder 1">
            <a:extLst>
              <a:ext uri="{FF2B5EF4-FFF2-40B4-BE49-F238E27FC236}">
                <a16:creationId xmlns:a16="http://schemas.microsoft.com/office/drawing/2014/main" id="{9C515E4F-AE8F-41F3-8C00-D983D96C5C91}"/>
              </a:ext>
            </a:extLst>
          </p:cNvPr>
          <p:cNvSpPr>
            <a:spLocks noGrp="1"/>
          </p:cNvSpPr>
          <p:nvPr>
            <p:ph type="dt" sz="half" idx="10"/>
          </p:nvPr>
        </p:nvSpPr>
        <p:spPr>
          <a:xfrm>
            <a:off x="838200" y="6497027"/>
            <a:ext cx="2743200" cy="365125"/>
          </a:xfrm>
        </p:spPr>
        <p:txBody>
          <a:bodyPr/>
          <a:lstStyle/>
          <a:p>
            <a:r>
              <a:rPr lang="en-US" dirty="0"/>
              <a:t>9/12/2021</a:t>
            </a:r>
            <a:endParaRPr lang="en-GB" dirty="0"/>
          </a:p>
        </p:txBody>
      </p:sp>
      <p:sp>
        <p:nvSpPr>
          <p:cNvPr id="36" name="Slide Number Placeholder 2">
            <a:extLst>
              <a:ext uri="{FF2B5EF4-FFF2-40B4-BE49-F238E27FC236}">
                <a16:creationId xmlns:a16="http://schemas.microsoft.com/office/drawing/2014/main" id="{5B9AA772-FA7F-4171-9D82-8636FCC4684C}"/>
              </a:ext>
            </a:extLst>
          </p:cNvPr>
          <p:cNvSpPr>
            <a:spLocks noGrp="1"/>
          </p:cNvSpPr>
          <p:nvPr>
            <p:ph type="sldNum" sz="quarter" idx="12"/>
          </p:nvPr>
        </p:nvSpPr>
        <p:spPr>
          <a:xfrm>
            <a:off x="8610600" y="6497027"/>
            <a:ext cx="2743200" cy="365125"/>
          </a:xfrm>
        </p:spPr>
        <p:txBody>
          <a:bodyPr/>
          <a:lstStyle/>
          <a:p>
            <a:fld id="{DA09520B-E7BF-4384-8A25-2FCB07673C54}" type="slidenum">
              <a:rPr lang="en-GB" smtClean="0"/>
              <a:t>2</a:t>
            </a:fld>
            <a:endParaRPr lang="en-GB"/>
          </a:p>
        </p:txBody>
      </p:sp>
      <p:sp>
        <p:nvSpPr>
          <p:cNvPr id="37" name="Date Placeholder 1">
            <a:extLst>
              <a:ext uri="{FF2B5EF4-FFF2-40B4-BE49-F238E27FC236}">
                <a16:creationId xmlns:a16="http://schemas.microsoft.com/office/drawing/2014/main" id="{5500B75B-2BE6-42A9-9860-BDADA471ABF1}"/>
              </a:ext>
            </a:extLst>
          </p:cNvPr>
          <p:cNvSpPr txBox="1">
            <a:spLocks/>
          </p:cNvSpPr>
          <p:nvPr/>
        </p:nvSpPr>
        <p:spPr>
          <a:xfrm>
            <a:off x="3079689" y="6496320"/>
            <a:ext cx="5475223"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R. Kersevan, FCC-</a:t>
            </a:r>
            <a:r>
              <a:rPr lang="en-US" dirty="0" err="1"/>
              <a:t>ee</a:t>
            </a:r>
            <a:r>
              <a:rPr lang="en-US" dirty="0"/>
              <a:t> Vacuum System and Pressure Forecast, FCCIS WP2 Workshop</a:t>
            </a:r>
            <a:endParaRPr lang="en-GB" dirty="0"/>
          </a:p>
        </p:txBody>
      </p:sp>
    </p:spTree>
    <p:extLst>
      <p:ext uri="{BB962C8B-B14F-4D97-AF65-F5344CB8AC3E}">
        <p14:creationId xmlns:p14="http://schemas.microsoft.com/office/powerpoint/2010/main" val="3138858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6822B77B-9031-4D02-8683-14A400533D79}"/>
              </a:ext>
            </a:extLst>
          </p:cNvPr>
          <p:cNvPicPr>
            <a:picLocks noChangeAspect="1"/>
          </p:cNvPicPr>
          <p:nvPr/>
        </p:nvPicPr>
        <p:blipFill>
          <a:blip r:embed="rId2"/>
          <a:stretch>
            <a:fillRect/>
          </a:stretch>
        </p:blipFill>
        <p:spPr>
          <a:xfrm>
            <a:off x="58419" y="4283297"/>
            <a:ext cx="5559392" cy="2438178"/>
          </a:xfrm>
          <a:prstGeom prst="rect">
            <a:avLst/>
          </a:prstGeom>
          <a:ln w="38100">
            <a:solidFill>
              <a:srgbClr val="FF0000"/>
            </a:solidFill>
            <a:prstDash val="dash"/>
          </a:ln>
        </p:spPr>
      </p:pic>
      <p:sp>
        <p:nvSpPr>
          <p:cNvPr id="2" name="Date Placeholder 1">
            <a:extLst>
              <a:ext uri="{FF2B5EF4-FFF2-40B4-BE49-F238E27FC236}">
                <a16:creationId xmlns:a16="http://schemas.microsoft.com/office/drawing/2014/main" id="{0EB4735D-D358-4F56-903A-6B0661900C6E}"/>
              </a:ext>
            </a:extLst>
          </p:cNvPr>
          <p:cNvSpPr>
            <a:spLocks noGrp="1"/>
          </p:cNvSpPr>
          <p:nvPr>
            <p:ph type="dt" sz="half" idx="10"/>
          </p:nvPr>
        </p:nvSpPr>
        <p:spPr>
          <a:xfrm>
            <a:off x="838200" y="6505820"/>
            <a:ext cx="2743200" cy="365125"/>
          </a:xfrm>
        </p:spPr>
        <p:txBody>
          <a:bodyPr/>
          <a:lstStyle/>
          <a:p>
            <a:r>
              <a:rPr lang="en-US" dirty="0"/>
              <a:t>9/12/2021</a:t>
            </a:r>
            <a:endParaRPr lang="en-GB" dirty="0"/>
          </a:p>
        </p:txBody>
      </p:sp>
      <p:sp>
        <p:nvSpPr>
          <p:cNvPr id="3" name="Slide Number Placeholder 2">
            <a:extLst>
              <a:ext uri="{FF2B5EF4-FFF2-40B4-BE49-F238E27FC236}">
                <a16:creationId xmlns:a16="http://schemas.microsoft.com/office/drawing/2014/main" id="{6990127F-3D0D-4820-B49C-1C751D0CAB9F}"/>
              </a:ext>
            </a:extLst>
          </p:cNvPr>
          <p:cNvSpPr>
            <a:spLocks noGrp="1"/>
          </p:cNvSpPr>
          <p:nvPr>
            <p:ph type="sldNum" sz="quarter" idx="12"/>
          </p:nvPr>
        </p:nvSpPr>
        <p:spPr>
          <a:xfrm>
            <a:off x="8610600" y="6505820"/>
            <a:ext cx="2743200" cy="365125"/>
          </a:xfrm>
        </p:spPr>
        <p:txBody>
          <a:bodyPr/>
          <a:lstStyle/>
          <a:p>
            <a:fld id="{DA09520B-E7BF-4384-8A25-2FCB07673C54}" type="slidenum">
              <a:rPr lang="en-GB" smtClean="0"/>
              <a:t>3</a:t>
            </a:fld>
            <a:endParaRPr lang="en-GB" dirty="0"/>
          </a:p>
        </p:txBody>
      </p:sp>
      <p:pic>
        <p:nvPicPr>
          <p:cNvPr id="4" name="Picture 3">
            <a:extLst>
              <a:ext uri="{FF2B5EF4-FFF2-40B4-BE49-F238E27FC236}">
                <a16:creationId xmlns:a16="http://schemas.microsoft.com/office/drawing/2014/main" id="{BF24BC2E-A303-4767-80C1-266DDBE73B5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98211" y="2715208"/>
            <a:ext cx="5748089" cy="3630123"/>
          </a:xfrm>
          <a:prstGeom prst="rect">
            <a:avLst/>
          </a:prstGeom>
        </p:spPr>
      </p:pic>
      <p:cxnSp>
        <p:nvCxnSpPr>
          <p:cNvPr id="7" name="Straight Arrow Connector 6">
            <a:extLst>
              <a:ext uri="{FF2B5EF4-FFF2-40B4-BE49-F238E27FC236}">
                <a16:creationId xmlns:a16="http://schemas.microsoft.com/office/drawing/2014/main" id="{7BA2B0C5-0629-449A-9791-B62CEC5247EC}"/>
              </a:ext>
            </a:extLst>
          </p:cNvPr>
          <p:cNvCxnSpPr>
            <a:cxnSpLocks/>
          </p:cNvCxnSpPr>
          <p:nvPr/>
        </p:nvCxnSpPr>
        <p:spPr>
          <a:xfrm flipV="1">
            <a:off x="8098971" y="5206482"/>
            <a:ext cx="1632858" cy="67718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30CCDC9-4E00-4072-8D59-0409272811CA}"/>
              </a:ext>
            </a:extLst>
          </p:cNvPr>
          <p:cNvSpPr txBox="1"/>
          <p:nvPr/>
        </p:nvSpPr>
        <p:spPr>
          <a:xfrm>
            <a:off x="5868954" y="5883666"/>
            <a:ext cx="3405674" cy="923330"/>
          </a:xfrm>
          <a:prstGeom prst="rect">
            <a:avLst/>
          </a:prstGeom>
          <a:noFill/>
        </p:spPr>
        <p:txBody>
          <a:bodyPr wrap="square" rtlCol="0">
            <a:spAutoFit/>
          </a:bodyPr>
          <a:lstStyle/>
          <a:p>
            <a:r>
              <a:rPr lang="en-US" dirty="0"/>
              <a:t>Internal beam: the SR absorber is placed </a:t>
            </a:r>
            <a:r>
              <a:rPr lang="en-US" b="1" dirty="0"/>
              <a:t>IN FRONT </a:t>
            </a:r>
            <a:r>
              <a:rPr lang="en-US" dirty="0"/>
              <a:t>of the pump port (</a:t>
            </a:r>
            <a:r>
              <a:rPr lang="en-US" b="1" dirty="0"/>
              <a:t>not 1 pump port/ABS</a:t>
            </a:r>
            <a:r>
              <a:rPr lang="en-US" dirty="0"/>
              <a:t>!)</a:t>
            </a:r>
            <a:endParaRPr lang="en-GB" dirty="0"/>
          </a:p>
        </p:txBody>
      </p:sp>
      <p:cxnSp>
        <p:nvCxnSpPr>
          <p:cNvPr id="10" name="Straight Arrow Connector 9">
            <a:extLst>
              <a:ext uri="{FF2B5EF4-FFF2-40B4-BE49-F238E27FC236}">
                <a16:creationId xmlns:a16="http://schemas.microsoft.com/office/drawing/2014/main" id="{DF03C066-7BC9-4D89-BE07-449039E3EC90}"/>
              </a:ext>
            </a:extLst>
          </p:cNvPr>
          <p:cNvCxnSpPr>
            <a:cxnSpLocks/>
          </p:cNvCxnSpPr>
          <p:nvPr/>
        </p:nvCxnSpPr>
        <p:spPr>
          <a:xfrm flipH="1">
            <a:off x="10907486" y="3718248"/>
            <a:ext cx="223934" cy="108209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BDA8EB80-6FC2-4674-BF75-300050B3156E}"/>
              </a:ext>
            </a:extLst>
          </p:cNvPr>
          <p:cNvSpPr txBox="1"/>
          <p:nvPr/>
        </p:nvSpPr>
        <p:spPr>
          <a:xfrm>
            <a:off x="8786326" y="2806029"/>
            <a:ext cx="3405674" cy="923330"/>
          </a:xfrm>
          <a:prstGeom prst="rect">
            <a:avLst/>
          </a:prstGeom>
          <a:noFill/>
        </p:spPr>
        <p:txBody>
          <a:bodyPr wrap="square" rtlCol="0">
            <a:spAutoFit/>
          </a:bodyPr>
          <a:lstStyle/>
          <a:p>
            <a:r>
              <a:rPr lang="en-US" dirty="0"/>
              <a:t>External beam: the SR absorber is placed </a:t>
            </a:r>
            <a:r>
              <a:rPr lang="en-US" b="1" dirty="0"/>
              <a:t>AFTER</a:t>
            </a:r>
            <a:r>
              <a:rPr lang="en-US" dirty="0"/>
              <a:t> the pump port, </a:t>
            </a:r>
            <a:r>
              <a:rPr lang="en-US" b="1" dirty="0"/>
              <a:t>same side </a:t>
            </a:r>
            <a:r>
              <a:rPr lang="en-US" dirty="0"/>
              <a:t>(not 1 pump port/ABS!)</a:t>
            </a:r>
            <a:endParaRPr lang="en-GB" dirty="0"/>
          </a:p>
        </p:txBody>
      </p:sp>
      <p:pic>
        <p:nvPicPr>
          <p:cNvPr id="16" name="Picture 15">
            <a:extLst>
              <a:ext uri="{FF2B5EF4-FFF2-40B4-BE49-F238E27FC236}">
                <a16:creationId xmlns:a16="http://schemas.microsoft.com/office/drawing/2014/main" id="{356FD8CA-F668-4290-91B0-7A5852FBD829}"/>
              </a:ext>
            </a:extLst>
          </p:cNvPr>
          <p:cNvPicPr>
            <a:picLocks noChangeAspect="1"/>
          </p:cNvPicPr>
          <p:nvPr/>
        </p:nvPicPr>
        <p:blipFill>
          <a:blip r:embed="rId4"/>
          <a:stretch>
            <a:fillRect/>
          </a:stretch>
        </p:blipFill>
        <p:spPr>
          <a:xfrm>
            <a:off x="4868673" y="29795"/>
            <a:ext cx="6848123" cy="1863646"/>
          </a:xfrm>
          <a:prstGeom prst="rect">
            <a:avLst/>
          </a:prstGeom>
        </p:spPr>
      </p:pic>
      <p:sp>
        <p:nvSpPr>
          <p:cNvPr id="17" name="TextBox 16">
            <a:extLst>
              <a:ext uri="{FF2B5EF4-FFF2-40B4-BE49-F238E27FC236}">
                <a16:creationId xmlns:a16="http://schemas.microsoft.com/office/drawing/2014/main" id="{949EE39E-1BA1-4B0B-94FE-26850C5AD116}"/>
              </a:ext>
            </a:extLst>
          </p:cNvPr>
          <p:cNvSpPr txBox="1"/>
          <p:nvPr/>
        </p:nvSpPr>
        <p:spPr>
          <a:xfrm>
            <a:off x="5059677" y="1801005"/>
            <a:ext cx="6466114" cy="830997"/>
          </a:xfrm>
          <a:prstGeom prst="rect">
            <a:avLst/>
          </a:prstGeom>
          <a:noFill/>
        </p:spPr>
        <p:txBody>
          <a:bodyPr wrap="square" rtlCol="0">
            <a:spAutoFit/>
          </a:bodyPr>
          <a:lstStyle/>
          <a:p>
            <a:pPr algn="just"/>
            <a:r>
              <a:rPr lang="en-US" sz="1600" b="1" dirty="0"/>
              <a:t>FLUKA model</a:t>
            </a:r>
            <a:r>
              <a:rPr lang="en-US" sz="1600" dirty="0"/>
              <a:t> of vacuum chamber with ABS along dipole (left) and quadrupole (right). Quad ABS needs reduced vertical size, to avoid interference with magnet poles; Dipole has 90 mm vertical opening;</a:t>
            </a:r>
            <a:endParaRPr lang="en-GB" sz="1600" dirty="0"/>
          </a:p>
        </p:txBody>
      </p:sp>
      <p:sp>
        <p:nvSpPr>
          <p:cNvPr id="23" name="TextBox 22">
            <a:extLst>
              <a:ext uri="{FF2B5EF4-FFF2-40B4-BE49-F238E27FC236}">
                <a16:creationId xmlns:a16="http://schemas.microsoft.com/office/drawing/2014/main" id="{640D433D-1861-43F8-B120-E8AAF509A34A}"/>
              </a:ext>
            </a:extLst>
          </p:cNvPr>
          <p:cNvSpPr txBox="1"/>
          <p:nvPr/>
        </p:nvSpPr>
        <p:spPr>
          <a:xfrm>
            <a:off x="236859" y="4345603"/>
            <a:ext cx="2175588" cy="369332"/>
          </a:xfrm>
          <a:prstGeom prst="rect">
            <a:avLst/>
          </a:prstGeom>
          <a:noFill/>
        </p:spPr>
        <p:txBody>
          <a:bodyPr wrap="square" rtlCol="0">
            <a:spAutoFit/>
          </a:bodyPr>
          <a:lstStyle/>
          <a:p>
            <a:pPr algn="ctr"/>
            <a:r>
              <a:rPr lang="en-US" dirty="0">
                <a:solidFill>
                  <a:srgbClr val="FF0000"/>
                </a:solidFill>
              </a:rPr>
              <a:t>(courtesy C. Garion)</a:t>
            </a:r>
            <a:endParaRPr lang="en-GB" dirty="0">
              <a:solidFill>
                <a:srgbClr val="FF0000"/>
              </a:solidFill>
            </a:endParaRPr>
          </a:p>
        </p:txBody>
      </p:sp>
      <p:pic>
        <p:nvPicPr>
          <p:cNvPr id="14" name="Picture 13">
            <a:extLst>
              <a:ext uri="{FF2B5EF4-FFF2-40B4-BE49-F238E27FC236}">
                <a16:creationId xmlns:a16="http://schemas.microsoft.com/office/drawing/2014/main" id="{D219DFA1-973E-4FD4-8138-2B5454841F14}"/>
              </a:ext>
            </a:extLst>
          </p:cNvPr>
          <p:cNvPicPr>
            <a:picLocks noChangeAspect="1"/>
          </p:cNvPicPr>
          <p:nvPr/>
        </p:nvPicPr>
        <p:blipFill>
          <a:blip r:embed="rId5"/>
          <a:stretch>
            <a:fillRect/>
          </a:stretch>
        </p:blipFill>
        <p:spPr>
          <a:xfrm>
            <a:off x="164337" y="134028"/>
            <a:ext cx="4694550" cy="3584220"/>
          </a:xfrm>
          <a:prstGeom prst="rect">
            <a:avLst/>
          </a:prstGeom>
          <a:ln>
            <a:solidFill>
              <a:schemeClr val="accent1"/>
            </a:solidFill>
          </a:ln>
        </p:spPr>
      </p:pic>
    </p:spTree>
    <p:extLst>
      <p:ext uri="{BB962C8B-B14F-4D97-AF65-F5344CB8AC3E}">
        <p14:creationId xmlns:p14="http://schemas.microsoft.com/office/powerpoint/2010/main" val="2267087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291C23F-C375-4798-BC7C-094650D553E3}"/>
              </a:ext>
            </a:extLst>
          </p:cNvPr>
          <p:cNvSpPr>
            <a:spLocks noGrp="1"/>
          </p:cNvSpPr>
          <p:nvPr>
            <p:ph type="dt" sz="half" idx="10"/>
          </p:nvPr>
        </p:nvSpPr>
        <p:spPr>
          <a:xfrm>
            <a:off x="838200" y="6488233"/>
            <a:ext cx="2743200" cy="365125"/>
          </a:xfrm>
        </p:spPr>
        <p:txBody>
          <a:bodyPr/>
          <a:lstStyle/>
          <a:p>
            <a:r>
              <a:rPr lang="en-US" dirty="0"/>
              <a:t>9/12/2021</a:t>
            </a:r>
            <a:endParaRPr lang="en-GB" dirty="0"/>
          </a:p>
        </p:txBody>
      </p:sp>
      <p:sp>
        <p:nvSpPr>
          <p:cNvPr id="3" name="Slide Number Placeholder 2">
            <a:extLst>
              <a:ext uri="{FF2B5EF4-FFF2-40B4-BE49-F238E27FC236}">
                <a16:creationId xmlns:a16="http://schemas.microsoft.com/office/drawing/2014/main" id="{B8BB75F4-6FE8-44AD-9617-CBC1D3A1455C}"/>
              </a:ext>
            </a:extLst>
          </p:cNvPr>
          <p:cNvSpPr>
            <a:spLocks noGrp="1"/>
          </p:cNvSpPr>
          <p:nvPr>
            <p:ph type="sldNum" sz="quarter" idx="12"/>
          </p:nvPr>
        </p:nvSpPr>
        <p:spPr>
          <a:xfrm>
            <a:off x="8610600" y="6488233"/>
            <a:ext cx="2743200" cy="365125"/>
          </a:xfrm>
        </p:spPr>
        <p:txBody>
          <a:bodyPr/>
          <a:lstStyle/>
          <a:p>
            <a:fld id="{DA09520B-E7BF-4384-8A25-2FCB07673C54}" type="slidenum">
              <a:rPr lang="en-GB" smtClean="0"/>
              <a:t>4</a:t>
            </a:fld>
            <a:endParaRPr lang="en-GB"/>
          </a:p>
        </p:txBody>
      </p:sp>
      <p:pic>
        <p:nvPicPr>
          <p:cNvPr id="5" name="Picture 4">
            <a:extLst>
              <a:ext uri="{FF2B5EF4-FFF2-40B4-BE49-F238E27FC236}">
                <a16:creationId xmlns:a16="http://schemas.microsoft.com/office/drawing/2014/main" id="{71A64B8A-F44A-4875-B7AC-D22DA0FBE567}"/>
              </a:ext>
            </a:extLst>
          </p:cNvPr>
          <p:cNvPicPr>
            <a:picLocks noChangeAspect="1"/>
          </p:cNvPicPr>
          <p:nvPr/>
        </p:nvPicPr>
        <p:blipFill>
          <a:blip r:embed="rId2"/>
          <a:stretch>
            <a:fillRect/>
          </a:stretch>
        </p:blipFill>
        <p:spPr>
          <a:xfrm>
            <a:off x="84534" y="1214213"/>
            <a:ext cx="3649286" cy="4047558"/>
          </a:xfrm>
          <a:prstGeom prst="rect">
            <a:avLst/>
          </a:prstGeom>
          <a:ln>
            <a:solidFill>
              <a:srgbClr val="FF0000"/>
            </a:solidFill>
          </a:ln>
        </p:spPr>
      </p:pic>
      <p:sp>
        <p:nvSpPr>
          <p:cNvPr id="6" name="TextBox 5">
            <a:extLst>
              <a:ext uri="{FF2B5EF4-FFF2-40B4-BE49-F238E27FC236}">
                <a16:creationId xmlns:a16="http://schemas.microsoft.com/office/drawing/2014/main" id="{0C527A38-0E3C-4CF4-B85D-5F667D4A63FB}"/>
              </a:ext>
            </a:extLst>
          </p:cNvPr>
          <p:cNvSpPr txBox="1"/>
          <p:nvPr/>
        </p:nvSpPr>
        <p:spPr>
          <a:xfrm>
            <a:off x="110970" y="5261771"/>
            <a:ext cx="3649287" cy="646331"/>
          </a:xfrm>
          <a:prstGeom prst="rect">
            <a:avLst/>
          </a:prstGeom>
          <a:noFill/>
        </p:spPr>
        <p:txBody>
          <a:bodyPr wrap="square" rtlCol="0">
            <a:spAutoFit/>
          </a:bodyPr>
          <a:lstStyle/>
          <a:p>
            <a:pPr algn="ctr"/>
            <a:r>
              <a:rPr lang="en-GB" dirty="0"/>
              <a:t>Tunnel layout (</a:t>
            </a:r>
            <a:r>
              <a:rPr lang="en-GB" b="1" dirty="0"/>
              <a:t>not up-to-date</a:t>
            </a:r>
            <a:r>
              <a:rPr lang="en-GB" dirty="0"/>
              <a:t>)</a:t>
            </a:r>
          </a:p>
          <a:p>
            <a:pPr algn="ctr"/>
            <a:r>
              <a:rPr lang="en-GB" dirty="0"/>
              <a:t>(courtesy F. Valchkova-Georgieva)</a:t>
            </a:r>
          </a:p>
        </p:txBody>
      </p:sp>
      <p:pic>
        <p:nvPicPr>
          <p:cNvPr id="8" name="Picture 7">
            <a:extLst>
              <a:ext uri="{FF2B5EF4-FFF2-40B4-BE49-F238E27FC236}">
                <a16:creationId xmlns:a16="http://schemas.microsoft.com/office/drawing/2014/main" id="{EC266385-F955-4145-9527-0FAECC8CE4AA}"/>
              </a:ext>
            </a:extLst>
          </p:cNvPr>
          <p:cNvPicPr>
            <a:picLocks noChangeAspect="1"/>
          </p:cNvPicPr>
          <p:nvPr/>
        </p:nvPicPr>
        <p:blipFill>
          <a:blip r:embed="rId3"/>
          <a:stretch>
            <a:fillRect/>
          </a:stretch>
        </p:blipFill>
        <p:spPr>
          <a:xfrm>
            <a:off x="3840767" y="1214214"/>
            <a:ext cx="8251477" cy="4047557"/>
          </a:xfrm>
          <a:prstGeom prst="rect">
            <a:avLst/>
          </a:prstGeom>
          <a:ln>
            <a:solidFill>
              <a:schemeClr val="accent1"/>
            </a:solidFill>
          </a:ln>
        </p:spPr>
      </p:pic>
      <p:sp>
        <p:nvSpPr>
          <p:cNvPr id="9" name="TextBox 8">
            <a:extLst>
              <a:ext uri="{FF2B5EF4-FFF2-40B4-BE49-F238E27FC236}">
                <a16:creationId xmlns:a16="http://schemas.microsoft.com/office/drawing/2014/main" id="{4E0413F3-A2BB-40AA-B43C-9DB506E04EAA}"/>
              </a:ext>
            </a:extLst>
          </p:cNvPr>
          <p:cNvSpPr txBox="1"/>
          <p:nvPr/>
        </p:nvSpPr>
        <p:spPr>
          <a:xfrm>
            <a:off x="3840767" y="5261771"/>
            <a:ext cx="8251476" cy="646331"/>
          </a:xfrm>
          <a:prstGeom prst="rect">
            <a:avLst/>
          </a:prstGeom>
          <a:noFill/>
        </p:spPr>
        <p:txBody>
          <a:bodyPr wrap="square" rtlCol="0">
            <a:spAutoFit/>
          </a:bodyPr>
          <a:lstStyle/>
          <a:p>
            <a:pPr algn="ctr"/>
            <a:r>
              <a:rPr lang="en-GB" dirty="0"/>
              <a:t>3D models for the magnets and the vacuum chamber</a:t>
            </a:r>
          </a:p>
          <a:p>
            <a:pPr algn="ctr"/>
            <a:r>
              <a:rPr lang="en-GB" dirty="0"/>
              <a:t>(courtesy B. Humann, FLUKA team)</a:t>
            </a:r>
          </a:p>
        </p:txBody>
      </p:sp>
      <p:sp>
        <p:nvSpPr>
          <p:cNvPr id="10" name="TextBox 9">
            <a:extLst>
              <a:ext uri="{FF2B5EF4-FFF2-40B4-BE49-F238E27FC236}">
                <a16:creationId xmlns:a16="http://schemas.microsoft.com/office/drawing/2014/main" id="{3D154BA3-DBC6-4199-BBC9-842D870F24EE}"/>
              </a:ext>
            </a:extLst>
          </p:cNvPr>
          <p:cNvSpPr txBox="1"/>
          <p:nvPr/>
        </p:nvSpPr>
        <p:spPr>
          <a:xfrm>
            <a:off x="284747" y="31138"/>
            <a:ext cx="11622505" cy="861774"/>
          </a:xfrm>
          <a:prstGeom prst="rect">
            <a:avLst/>
          </a:prstGeom>
          <a:noFill/>
        </p:spPr>
        <p:txBody>
          <a:bodyPr wrap="square" rtlCol="0">
            <a:spAutoFit/>
          </a:bodyPr>
          <a:lstStyle/>
          <a:p>
            <a:pPr algn="ctr"/>
            <a:r>
              <a:rPr lang="en-US" sz="2400" b="1" dirty="0"/>
              <a:t>FCC-</a:t>
            </a:r>
            <a:r>
              <a:rPr lang="en-US" sz="2400" b="1" dirty="0" err="1"/>
              <a:t>ee</a:t>
            </a:r>
            <a:r>
              <a:rPr lang="en-US" sz="2400" b="1" dirty="0"/>
              <a:t>: Tunnel cross-section and magnet/vacuum chamber models </a:t>
            </a:r>
          </a:p>
          <a:p>
            <a:pPr algn="ctr"/>
            <a:endParaRPr lang="en-US" sz="800" dirty="0"/>
          </a:p>
          <a:p>
            <a:endParaRPr lang="en-GB" dirty="0"/>
          </a:p>
        </p:txBody>
      </p:sp>
      <p:sp>
        <p:nvSpPr>
          <p:cNvPr id="11" name="Date Placeholder 1">
            <a:extLst>
              <a:ext uri="{FF2B5EF4-FFF2-40B4-BE49-F238E27FC236}">
                <a16:creationId xmlns:a16="http://schemas.microsoft.com/office/drawing/2014/main" id="{2A0D93CC-650C-4D2D-923C-0D858AB1497A}"/>
              </a:ext>
            </a:extLst>
          </p:cNvPr>
          <p:cNvSpPr txBox="1">
            <a:spLocks/>
          </p:cNvSpPr>
          <p:nvPr/>
        </p:nvSpPr>
        <p:spPr>
          <a:xfrm>
            <a:off x="3079689" y="6496320"/>
            <a:ext cx="5475223"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R. Kersevan, FCC-</a:t>
            </a:r>
            <a:r>
              <a:rPr lang="en-US" dirty="0" err="1"/>
              <a:t>ee</a:t>
            </a:r>
            <a:r>
              <a:rPr lang="en-US" dirty="0"/>
              <a:t> Vacuum System and Pressure Forecast, FCCIS WP2 Workshop</a:t>
            </a:r>
            <a:endParaRPr lang="en-GB" dirty="0"/>
          </a:p>
        </p:txBody>
      </p:sp>
    </p:spTree>
    <p:extLst>
      <p:ext uri="{BB962C8B-B14F-4D97-AF65-F5344CB8AC3E}">
        <p14:creationId xmlns:p14="http://schemas.microsoft.com/office/powerpoint/2010/main" val="6590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CC44292-5944-4021-9983-58B0DCF50F64}"/>
              </a:ext>
            </a:extLst>
          </p:cNvPr>
          <p:cNvSpPr>
            <a:spLocks noGrp="1"/>
          </p:cNvSpPr>
          <p:nvPr>
            <p:ph type="dt" sz="half" idx="10"/>
          </p:nvPr>
        </p:nvSpPr>
        <p:spPr>
          <a:xfrm>
            <a:off x="838200" y="6497024"/>
            <a:ext cx="2743200" cy="365125"/>
          </a:xfrm>
        </p:spPr>
        <p:txBody>
          <a:bodyPr/>
          <a:lstStyle/>
          <a:p>
            <a:r>
              <a:rPr lang="en-US" dirty="0"/>
              <a:t>9/12/2021</a:t>
            </a:r>
            <a:endParaRPr lang="en-GB" dirty="0"/>
          </a:p>
        </p:txBody>
      </p:sp>
      <p:sp>
        <p:nvSpPr>
          <p:cNvPr id="3" name="Slide Number Placeholder 2">
            <a:extLst>
              <a:ext uri="{FF2B5EF4-FFF2-40B4-BE49-F238E27FC236}">
                <a16:creationId xmlns:a16="http://schemas.microsoft.com/office/drawing/2014/main" id="{51A5183E-81A9-4B92-8FDC-343C0AAE95BE}"/>
              </a:ext>
            </a:extLst>
          </p:cNvPr>
          <p:cNvSpPr>
            <a:spLocks noGrp="1"/>
          </p:cNvSpPr>
          <p:nvPr>
            <p:ph type="sldNum" sz="quarter" idx="12"/>
          </p:nvPr>
        </p:nvSpPr>
        <p:spPr>
          <a:xfrm>
            <a:off x="8610600" y="6497024"/>
            <a:ext cx="2743200" cy="365125"/>
          </a:xfrm>
        </p:spPr>
        <p:txBody>
          <a:bodyPr/>
          <a:lstStyle/>
          <a:p>
            <a:fld id="{DA09520B-E7BF-4384-8A25-2FCB07673C54}" type="slidenum">
              <a:rPr lang="en-GB" smtClean="0"/>
              <a:t>5</a:t>
            </a:fld>
            <a:endParaRPr lang="en-GB"/>
          </a:p>
        </p:txBody>
      </p:sp>
      <p:pic>
        <p:nvPicPr>
          <p:cNvPr id="4" name="Picture 3">
            <a:extLst>
              <a:ext uri="{FF2B5EF4-FFF2-40B4-BE49-F238E27FC236}">
                <a16:creationId xmlns:a16="http://schemas.microsoft.com/office/drawing/2014/main" id="{3580F4C7-9B61-4679-B7E5-5D47B456AA8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0635" r="12601"/>
          <a:stretch/>
        </p:blipFill>
        <p:spPr>
          <a:xfrm>
            <a:off x="3838454" y="104477"/>
            <a:ext cx="3425185" cy="3406261"/>
          </a:xfrm>
          <a:prstGeom prst="rect">
            <a:avLst/>
          </a:prstGeom>
        </p:spPr>
      </p:pic>
      <p:pic>
        <p:nvPicPr>
          <p:cNvPr id="5" name="Picture 4">
            <a:extLst>
              <a:ext uri="{FF2B5EF4-FFF2-40B4-BE49-F238E27FC236}">
                <a16:creationId xmlns:a16="http://schemas.microsoft.com/office/drawing/2014/main" id="{85F4187A-8268-4EE5-960B-628210FB7FC8}"/>
              </a:ext>
            </a:extLst>
          </p:cNvPr>
          <p:cNvPicPr>
            <a:picLocks noChangeAspect="1"/>
          </p:cNvPicPr>
          <p:nvPr/>
        </p:nvPicPr>
        <p:blipFill rotWithShape="1">
          <a:blip r:embed="rId3">
            <a:extLst>
              <a:ext uri="{28A0092B-C50C-407E-A947-70E740481C1C}">
                <a14:useLocalDpi xmlns:a14="http://schemas.microsoft.com/office/drawing/2010/main" val="0"/>
              </a:ext>
            </a:extLst>
          </a:blip>
          <a:srcRect l="31732" t="16250" r="24205" b="5555"/>
          <a:stretch/>
        </p:blipFill>
        <p:spPr>
          <a:xfrm>
            <a:off x="218268" y="104943"/>
            <a:ext cx="3518399" cy="3524659"/>
          </a:xfrm>
          <a:prstGeom prst="rect">
            <a:avLst/>
          </a:prstGeom>
        </p:spPr>
      </p:pic>
      <p:sp>
        <p:nvSpPr>
          <p:cNvPr id="6" name="TextBox 5">
            <a:extLst>
              <a:ext uri="{FF2B5EF4-FFF2-40B4-BE49-F238E27FC236}">
                <a16:creationId xmlns:a16="http://schemas.microsoft.com/office/drawing/2014/main" id="{588A902D-5C03-4D74-957F-EAD84CC0D9B4}"/>
              </a:ext>
            </a:extLst>
          </p:cNvPr>
          <p:cNvSpPr txBox="1"/>
          <p:nvPr/>
        </p:nvSpPr>
        <p:spPr>
          <a:xfrm>
            <a:off x="647217" y="3957160"/>
            <a:ext cx="3649287" cy="1107996"/>
          </a:xfrm>
          <a:prstGeom prst="rect">
            <a:avLst/>
          </a:prstGeom>
          <a:noFill/>
        </p:spPr>
        <p:txBody>
          <a:bodyPr wrap="square" rtlCol="0">
            <a:spAutoFit/>
          </a:bodyPr>
          <a:lstStyle/>
          <a:p>
            <a:pPr algn="ctr"/>
            <a:r>
              <a:rPr lang="en-GB" sz="2400" b="1" dirty="0"/>
              <a:t>Tunnel layout and integration</a:t>
            </a:r>
          </a:p>
          <a:p>
            <a:pPr algn="ctr"/>
            <a:r>
              <a:rPr lang="en-GB" dirty="0"/>
              <a:t>(courtesy F. Valchkova-Georgieva)</a:t>
            </a:r>
          </a:p>
        </p:txBody>
      </p:sp>
      <p:pic>
        <p:nvPicPr>
          <p:cNvPr id="8" name="Picture 7">
            <a:extLst>
              <a:ext uri="{FF2B5EF4-FFF2-40B4-BE49-F238E27FC236}">
                <a16:creationId xmlns:a16="http://schemas.microsoft.com/office/drawing/2014/main" id="{AF72AC0E-A414-4292-BBF1-5208C7DB8E9F}"/>
              </a:ext>
            </a:extLst>
          </p:cNvPr>
          <p:cNvPicPr>
            <a:picLocks noChangeAspect="1"/>
          </p:cNvPicPr>
          <p:nvPr/>
        </p:nvPicPr>
        <p:blipFill>
          <a:blip r:embed="rId4"/>
          <a:stretch>
            <a:fillRect/>
          </a:stretch>
        </p:blipFill>
        <p:spPr>
          <a:xfrm>
            <a:off x="4525347" y="3568336"/>
            <a:ext cx="6394081" cy="3157193"/>
          </a:xfrm>
          <a:prstGeom prst="rect">
            <a:avLst/>
          </a:prstGeom>
          <a:ln>
            <a:solidFill>
              <a:srgbClr val="FF0000"/>
            </a:solidFill>
          </a:ln>
        </p:spPr>
      </p:pic>
      <p:pic>
        <p:nvPicPr>
          <p:cNvPr id="10" name="Picture 9">
            <a:extLst>
              <a:ext uri="{FF2B5EF4-FFF2-40B4-BE49-F238E27FC236}">
                <a16:creationId xmlns:a16="http://schemas.microsoft.com/office/drawing/2014/main" id="{99854DD0-4F19-450D-A441-1297F18BB7BE}"/>
              </a:ext>
            </a:extLst>
          </p:cNvPr>
          <p:cNvPicPr>
            <a:picLocks noChangeAspect="1"/>
          </p:cNvPicPr>
          <p:nvPr/>
        </p:nvPicPr>
        <p:blipFill>
          <a:blip r:embed="rId5"/>
          <a:stretch>
            <a:fillRect/>
          </a:stretch>
        </p:blipFill>
        <p:spPr>
          <a:xfrm>
            <a:off x="7704513" y="222033"/>
            <a:ext cx="3649287" cy="3160207"/>
          </a:xfrm>
          <a:prstGeom prst="rect">
            <a:avLst/>
          </a:prstGeom>
          <a:ln w="28575">
            <a:solidFill>
              <a:srgbClr val="FF0000"/>
            </a:solidFill>
            <a:prstDash val="dash"/>
          </a:ln>
        </p:spPr>
      </p:pic>
      <p:sp>
        <p:nvSpPr>
          <p:cNvPr id="11" name="Rectangle 10">
            <a:extLst>
              <a:ext uri="{FF2B5EF4-FFF2-40B4-BE49-F238E27FC236}">
                <a16:creationId xmlns:a16="http://schemas.microsoft.com/office/drawing/2014/main" id="{1ACC7065-3B5F-4ABC-9178-75916C199F3A}"/>
              </a:ext>
            </a:extLst>
          </p:cNvPr>
          <p:cNvSpPr/>
          <p:nvPr/>
        </p:nvSpPr>
        <p:spPr>
          <a:xfrm>
            <a:off x="8005665" y="5271796"/>
            <a:ext cx="942392" cy="858416"/>
          </a:xfrm>
          <a:prstGeom prst="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3" name="Straight Connector 12">
            <a:extLst>
              <a:ext uri="{FF2B5EF4-FFF2-40B4-BE49-F238E27FC236}">
                <a16:creationId xmlns:a16="http://schemas.microsoft.com/office/drawing/2014/main" id="{C549AD76-54DF-44C3-BE7E-ED0B80BC27C2}"/>
              </a:ext>
            </a:extLst>
          </p:cNvPr>
          <p:cNvCxnSpPr/>
          <p:nvPr/>
        </p:nvCxnSpPr>
        <p:spPr>
          <a:xfrm>
            <a:off x="7704513" y="3382240"/>
            <a:ext cx="301152" cy="1889556"/>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B32134F-FF8D-4502-8C78-4990BCA46794}"/>
              </a:ext>
            </a:extLst>
          </p:cNvPr>
          <p:cNvCxnSpPr>
            <a:cxnSpLocks/>
          </p:cNvCxnSpPr>
          <p:nvPr/>
        </p:nvCxnSpPr>
        <p:spPr>
          <a:xfrm flipH="1">
            <a:off x="8948057" y="3373997"/>
            <a:ext cx="2421576" cy="2756215"/>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7416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C53234E-C20D-442D-9AF7-D8CE3FD49BE0}"/>
              </a:ext>
            </a:extLst>
          </p:cNvPr>
          <p:cNvSpPr>
            <a:spLocks noGrp="1"/>
          </p:cNvSpPr>
          <p:nvPr>
            <p:ph type="dt" sz="half" idx="10"/>
          </p:nvPr>
        </p:nvSpPr>
        <p:spPr>
          <a:xfrm>
            <a:off x="838200" y="6497027"/>
            <a:ext cx="2743200" cy="365125"/>
          </a:xfrm>
        </p:spPr>
        <p:txBody>
          <a:bodyPr/>
          <a:lstStyle/>
          <a:p>
            <a:r>
              <a:rPr lang="en-US" dirty="0"/>
              <a:t>9/12/2021</a:t>
            </a:r>
            <a:endParaRPr lang="en-GB" dirty="0"/>
          </a:p>
        </p:txBody>
      </p:sp>
      <p:sp>
        <p:nvSpPr>
          <p:cNvPr id="3" name="Slide Number Placeholder 2">
            <a:extLst>
              <a:ext uri="{FF2B5EF4-FFF2-40B4-BE49-F238E27FC236}">
                <a16:creationId xmlns:a16="http://schemas.microsoft.com/office/drawing/2014/main" id="{B9593826-31B0-4499-B030-BF0349919349}"/>
              </a:ext>
            </a:extLst>
          </p:cNvPr>
          <p:cNvSpPr>
            <a:spLocks noGrp="1"/>
          </p:cNvSpPr>
          <p:nvPr>
            <p:ph type="sldNum" sz="quarter" idx="12"/>
          </p:nvPr>
        </p:nvSpPr>
        <p:spPr>
          <a:xfrm>
            <a:off x="8610600" y="6497027"/>
            <a:ext cx="2743200" cy="365125"/>
          </a:xfrm>
        </p:spPr>
        <p:txBody>
          <a:bodyPr/>
          <a:lstStyle/>
          <a:p>
            <a:fld id="{DA09520B-E7BF-4384-8A25-2FCB07673C54}" type="slidenum">
              <a:rPr lang="en-GB" smtClean="0"/>
              <a:t>6</a:t>
            </a:fld>
            <a:endParaRPr lang="en-GB"/>
          </a:p>
        </p:txBody>
      </p:sp>
      <p:pic>
        <p:nvPicPr>
          <p:cNvPr id="4" name="Picture 3">
            <a:extLst>
              <a:ext uri="{FF2B5EF4-FFF2-40B4-BE49-F238E27FC236}">
                <a16:creationId xmlns:a16="http://schemas.microsoft.com/office/drawing/2014/main" id="{B168CB75-3104-4CA9-B508-0D4434281DFC}"/>
              </a:ext>
            </a:extLst>
          </p:cNvPr>
          <p:cNvPicPr>
            <a:picLocks noChangeAspect="1"/>
          </p:cNvPicPr>
          <p:nvPr/>
        </p:nvPicPr>
        <p:blipFill>
          <a:blip r:embed="rId2"/>
          <a:stretch>
            <a:fillRect/>
          </a:stretch>
        </p:blipFill>
        <p:spPr>
          <a:xfrm>
            <a:off x="2991204" y="637300"/>
            <a:ext cx="5818323" cy="4952649"/>
          </a:xfrm>
          <a:prstGeom prst="rect">
            <a:avLst/>
          </a:prstGeom>
          <a:ln>
            <a:solidFill>
              <a:schemeClr val="accent1"/>
            </a:solidFill>
          </a:ln>
        </p:spPr>
      </p:pic>
      <p:sp>
        <p:nvSpPr>
          <p:cNvPr id="6" name="TextBox 5">
            <a:extLst>
              <a:ext uri="{FF2B5EF4-FFF2-40B4-BE49-F238E27FC236}">
                <a16:creationId xmlns:a16="http://schemas.microsoft.com/office/drawing/2014/main" id="{6FA2705D-48A7-4EB0-A70A-2230390BD751}"/>
              </a:ext>
            </a:extLst>
          </p:cNvPr>
          <p:cNvSpPr txBox="1"/>
          <p:nvPr/>
        </p:nvSpPr>
        <p:spPr>
          <a:xfrm>
            <a:off x="3119509" y="17585"/>
            <a:ext cx="5561715" cy="738664"/>
          </a:xfrm>
          <a:prstGeom prst="rect">
            <a:avLst/>
          </a:prstGeom>
          <a:noFill/>
        </p:spPr>
        <p:txBody>
          <a:bodyPr wrap="none" rtlCol="0">
            <a:spAutoFit/>
          </a:bodyPr>
          <a:lstStyle/>
          <a:p>
            <a:pPr algn="ctr"/>
            <a:r>
              <a:rPr lang="en-US" sz="2400" b="1" dirty="0"/>
              <a:t>Timeline of experimental program, FCC-</a:t>
            </a:r>
            <a:r>
              <a:rPr lang="en-US" sz="2400" b="1" dirty="0" err="1"/>
              <a:t>ee</a:t>
            </a:r>
            <a:endParaRPr lang="en-US" sz="2400" dirty="0"/>
          </a:p>
          <a:p>
            <a:endParaRPr lang="en-GB" dirty="0"/>
          </a:p>
        </p:txBody>
      </p:sp>
      <p:sp>
        <p:nvSpPr>
          <p:cNvPr id="7" name="TextBox 6">
            <a:extLst>
              <a:ext uri="{FF2B5EF4-FFF2-40B4-BE49-F238E27FC236}">
                <a16:creationId xmlns:a16="http://schemas.microsoft.com/office/drawing/2014/main" id="{93D35F5E-0DFC-416D-BC4D-767AFDDA578A}"/>
              </a:ext>
            </a:extLst>
          </p:cNvPr>
          <p:cNvSpPr txBox="1"/>
          <p:nvPr/>
        </p:nvSpPr>
        <p:spPr>
          <a:xfrm>
            <a:off x="1738107" y="5710019"/>
            <a:ext cx="8324523" cy="646331"/>
          </a:xfrm>
          <a:prstGeom prst="rect">
            <a:avLst/>
          </a:prstGeom>
          <a:noFill/>
        </p:spPr>
        <p:txBody>
          <a:bodyPr wrap="none" rtlCol="0">
            <a:spAutoFit/>
          </a:bodyPr>
          <a:lstStyle/>
          <a:p>
            <a:pPr algn="ctr"/>
            <a:r>
              <a:rPr lang="en-US" sz="1800" b="1" dirty="0"/>
              <a:t>Two years to start the machine and get up to nominal luminosity at the Z-pole energy</a:t>
            </a:r>
            <a:endParaRPr lang="en-US" sz="1800" dirty="0"/>
          </a:p>
          <a:p>
            <a:endParaRPr lang="en-GB" dirty="0"/>
          </a:p>
        </p:txBody>
      </p:sp>
      <p:sp>
        <p:nvSpPr>
          <p:cNvPr id="8" name="Oval 7">
            <a:extLst>
              <a:ext uri="{FF2B5EF4-FFF2-40B4-BE49-F238E27FC236}">
                <a16:creationId xmlns:a16="http://schemas.microsoft.com/office/drawing/2014/main" id="{7C926E72-ECF1-4BB1-97D4-5F0AF8F37A29}"/>
              </a:ext>
            </a:extLst>
          </p:cNvPr>
          <p:cNvSpPr/>
          <p:nvPr/>
        </p:nvSpPr>
        <p:spPr>
          <a:xfrm>
            <a:off x="4021014" y="3253155"/>
            <a:ext cx="937848" cy="1485898"/>
          </a:xfrm>
          <a:prstGeom prst="ellipse">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Date Placeholder 1">
            <a:extLst>
              <a:ext uri="{FF2B5EF4-FFF2-40B4-BE49-F238E27FC236}">
                <a16:creationId xmlns:a16="http://schemas.microsoft.com/office/drawing/2014/main" id="{91B39B83-0914-450D-B396-0DD9E9DC6135}"/>
              </a:ext>
            </a:extLst>
          </p:cNvPr>
          <p:cNvSpPr txBox="1">
            <a:spLocks/>
          </p:cNvSpPr>
          <p:nvPr/>
        </p:nvSpPr>
        <p:spPr>
          <a:xfrm>
            <a:off x="3079689" y="6496320"/>
            <a:ext cx="5475223"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R. Kersevan, FCC-</a:t>
            </a:r>
            <a:r>
              <a:rPr lang="en-US" dirty="0" err="1"/>
              <a:t>ee</a:t>
            </a:r>
            <a:r>
              <a:rPr lang="en-US" dirty="0"/>
              <a:t> Vacuum System and Pressure Forecast, FCCIS WP2 Workshop</a:t>
            </a:r>
            <a:endParaRPr lang="en-GB" dirty="0"/>
          </a:p>
        </p:txBody>
      </p:sp>
    </p:spTree>
    <p:extLst>
      <p:ext uri="{BB962C8B-B14F-4D97-AF65-F5344CB8AC3E}">
        <p14:creationId xmlns:p14="http://schemas.microsoft.com/office/powerpoint/2010/main" val="39794673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DFD1100-233C-4E93-B0DD-3AD7F6F337EA}"/>
              </a:ext>
            </a:extLst>
          </p:cNvPr>
          <p:cNvSpPr txBox="1"/>
          <p:nvPr/>
        </p:nvSpPr>
        <p:spPr>
          <a:xfrm>
            <a:off x="210090" y="11231"/>
            <a:ext cx="11622505" cy="3185487"/>
          </a:xfrm>
          <a:prstGeom prst="rect">
            <a:avLst/>
          </a:prstGeom>
          <a:noFill/>
        </p:spPr>
        <p:txBody>
          <a:bodyPr wrap="square" rtlCol="0">
            <a:spAutoFit/>
          </a:bodyPr>
          <a:lstStyle/>
          <a:p>
            <a:pPr algn="ctr"/>
            <a:r>
              <a:rPr lang="en-US" sz="2400" b="1" dirty="0"/>
              <a:t>Modeling the FCC-</a:t>
            </a:r>
            <a:r>
              <a:rPr lang="en-US" sz="2400" b="1" dirty="0" err="1"/>
              <a:t>ee</a:t>
            </a:r>
            <a:r>
              <a:rPr lang="en-US" sz="2400" b="1" dirty="0"/>
              <a:t> Rings: Ray-Tracing</a:t>
            </a:r>
          </a:p>
          <a:p>
            <a:pPr algn="ctr"/>
            <a:endParaRPr lang="en-US" sz="800" dirty="0"/>
          </a:p>
          <a:p>
            <a:pPr marL="285750" indent="-285750">
              <a:spcAft>
                <a:spcPts val="600"/>
              </a:spcAft>
              <a:buFont typeface="Arial" panose="020B0604020202020204" pitchFamily="34" charset="0"/>
              <a:buChar char="•"/>
            </a:pPr>
            <a:r>
              <a:rPr lang="en-US" dirty="0"/>
              <a:t>We have created a model of a ~140 m-long arc section of the FCC-</a:t>
            </a:r>
            <a:r>
              <a:rPr lang="en-US" dirty="0" err="1"/>
              <a:t>ee</a:t>
            </a:r>
            <a:r>
              <a:rPr lang="en-US" dirty="0"/>
              <a:t>, both beams, which is also being used by the FLUKA team to compute the beam losses and radiation leakage from the vacuum chambers, irradiating all machine and tunnel components; 5 dipoles and 5 quadrupoles, interleaved, for each beam</a:t>
            </a:r>
          </a:p>
          <a:p>
            <a:pPr marL="285750" indent="-285750">
              <a:spcAft>
                <a:spcPts val="600"/>
              </a:spcAft>
              <a:buFont typeface="Arial" panose="020B0604020202020204" pitchFamily="34" charset="0"/>
              <a:buChar char="•"/>
            </a:pPr>
            <a:r>
              <a:rPr lang="en-US" dirty="0"/>
              <a:t>Beam 2 is coming from top to bottom, on the left, B1 reverse direction on the right; periodic boundary conditions apply</a:t>
            </a:r>
          </a:p>
          <a:p>
            <a:pPr marL="285750" indent="-285750">
              <a:spcAft>
                <a:spcPts val="600"/>
              </a:spcAft>
              <a:buFont typeface="Arial" panose="020B0604020202020204" pitchFamily="34" charset="0"/>
              <a:buChar char="•"/>
            </a:pPr>
            <a:r>
              <a:rPr lang="en-US" dirty="0"/>
              <a:t>B2 has the vacuum chamber with NO photon absorbers, B2 has 25 photon absorbers placed to intercept ~ 100% power</a:t>
            </a:r>
          </a:p>
          <a:p>
            <a:pPr marL="285750" indent="-285750">
              <a:spcAft>
                <a:spcPts val="600"/>
              </a:spcAft>
              <a:buFont typeface="Arial" panose="020B0604020202020204" pitchFamily="34" charset="0"/>
              <a:buChar char="•"/>
            </a:pPr>
            <a:r>
              <a:rPr lang="en-US" dirty="0"/>
              <a:t>Low energy photons strike outside of the 11 mm-high slot, see red-colored textures; 120 GeV, 29 mA Higgs-pole case</a:t>
            </a:r>
          </a:p>
          <a:p>
            <a:pPr marL="285750" indent="-285750">
              <a:spcAft>
                <a:spcPts val="600"/>
              </a:spcAft>
              <a:buFont typeface="Arial" panose="020B0604020202020204" pitchFamily="34" charset="0"/>
              <a:buChar char="•"/>
            </a:pPr>
            <a:r>
              <a:rPr lang="en-US" dirty="0"/>
              <a:t>On average, each photon absorber in B1 intercepts the SR power impinging over 5.6 m of external wall length</a:t>
            </a:r>
          </a:p>
          <a:p>
            <a:endParaRPr lang="en-GB" dirty="0"/>
          </a:p>
        </p:txBody>
      </p:sp>
      <p:pic>
        <p:nvPicPr>
          <p:cNvPr id="2" name="Picture 1">
            <a:extLst>
              <a:ext uri="{FF2B5EF4-FFF2-40B4-BE49-F238E27FC236}">
                <a16:creationId xmlns:a16="http://schemas.microsoft.com/office/drawing/2014/main" id="{6AD9E2C2-849B-4F54-B49B-B09EE75D5F14}"/>
              </a:ext>
            </a:extLst>
          </p:cNvPr>
          <p:cNvPicPr>
            <a:picLocks noChangeAspect="1"/>
          </p:cNvPicPr>
          <p:nvPr/>
        </p:nvPicPr>
        <p:blipFill>
          <a:blip r:embed="rId2"/>
          <a:stretch>
            <a:fillRect/>
          </a:stretch>
        </p:blipFill>
        <p:spPr>
          <a:xfrm>
            <a:off x="5411467" y="2915521"/>
            <a:ext cx="6257585" cy="3519890"/>
          </a:xfrm>
          <a:prstGeom prst="rect">
            <a:avLst/>
          </a:prstGeom>
          <a:ln>
            <a:solidFill>
              <a:schemeClr val="tx1"/>
            </a:solidFill>
          </a:ln>
        </p:spPr>
      </p:pic>
      <p:sp>
        <p:nvSpPr>
          <p:cNvPr id="3" name="TextBox 2">
            <a:extLst>
              <a:ext uri="{FF2B5EF4-FFF2-40B4-BE49-F238E27FC236}">
                <a16:creationId xmlns:a16="http://schemas.microsoft.com/office/drawing/2014/main" id="{0C2AA016-5BCB-4565-AC55-11C44C021AD6}"/>
              </a:ext>
            </a:extLst>
          </p:cNvPr>
          <p:cNvSpPr txBox="1"/>
          <p:nvPr/>
        </p:nvSpPr>
        <p:spPr>
          <a:xfrm>
            <a:off x="7398848" y="3051905"/>
            <a:ext cx="407324" cy="307777"/>
          </a:xfrm>
          <a:prstGeom prst="rect">
            <a:avLst/>
          </a:prstGeom>
          <a:noFill/>
        </p:spPr>
        <p:txBody>
          <a:bodyPr wrap="square" rtlCol="0">
            <a:spAutoFit/>
          </a:bodyPr>
          <a:lstStyle/>
          <a:p>
            <a:pPr algn="ctr"/>
            <a:r>
              <a:rPr lang="en-US" sz="1400" b="1" dirty="0">
                <a:solidFill>
                  <a:srgbClr val="FF0000"/>
                </a:solidFill>
              </a:rPr>
              <a:t>B2</a:t>
            </a:r>
            <a:endParaRPr lang="en-GB" sz="1400" b="1" dirty="0">
              <a:solidFill>
                <a:srgbClr val="FF0000"/>
              </a:solidFill>
            </a:endParaRPr>
          </a:p>
        </p:txBody>
      </p:sp>
      <p:sp>
        <p:nvSpPr>
          <p:cNvPr id="14" name="TextBox 13">
            <a:extLst>
              <a:ext uri="{FF2B5EF4-FFF2-40B4-BE49-F238E27FC236}">
                <a16:creationId xmlns:a16="http://schemas.microsoft.com/office/drawing/2014/main" id="{39540C7F-8B66-4296-B839-5C4A02DFEC35}"/>
              </a:ext>
            </a:extLst>
          </p:cNvPr>
          <p:cNvSpPr txBox="1"/>
          <p:nvPr/>
        </p:nvSpPr>
        <p:spPr>
          <a:xfrm>
            <a:off x="9098694" y="6073059"/>
            <a:ext cx="407324" cy="307777"/>
          </a:xfrm>
          <a:prstGeom prst="rect">
            <a:avLst/>
          </a:prstGeom>
          <a:noFill/>
        </p:spPr>
        <p:txBody>
          <a:bodyPr wrap="square" rtlCol="0">
            <a:spAutoFit/>
          </a:bodyPr>
          <a:lstStyle/>
          <a:p>
            <a:pPr algn="ctr"/>
            <a:r>
              <a:rPr lang="en-US" sz="1400" b="1" dirty="0">
                <a:solidFill>
                  <a:schemeClr val="accent1"/>
                </a:solidFill>
              </a:rPr>
              <a:t>B1</a:t>
            </a:r>
            <a:endParaRPr lang="en-GB" sz="1400" b="1" dirty="0">
              <a:solidFill>
                <a:schemeClr val="accent1"/>
              </a:solidFill>
            </a:endParaRPr>
          </a:p>
        </p:txBody>
      </p:sp>
      <p:cxnSp>
        <p:nvCxnSpPr>
          <p:cNvPr id="6" name="Straight Arrow Connector 5">
            <a:extLst>
              <a:ext uri="{FF2B5EF4-FFF2-40B4-BE49-F238E27FC236}">
                <a16:creationId xmlns:a16="http://schemas.microsoft.com/office/drawing/2014/main" id="{68D3EE1C-63A9-47A0-BB64-F18C365E0837}"/>
              </a:ext>
            </a:extLst>
          </p:cNvPr>
          <p:cNvCxnSpPr>
            <a:cxnSpLocks/>
          </p:cNvCxnSpPr>
          <p:nvPr/>
        </p:nvCxnSpPr>
        <p:spPr>
          <a:xfrm>
            <a:off x="7744626" y="3300115"/>
            <a:ext cx="309126" cy="22232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6D962E87-994E-441E-994B-86081E99D0B3}"/>
              </a:ext>
            </a:extLst>
          </p:cNvPr>
          <p:cNvCxnSpPr>
            <a:cxnSpLocks/>
          </p:cNvCxnSpPr>
          <p:nvPr/>
        </p:nvCxnSpPr>
        <p:spPr>
          <a:xfrm flipV="1">
            <a:off x="9383693" y="5958631"/>
            <a:ext cx="262234" cy="176103"/>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2BE488F7-549D-40EF-9793-90CE1661E155}"/>
              </a:ext>
            </a:extLst>
          </p:cNvPr>
          <p:cNvSpPr txBox="1"/>
          <p:nvPr/>
        </p:nvSpPr>
        <p:spPr>
          <a:xfrm>
            <a:off x="126522" y="3114593"/>
            <a:ext cx="5249201" cy="3616375"/>
          </a:xfrm>
          <a:prstGeom prst="rect">
            <a:avLst/>
          </a:prstGeom>
          <a:noFill/>
        </p:spPr>
        <p:txBody>
          <a:bodyPr wrap="square" rtlCol="0">
            <a:spAutoFit/>
          </a:bodyPr>
          <a:lstStyle/>
          <a:p>
            <a:pPr algn="ctr"/>
            <a:endParaRPr lang="en-US" sz="800" dirty="0"/>
          </a:p>
          <a:p>
            <a:pPr marL="285750" indent="-285750">
              <a:spcAft>
                <a:spcPts val="600"/>
              </a:spcAft>
              <a:buFont typeface="Wingdings" panose="05000000000000000000" pitchFamily="2" charset="2"/>
              <a:buChar char="Ø"/>
            </a:pPr>
            <a:r>
              <a:rPr lang="en-US" b="1" u="sng" dirty="0"/>
              <a:t>We have also considered a new type of SR absorber</a:t>
            </a:r>
            <a:r>
              <a:rPr lang="en-US" b="1" dirty="0"/>
              <a:t>: it implements the concept of the sawtooth profile similar to what is installed in the LHC beam-screen and also has been envisaged for the FCC-</a:t>
            </a:r>
            <a:r>
              <a:rPr lang="en-US" b="1" dirty="0" err="1"/>
              <a:t>hh</a:t>
            </a:r>
            <a:r>
              <a:rPr lang="en-US" b="1" dirty="0"/>
              <a:t> and HE-LHC beam-screens (with different pitch-height geometries though)</a:t>
            </a:r>
          </a:p>
          <a:p>
            <a:pPr marL="285750" indent="-285750">
              <a:buFont typeface="Wingdings" panose="05000000000000000000" pitchFamily="2" charset="2"/>
              <a:buChar char="Ø"/>
            </a:pPr>
            <a:r>
              <a:rPr lang="en-US" b="1" dirty="0"/>
              <a:t>It turns out to be a very efficient way to keep scattered photons, and the related photoelectrons, away from the circular part of the chamber, where the beam runs, therefore minimizing the electron cloud issues</a:t>
            </a:r>
          </a:p>
          <a:p>
            <a:endParaRPr lang="en-GB" dirty="0"/>
          </a:p>
        </p:txBody>
      </p:sp>
      <p:sp>
        <p:nvSpPr>
          <p:cNvPr id="12" name="Date Placeholder 1">
            <a:extLst>
              <a:ext uri="{FF2B5EF4-FFF2-40B4-BE49-F238E27FC236}">
                <a16:creationId xmlns:a16="http://schemas.microsoft.com/office/drawing/2014/main" id="{FC0969C0-3654-4E43-A68A-451E3E579718}"/>
              </a:ext>
            </a:extLst>
          </p:cNvPr>
          <p:cNvSpPr>
            <a:spLocks noGrp="1"/>
          </p:cNvSpPr>
          <p:nvPr>
            <p:ph type="dt" sz="half" idx="10"/>
          </p:nvPr>
        </p:nvSpPr>
        <p:spPr>
          <a:xfrm>
            <a:off x="838200" y="6497027"/>
            <a:ext cx="2743200" cy="365125"/>
          </a:xfrm>
        </p:spPr>
        <p:txBody>
          <a:bodyPr/>
          <a:lstStyle/>
          <a:p>
            <a:r>
              <a:rPr lang="en-US" dirty="0"/>
              <a:t>9/12/2021</a:t>
            </a:r>
            <a:endParaRPr lang="en-GB" dirty="0"/>
          </a:p>
        </p:txBody>
      </p:sp>
      <p:sp>
        <p:nvSpPr>
          <p:cNvPr id="13" name="Slide Number Placeholder 2">
            <a:extLst>
              <a:ext uri="{FF2B5EF4-FFF2-40B4-BE49-F238E27FC236}">
                <a16:creationId xmlns:a16="http://schemas.microsoft.com/office/drawing/2014/main" id="{C1776065-58B2-4FFA-9963-22DC403C4B7E}"/>
              </a:ext>
            </a:extLst>
          </p:cNvPr>
          <p:cNvSpPr>
            <a:spLocks noGrp="1"/>
          </p:cNvSpPr>
          <p:nvPr>
            <p:ph type="sldNum" sz="quarter" idx="12"/>
          </p:nvPr>
        </p:nvSpPr>
        <p:spPr>
          <a:xfrm>
            <a:off x="8610600" y="6497027"/>
            <a:ext cx="2743200" cy="365125"/>
          </a:xfrm>
        </p:spPr>
        <p:txBody>
          <a:bodyPr/>
          <a:lstStyle/>
          <a:p>
            <a:fld id="{DA09520B-E7BF-4384-8A25-2FCB07673C54}" type="slidenum">
              <a:rPr lang="en-GB" smtClean="0"/>
              <a:t>7</a:t>
            </a:fld>
            <a:endParaRPr lang="en-GB"/>
          </a:p>
        </p:txBody>
      </p:sp>
      <p:sp>
        <p:nvSpPr>
          <p:cNvPr id="15" name="Date Placeholder 1">
            <a:extLst>
              <a:ext uri="{FF2B5EF4-FFF2-40B4-BE49-F238E27FC236}">
                <a16:creationId xmlns:a16="http://schemas.microsoft.com/office/drawing/2014/main" id="{10E22324-A5CD-415A-BB80-88755A303A76}"/>
              </a:ext>
            </a:extLst>
          </p:cNvPr>
          <p:cNvSpPr txBox="1">
            <a:spLocks/>
          </p:cNvSpPr>
          <p:nvPr/>
        </p:nvSpPr>
        <p:spPr>
          <a:xfrm>
            <a:off x="3079689" y="6496320"/>
            <a:ext cx="5475223"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R. Kersevan, FCC-</a:t>
            </a:r>
            <a:r>
              <a:rPr lang="en-US" dirty="0" err="1"/>
              <a:t>ee</a:t>
            </a:r>
            <a:r>
              <a:rPr lang="en-US" dirty="0"/>
              <a:t> Vacuum System and Pressure Forecast, FCCIS WP2 Workshop</a:t>
            </a:r>
            <a:endParaRPr lang="en-GB" dirty="0"/>
          </a:p>
        </p:txBody>
      </p:sp>
    </p:spTree>
    <p:extLst>
      <p:ext uri="{BB962C8B-B14F-4D97-AF65-F5344CB8AC3E}">
        <p14:creationId xmlns:p14="http://schemas.microsoft.com/office/powerpoint/2010/main" val="2620937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E80E260-DAAB-4A3F-B5FE-69C80EE17F90}"/>
              </a:ext>
            </a:extLst>
          </p:cNvPr>
          <p:cNvSpPr>
            <a:spLocks noGrp="1"/>
          </p:cNvSpPr>
          <p:nvPr>
            <p:ph type="dt" sz="half" idx="10"/>
          </p:nvPr>
        </p:nvSpPr>
        <p:spPr>
          <a:xfrm>
            <a:off x="838200" y="6497026"/>
            <a:ext cx="2743200" cy="365125"/>
          </a:xfrm>
        </p:spPr>
        <p:txBody>
          <a:bodyPr/>
          <a:lstStyle/>
          <a:p>
            <a:r>
              <a:rPr lang="en-US"/>
              <a:t>9/12/2021</a:t>
            </a:r>
            <a:endParaRPr lang="en-GB" dirty="0"/>
          </a:p>
        </p:txBody>
      </p:sp>
      <p:sp>
        <p:nvSpPr>
          <p:cNvPr id="3" name="Slide Number Placeholder 2">
            <a:extLst>
              <a:ext uri="{FF2B5EF4-FFF2-40B4-BE49-F238E27FC236}">
                <a16:creationId xmlns:a16="http://schemas.microsoft.com/office/drawing/2014/main" id="{90255063-36C9-4193-B554-4EAED559030B}"/>
              </a:ext>
            </a:extLst>
          </p:cNvPr>
          <p:cNvSpPr>
            <a:spLocks noGrp="1"/>
          </p:cNvSpPr>
          <p:nvPr>
            <p:ph type="sldNum" sz="quarter" idx="12"/>
          </p:nvPr>
        </p:nvSpPr>
        <p:spPr>
          <a:xfrm>
            <a:off x="8610600" y="6497026"/>
            <a:ext cx="2743200" cy="365125"/>
          </a:xfrm>
        </p:spPr>
        <p:txBody>
          <a:bodyPr/>
          <a:lstStyle/>
          <a:p>
            <a:fld id="{DA09520B-E7BF-4384-8A25-2FCB07673C54}" type="slidenum">
              <a:rPr lang="en-GB" smtClean="0"/>
              <a:t>8</a:t>
            </a:fld>
            <a:endParaRPr lang="en-GB"/>
          </a:p>
        </p:txBody>
      </p:sp>
      <p:pic>
        <p:nvPicPr>
          <p:cNvPr id="5" name="Picture 4">
            <a:extLst>
              <a:ext uri="{FF2B5EF4-FFF2-40B4-BE49-F238E27FC236}">
                <a16:creationId xmlns:a16="http://schemas.microsoft.com/office/drawing/2014/main" id="{FDBEE411-6AC6-444C-A0F1-BA9CE7D0AEE1}"/>
              </a:ext>
            </a:extLst>
          </p:cNvPr>
          <p:cNvPicPr>
            <a:picLocks noChangeAspect="1"/>
          </p:cNvPicPr>
          <p:nvPr/>
        </p:nvPicPr>
        <p:blipFill>
          <a:blip r:embed="rId2"/>
          <a:stretch>
            <a:fillRect/>
          </a:stretch>
        </p:blipFill>
        <p:spPr>
          <a:xfrm>
            <a:off x="210090" y="904511"/>
            <a:ext cx="3371310" cy="3062958"/>
          </a:xfrm>
          <a:prstGeom prst="rect">
            <a:avLst/>
          </a:prstGeom>
          <a:ln>
            <a:solidFill>
              <a:schemeClr val="accent1"/>
            </a:solidFill>
          </a:ln>
        </p:spPr>
      </p:pic>
      <p:sp>
        <p:nvSpPr>
          <p:cNvPr id="6" name="TextBox 5">
            <a:extLst>
              <a:ext uri="{FF2B5EF4-FFF2-40B4-BE49-F238E27FC236}">
                <a16:creationId xmlns:a16="http://schemas.microsoft.com/office/drawing/2014/main" id="{2AB5AB8C-20FB-4B98-8429-C2CD0526DFB8}"/>
              </a:ext>
            </a:extLst>
          </p:cNvPr>
          <p:cNvSpPr txBox="1"/>
          <p:nvPr/>
        </p:nvSpPr>
        <p:spPr>
          <a:xfrm>
            <a:off x="210090" y="11231"/>
            <a:ext cx="11622505" cy="861774"/>
          </a:xfrm>
          <a:prstGeom prst="rect">
            <a:avLst/>
          </a:prstGeom>
          <a:noFill/>
        </p:spPr>
        <p:txBody>
          <a:bodyPr wrap="square" rtlCol="0">
            <a:spAutoFit/>
          </a:bodyPr>
          <a:lstStyle/>
          <a:p>
            <a:pPr algn="ctr"/>
            <a:r>
              <a:rPr lang="en-US" sz="2400" b="1" dirty="0"/>
              <a:t>Sawtooth Profiles</a:t>
            </a:r>
          </a:p>
          <a:p>
            <a:pPr algn="ctr"/>
            <a:endParaRPr lang="en-US" sz="800" dirty="0"/>
          </a:p>
          <a:p>
            <a:pPr marL="285750" indent="-285750">
              <a:spcAft>
                <a:spcPts val="600"/>
              </a:spcAft>
              <a:buFont typeface="Arial" panose="020B0604020202020204" pitchFamily="34" charset="0"/>
              <a:buChar char="•"/>
            </a:pPr>
            <a:r>
              <a:rPr lang="en-US" dirty="0"/>
              <a:t>Source: PhD thesis of I. Bellafont, CERN/Univ. </a:t>
            </a:r>
            <a:r>
              <a:rPr lang="en-US" dirty="0" err="1"/>
              <a:t>Politècnica</a:t>
            </a:r>
            <a:r>
              <a:rPr lang="en-US" dirty="0"/>
              <a:t> de Catalunya, Barcelona, 2020</a:t>
            </a:r>
            <a:endParaRPr lang="en-GB" dirty="0"/>
          </a:p>
        </p:txBody>
      </p:sp>
      <p:pic>
        <p:nvPicPr>
          <p:cNvPr id="7" name="Picture 6">
            <a:extLst>
              <a:ext uri="{FF2B5EF4-FFF2-40B4-BE49-F238E27FC236}">
                <a16:creationId xmlns:a16="http://schemas.microsoft.com/office/drawing/2014/main" id="{705C4930-C3F5-4F24-9E80-5E652957BB42}"/>
              </a:ext>
            </a:extLst>
          </p:cNvPr>
          <p:cNvPicPr>
            <a:picLocks noChangeAspect="1"/>
          </p:cNvPicPr>
          <p:nvPr/>
        </p:nvPicPr>
        <p:blipFill>
          <a:blip r:embed="rId3"/>
          <a:stretch>
            <a:fillRect/>
          </a:stretch>
        </p:blipFill>
        <p:spPr>
          <a:xfrm>
            <a:off x="9695156" y="136525"/>
            <a:ext cx="2286754" cy="3561598"/>
          </a:xfrm>
          <a:prstGeom prst="rect">
            <a:avLst/>
          </a:prstGeom>
          <a:ln>
            <a:solidFill>
              <a:schemeClr val="accent1"/>
            </a:solidFill>
          </a:ln>
        </p:spPr>
      </p:pic>
      <p:sp>
        <p:nvSpPr>
          <p:cNvPr id="8" name="Arrow: Right 7">
            <a:extLst>
              <a:ext uri="{FF2B5EF4-FFF2-40B4-BE49-F238E27FC236}">
                <a16:creationId xmlns:a16="http://schemas.microsoft.com/office/drawing/2014/main" id="{5494A7D9-22FE-4A0C-ABA4-FB1C0F5FA71A}"/>
              </a:ext>
            </a:extLst>
          </p:cNvPr>
          <p:cNvSpPr/>
          <p:nvPr/>
        </p:nvSpPr>
        <p:spPr>
          <a:xfrm>
            <a:off x="8721969" y="446822"/>
            <a:ext cx="562707" cy="4437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9A95360B-58DB-4E90-84E5-FCA951FBB691}"/>
              </a:ext>
            </a:extLst>
          </p:cNvPr>
          <p:cNvPicPr>
            <a:picLocks noChangeAspect="1"/>
          </p:cNvPicPr>
          <p:nvPr/>
        </p:nvPicPr>
        <p:blipFill>
          <a:blip r:embed="rId4"/>
          <a:stretch>
            <a:fillRect/>
          </a:stretch>
        </p:blipFill>
        <p:spPr>
          <a:xfrm>
            <a:off x="7645029" y="965568"/>
            <a:ext cx="1882898" cy="2704264"/>
          </a:xfrm>
          <a:prstGeom prst="rect">
            <a:avLst/>
          </a:prstGeom>
        </p:spPr>
      </p:pic>
      <p:sp>
        <p:nvSpPr>
          <p:cNvPr id="11" name="TextBox 10">
            <a:extLst>
              <a:ext uri="{FF2B5EF4-FFF2-40B4-BE49-F238E27FC236}">
                <a16:creationId xmlns:a16="http://schemas.microsoft.com/office/drawing/2014/main" id="{2E27B5ED-7B2E-4375-BFE9-9C51EB8A7277}"/>
              </a:ext>
            </a:extLst>
          </p:cNvPr>
          <p:cNvSpPr txBox="1"/>
          <p:nvPr/>
        </p:nvSpPr>
        <p:spPr>
          <a:xfrm>
            <a:off x="6383212" y="1015691"/>
            <a:ext cx="1261816" cy="2585323"/>
          </a:xfrm>
          <a:prstGeom prst="rect">
            <a:avLst/>
          </a:prstGeom>
          <a:noFill/>
        </p:spPr>
        <p:txBody>
          <a:bodyPr wrap="square" rtlCol="0">
            <a:spAutoFit/>
          </a:bodyPr>
          <a:lstStyle/>
          <a:p>
            <a:r>
              <a:rPr lang="en-US" dirty="0"/>
              <a:t>FCC-</a:t>
            </a:r>
            <a:r>
              <a:rPr lang="en-US" dirty="0" err="1"/>
              <a:t>hh</a:t>
            </a:r>
            <a:r>
              <a:rPr lang="en-US" dirty="0"/>
              <a:t> BS with sawtooth profile installed at the BESTEX beamline, KARA ring, KIT</a:t>
            </a:r>
            <a:endParaRPr lang="en-GB" dirty="0"/>
          </a:p>
        </p:txBody>
      </p:sp>
      <p:pic>
        <p:nvPicPr>
          <p:cNvPr id="13" name="Picture 12">
            <a:extLst>
              <a:ext uri="{FF2B5EF4-FFF2-40B4-BE49-F238E27FC236}">
                <a16:creationId xmlns:a16="http://schemas.microsoft.com/office/drawing/2014/main" id="{248E482C-2C97-431D-ABD9-61E1372ECA7E}"/>
              </a:ext>
            </a:extLst>
          </p:cNvPr>
          <p:cNvPicPr>
            <a:picLocks noChangeAspect="1"/>
          </p:cNvPicPr>
          <p:nvPr/>
        </p:nvPicPr>
        <p:blipFill>
          <a:blip r:embed="rId5"/>
          <a:stretch>
            <a:fillRect/>
          </a:stretch>
        </p:blipFill>
        <p:spPr>
          <a:xfrm>
            <a:off x="740050" y="4075774"/>
            <a:ext cx="3139044" cy="2440520"/>
          </a:xfrm>
          <a:prstGeom prst="rect">
            <a:avLst/>
          </a:prstGeom>
          <a:ln>
            <a:solidFill>
              <a:schemeClr val="accent6"/>
            </a:solidFill>
          </a:ln>
        </p:spPr>
      </p:pic>
      <p:sp>
        <p:nvSpPr>
          <p:cNvPr id="14" name="Date Placeholder 1">
            <a:extLst>
              <a:ext uri="{FF2B5EF4-FFF2-40B4-BE49-F238E27FC236}">
                <a16:creationId xmlns:a16="http://schemas.microsoft.com/office/drawing/2014/main" id="{74925985-75E9-403A-BE38-B842E9C2449F}"/>
              </a:ext>
            </a:extLst>
          </p:cNvPr>
          <p:cNvSpPr txBox="1">
            <a:spLocks/>
          </p:cNvSpPr>
          <p:nvPr/>
        </p:nvSpPr>
        <p:spPr>
          <a:xfrm>
            <a:off x="3135377" y="6492875"/>
            <a:ext cx="5475223"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R. Kersevan, FCC-</a:t>
            </a:r>
            <a:r>
              <a:rPr lang="en-US" dirty="0" err="1"/>
              <a:t>ee</a:t>
            </a:r>
            <a:r>
              <a:rPr lang="en-US" dirty="0"/>
              <a:t> Vacuum System and Pressure Forecast, FCCIS WP2 Workshop</a:t>
            </a:r>
            <a:endParaRPr lang="en-GB" dirty="0"/>
          </a:p>
        </p:txBody>
      </p:sp>
      <p:pic>
        <p:nvPicPr>
          <p:cNvPr id="16" name="Picture 15">
            <a:extLst>
              <a:ext uri="{FF2B5EF4-FFF2-40B4-BE49-F238E27FC236}">
                <a16:creationId xmlns:a16="http://schemas.microsoft.com/office/drawing/2014/main" id="{96DF589C-8C54-4A8F-B267-6A9739E13CE3}"/>
              </a:ext>
            </a:extLst>
          </p:cNvPr>
          <p:cNvPicPr>
            <a:picLocks noChangeAspect="1"/>
          </p:cNvPicPr>
          <p:nvPr/>
        </p:nvPicPr>
        <p:blipFill>
          <a:blip r:embed="rId6"/>
          <a:stretch>
            <a:fillRect/>
          </a:stretch>
        </p:blipFill>
        <p:spPr>
          <a:xfrm>
            <a:off x="3896678" y="3807263"/>
            <a:ext cx="3655764" cy="2704264"/>
          </a:xfrm>
          <a:prstGeom prst="rect">
            <a:avLst/>
          </a:prstGeom>
          <a:ln>
            <a:solidFill>
              <a:schemeClr val="accent6"/>
            </a:solidFill>
          </a:ln>
        </p:spPr>
      </p:pic>
      <p:pic>
        <p:nvPicPr>
          <p:cNvPr id="18" name="Picture 17">
            <a:extLst>
              <a:ext uri="{FF2B5EF4-FFF2-40B4-BE49-F238E27FC236}">
                <a16:creationId xmlns:a16="http://schemas.microsoft.com/office/drawing/2014/main" id="{356C2362-7545-405D-914A-C866EA2E9B4B}"/>
              </a:ext>
            </a:extLst>
          </p:cNvPr>
          <p:cNvPicPr>
            <a:picLocks noChangeAspect="1"/>
          </p:cNvPicPr>
          <p:nvPr/>
        </p:nvPicPr>
        <p:blipFill>
          <a:blip r:embed="rId7"/>
          <a:stretch>
            <a:fillRect/>
          </a:stretch>
        </p:blipFill>
        <p:spPr>
          <a:xfrm>
            <a:off x="7574506" y="3807263"/>
            <a:ext cx="4410955" cy="2704264"/>
          </a:xfrm>
          <a:prstGeom prst="rect">
            <a:avLst/>
          </a:prstGeom>
          <a:ln>
            <a:solidFill>
              <a:schemeClr val="accent6"/>
            </a:solidFill>
          </a:ln>
        </p:spPr>
      </p:pic>
      <p:pic>
        <p:nvPicPr>
          <p:cNvPr id="20" name="Picture 19">
            <a:extLst>
              <a:ext uri="{FF2B5EF4-FFF2-40B4-BE49-F238E27FC236}">
                <a16:creationId xmlns:a16="http://schemas.microsoft.com/office/drawing/2014/main" id="{79742271-1E6E-4238-A922-FBFE66242818}"/>
              </a:ext>
            </a:extLst>
          </p:cNvPr>
          <p:cNvPicPr>
            <a:picLocks noChangeAspect="1"/>
          </p:cNvPicPr>
          <p:nvPr/>
        </p:nvPicPr>
        <p:blipFill>
          <a:blip r:embed="rId8"/>
          <a:stretch>
            <a:fillRect/>
          </a:stretch>
        </p:blipFill>
        <p:spPr>
          <a:xfrm>
            <a:off x="3643312" y="2186893"/>
            <a:ext cx="2361834" cy="1602558"/>
          </a:xfrm>
          <a:prstGeom prst="rect">
            <a:avLst/>
          </a:prstGeom>
          <a:ln>
            <a:solidFill>
              <a:schemeClr val="accent6"/>
            </a:solidFill>
          </a:ln>
        </p:spPr>
      </p:pic>
    </p:spTree>
    <p:extLst>
      <p:ext uri="{BB962C8B-B14F-4D97-AF65-F5344CB8AC3E}">
        <p14:creationId xmlns:p14="http://schemas.microsoft.com/office/powerpoint/2010/main" val="1534019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C5506F-89A2-4059-B319-56206C755F23}"/>
              </a:ext>
            </a:extLst>
          </p:cNvPr>
          <p:cNvSpPr>
            <a:spLocks noGrp="1"/>
          </p:cNvSpPr>
          <p:nvPr>
            <p:ph type="dt" sz="half" idx="10"/>
          </p:nvPr>
        </p:nvSpPr>
        <p:spPr>
          <a:xfrm>
            <a:off x="838200" y="6488234"/>
            <a:ext cx="2743200" cy="365125"/>
          </a:xfrm>
        </p:spPr>
        <p:txBody>
          <a:bodyPr/>
          <a:lstStyle/>
          <a:p>
            <a:r>
              <a:rPr lang="en-US" dirty="0"/>
              <a:t>9/12/2021</a:t>
            </a:r>
            <a:endParaRPr lang="en-GB" dirty="0"/>
          </a:p>
        </p:txBody>
      </p:sp>
      <p:sp>
        <p:nvSpPr>
          <p:cNvPr id="3" name="Slide Number Placeholder 2">
            <a:extLst>
              <a:ext uri="{FF2B5EF4-FFF2-40B4-BE49-F238E27FC236}">
                <a16:creationId xmlns:a16="http://schemas.microsoft.com/office/drawing/2014/main" id="{278E52EB-4DDC-4636-92BB-954A64688890}"/>
              </a:ext>
            </a:extLst>
          </p:cNvPr>
          <p:cNvSpPr>
            <a:spLocks noGrp="1"/>
          </p:cNvSpPr>
          <p:nvPr>
            <p:ph type="sldNum" sz="quarter" idx="12"/>
          </p:nvPr>
        </p:nvSpPr>
        <p:spPr>
          <a:xfrm>
            <a:off x="8610600" y="6488234"/>
            <a:ext cx="2743200" cy="365125"/>
          </a:xfrm>
        </p:spPr>
        <p:txBody>
          <a:bodyPr/>
          <a:lstStyle/>
          <a:p>
            <a:fld id="{DA09520B-E7BF-4384-8A25-2FCB07673C54}" type="slidenum">
              <a:rPr lang="en-GB" smtClean="0"/>
              <a:t>9</a:t>
            </a:fld>
            <a:endParaRPr lang="en-GB" dirty="0"/>
          </a:p>
        </p:txBody>
      </p:sp>
      <p:sp>
        <p:nvSpPr>
          <p:cNvPr id="4" name="TextBox 3">
            <a:extLst>
              <a:ext uri="{FF2B5EF4-FFF2-40B4-BE49-F238E27FC236}">
                <a16:creationId xmlns:a16="http://schemas.microsoft.com/office/drawing/2014/main" id="{30A6AA73-235B-497E-8E52-5EE96DB17396}"/>
              </a:ext>
            </a:extLst>
          </p:cNvPr>
          <p:cNvSpPr txBox="1"/>
          <p:nvPr/>
        </p:nvSpPr>
        <p:spPr>
          <a:xfrm>
            <a:off x="284747" y="31138"/>
            <a:ext cx="11622505" cy="6524863"/>
          </a:xfrm>
          <a:prstGeom prst="rect">
            <a:avLst/>
          </a:prstGeom>
          <a:noFill/>
        </p:spPr>
        <p:txBody>
          <a:bodyPr wrap="square" rtlCol="0">
            <a:spAutoFit/>
          </a:bodyPr>
          <a:lstStyle/>
          <a:p>
            <a:pPr algn="ctr"/>
            <a:r>
              <a:rPr lang="en-US" sz="2400" b="1" dirty="0"/>
              <a:t>Ray-Tracing (SYNRAD+)</a:t>
            </a:r>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pPr algn="ctr"/>
            <a:endParaRPr lang="en-US" sz="2400" b="1" dirty="0"/>
          </a:p>
          <a:p>
            <a:endParaRPr lang="en-GB" dirty="0"/>
          </a:p>
        </p:txBody>
      </p:sp>
      <p:pic>
        <p:nvPicPr>
          <p:cNvPr id="6" name="Picture 5">
            <a:extLst>
              <a:ext uri="{FF2B5EF4-FFF2-40B4-BE49-F238E27FC236}">
                <a16:creationId xmlns:a16="http://schemas.microsoft.com/office/drawing/2014/main" id="{FCC33D3D-E4F8-48DA-9980-A6B22C7BFDBF}"/>
              </a:ext>
            </a:extLst>
          </p:cNvPr>
          <p:cNvPicPr>
            <a:picLocks noChangeAspect="1"/>
          </p:cNvPicPr>
          <p:nvPr/>
        </p:nvPicPr>
        <p:blipFill>
          <a:blip r:embed="rId2"/>
          <a:stretch>
            <a:fillRect/>
          </a:stretch>
        </p:blipFill>
        <p:spPr>
          <a:xfrm>
            <a:off x="359395" y="829635"/>
            <a:ext cx="11510865" cy="4818502"/>
          </a:xfrm>
          <a:prstGeom prst="rect">
            <a:avLst/>
          </a:prstGeom>
          <a:ln>
            <a:solidFill>
              <a:schemeClr val="accent1"/>
            </a:solidFill>
          </a:ln>
        </p:spPr>
      </p:pic>
      <p:sp>
        <p:nvSpPr>
          <p:cNvPr id="7" name="TextBox 6">
            <a:extLst>
              <a:ext uri="{FF2B5EF4-FFF2-40B4-BE49-F238E27FC236}">
                <a16:creationId xmlns:a16="http://schemas.microsoft.com/office/drawing/2014/main" id="{00088FF5-2311-401E-964A-3141961C9093}"/>
              </a:ext>
            </a:extLst>
          </p:cNvPr>
          <p:cNvSpPr txBox="1"/>
          <p:nvPr/>
        </p:nvSpPr>
        <p:spPr>
          <a:xfrm>
            <a:off x="359395" y="5650188"/>
            <a:ext cx="11510865" cy="646331"/>
          </a:xfrm>
          <a:prstGeom prst="rect">
            <a:avLst/>
          </a:prstGeom>
          <a:noFill/>
        </p:spPr>
        <p:txBody>
          <a:bodyPr wrap="square" rtlCol="0">
            <a:spAutoFit/>
          </a:bodyPr>
          <a:lstStyle/>
          <a:p>
            <a:r>
              <a:rPr lang="en-US" dirty="0"/>
              <a:t>Vertical SR power density (inset bell shaped) on external vertical wall, in case no localized absorbers are implemented</a:t>
            </a:r>
          </a:p>
          <a:p>
            <a:r>
              <a:rPr lang="en-US" dirty="0"/>
              <a:t>Blue line: vertical profile over +/- 0.5 mm strip, length of 670 cm (quad QD3.468); peak value ~ </a:t>
            </a:r>
            <a:r>
              <a:rPr lang="en-US" b="1" dirty="0"/>
              <a:t>380 W/cm</a:t>
            </a:r>
            <a:r>
              <a:rPr lang="en-US" b="1" baseline="30000" dirty="0"/>
              <a:t>2</a:t>
            </a:r>
            <a:endParaRPr lang="en-GB" b="1" baseline="30000" dirty="0"/>
          </a:p>
        </p:txBody>
      </p:sp>
      <p:cxnSp>
        <p:nvCxnSpPr>
          <p:cNvPr id="8" name="Straight Connector 7">
            <a:extLst>
              <a:ext uri="{FF2B5EF4-FFF2-40B4-BE49-F238E27FC236}">
                <a16:creationId xmlns:a16="http://schemas.microsoft.com/office/drawing/2014/main" id="{17139471-CEC0-40AF-82CD-67409984B69A}"/>
              </a:ext>
            </a:extLst>
          </p:cNvPr>
          <p:cNvCxnSpPr>
            <a:cxnSpLocks/>
          </p:cNvCxnSpPr>
          <p:nvPr/>
        </p:nvCxnSpPr>
        <p:spPr>
          <a:xfrm flipV="1">
            <a:off x="3771900" y="4264269"/>
            <a:ext cx="7323992" cy="828839"/>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E6A5051-5865-40ED-83ED-8A1946EE7511}"/>
              </a:ext>
            </a:extLst>
          </p:cNvPr>
          <p:cNvCxnSpPr>
            <a:cxnSpLocks/>
          </p:cNvCxnSpPr>
          <p:nvPr/>
        </p:nvCxnSpPr>
        <p:spPr>
          <a:xfrm flipV="1">
            <a:off x="7315200" y="4545623"/>
            <a:ext cx="3780692" cy="547485"/>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2" name="Date Placeholder 1">
            <a:extLst>
              <a:ext uri="{FF2B5EF4-FFF2-40B4-BE49-F238E27FC236}">
                <a16:creationId xmlns:a16="http://schemas.microsoft.com/office/drawing/2014/main" id="{CA194529-8EF6-4C6E-90CF-C0ADEB59148B}"/>
              </a:ext>
            </a:extLst>
          </p:cNvPr>
          <p:cNvSpPr txBox="1">
            <a:spLocks/>
          </p:cNvSpPr>
          <p:nvPr/>
        </p:nvSpPr>
        <p:spPr>
          <a:xfrm>
            <a:off x="3135377" y="6492875"/>
            <a:ext cx="5475223"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R. Kersevan, FCC-</a:t>
            </a:r>
            <a:r>
              <a:rPr lang="en-US" dirty="0" err="1"/>
              <a:t>ee</a:t>
            </a:r>
            <a:r>
              <a:rPr lang="en-US" dirty="0"/>
              <a:t> Vacuum System and Pressure Forecast, FCCIS WP2 Workshop</a:t>
            </a:r>
            <a:endParaRPr lang="en-GB" dirty="0"/>
          </a:p>
        </p:txBody>
      </p:sp>
    </p:spTree>
    <p:extLst>
      <p:ext uri="{BB962C8B-B14F-4D97-AF65-F5344CB8AC3E}">
        <p14:creationId xmlns:p14="http://schemas.microsoft.com/office/powerpoint/2010/main" val="2247722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4768</TotalTime>
  <Words>2000</Words>
  <Application>Microsoft Office PowerPoint</Application>
  <PresentationFormat>Widescreen</PresentationFormat>
  <Paragraphs>150</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Roberto Kersevan</dc:creator>
  <cp:lastModifiedBy>Roberto Kersevan</cp:lastModifiedBy>
  <cp:revision>478</cp:revision>
  <dcterms:created xsi:type="dcterms:W3CDTF">2020-11-26T09:37:11Z</dcterms:created>
  <dcterms:modified xsi:type="dcterms:W3CDTF">2021-12-09T07:29:04Z</dcterms:modified>
</cp:coreProperties>
</file>