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57" r:id="rId6"/>
    <p:sldId id="267" r:id="rId7"/>
    <p:sldId id="288" r:id="rId8"/>
    <p:sldId id="272" r:id="rId9"/>
    <p:sldId id="291" r:id="rId10"/>
    <p:sldId id="281" r:id="rId11"/>
    <p:sldId id="274" r:id="rId12"/>
    <p:sldId id="292" r:id="rId13"/>
    <p:sldId id="298" r:id="rId14"/>
    <p:sldId id="295" r:id="rId15"/>
    <p:sldId id="289" r:id="rId16"/>
    <p:sldId id="293" r:id="rId17"/>
    <p:sldId id="264" r:id="rId18"/>
    <p:sldId id="294" r:id="rId19"/>
    <p:sldId id="268" r:id="rId20"/>
    <p:sldId id="284" r:id="rId21"/>
  </p:sldIdLst>
  <p:sldSz cx="12192000" cy="6858000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Humann" initials="BH" lastIdx="3" clrIdx="0">
    <p:extLst>
      <p:ext uri="{19B8F6BF-5375-455C-9EA6-DF929625EA0E}">
        <p15:presenceInfo xmlns:p15="http://schemas.microsoft.com/office/powerpoint/2012/main" userId="S::barbara.humann@cern.ch::a73aa2db-474c-45f3-a1db-5e0d7ff9a9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7"/>
    <p:restoredTop sz="94692"/>
  </p:normalViewPr>
  <p:slideViewPr>
    <p:cSldViewPr>
      <p:cViewPr varScale="1">
        <p:scale>
          <a:sx n="62" d="100"/>
          <a:sy n="62" d="100"/>
        </p:scale>
        <p:origin x="672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1836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2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1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humann\cernbox\PhD\FCC_NewSR_Routine\Power_Inerm_CuCrZ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humann\cernbox\PhD\FCC_NewSR_Routine\Power_Inerm_CuCrZ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humann\cernbox\PhD\FCCee%20SR\SumArc_B1_B2_PBCon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humann\cernbox\PhD\FCCee%20SR\Energy_Deposition_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Copper</a:t>
            </a:r>
            <a:r>
              <a:rPr lang="en-GB" sz="1600" baseline="0" dirty="0"/>
              <a:t> Absorber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5D2-43B1-8F61-C168D8366C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5D2-43B1-8F61-C168D8366C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5D2-43B1-8F61-C168D8366C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5D2-43B1-8F61-C168D8366C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5D2-43B1-8F61-C168D8366CBD}"/>
              </c:ext>
            </c:extLst>
          </c:dPt>
          <c:cat>
            <c:strRef>
              <c:f>CuCrZr!$K$2:$K$6</c:f>
              <c:strCache>
                <c:ptCount val="5"/>
                <c:pt idx="0">
                  <c:v>Dipoles</c:v>
                </c:pt>
                <c:pt idx="1">
                  <c:v>Quads</c:v>
                </c:pt>
                <c:pt idx="2">
                  <c:v>Sext</c:v>
                </c:pt>
                <c:pt idx="3">
                  <c:v>Abs/Shield</c:v>
                </c:pt>
                <c:pt idx="4">
                  <c:v>Tunnel</c:v>
                </c:pt>
              </c:strCache>
            </c:strRef>
          </c:cat>
          <c:val>
            <c:numRef>
              <c:f>CuCrZr!$M$2:$M$6</c:f>
              <c:numCache>
                <c:formatCode>General</c:formatCode>
                <c:ptCount val="5"/>
                <c:pt idx="0">
                  <c:v>14.522061339201949</c:v>
                </c:pt>
                <c:pt idx="1">
                  <c:v>1.5799493901849502</c:v>
                </c:pt>
                <c:pt idx="2">
                  <c:v>5.5628080778398717E-2</c:v>
                </c:pt>
                <c:pt idx="3">
                  <c:v>76.826512822005427</c:v>
                </c:pt>
                <c:pt idx="4">
                  <c:v>7.0158483678292773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5D2-43B1-8F61-C168D8366C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9844644564861234E-2"/>
          <c:y val="0.81944913135858022"/>
          <c:w val="0.90477530522123129"/>
          <c:h val="0.150788963879515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Tungsten</a:t>
            </a:r>
            <a:r>
              <a:rPr lang="en-GB" sz="1600" baseline="0" dirty="0"/>
              <a:t> Absorber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4C9-4F3E-8A9F-9FFE6F8443F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4C9-4F3E-8A9F-9FFE6F8443F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4C9-4F3E-8A9F-9FFE6F8443F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4C9-4F3E-8A9F-9FFE6F8443F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4C9-4F3E-8A9F-9FFE6F8443F2}"/>
              </c:ext>
            </c:extLst>
          </c:dPt>
          <c:cat>
            <c:strRef>
              <c:f>Inerm!$K$2:$K$6</c:f>
              <c:strCache>
                <c:ptCount val="5"/>
                <c:pt idx="0">
                  <c:v>Dipoles</c:v>
                </c:pt>
                <c:pt idx="1">
                  <c:v>Quads</c:v>
                </c:pt>
                <c:pt idx="2">
                  <c:v>Sext</c:v>
                </c:pt>
                <c:pt idx="3">
                  <c:v>Absorbers</c:v>
                </c:pt>
                <c:pt idx="4">
                  <c:v>Other</c:v>
                </c:pt>
              </c:strCache>
            </c:strRef>
          </c:cat>
          <c:val>
            <c:numRef>
              <c:f>Inerm!$M$2:$M$6</c:f>
              <c:numCache>
                <c:formatCode>General</c:formatCode>
                <c:ptCount val="5"/>
                <c:pt idx="0">
                  <c:v>4.6729125370730893</c:v>
                </c:pt>
                <c:pt idx="1">
                  <c:v>0.52738784030340224</c:v>
                </c:pt>
                <c:pt idx="2">
                  <c:v>2.8800286636593151E-2</c:v>
                </c:pt>
                <c:pt idx="3">
                  <c:v>92.323920910670182</c:v>
                </c:pt>
                <c:pt idx="4">
                  <c:v>2.4469784253167379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4C9-4F3E-8A9F-9FFE6F8443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Continuous</a:t>
            </a:r>
            <a:endParaRPr lang="en-GB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02-46D8-BD54-770F435E80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02-46D8-BD54-770F435E80A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02-46D8-BD54-770F435E80A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02-46D8-BD54-770F435E80A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B02-46D8-BD54-770F435E80A2}"/>
              </c:ext>
            </c:extLst>
          </c:dPt>
          <c:cat>
            <c:strRef>
              <c:f>'B1'!$AC$17:$AC$21</c:f>
              <c:strCache>
                <c:ptCount val="5"/>
                <c:pt idx="0">
                  <c:v>Dipole</c:v>
                </c:pt>
                <c:pt idx="1">
                  <c:v>Quads</c:v>
                </c:pt>
                <c:pt idx="2">
                  <c:v>Sext</c:v>
                </c:pt>
                <c:pt idx="3">
                  <c:v>Shield</c:v>
                </c:pt>
                <c:pt idx="4">
                  <c:v>Tunnel</c:v>
                </c:pt>
              </c:strCache>
            </c:strRef>
          </c:cat>
          <c:val>
            <c:numRef>
              <c:f>'B1'!$AD$17:$AD$21</c:f>
              <c:numCache>
                <c:formatCode>General</c:formatCode>
                <c:ptCount val="5"/>
                <c:pt idx="0">
                  <c:v>3.5</c:v>
                </c:pt>
                <c:pt idx="1">
                  <c:v>17.399999999999999</c:v>
                </c:pt>
                <c:pt idx="2">
                  <c:v>7.1</c:v>
                </c:pt>
                <c:pt idx="3">
                  <c:v>135</c:v>
                </c:pt>
                <c:pt idx="4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B02-46D8-BD54-770F435E8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Absorber Setup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Analysis_Magnets!$B$2:$H$2</c:f>
              <c:strCache>
                <c:ptCount val="6"/>
                <c:pt idx="0">
                  <c:v>YOKE</c:v>
                </c:pt>
                <c:pt idx="1">
                  <c:v>COILS</c:v>
                </c:pt>
                <c:pt idx="2">
                  <c:v>VCR</c:v>
                </c:pt>
                <c:pt idx="3">
                  <c:v>VCL</c:v>
                </c:pt>
                <c:pt idx="4">
                  <c:v>SHIELD B1</c:v>
                </c:pt>
                <c:pt idx="5">
                  <c:v>SHIELD B2</c:v>
                </c:pt>
              </c:strCache>
              <c:extLst/>
            </c:strRef>
          </c:cat>
          <c:val>
            <c:numRef>
              <c:f>Analysis_Magnets!$K$19:$O$19</c:f>
              <c:numCache>
                <c:formatCode>General</c:formatCode>
                <c:ptCount val="4"/>
                <c:pt idx="0">
                  <c:v>155.85851966000001</c:v>
                </c:pt>
                <c:pt idx="1">
                  <c:v>29.495630628000004</c:v>
                </c:pt>
                <c:pt idx="2">
                  <c:v>9.4658052985999994</c:v>
                </c:pt>
                <c:pt idx="3">
                  <c:v>8.9378030095999996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1D5-4882-8143-AD2301DC2D1C}"/>
            </c:ext>
          </c:extLst>
        </c:ser>
        <c:ser>
          <c:idx val="1"/>
          <c:order val="1"/>
          <c:tx>
            <c:v>Continuous Shielding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Analysis_Magnets!$B$2:$H$2</c:f>
              <c:strCache>
                <c:ptCount val="6"/>
                <c:pt idx="0">
                  <c:v>YOKE</c:v>
                </c:pt>
                <c:pt idx="1">
                  <c:v>COILS</c:v>
                </c:pt>
                <c:pt idx="2">
                  <c:v>VCR</c:v>
                </c:pt>
                <c:pt idx="3">
                  <c:v>VCL</c:v>
                </c:pt>
                <c:pt idx="4">
                  <c:v>SHIELD B1</c:v>
                </c:pt>
                <c:pt idx="5">
                  <c:v>SHIELD B2</c:v>
                </c:pt>
              </c:strCache>
              <c:extLst/>
            </c:strRef>
          </c:cat>
          <c:val>
            <c:numRef>
              <c:f>Analysis_Magnets!$B$19:$H$19</c:f>
              <c:numCache>
                <c:formatCode>General</c:formatCode>
                <c:ptCount val="6"/>
                <c:pt idx="0">
                  <c:v>21.08929878</c:v>
                </c:pt>
                <c:pt idx="1">
                  <c:v>8.5211666023999992</c:v>
                </c:pt>
                <c:pt idx="2">
                  <c:v>378.10946161999999</c:v>
                </c:pt>
                <c:pt idx="3">
                  <c:v>356.41910744</c:v>
                </c:pt>
                <c:pt idx="4">
                  <c:v>214.15974</c:v>
                </c:pt>
                <c:pt idx="5">
                  <c:v>201.28989999999999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B1D5-4882-8143-AD2301DC2D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2665016"/>
        <c:axId val="792663704"/>
      </c:barChart>
      <c:catAx>
        <c:axId val="792665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2663704"/>
        <c:crosses val="autoZero"/>
        <c:auto val="1"/>
        <c:lblAlgn val="ctr"/>
        <c:lblOffset val="100"/>
        <c:noMultiLvlLbl val="0"/>
      </c:catAx>
      <c:valAx>
        <c:axId val="792663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t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>
                    <a:solidFill>
                      <a:schemeClr val="tx1"/>
                    </a:solidFill>
                  </a:rPr>
                  <a:t>Power per unit length in W/m</a:t>
                </a:r>
              </a:p>
            </c:rich>
          </c:tx>
          <c:layout>
            <c:manualLayout>
              <c:xMode val="edge"/>
              <c:yMode val="edge"/>
              <c:x val="1.8148384142015386E-2"/>
              <c:y val="0.113523234366632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t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2665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61226-7769-4D26-8DC2-B7990C12D595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EF383-3625-44FB-9D44-468FFCA84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37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9" name="Picture 2" descr="Bildergebnis für fluka cern logo">
            <a:extLst>
              <a:ext uri="{FF2B5EF4-FFF2-40B4-BE49-F238E27FC236}">
                <a16:creationId xmlns:a16="http://schemas.microsoft.com/office/drawing/2014/main" id="{95D9ED55-AA85-4CB3-B980-7694F87B61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103" y="5497964"/>
            <a:ext cx="109975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text, sign, plate, clipart&#10;&#10;Description automatically generated">
            <a:extLst>
              <a:ext uri="{FF2B5EF4-FFF2-40B4-BE49-F238E27FC236}">
                <a16:creationId xmlns:a16="http://schemas.microsoft.com/office/drawing/2014/main" id="{316A50FC-5EE6-43F3-81F7-D7A4E8DEABD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312024" y="5475777"/>
            <a:ext cx="900000" cy="90000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EB934FD-81AD-40B0-AC8C-09FEAF2BD48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97069" y="226520"/>
            <a:ext cx="2129775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FCCIS WP2 Workshop 2021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FCCIS WP2 Workshop 2021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FCCIS WP2 Workshop 2021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30046" y="-22652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6065954" y="448246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511905" y="4482463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192344" y="3092136"/>
            <a:ext cx="1267142" cy="1246704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263C16C9-55F0-4C17-B3ED-1DB59A009CB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8339935" y="2201857"/>
            <a:ext cx="2129775" cy="720000"/>
          </a:xfrm>
          <a:prstGeom prst="rect">
            <a:avLst/>
          </a:prstGeom>
        </p:spPr>
      </p:pic>
      <p:pic>
        <p:nvPicPr>
          <p:cNvPr id="7" name="Picture 2" descr="Bildergebnis für fluka cern logo">
            <a:extLst>
              <a:ext uri="{FF2B5EF4-FFF2-40B4-BE49-F238E27FC236}">
                <a16:creationId xmlns:a16="http://schemas.microsoft.com/office/drawing/2014/main" id="{9B8F56F7-B97C-4E85-8A77-D1D9D0627C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827" y="4477109"/>
            <a:ext cx="109975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text, sign, plate, clipart&#10;&#10;Description automatically generated">
            <a:extLst>
              <a:ext uri="{FF2B5EF4-FFF2-40B4-BE49-F238E27FC236}">
                <a16:creationId xmlns:a16="http://schemas.microsoft.com/office/drawing/2014/main" id="{6522FA13-964F-43FD-ACA3-B45111AE572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7724385" y="3235807"/>
            <a:ext cx="900000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48BDC-5D81-4378-BBEC-1E2EDF887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32345-0DA5-4280-A499-C3EC7C2D1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E4AC0-D954-46BA-BC2B-F3CC68365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DBFD5-DA76-4173-B7A7-DCF14E5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8E3F3-7C7C-4C64-94DD-C7A24333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33B4A-7D5B-40E0-9861-5959F8071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E179C-D9E4-4DF2-B257-E9C3726AF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7E4D5-86C4-41F7-B03D-7E347AD1C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74E0E4-0DD8-4533-A45A-2B848816D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81919-FB64-4D9B-B620-27D1A5D6E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EEBFD-BD3C-42C7-B11D-88706E27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90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4079776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09/12/2021</a:t>
            </a:r>
            <a:endParaRPr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6456039" y="6356352"/>
            <a:ext cx="4153191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FCCIS WP2 Workshop 2021</a:t>
            </a:r>
            <a:endParaRPr lang="en-GB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2431492" y="6388611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2886883" y="6365677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1847857" y="6361748"/>
            <a:ext cx="423482" cy="416651"/>
          </a:xfrm>
          <a:prstGeom prst="rect">
            <a:avLst/>
          </a:prstGeom>
        </p:spPr>
      </p:pic>
      <p:pic>
        <p:nvPicPr>
          <p:cNvPr id="13" name="Picture 2" descr="Bildergebnis für fluka cern logo">
            <a:extLst>
              <a:ext uri="{FF2B5EF4-FFF2-40B4-BE49-F238E27FC236}">
                <a16:creationId xmlns:a16="http://schemas.microsoft.com/office/drawing/2014/main" id="{9046B3D4-A983-4C9A-9F11-55FE272029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55" y="6356351"/>
            <a:ext cx="483894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D565EB55-4C57-4B86-9AE6-968F3D9DD06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 bwMode="auto">
          <a:xfrm>
            <a:off x="661093" y="6356351"/>
            <a:ext cx="1064888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6" r:id="rId6"/>
    <p:sldLayoutId id="2147483657" r:id="rId7"/>
  </p:sldLayoutIdLst>
  <p:hf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764704"/>
            <a:ext cx="8832636" cy="18263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/>
              <a:t>Synchrotron radiation (SR) studies for the FCC-</a:t>
            </a:r>
            <a:r>
              <a:rPr lang="en-US" sz="3600" dirty="0" err="1"/>
              <a:t>ee</a:t>
            </a:r>
            <a:r>
              <a:rPr lang="en-US" sz="3600" dirty="0"/>
              <a:t> arc with FLUKA</a:t>
            </a:r>
            <a:endParaRPr lang="en-GB" sz="360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2780928"/>
            <a:ext cx="7680508" cy="252028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Barbara Humann (SY-STI-BMI)</a:t>
            </a:r>
          </a:p>
          <a:p>
            <a:r>
              <a:rPr lang="en-US" dirty="0"/>
              <a:t>Supervisor: Francesco Cerutti</a:t>
            </a:r>
          </a:p>
          <a:p>
            <a:r>
              <a:rPr lang="en-US" dirty="0"/>
              <a:t>FCCIS WP2 Workshop 2021 (09/12/2021)</a:t>
            </a:r>
          </a:p>
          <a:p>
            <a:endParaRPr lang="en-US" dirty="0"/>
          </a:p>
          <a:p>
            <a:r>
              <a:rPr lang="en-US" sz="2400" dirty="0"/>
              <a:t>Acknowledgments to J. Bauche, M. Benedikt, R. Garcia-Alia, G. Lerner, R. Losito, R. Kersevan &amp; F. </a:t>
            </a:r>
            <a:r>
              <a:rPr lang="en-US" sz="2400" dirty="0" err="1"/>
              <a:t>Valchkova</a:t>
            </a:r>
            <a:endParaRPr lang="en-GB" sz="2400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D8170-97A7-4DD7-9519-F3D2F92B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Fluence in the tunnel – ABS (Copper) 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5C8AD-C383-4F3A-B84A-8DB372CE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17304-5EDE-48A1-90CC-D34F1753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C32F9-FE65-4DA0-887D-A58E7653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6" r="12180"/>
          <a:stretch/>
        </p:blipFill>
        <p:spPr>
          <a:xfrm>
            <a:off x="379534" y="1205642"/>
            <a:ext cx="3456382" cy="33590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FAFF1E-378E-4F18-B93D-C29F3032FFB4}"/>
              </a:ext>
            </a:extLst>
          </p:cNvPr>
          <p:cNvSpPr txBox="1"/>
          <p:nvPr/>
        </p:nvSpPr>
        <p:spPr>
          <a:xfrm>
            <a:off x="565397" y="4659903"/>
            <a:ext cx="3909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Neutron fluence: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results for B1 and B2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are “transparent” for neutrons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4B8B4A-7BC4-4E3E-AF95-C5C58FB81E06}"/>
              </a:ext>
            </a:extLst>
          </p:cNvPr>
          <p:cNvSpPr/>
          <p:nvPr/>
        </p:nvSpPr>
        <p:spPr bwMode="auto">
          <a:xfrm>
            <a:off x="1524928" y="1667911"/>
            <a:ext cx="504056" cy="69638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EF7FA9-013F-44DC-B443-7F799CB3BE10}"/>
              </a:ext>
            </a:extLst>
          </p:cNvPr>
          <p:cNvSpPr txBox="1"/>
          <p:nvPr/>
        </p:nvSpPr>
        <p:spPr>
          <a:xfrm>
            <a:off x="1717338" y="2617986"/>
            <a:ext cx="1770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Thermal neutrons (0.025eV)</a:t>
            </a:r>
            <a:endParaRPr lang="en-GB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27A44A2-B007-4998-99D6-92ADA4CC67B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941905" y="2363319"/>
            <a:ext cx="144018" cy="3109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A6BDA88-74E6-483F-B36C-B15AC336D66F}"/>
              </a:ext>
            </a:extLst>
          </p:cNvPr>
          <p:cNvSpPr txBox="1"/>
          <p:nvPr/>
        </p:nvSpPr>
        <p:spPr>
          <a:xfrm>
            <a:off x="8027057" y="1394467"/>
            <a:ext cx="40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Electromagnetic particles fluence: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B1: higher fluence obtained due to scoring at the outside of the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B2: particles absorbed in magnets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2201"/>
          <a:stretch/>
        </p:blipFill>
        <p:spPr>
          <a:xfrm>
            <a:off x="8282903" y="2742946"/>
            <a:ext cx="3592171" cy="34909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68408" y="29828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394078" y="2742945"/>
            <a:ext cx="180020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Electron &amp; Photon </a:t>
            </a:r>
            <a:r>
              <a:rPr lang="en-US" sz="700" dirty="0" err="1"/>
              <a:t>Fluence</a:t>
            </a:r>
            <a:r>
              <a:rPr lang="en-US" sz="700" dirty="0"/>
              <a:t> (B1, B2)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489FAB-24B7-46BD-911B-78E873FEC293}"/>
              </a:ext>
            </a:extLst>
          </p:cNvPr>
          <p:cNvSpPr txBox="1"/>
          <p:nvPr/>
        </p:nvSpPr>
        <p:spPr>
          <a:xfrm rot="16200000">
            <a:off x="-78447" y="310525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-2</a:t>
            </a:r>
            <a:endParaRPr lang="en-GB" sz="8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A93F414-906E-4D16-A241-27804711B6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27" r="2865"/>
          <a:stretch/>
        </p:blipFill>
        <p:spPr>
          <a:xfrm>
            <a:off x="4370821" y="1870580"/>
            <a:ext cx="3418841" cy="338948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BE2BC235-D699-4E32-8E84-604D75A8E29B}"/>
              </a:ext>
            </a:extLst>
          </p:cNvPr>
          <p:cNvSpPr/>
          <p:nvPr/>
        </p:nvSpPr>
        <p:spPr bwMode="auto">
          <a:xfrm>
            <a:off x="5159896" y="3573056"/>
            <a:ext cx="360000" cy="360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49AA553-798F-4A6B-98B3-500B68B36746}"/>
              </a:ext>
            </a:extLst>
          </p:cNvPr>
          <p:cNvCxnSpPr>
            <a:cxnSpLocks/>
            <a:stCxn id="24" idx="2"/>
            <a:endCxn id="18" idx="4"/>
          </p:cNvCxnSpPr>
          <p:nvPr/>
        </p:nvCxnSpPr>
        <p:spPr bwMode="auto">
          <a:xfrm flipH="1" flipV="1">
            <a:off x="5339896" y="3933056"/>
            <a:ext cx="740346" cy="1327011"/>
          </a:xfrm>
          <a:prstGeom prst="straightConnector1">
            <a:avLst/>
          </a:prstGeom>
          <a:ln>
            <a:tailEnd type="arrow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714FB9B-25E2-43A2-A768-25E74B6FA6FD}"/>
              </a:ext>
            </a:extLst>
          </p:cNvPr>
          <p:cNvSpPr txBox="1"/>
          <p:nvPr/>
        </p:nvSpPr>
        <p:spPr>
          <a:xfrm>
            <a:off x="5476101" y="5250735"/>
            <a:ext cx="1621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Scoring area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10F014D-FCC9-48CC-B0D9-A7A342014AC9}"/>
              </a:ext>
            </a:extLst>
          </p:cNvPr>
          <p:cNvCxnSpPr/>
          <p:nvPr/>
        </p:nvCxnSpPr>
        <p:spPr bwMode="auto">
          <a:xfrm flipV="1">
            <a:off x="5015880" y="4725144"/>
            <a:ext cx="0" cy="360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969181F-59FE-485F-BADD-D0B39EABBAE3}"/>
              </a:ext>
            </a:extLst>
          </p:cNvPr>
          <p:cNvCxnSpPr>
            <a:cxnSpLocks/>
          </p:cNvCxnSpPr>
          <p:nvPr/>
        </p:nvCxnSpPr>
        <p:spPr bwMode="auto">
          <a:xfrm flipH="1">
            <a:off x="4658852" y="5085144"/>
            <a:ext cx="36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2F987FB-AC84-4815-B987-38DF3E9B2C92}"/>
              </a:ext>
            </a:extLst>
          </p:cNvPr>
          <p:cNvSpPr txBox="1"/>
          <p:nvPr/>
        </p:nvSpPr>
        <p:spPr>
          <a:xfrm>
            <a:off x="4355756" y="4878689"/>
            <a:ext cx="42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x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9F0FEB4-4732-4BF0-8512-6E0E2AEDBA64}"/>
              </a:ext>
            </a:extLst>
          </p:cNvPr>
          <p:cNvSpPr txBox="1"/>
          <p:nvPr/>
        </p:nvSpPr>
        <p:spPr>
          <a:xfrm>
            <a:off x="4683135" y="4518689"/>
            <a:ext cx="42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y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21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205CD-BA66-475E-B787-292FD26B7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R2E: Si-1MeV neutron equivalent fluence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9ADE7-B493-42B4-ACCE-D80177EF2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6F09-23DB-4888-8574-D75CEBEF0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FD2F6-69AB-4B38-8359-767EC8DB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11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6B072D-EA43-46B1-B358-5FF5AEB5DCCC}"/>
              </a:ext>
            </a:extLst>
          </p:cNvPr>
          <p:cNvSpPr txBox="1"/>
          <p:nvPr/>
        </p:nvSpPr>
        <p:spPr>
          <a:xfrm>
            <a:off x="5066438" y="3736451"/>
            <a:ext cx="182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 Copper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8341BE-AE4A-4787-AFAC-332EEF8E637E}"/>
              </a:ext>
            </a:extLst>
          </p:cNvPr>
          <p:cNvSpPr txBox="1"/>
          <p:nvPr/>
        </p:nvSpPr>
        <p:spPr>
          <a:xfrm>
            <a:off x="9414032" y="3736451"/>
            <a:ext cx="138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5162DA-B0A1-4FB2-ACAC-C06FD0E0D19F}"/>
              </a:ext>
            </a:extLst>
          </p:cNvPr>
          <p:cNvSpPr txBox="1"/>
          <p:nvPr/>
        </p:nvSpPr>
        <p:spPr>
          <a:xfrm>
            <a:off x="1076606" y="3736451"/>
            <a:ext cx="182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 Tungsten 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36CAB94-86BB-4A0D-8E02-407C1F629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7" t="4851"/>
          <a:stretch/>
        </p:blipFill>
        <p:spPr>
          <a:xfrm>
            <a:off x="4188890" y="1216451"/>
            <a:ext cx="3922855" cy="25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7D53175-844F-4ED5-8B4E-187F5E24F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6" t="5900"/>
          <a:stretch/>
        </p:blipFill>
        <p:spPr>
          <a:xfrm>
            <a:off x="144501" y="1216451"/>
            <a:ext cx="3989832" cy="25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D6EB6F6-3D1F-4899-886E-E3B8ABCE01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68" t="3404"/>
          <a:stretch/>
        </p:blipFill>
        <p:spPr>
          <a:xfrm>
            <a:off x="8220860" y="1216451"/>
            <a:ext cx="3771603" cy="2520000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A9E5E-FC72-474F-BD3B-95FBC9D70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937" y="4221088"/>
            <a:ext cx="11598526" cy="1863828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Similar levels for all case, different contribution levels on the level of neutrons and </a:t>
            </a:r>
            <a:r>
              <a:rPr lang="en-US" sz="2000" dirty="0" err="1"/>
              <a:t>em</a:t>
            </a:r>
            <a:r>
              <a:rPr lang="en-US" sz="2000" dirty="0"/>
              <a:t> particles</a:t>
            </a:r>
          </a:p>
          <a:p>
            <a:pPr lvl="1"/>
            <a:r>
              <a:rPr lang="en-US" sz="2000" dirty="0"/>
              <a:t>Tungsten: high Z leads to lower production threshold for neutrons</a:t>
            </a:r>
          </a:p>
          <a:p>
            <a:pPr lvl="1"/>
            <a:r>
              <a:rPr lang="en-US" sz="2000" dirty="0"/>
              <a:t>Copper: higher production threshold for neutrons, but stronger impact from </a:t>
            </a:r>
            <a:r>
              <a:rPr lang="en-US" sz="2000" dirty="0" err="1"/>
              <a:t>em</a:t>
            </a:r>
            <a:r>
              <a:rPr lang="en-US" sz="2000" dirty="0"/>
              <a:t> particles</a:t>
            </a:r>
          </a:p>
          <a:p>
            <a:pPr marL="231775" lvl="1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 Total levels are similar</a:t>
            </a:r>
            <a:endParaRPr lang="en-US" sz="2000" dirty="0"/>
          </a:p>
          <a:p>
            <a:r>
              <a:rPr lang="en-US" sz="2000" dirty="0">
                <a:sym typeface="Wingdings" panose="05000000000000000000" pitchFamily="2" charset="2"/>
              </a:rPr>
              <a:t>HL-LHC arcs reference: 1.6x10</a:t>
            </a:r>
            <a:r>
              <a:rPr lang="en-US" sz="2000" baseline="30000" dirty="0">
                <a:sym typeface="Wingdings" panose="05000000000000000000" pitchFamily="2" charset="2"/>
              </a:rPr>
              <a:t>10</a:t>
            </a:r>
            <a:r>
              <a:rPr lang="en-US" sz="2000" dirty="0">
                <a:sym typeface="Wingdings" panose="05000000000000000000" pitchFamily="2" charset="2"/>
              </a:rPr>
              <a:t>cm</a:t>
            </a:r>
            <a:r>
              <a:rPr lang="en-US" sz="2000" baseline="30000" dirty="0">
                <a:sym typeface="Wingdings" panose="05000000000000000000" pitchFamily="2" charset="2"/>
              </a:rPr>
              <a:t>-2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9962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1C5BC-385D-4A23-8BFD-A32421F8F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FEBF5-DE37-4B1E-95D8-F4ABB0C31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35936-9964-4FEA-A835-A2E8B156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FCCIS WP2 Workshop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41527-46B1-4B56-810E-EA74939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C003B-D60D-43F3-879F-42211E5AFC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5360" y="1093796"/>
            <a:ext cx="11449272" cy="5431548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Heat load</a:t>
            </a:r>
            <a:r>
              <a:rPr lang="en-US" sz="2400" dirty="0"/>
              <a:t>: </a:t>
            </a:r>
          </a:p>
          <a:p>
            <a:pPr lvl="1"/>
            <a:r>
              <a:rPr lang="en-US" sz="2100" dirty="0"/>
              <a:t>Tungsten absorbers have best absorption properties, but cost and manufacturing properties are disadvantageous; </a:t>
            </a:r>
          </a:p>
          <a:p>
            <a:pPr lvl="1"/>
            <a:r>
              <a:rPr lang="en-US" sz="2100" dirty="0"/>
              <a:t>VC highly impacted in case of continuous shielding</a:t>
            </a:r>
          </a:p>
          <a:p>
            <a:r>
              <a:rPr lang="en-US" sz="2400" b="1" dirty="0"/>
              <a:t>Peak heat load on the absorbers</a:t>
            </a:r>
            <a:r>
              <a:rPr lang="en-US" sz="2400" dirty="0"/>
              <a:t>: </a:t>
            </a:r>
          </a:p>
          <a:p>
            <a:pPr lvl="1"/>
            <a:r>
              <a:rPr lang="en-US" sz="2100" dirty="0"/>
              <a:t>2.5x higher for tungsten absorber </a:t>
            </a:r>
            <a:r>
              <a:rPr lang="en-US" sz="2100" dirty="0">
                <a:sym typeface="Wingdings" panose="05000000000000000000" pitchFamily="2" charset="2"/>
              </a:rPr>
              <a:t> cooling feasible, outgassing?</a:t>
            </a:r>
            <a:endParaRPr lang="en-US" sz="2100" dirty="0"/>
          </a:p>
          <a:p>
            <a:r>
              <a:rPr lang="en-US" sz="2400" b="1" dirty="0"/>
              <a:t>Radiation to electronics:</a:t>
            </a:r>
            <a:endParaRPr lang="en-US" sz="2400" dirty="0"/>
          </a:p>
          <a:p>
            <a:pPr lvl="1"/>
            <a:r>
              <a:rPr lang="en-US" sz="2100" dirty="0"/>
              <a:t>Highest </a:t>
            </a:r>
            <a:r>
              <a:rPr lang="en-US" sz="2100" b="1" dirty="0"/>
              <a:t>dose</a:t>
            </a:r>
            <a:r>
              <a:rPr lang="en-US" sz="2100" dirty="0"/>
              <a:t> levels for the copper absorbers in the tunnel environment</a:t>
            </a:r>
          </a:p>
          <a:p>
            <a:pPr lvl="1"/>
            <a:r>
              <a:rPr lang="en-US" sz="2100" dirty="0"/>
              <a:t>Lower </a:t>
            </a:r>
            <a:r>
              <a:rPr lang="en-US" sz="2100" b="1" dirty="0"/>
              <a:t>dose</a:t>
            </a:r>
            <a:r>
              <a:rPr lang="en-US" sz="2100" dirty="0"/>
              <a:t> levels on top of accelerator are favorable for booster placement</a:t>
            </a:r>
          </a:p>
          <a:p>
            <a:pPr lvl="1"/>
            <a:r>
              <a:rPr lang="en-US" sz="2100" b="1" dirty="0"/>
              <a:t>Si-1MeV eq. fluence </a:t>
            </a:r>
            <a:r>
              <a:rPr lang="en-US" sz="2100" dirty="0"/>
              <a:t>similar for all three cases but different levels of contributions from neutrons and </a:t>
            </a:r>
            <a:r>
              <a:rPr lang="en-US" sz="2100" dirty="0" err="1"/>
              <a:t>em</a:t>
            </a:r>
            <a:r>
              <a:rPr lang="en-US" sz="2100" dirty="0"/>
              <a:t>. particles</a:t>
            </a:r>
          </a:p>
          <a:p>
            <a:pPr lvl="1"/>
            <a:r>
              <a:rPr lang="en-US" sz="2100" dirty="0"/>
              <a:t>Si-1MeV neutron equiv. fluence ~2 orders of magnitude higher than in HL-LHC, but bigger differences are obtained in dose levels (</a:t>
            </a:r>
            <a:r>
              <a:rPr lang="en-US" sz="2100" dirty="0" err="1"/>
              <a:t>kGy</a:t>
            </a:r>
            <a:r>
              <a:rPr lang="en-US" sz="2100" dirty="0"/>
              <a:t> instead of </a:t>
            </a:r>
            <a:r>
              <a:rPr lang="en-US" sz="2100" dirty="0" err="1"/>
              <a:t>Gy</a:t>
            </a:r>
            <a:r>
              <a:rPr lang="en-US" sz="2100" dirty="0"/>
              <a:t> </a:t>
            </a:r>
            <a:r>
              <a:rPr lang="en-US" sz="2100" dirty="0">
                <a:sym typeface="Wingdings" panose="05000000000000000000" pitchFamily="2" charset="2"/>
              </a:rPr>
              <a:t> 5 orders of magnitude!)</a:t>
            </a:r>
            <a:br>
              <a:rPr lang="en-US" sz="2100" dirty="0"/>
            </a:b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311517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1C5BC-385D-4A23-8BFD-A32421F8F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FEBF5-DE37-4B1E-95D8-F4ABB0C31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35936-9964-4FEA-A835-A2E8B156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FCCIS WP2 Workshop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41527-46B1-4B56-810E-EA74939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C003B-D60D-43F3-879F-42211E5AFC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5360" y="1093796"/>
            <a:ext cx="11449272" cy="5118092"/>
          </a:xfrm>
        </p:spPr>
        <p:txBody>
          <a:bodyPr>
            <a:normAutofit/>
          </a:bodyPr>
          <a:lstStyle/>
          <a:p>
            <a:r>
              <a:rPr lang="en-US" sz="2500" dirty="0"/>
              <a:t>Radiation studies for possible </a:t>
            </a:r>
            <a:r>
              <a:rPr lang="en-US" sz="2500" b="1" dirty="0"/>
              <a:t>shielding</a:t>
            </a:r>
            <a:r>
              <a:rPr lang="en-US" sz="2500" dirty="0"/>
              <a:t> in the tunnel for </a:t>
            </a:r>
            <a:r>
              <a:rPr lang="en-US" sz="2500" b="1" dirty="0"/>
              <a:t>R2E</a:t>
            </a:r>
          </a:p>
          <a:p>
            <a:pPr lvl="1"/>
            <a:r>
              <a:rPr lang="en-US" sz="2000" dirty="0"/>
              <a:t>Test different materials (lead, concrete) &amp; thicknesses (1cm, 3cm, 10cm)</a:t>
            </a:r>
            <a:endParaRPr lang="en-US" sz="1900" b="1" dirty="0"/>
          </a:p>
          <a:p>
            <a:r>
              <a:rPr lang="en-US" sz="2900" dirty="0"/>
              <a:t>Investigate lower beam energies to assess if they comply with radiation safe environment in the tunnel</a:t>
            </a:r>
            <a:r>
              <a:rPr lang="en-US" sz="2900" dirty="0">
                <a:sym typeface="Wingdings" panose="05000000000000000000" pitchFamily="2" charset="2"/>
              </a:rPr>
              <a:t> (&lt;1Gy/year)</a:t>
            </a:r>
            <a:endParaRPr lang="en-US" sz="2900" dirty="0"/>
          </a:p>
          <a:p>
            <a:r>
              <a:rPr lang="en-US" sz="2500" b="1" dirty="0"/>
              <a:t>Gas bremsstrahlung </a:t>
            </a:r>
            <a:r>
              <a:rPr lang="en-US" sz="2500" dirty="0"/>
              <a:t>simulation</a:t>
            </a:r>
          </a:p>
          <a:p>
            <a:pPr lvl="1"/>
            <a:r>
              <a:rPr lang="en-US" sz="2300" dirty="0"/>
              <a:t>Lowest energy (Z pole </a:t>
            </a:r>
            <a:r>
              <a:rPr lang="en-US" sz="2300" dirty="0">
                <a:sym typeface="Wingdings" panose="05000000000000000000" pitchFamily="2" charset="2"/>
              </a:rPr>
              <a:t> higher current</a:t>
            </a:r>
            <a:r>
              <a:rPr lang="en-US" sz="2300" dirty="0"/>
              <a:t>)</a:t>
            </a:r>
          </a:p>
          <a:p>
            <a:pPr lvl="1"/>
            <a:r>
              <a:rPr lang="en-US" sz="2300" dirty="0"/>
              <a:t>Constant beam-gas profile  </a:t>
            </a:r>
            <a:r>
              <a:rPr lang="en-US" sz="2300" dirty="0">
                <a:sym typeface="Wingdings" panose="05000000000000000000" pitchFamily="2" charset="2"/>
              </a:rPr>
              <a:t> find critical residual gas density</a:t>
            </a:r>
            <a:br>
              <a:rPr lang="en-US" sz="2300" dirty="0">
                <a:sym typeface="Wingdings" panose="05000000000000000000" pitchFamily="2" charset="2"/>
              </a:rPr>
            </a:br>
            <a:endParaRPr lang="en-US" sz="2300" dirty="0">
              <a:sym typeface="Wingdings" panose="05000000000000000000" pitchFamily="2" charset="2"/>
            </a:endParaRPr>
          </a:p>
          <a:p>
            <a:r>
              <a:rPr lang="en-US" sz="2500" dirty="0">
                <a:sym typeface="Wingdings" panose="05000000000000000000" pitchFamily="2" charset="2"/>
              </a:rPr>
              <a:t>Other </a:t>
            </a:r>
            <a:r>
              <a:rPr lang="en-US" sz="2500" dirty="0" err="1">
                <a:sym typeface="Wingdings" panose="05000000000000000000" pitchFamily="2" charset="2"/>
              </a:rPr>
              <a:t>Fluka</a:t>
            </a:r>
            <a:r>
              <a:rPr lang="en-US" sz="2500" dirty="0">
                <a:sym typeface="Wingdings" panose="05000000000000000000" pitchFamily="2" charset="2"/>
              </a:rPr>
              <a:t>/</a:t>
            </a:r>
            <a:r>
              <a:rPr lang="en-US" sz="2500" dirty="0" err="1">
                <a:sym typeface="Wingdings" panose="05000000000000000000" pitchFamily="2" charset="2"/>
              </a:rPr>
              <a:t>FCCee</a:t>
            </a:r>
            <a:r>
              <a:rPr lang="en-US" sz="2500" dirty="0">
                <a:sym typeface="Wingdings" panose="05000000000000000000" pitchFamily="2" charset="2"/>
              </a:rPr>
              <a:t> related ongoing activities: Heat load</a:t>
            </a:r>
          </a:p>
          <a:p>
            <a:pPr marL="0" indent="0">
              <a:buNone/>
            </a:pPr>
            <a:r>
              <a:rPr lang="en-US" sz="2500" dirty="0">
                <a:sym typeface="Wingdings" panose="05000000000000000000" pitchFamily="2" charset="2"/>
              </a:rPr>
              <a:t>  studies for the </a:t>
            </a:r>
            <a:r>
              <a:rPr lang="en-US" sz="2500" b="1" dirty="0">
                <a:sym typeface="Wingdings" panose="05000000000000000000" pitchFamily="2" charset="2"/>
              </a:rPr>
              <a:t>positron target</a:t>
            </a:r>
            <a:endParaRPr lang="en-US" sz="2500" b="1" dirty="0"/>
          </a:p>
          <a:p>
            <a:endParaRPr lang="en-US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E65B99D-2B6F-461E-BA27-4EF2FABD4907}"/>
              </a:ext>
            </a:extLst>
          </p:cNvPr>
          <p:cNvGrpSpPr/>
          <p:nvPr/>
        </p:nvGrpSpPr>
        <p:grpSpPr>
          <a:xfrm>
            <a:off x="8975787" y="3212976"/>
            <a:ext cx="2889523" cy="2914150"/>
            <a:chOff x="9158437" y="3798862"/>
            <a:chExt cx="2410171" cy="24130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12715F1-56F2-4A11-A6D0-CF077F831EBD}"/>
                </a:ext>
              </a:extLst>
            </p:cNvPr>
            <p:cNvGrpSpPr/>
            <p:nvPr/>
          </p:nvGrpSpPr>
          <p:grpSpPr>
            <a:xfrm>
              <a:off x="9158437" y="3798862"/>
              <a:ext cx="2410171" cy="2413026"/>
              <a:chOff x="7934301" y="3824286"/>
              <a:chExt cx="2410171" cy="2413026"/>
            </a:xfrm>
          </p:grpSpPr>
          <p:pic>
            <p:nvPicPr>
              <p:cNvPr id="7" name="Picture 6" descr="Logo&#10;&#10;Description automatically generated with medium confidence">
                <a:extLst>
                  <a:ext uri="{FF2B5EF4-FFF2-40B4-BE49-F238E27FC236}">
                    <a16:creationId xmlns:a16="http://schemas.microsoft.com/office/drawing/2014/main" id="{7ACB6EA0-170D-4188-9BBE-60C7949A88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65" t="2601" r="24322" b="7488"/>
              <a:stretch/>
            </p:blipFill>
            <p:spPr>
              <a:xfrm flipH="1">
                <a:off x="7934301" y="3824286"/>
                <a:ext cx="2410171" cy="2413026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BE14AB7B-3FC0-4D8E-924F-9DB148DB3FC0}"/>
                  </a:ext>
                </a:extLst>
              </p:cNvPr>
              <p:cNvSpPr/>
              <p:nvPr/>
            </p:nvSpPr>
            <p:spPr bwMode="auto">
              <a:xfrm>
                <a:off x="8557397" y="5311769"/>
                <a:ext cx="45719" cy="3600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525C906-45D5-4429-98E2-A75C16E8F8D0}"/>
                  </a:ext>
                </a:extLst>
              </p:cNvPr>
              <p:cNvSpPr/>
              <p:nvPr/>
            </p:nvSpPr>
            <p:spPr bwMode="auto">
              <a:xfrm>
                <a:off x="8226152" y="5314529"/>
                <a:ext cx="328723" cy="4134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BB019F6-DA7B-4CE3-97A3-EE9B78389A87}"/>
                  </a:ext>
                </a:extLst>
              </p:cNvPr>
              <p:cNvSpPr/>
              <p:nvPr/>
            </p:nvSpPr>
            <p:spPr bwMode="auto">
              <a:xfrm>
                <a:off x="8232083" y="5355878"/>
                <a:ext cx="319827" cy="31589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3B67EC5-3A5C-4A57-A0D9-35AC8401ACDC}"/>
                </a:ext>
              </a:extLst>
            </p:cNvPr>
            <p:cNvCxnSpPr>
              <a:cxnSpLocks/>
              <a:endCxn id="9" idx="0"/>
            </p:cNvCxnSpPr>
            <p:nvPr/>
          </p:nvCxnSpPr>
          <p:spPr bwMode="auto">
            <a:xfrm flipH="1">
              <a:off x="9614650" y="5116499"/>
              <a:ext cx="45719" cy="172606"/>
            </a:xfrm>
            <a:prstGeom prst="straightConnector1">
              <a:avLst/>
            </a:prstGeom>
            <a:ln w="190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DD711BE-2478-4E7D-AB37-9554620FB239}"/>
                </a:ext>
              </a:extLst>
            </p:cNvPr>
            <p:cNvSpPr txBox="1"/>
            <p:nvPr/>
          </p:nvSpPr>
          <p:spPr>
            <a:xfrm>
              <a:off x="9319116" y="4866467"/>
              <a:ext cx="1046368" cy="290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5">
                      <a:lumMod val="75000"/>
                    </a:schemeClr>
                  </a:solidFill>
                </a:rPr>
                <a:t>Shielding</a:t>
              </a:r>
              <a:endParaRPr lang="en-GB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B0EF92-E6B5-4614-9799-E650E423A4D4}"/>
                </a:ext>
              </a:extLst>
            </p:cNvPr>
            <p:cNvSpPr txBox="1"/>
            <p:nvPr/>
          </p:nvSpPr>
          <p:spPr>
            <a:xfrm>
              <a:off x="10084461" y="5005375"/>
              <a:ext cx="1132485" cy="5078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Space for electronics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04CCB6B-D687-4AE8-9CA4-E8A51E53A6FD}"/>
                </a:ext>
              </a:extLst>
            </p:cNvPr>
            <p:cNvCxnSpPr>
              <a:cxnSpLocks/>
              <a:stCxn id="16" idx="1"/>
            </p:cNvCxnSpPr>
            <p:nvPr/>
          </p:nvCxnSpPr>
          <p:spPr bwMode="auto">
            <a:xfrm flipH="1">
              <a:off x="9652610" y="5259308"/>
              <a:ext cx="431852" cy="120673"/>
            </a:xfrm>
            <a:prstGeom prst="straightConnector1">
              <a:avLst/>
            </a:prstGeom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7203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744072" y="404664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de-AT" dirty="0"/>
              <a:t>Any</a:t>
            </a:r>
            <a:r>
              <a:rPr lang="en-GB" dirty="0"/>
              <a:t> questions?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1098D8-37F7-4F42-8EC1-26129FC0E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09/12/2021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ADFEA9-AF6C-4A63-8A45-B3523ABFC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FCCIS WP2 Workshop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5C15D-14A1-439B-B206-320A2FBE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33DDCB-2B00-4B4A-9D37-954B86074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09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8DB86-CBE5-40C9-A34F-657DD1C6F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2122"/>
            <a:ext cx="10969139" cy="715840"/>
          </a:xfrm>
        </p:spPr>
        <p:txBody>
          <a:bodyPr/>
          <a:lstStyle/>
          <a:p>
            <a:r>
              <a:rPr lang="en-US" dirty="0"/>
              <a:t>Magnets</a:t>
            </a:r>
            <a:endParaRPr lang="en-GB" dirty="0"/>
          </a:p>
        </p:txBody>
      </p:sp>
      <p:pic>
        <p:nvPicPr>
          <p:cNvPr id="5" name="Content Placeholder 4" descr="A picture containing shape&#10;&#10;Description automatically generated">
            <a:extLst>
              <a:ext uri="{FF2B5EF4-FFF2-40B4-BE49-F238E27FC236}">
                <a16:creationId xmlns:a16="http://schemas.microsoft.com/office/drawing/2014/main" id="{BB437816-A48E-4845-8203-47AF090C80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t="11849" r="14731" b="19125"/>
          <a:stretch/>
        </p:blipFill>
        <p:spPr>
          <a:xfrm>
            <a:off x="6312024" y="4021294"/>
            <a:ext cx="2663236" cy="1286469"/>
          </a:xfr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18DB8636-9490-46EE-9F2C-7231754267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9" t="20863" r="9064" b="36183"/>
          <a:stretch/>
        </p:blipFill>
        <p:spPr>
          <a:xfrm>
            <a:off x="95007" y="1907005"/>
            <a:ext cx="3200400" cy="877296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40F8336-8CDF-402B-B877-D66DB87EF4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1" r="20004" b="6946"/>
          <a:stretch/>
        </p:blipFill>
        <p:spPr>
          <a:xfrm>
            <a:off x="6888088" y="1836933"/>
            <a:ext cx="1879927" cy="153282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1419CF6-B81E-4636-A520-8ACEA56F3766}"/>
              </a:ext>
            </a:extLst>
          </p:cNvPr>
          <p:cNvSpPr txBox="1">
            <a:spLocks/>
          </p:cNvSpPr>
          <p:nvPr/>
        </p:nvSpPr>
        <p:spPr>
          <a:xfrm>
            <a:off x="838200" y="6011042"/>
            <a:ext cx="8073757" cy="365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Magnets designed from scratch in </a:t>
            </a:r>
            <a:r>
              <a:rPr lang="en-US" sz="1800" dirty="0" err="1"/>
              <a:t>Fluka</a:t>
            </a:r>
            <a:r>
              <a:rPr lang="en-US" sz="1800" dirty="0"/>
              <a:t>. Technical drawings received from J. Bauche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6A5DD0-15CC-4872-A3BC-9134921BCDC6}"/>
              </a:ext>
            </a:extLst>
          </p:cNvPr>
          <p:cNvSpPr txBox="1"/>
          <p:nvPr/>
        </p:nvSpPr>
        <p:spPr>
          <a:xfrm>
            <a:off x="3325376" y="1700808"/>
            <a:ext cx="3354407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Dipoles (MB):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Long: 24.64m (</a:t>
            </a:r>
            <a:r>
              <a:rPr lang="en-US" dirty="0" err="1"/>
              <a:t>l</a:t>
            </a:r>
            <a:r>
              <a:rPr lang="en-US" baseline="-25000" dirty="0" err="1"/>
              <a:t>mag</a:t>
            </a:r>
            <a:r>
              <a:rPr lang="en-US" dirty="0"/>
              <a:t>) </a:t>
            </a:r>
            <a:r>
              <a:rPr lang="en-US" sz="1400" dirty="0"/>
              <a:t>(</a:t>
            </a:r>
            <a:r>
              <a:rPr lang="en-GB" sz="1400" dirty="0"/>
              <a:t>Simulations were performed before 24m long model was abandoned)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</a:t>
            </a:r>
            <a:r>
              <a:rPr lang="en-GB" dirty="0"/>
              <a:t>: 21.44m (</a:t>
            </a:r>
            <a:r>
              <a:rPr lang="en-GB" dirty="0" err="1"/>
              <a:t>l</a:t>
            </a:r>
            <a:r>
              <a:rPr lang="en-GB" baseline="-25000" dirty="0" err="1"/>
              <a:t>mag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56.6mT at 182.5GeV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7DBF21-3C0E-4CE3-A8D6-7E226F2B3DB3}"/>
              </a:ext>
            </a:extLst>
          </p:cNvPr>
          <p:cNvSpPr txBox="1"/>
          <p:nvPr/>
        </p:nvSpPr>
        <p:spPr>
          <a:xfrm>
            <a:off x="8898624" y="1700808"/>
            <a:ext cx="2901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Quadrupole (MQ)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2.9m (</a:t>
            </a:r>
            <a:r>
              <a:rPr lang="en-US" dirty="0" err="1"/>
              <a:t>l</a:t>
            </a:r>
            <a:r>
              <a:rPr lang="en-US" baseline="-25000" dirty="0" err="1"/>
              <a:t>mag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3.2m (</a:t>
            </a:r>
            <a:r>
              <a:rPr lang="en-US" dirty="0" err="1"/>
              <a:t>l</a:t>
            </a:r>
            <a:r>
              <a:rPr lang="en-US" baseline="-25000" dirty="0" err="1"/>
              <a:t>mech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gradient: 10.0T/m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DB2F63-4B8F-4F5B-8E22-0B149DDA7002}"/>
              </a:ext>
            </a:extLst>
          </p:cNvPr>
          <p:cNvSpPr txBox="1"/>
          <p:nvPr/>
        </p:nvSpPr>
        <p:spPr>
          <a:xfrm>
            <a:off x="9079204" y="4039904"/>
            <a:ext cx="28127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Sextupole</a:t>
            </a:r>
            <a:r>
              <a:rPr lang="en-US" b="1" dirty="0"/>
              <a:t> (MS)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1.4m (</a:t>
            </a:r>
            <a:r>
              <a:rPr lang="en-US" dirty="0" err="1"/>
              <a:t>l</a:t>
            </a:r>
            <a:r>
              <a:rPr lang="en-US" baseline="-25000" dirty="0" err="1"/>
              <a:t>mag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prototypes and technical drawings so far (ending of coils,…)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0E37-1C5A-4D9D-988E-8AEE3AE9A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A0F31C-5187-44E9-AC17-1675CA863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ABCDF-46F0-4F71-914D-7F4B9C25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16</a:t>
            </a:fld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3F7AD25-4432-47B0-AA37-F35AC917C1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96" r="5055" b="2841"/>
          <a:stretch/>
        </p:blipFill>
        <p:spPr>
          <a:xfrm>
            <a:off x="695400" y="4185270"/>
            <a:ext cx="2000035" cy="1201512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8C6A6B-B9C6-4A86-A4FD-284E623D5C66}"/>
              </a:ext>
            </a:extLst>
          </p:cNvPr>
          <p:cNvCxnSpPr>
            <a:cxnSpLocks/>
            <a:endCxn id="15" idx="3"/>
          </p:cNvCxnSpPr>
          <p:nvPr/>
        </p:nvCxnSpPr>
        <p:spPr>
          <a:xfrm flipV="1">
            <a:off x="695400" y="4786026"/>
            <a:ext cx="2000035" cy="72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B66384-FF58-4377-B402-F902ECA05D35}"/>
              </a:ext>
            </a:extLst>
          </p:cNvPr>
          <p:cNvCxnSpPr>
            <a:cxnSpLocks/>
          </p:cNvCxnSpPr>
          <p:nvPr/>
        </p:nvCxnSpPr>
        <p:spPr>
          <a:xfrm flipV="1">
            <a:off x="1432464" y="4327315"/>
            <a:ext cx="621559" cy="9507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8AF7BCB-00C0-4506-B2C2-C64D7459CD7C}"/>
              </a:ext>
            </a:extLst>
          </p:cNvPr>
          <p:cNvSpPr txBox="1"/>
          <p:nvPr/>
        </p:nvSpPr>
        <p:spPr>
          <a:xfrm>
            <a:off x="1550487" y="5020564"/>
            <a:ext cx="555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7cm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AA65E9-9A95-46CB-8787-A2F1F8AFD245}"/>
              </a:ext>
            </a:extLst>
          </p:cNvPr>
          <p:cNvSpPr txBox="1"/>
          <p:nvPr/>
        </p:nvSpPr>
        <p:spPr>
          <a:xfrm>
            <a:off x="1193052" y="4514067"/>
            <a:ext cx="714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12cm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DD7C33-8A02-437E-AF03-877BDFBBA3E4}"/>
              </a:ext>
            </a:extLst>
          </p:cNvPr>
          <p:cNvSpPr txBox="1"/>
          <p:nvPr/>
        </p:nvSpPr>
        <p:spPr>
          <a:xfrm>
            <a:off x="2914780" y="3963963"/>
            <a:ext cx="3354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Vacuum chamber (VC):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2mm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Winglets </a:t>
            </a:r>
          </a:p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FF54AE-FD8F-4BEC-B258-A7D381C9A6C2}"/>
              </a:ext>
            </a:extLst>
          </p:cNvPr>
          <p:cNvSpPr txBox="1"/>
          <p:nvPr/>
        </p:nvSpPr>
        <p:spPr>
          <a:xfrm>
            <a:off x="4249255" y="1243271"/>
            <a:ext cx="3690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General: </a:t>
            </a:r>
            <a:r>
              <a:rPr lang="en-US" dirty="0"/>
              <a:t>30cm beam separation</a:t>
            </a:r>
          </a:p>
        </p:txBody>
      </p:sp>
    </p:spTree>
    <p:extLst>
      <p:ext uri="{BB962C8B-B14F-4D97-AF65-F5344CB8AC3E}">
        <p14:creationId xmlns:p14="http://schemas.microsoft.com/office/powerpoint/2010/main" val="1530749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1B404A61-2D72-4548-BFBC-DC5B328924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016" t="21101" r="5313" b="27418"/>
          <a:stretch/>
        </p:blipFill>
        <p:spPr>
          <a:xfrm>
            <a:off x="386689" y="1263470"/>
            <a:ext cx="8792062" cy="3967471"/>
          </a:xfrm>
          <a:prstGeom prst="rect">
            <a:avLst/>
          </a:prstGeom>
        </p:spPr>
      </p:pic>
      <p:pic>
        <p:nvPicPr>
          <p:cNvPr id="7" name="Picture 6" descr="A picture containing text, sport&#10;&#10;Description automatically generated">
            <a:extLst>
              <a:ext uri="{FF2B5EF4-FFF2-40B4-BE49-F238E27FC236}">
                <a16:creationId xmlns:a16="http://schemas.microsoft.com/office/drawing/2014/main" id="{1E672DC3-DD8B-4982-A5B9-15482D2760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3" t="23296" r="11931" b="22441"/>
          <a:stretch/>
        </p:blipFill>
        <p:spPr>
          <a:xfrm>
            <a:off x="9252388" y="791431"/>
            <a:ext cx="2547631" cy="1413433"/>
          </a:xfrm>
          <a:prstGeom prst="rect">
            <a:avLst/>
          </a:prstGeom>
        </p:spPr>
      </p:pic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E9D06FF4-40CA-4C01-9433-A379F7C1320A}"/>
              </a:ext>
            </a:extLst>
          </p:cNvPr>
          <p:cNvCxnSpPr/>
          <p:nvPr/>
        </p:nvCxnSpPr>
        <p:spPr>
          <a:xfrm flipV="1">
            <a:off x="575049" y="4690941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AFA48EC-E69F-4EE2-B399-3335B4FFF280}"/>
              </a:ext>
            </a:extLst>
          </p:cNvPr>
          <p:cNvCxnSpPr>
            <a:cxnSpLocks/>
          </p:cNvCxnSpPr>
          <p:nvPr/>
        </p:nvCxnSpPr>
        <p:spPr>
          <a:xfrm flipV="1">
            <a:off x="575049" y="5230940"/>
            <a:ext cx="54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5DB17D21-AEDD-45B5-9CB8-C2EAD5A1DD49}"/>
              </a:ext>
            </a:extLst>
          </p:cNvPr>
          <p:cNvSpPr txBox="1"/>
          <p:nvPr/>
        </p:nvSpPr>
        <p:spPr>
          <a:xfrm>
            <a:off x="1125198" y="5046274"/>
            <a:ext cx="46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</a:t>
            </a:r>
            <a:endParaRPr lang="en-GB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F2742F5-5FB3-42AD-B67A-2FF94FD7E621}"/>
              </a:ext>
            </a:extLst>
          </p:cNvPr>
          <p:cNvSpPr txBox="1"/>
          <p:nvPr/>
        </p:nvSpPr>
        <p:spPr>
          <a:xfrm>
            <a:off x="580895" y="4506275"/>
            <a:ext cx="30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en-GB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D5C1CF1-D9D1-4BD6-B6F7-AF9ACB72B1BA}"/>
              </a:ext>
            </a:extLst>
          </p:cNvPr>
          <p:cNvCxnSpPr>
            <a:cxnSpLocks/>
          </p:cNvCxnSpPr>
          <p:nvPr/>
        </p:nvCxnSpPr>
        <p:spPr>
          <a:xfrm flipV="1">
            <a:off x="9142012" y="1345140"/>
            <a:ext cx="0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2B0469E4-1913-476F-A04C-FE51F9634BF6}"/>
              </a:ext>
            </a:extLst>
          </p:cNvPr>
          <p:cNvCxnSpPr>
            <a:cxnSpLocks/>
          </p:cNvCxnSpPr>
          <p:nvPr/>
        </p:nvCxnSpPr>
        <p:spPr>
          <a:xfrm flipV="1">
            <a:off x="9142012" y="1885140"/>
            <a:ext cx="54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A0F6D509-E10F-4B5C-914C-373C1C61D44F}"/>
              </a:ext>
            </a:extLst>
          </p:cNvPr>
          <p:cNvSpPr txBox="1"/>
          <p:nvPr/>
        </p:nvSpPr>
        <p:spPr>
          <a:xfrm>
            <a:off x="9632830" y="1678893"/>
            <a:ext cx="462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en-GB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F243254-192E-445E-8BB4-FAB84C99280C}"/>
              </a:ext>
            </a:extLst>
          </p:cNvPr>
          <p:cNvSpPr txBox="1"/>
          <p:nvPr/>
        </p:nvSpPr>
        <p:spPr>
          <a:xfrm>
            <a:off x="8987150" y="1030717"/>
            <a:ext cx="30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GB" dirty="0"/>
          </a:p>
        </p:txBody>
      </p:sp>
      <p:sp>
        <p:nvSpPr>
          <p:cNvPr id="113" name="Title 112">
            <a:extLst>
              <a:ext uri="{FF2B5EF4-FFF2-40B4-BE49-F238E27FC236}">
                <a16:creationId xmlns:a16="http://schemas.microsoft.com/office/drawing/2014/main" id="{548C15FE-E8C6-4619-8E3D-D74A2397A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Absorber working &amp; reflection</a:t>
            </a:r>
            <a:endParaRPr lang="en-GB" dirty="0"/>
          </a:p>
        </p:txBody>
      </p:sp>
      <p:pic>
        <p:nvPicPr>
          <p:cNvPr id="114" name="Picture 113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733933EB-2B66-428D-B299-B68DEF6C05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473" t="36633" r="46373" b="38671"/>
          <a:stretch/>
        </p:blipFill>
        <p:spPr>
          <a:xfrm>
            <a:off x="9338568" y="3195485"/>
            <a:ext cx="2702086" cy="2062480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6D2862D6-E74F-416E-83BE-4ACF705E4E06}"/>
              </a:ext>
            </a:extLst>
          </p:cNvPr>
          <p:cNvSpPr txBox="1"/>
          <p:nvPr/>
        </p:nvSpPr>
        <p:spPr>
          <a:xfrm>
            <a:off x="9264352" y="2501445"/>
            <a:ext cx="2850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External beam</a:t>
            </a:r>
            <a:r>
              <a:rPr lang="en-US" dirty="0"/>
              <a:t>: reflected particle </a:t>
            </a:r>
            <a:r>
              <a:rPr lang="en-US" dirty="0">
                <a:sym typeface="Wingdings" panose="05000000000000000000" pitchFamily="2" charset="2"/>
              </a:rPr>
              <a:t> magnet yoke</a:t>
            </a:r>
            <a:endParaRPr lang="en-GB" dirty="0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42B9D69E-F412-466A-ABB8-78557ADFD326}"/>
              </a:ext>
            </a:extLst>
          </p:cNvPr>
          <p:cNvCxnSpPr>
            <a:cxnSpLocks/>
          </p:cNvCxnSpPr>
          <p:nvPr/>
        </p:nvCxnSpPr>
        <p:spPr>
          <a:xfrm flipV="1">
            <a:off x="9660565" y="3468539"/>
            <a:ext cx="698778" cy="254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B48CB874-307F-4F2B-BC80-288185FB7185}"/>
              </a:ext>
            </a:extLst>
          </p:cNvPr>
          <p:cNvCxnSpPr>
            <a:cxnSpLocks/>
          </p:cNvCxnSpPr>
          <p:nvPr/>
        </p:nvCxnSpPr>
        <p:spPr>
          <a:xfrm>
            <a:off x="10396883" y="3502658"/>
            <a:ext cx="723570" cy="413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363614B-ACB2-40FF-8D57-E268C1D71160}"/>
              </a:ext>
            </a:extLst>
          </p:cNvPr>
          <p:cNvCxnSpPr>
            <a:cxnSpLocks/>
          </p:cNvCxnSpPr>
          <p:nvPr/>
        </p:nvCxnSpPr>
        <p:spPr>
          <a:xfrm flipH="1" flipV="1">
            <a:off x="10530045" y="4734745"/>
            <a:ext cx="1114444" cy="260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B8BD8BB8-0546-44B7-AF1D-CF72CF79CE33}"/>
              </a:ext>
            </a:extLst>
          </p:cNvPr>
          <p:cNvCxnSpPr>
            <a:cxnSpLocks/>
          </p:cNvCxnSpPr>
          <p:nvPr/>
        </p:nvCxnSpPr>
        <p:spPr>
          <a:xfrm flipH="1">
            <a:off x="9912424" y="4743480"/>
            <a:ext cx="608229" cy="487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F4311ABE-323F-4E84-8D4F-E634114B09A6}"/>
              </a:ext>
            </a:extLst>
          </p:cNvPr>
          <p:cNvSpPr txBox="1"/>
          <p:nvPr/>
        </p:nvSpPr>
        <p:spPr>
          <a:xfrm>
            <a:off x="9344504" y="5230941"/>
            <a:ext cx="274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Internal beam</a:t>
            </a:r>
            <a:r>
              <a:rPr lang="en-US" dirty="0"/>
              <a:t>: reflected particle </a:t>
            </a:r>
            <a:r>
              <a:rPr lang="en-US" dirty="0">
                <a:sym typeface="Wingdings" panose="05000000000000000000" pitchFamily="2" charset="2"/>
              </a:rPr>
              <a:t> tunnel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5D30A8-A1F3-41ED-983B-ECF596FC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0784DC-8231-4597-9F71-CCF0DC8BC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AA0E4-8B47-4D7B-8CA2-FCE38C1A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2DD155-DAD2-424F-B12F-930F5B7C3FB7}"/>
              </a:ext>
            </a:extLst>
          </p:cNvPr>
          <p:cNvSpPr txBox="1"/>
          <p:nvPr/>
        </p:nvSpPr>
        <p:spPr>
          <a:xfrm>
            <a:off x="911424" y="5401607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Compton scattering</a:t>
            </a:r>
            <a:r>
              <a:rPr lang="en-US" dirty="0"/>
              <a:t>: photon collides with electron and is scattered into a different direction, dominant in the MeV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892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09/12/2021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804246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523999" y="2307417"/>
            <a:ext cx="6804243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3999" y="3195387"/>
            <a:ext cx="6804243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3999" y="4083357"/>
            <a:ext cx="6804243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1523999" y="4971327"/>
            <a:ext cx="6804243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8328246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 flipH="1">
            <a:off x="8328241" y="2305493"/>
            <a:ext cx="1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8328242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8328242" y="408335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8328242" y="497132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980771" y="1534138"/>
            <a:ext cx="634747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Simulation setup - reminder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Synchrotron radiation: spectrum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Dose levels in the tunnel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Si-1MeV neutron equivalent fluence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Conclusion &amp; Outlook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915CDF-0C49-4031-A7F5-0554A6C0A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FCCIS WP2 Workshop 2021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3">
            <a:extLst>
              <a:ext uri="{FF2B5EF4-FFF2-40B4-BE49-F238E27FC236}">
                <a16:creationId xmlns:a16="http://schemas.microsoft.com/office/drawing/2014/main" id="{A37AF653-31CE-47FE-85B0-978F1673C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9117" y="3861048"/>
            <a:ext cx="2187457" cy="20397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B9A3B3-725E-47A5-9E70-8DDD1EDC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124D9-D304-4098-9DBD-C8AF33DE2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5" y="1208872"/>
            <a:ext cx="9937105" cy="4956432"/>
          </a:xfrm>
        </p:spPr>
        <p:txBody>
          <a:bodyPr>
            <a:noAutofit/>
          </a:bodyPr>
          <a:lstStyle/>
          <a:p>
            <a:r>
              <a:rPr lang="en-US" sz="2000" dirty="0"/>
              <a:t>182.5GeV (ttbar): most challenging case for energy deposition studies</a:t>
            </a:r>
          </a:p>
          <a:p>
            <a:r>
              <a:rPr lang="en-US" sz="2000" dirty="0"/>
              <a:t>Representative arc cell (140m)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periodic re-insertion of the particles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5 dipoles, 5 quadrupoles, 4 </a:t>
            </a:r>
            <a:r>
              <a:rPr lang="en-US" sz="2000" dirty="0" err="1"/>
              <a:t>sextupoles</a:t>
            </a:r>
            <a:endParaRPr lang="en-US" sz="2000" dirty="0"/>
          </a:p>
          <a:p>
            <a:r>
              <a:rPr lang="en-US" sz="2000" dirty="0"/>
              <a:t>SR source (</a:t>
            </a:r>
            <a:r>
              <a:rPr lang="en-US" sz="2000" b="1" dirty="0">
                <a:solidFill>
                  <a:schemeClr val="accent5"/>
                </a:solidFill>
              </a:rPr>
              <a:t>NEW!</a:t>
            </a:r>
            <a:r>
              <a:rPr lang="en-US" sz="2000" dirty="0"/>
              <a:t>): e-, e+ in all magnets </a:t>
            </a:r>
            <a:br>
              <a:rPr lang="en-US" sz="2000" dirty="0"/>
            </a:br>
            <a:r>
              <a:rPr lang="en-US" sz="2000" dirty="0">
                <a:sym typeface="Wingdings" panose="05000000000000000000" pitchFamily="2" charset="2"/>
              </a:rPr>
              <a:t> direct approach</a:t>
            </a:r>
          </a:p>
          <a:p>
            <a:r>
              <a:rPr lang="en-US" sz="2000" b="1" dirty="0">
                <a:solidFill>
                  <a:schemeClr val="tx1"/>
                </a:solidFill>
                <a:sym typeface="Wingdings" panose="05000000000000000000" pitchFamily="2" charset="2"/>
              </a:rPr>
              <a:t>Different layouts performed:</a:t>
            </a:r>
          </a:p>
          <a:p>
            <a:pPr lvl="1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Absorbers: Tungsten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(Inermet180) vs.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copper</a:t>
            </a:r>
            <a:r>
              <a:rPr lang="en-US" sz="2000" dirty="0">
                <a:sym typeface="Wingdings" panose="05000000000000000000" pitchFamily="2" charset="2"/>
              </a:rPr>
              <a:t> (</a:t>
            </a:r>
            <a:r>
              <a:rPr lang="en-US" sz="2000" dirty="0" err="1">
                <a:sym typeface="Wingdings" panose="05000000000000000000" pitchFamily="2" charset="2"/>
              </a:rPr>
              <a:t>CuCrZr</a:t>
            </a:r>
            <a:r>
              <a:rPr lang="en-US" sz="2000" dirty="0">
                <a:sym typeface="Wingdings" panose="05000000000000000000" pitchFamily="2" charset="2"/>
              </a:rPr>
              <a:t>)</a:t>
            </a:r>
            <a:br>
              <a:rPr lang="en-US" sz="2000" dirty="0">
                <a:sym typeface="Wingdings" panose="05000000000000000000" pitchFamily="2" charset="2"/>
              </a:rPr>
            </a:br>
            <a:br>
              <a:rPr lang="en-US" sz="2000" dirty="0">
                <a:sym typeface="Wingdings" panose="05000000000000000000" pitchFamily="2" charset="2"/>
              </a:rPr>
            </a:br>
            <a:br>
              <a:rPr lang="en-US" sz="2000" dirty="0">
                <a:sym typeface="Wingdings" panose="05000000000000000000" pitchFamily="2" charset="2"/>
              </a:rPr>
            </a:br>
            <a:br>
              <a:rPr lang="en-US" sz="2000" dirty="0">
                <a:sym typeface="Wingdings" panose="05000000000000000000" pitchFamily="2" charset="2"/>
              </a:rPr>
            </a:br>
            <a:br>
              <a:rPr lang="en-US" sz="2000" dirty="0">
                <a:sym typeface="Wingdings" panose="05000000000000000000" pitchFamily="2" charset="2"/>
              </a:rPr>
            </a:br>
            <a:br>
              <a:rPr lang="en-US" sz="2000" dirty="0">
                <a:sym typeface="Wingdings" panose="05000000000000000000" pitchFamily="2" charset="2"/>
              </a:rPr>
            </a:br>
            <a:endParaRPr lang="en-US" sz="2000" dirty="0">
              <a:sym typeface="Wingdings" panose="05000000000000000000" pitchFamily="2" charset="2"/>
            </a:endParaRPr>
          </a:p>
          <a:p>
            <a:pPr lvl="1"/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Continuous shielding </a:t>
            </a:r>
            <a:r>
              <a:rPr lang="en-US" sz="2000" dirty="0">
                <a:solidFill>
                  <a:schemeClr val="tx1"/>
                </a:solidFill>
                <a:sym typeface="Wingdings" panose="05000000000000000000" pitchFamily="2" charset="2"/>
              </a:rPr>
              <a:t>(comparable to LEP design): tungsten, 1cm around winglet</a:t>
            </a:r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54A8DD84-FE65-434B-A216-9185B63D76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5" t="2601" r="24322" b="7488"/>
          <a:stretch/>
        </p:blipFill>
        <p:spPr>
          <a:xfrm flipH="1">
            <a:off x="8082944" y="4132100"/>
            <a:ext cx="1618083" cy="1620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981C2EA-C820-4903-8B3F-51676F6335B8}"/>
              </a:ext>
            </a:extLst>
          </p:cNvPr>
          <p:cNvSpPr/>
          <p:nvPr/>
        </p:nvSpPr>
        <p:spPr>
          <a:xfrm>
            <a:off x="767408" y="1228701"/>
            <a:ext cx="1224136" cy="400099"/>
          </a:xfrm>
          <a:prstGeom prst="rect">
            <a:avLst/>
          </a:prstGeom>
          <a:solidFill>
            <a:schemeClr val="accent4">
              <a:lumMod val="40000"/>
              <a:lumOff val="60000"/>
              <a:alpha val="21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3C62C-AC5F-4B44-982F-4468EEE5E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8144AC-89F8-45EF-A617-B39A0AF38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441720-11BC-44D4-8D10-764FF75A6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3</a:t>
            </a:fld>
            <a:endParaRPr lang="en-GB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6C558AF-E0BB-4D9B-84FC-0BFBB69E4AF7}"/>
              </a:ext>
            </a:extLst>
          </p:cNvPr>
          <p:cNvSpPr txBox="1">
            <a:spLocks/>
          </p:cNvSpPr>
          <p:nvPr/>
        </p:nvSpPr>
        <p:spPr bwMode="auto">
          <a:xfrm rot="5400000">
            <a:off x="9738772" y="4062724"/>
            <a:ext cx="4551791" cy="2600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Tunnel layout by F. Valchkova-Georgieva (IOWG, 16.10.2019)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4CA46295-1C1E-40A3-9FE1-E05C53117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677498"/>
              </p:ext>
            </p:extLst>
          </p:nvPr>
        </p:nvGraphicFramePr>
        <p:xfrm>
          <a:off x="983432" y="4005064"/>
          <a:ext cx="6633121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5">
                  <a:extLst>
                    <a:ext uri="{9D8B030D-6E8A-4147-A177-3AD203B41FA5}">
                      <a16:colId xmlns:a16="http://schemas.microsoft.com/office/drawing/2014/main" val="3070341078"/>
                    </a:ext>
                  </a:extLst>
                </a:gridCol>
                <a:gridCol w="3316878">
                  <a:extLst>
                    <a:ext uri="{9D8B030D-6E8A-4147-A177-3AD203B41FA5}">
                      <a16:colId xmlns:a16="http://schemas.microsoft.com/office/drawing/2014/main" val="3849519482"/>
                    </a:ext>
                  </a:extLst>
                </a:gridCol>
                <a:gridCol w="2916648">
                  <a:extLst>
                    <a:ext uri="{9D8B030D-6E8A-4147-A177-3AD203B41FA5}">
                      <a16:colId xmlns:a16="http://schemas.microsoft.com/office/drawing/2014/main" val="1721984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Tungsten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Copper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228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accent3"/>
                          </a:solidFill>
                        </a:rPr>
                        <a:t>+</a:t>
                      </a:r>
                      <a:endParaRPr lang="en-GB" b="1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Better absorption properties (higher Z and density)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Easier to manufacture, better behavior in vacuum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582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accent5"/>
                          </a:solidFill>
                        </a:rPr>
                        <a:t>-</a:t>
                      </a:r>
                      <a:endParaRPr lang="en-GB" sz="2800" b="1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Brittle, harder to manufacture, 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Less good energy absorption properties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82241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81E4B58-C7BE-4368-97A4-98E4B6D294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t="19039" r="8742" b="34234"/>
          <a:stretch/>
        </p:blipFill>
        <p:spPr>
          <a:xfrm>
            <a:off x="5692668" y="1988840"/>
            <a:ext cx="5726401" cy="160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39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2EE6F51A-DBA2-4721-8C93-C4523D2BF0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t="19039" r="8742" b="34234"/>
          <a:stretch/>
        </p:blipFill>
        <p:spPr>
          <a:xfrm>
            <a:off x="600098" y="4464446"/>
            <a:ext cx="4536504" cy="1268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2E8613-C545-41CF-87D9-BD7E86890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comparison: absorber vs continuous shielding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07B67-6AE5-4F67-AC10-62FA1A0E7F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1308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Absorbers (ABS):</a:t>
            </a:r>
          </a:p>
          <a:p>
            <a:pPr marL="565150" indent="-342900"/>
            <a:r>
              <a:rPr lang="en-US" sz="2000" dirty="0" err="1"/>
              <a:t>CuCrZr</a:t>
            </a:r>
            <a:r>
              <a:rPr lang="en-US" sz="2000" dirty="0"/>
              <a:t> or Inermet180</a:t>
            </a:r>
          </a:p>
          <a:p>
            <a:pPr marL="565150" indent="-342900"/>
            <a:r>
              <a:rPr lang="en-US" sz="2000" dirty="0"/>
              <a:t>Length: 30cm</a:t>
            </a:r>
          </a:p>
          <a:p>
            <a:pPr marL="565150" indent="-342900"/>
            <a:r>
              <a:rPr lang="en-US" sz="2000" dirty="0"/>
              <a:t>5-6m distance</a:t>
            </a:r>
          </a:p>
          <a:p>
            <a:pPr marL="565150" indent="-342900"/>
            <a:r>
              <a:rPr lang="en-US" sz="2000" dirty="0"/>
              <a:t>Angled surfaces for even power distribution </a:t>
            </a:r>
          </a:p>
          <a:p>
            <a:pPr marL="565150" indent="-342900"/>
            <a:r>
              <a:rPr lang="en-US" sz="2000" dirty="0"/>
              <a:t>Water cooled</a:t>
            </a:r>
          </a:p>
          <a:p>
            <a:pPr marL="565150" indent="-342900"/>
            <a:r>
              <a:rPr lang="en-US" sz="2000" dirty="0"/>
              <a:t>25 ABS in each beam (MBs, MQs) </a:t>
            </a:r>
            <a:r>
              <a:rPr lang="en-US" sz="1200" dirty="0"/>
              <a:t>(Design and initial placement by R. Kersevan)</a:t>
            </a:r>
          </a:p>
          <a:p>
            <a:pPr marL="222250" indent="0">
              <a:buNone/>
            </a:pPr>
            <a:endParaRPr lang="en-GB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D7F9A-79CF-468B-B620-6DE41E1F7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124744"/>
            <a:ext cx="54065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Continuous shielding:</a:t>
            </a:r>
          </a:p>
          <a:p>
            <a:r>
              <a:rPr lang="en-US" sz="2000" dirty="0"/>
              <a:t>Equivalent to LEP layout</a:t>
            </a:r>
          </a:p>
          <a:p>
            <a:r>
              <a:rPr lang="en-US" sz="2000" dirty="0"/>
              <a:t>Continuous shielding around VC in MBs</a:t>
            </a:r>
          </a:p>
          <a:p>
            <a:pPr lvl="1"/>
            <a:r>
              <a:rPr lang="en-US" sz="2000" dirty="0"/>
              <a:t>Space restrictions due to yoke and coils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no shielding in MQs and </a:t>
            </a:r>
            <a:r>
              <a:rPr lang="en-US" sz="2000" dirty="0" err="1"/>
              <a:t>MSs.</a:t>
            </a:r>
            <a:r>
              <a:rPr lang="en-US" sz="2000" dirty="0"/>
              <a:t> </a:t>
            </a:r>
          </a:p>
          <a:p>
            <a:r>
              <a:rPr lang="en-US" sz="2000" dirty="0"/>
              <a:t>Intermet180 </a:t>
            </a:r>
          </a:p>
          <a:p>
            <a:r>
              <a:rPr lang="en-US" sz="2000" dirty="0"/>
              <a:t>Shielding thickness:</a:t>
            </a:r>
          </a:p>
          <a:p>
            <a:pPr lvl="1"/>
            <a:r>
              <a:rPr lang="en-US" sz="1600" dirty="0"/>
              <a:t>Top/bottom: 1cm</a:t>
            </a:r>
          </a:p>
          <a:p>
            <a:pPr lvl="1"/>
            <a:r>
              <a:rPr lang="en-US" sz="1600" dirty="0"/>
              <a:t>Sides: 1.3cm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8A073-745C-4704-99DE-9F0614BD0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9DAD90-82D7-4B6D-B1CC-0986FC9A0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DAD1F-279F-4682-AF54-63057B74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DFB0EC1-912E-45D8-B196-D55B602B46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9456" r="18271" b="18734"/>
          <a:stretch/>
        </p:blipFill>
        <p:spPr>
          <a:xfrm>
            <a:off x="3207248" y="1541358"/>
            <a:ext cx="2812799" cy="1407656"/>
          </a:xfrm>
          <a:prstGeom prst="rect">
            <a:avLst/>
          </a:prstGeom>
        </p:spPr>
      </p:pic>
      <p:pic>
        <p:nvPicPr>
          <p:cNvPr id="11" name="Picture 10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EAE99BD1-143B-46F9-9383-D2756AAA74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0" t="36633" r="12202" b="38671"/>
          <a:stretch/>
        </p:blipFill>
        <p:spPr>
          <a:xfrm>
            <a:off x="407368" y="5425752"/>
            <a:ext cx="5254050" cy="81156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04C6DD-5C6F-458E-B6AB-DE470EAC3B7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0269" y="5001928"/>
            <a:ext cx="1087219" cy="4238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F04736-F6FB-49D7-B201-93CBCDCD3CF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07568" y="5033302"/>
            <a:ext cx="3420000" cy="43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64670E7-134C-44D6-A85A-3C5D7931CFF4}"/>
              </a:ext>
            </a:extLst>
          </p:cNvPr>
          <p:cNvCxnSpPr/>
          <p:nvPr/>
        </p:nvCxnSpPr>
        <p:spPr>
          <a:xfrm flipV="1">
            <a:off x="685798" y="4616870"/>
            <a:ext cx="0" cy="27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A5636C-3909-4D03-AD51-FE0FD3CD0CC3}"/>
              </a:ext>
            </a:extLst>
          </p:cNvPr>
          <p:cNvCxnSpPr>
            <a:cxnSpLocks/>
          </p:cNvCxnSpPr>
          <p:nvPr/>
        </p:nvCxnSpPr>
        <p:spPr>
          <a:xfrm flipV="1">
            <a:off x="684388" y="4886870"/>
            <a:ext cx="27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41FA7FC-CAF3-4DBB-8C89-E9205CA8ED39}"/>
              </a:ext>
            </a:extLst>
          </p:cNvPr>
          <p:cNvSpPr txBox="1"/>
          <p:nvPr/>
        </p:nvSpPr>
        <p:spPr>
          <a:xfrm>
            <a:off x="885628" y="4701574"/>
            <a:ext cx="243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z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704E4C-A182-4454-B480-FA5129F8CA4C}"/>
              </a:ext>
            </a:extLst>
          </p:cNvPr>
          <p:cNvSpPr txBox="1"/>
          <p:nvPr/>
        </p:nvSpPr>
        <p:spPr>
          <a:xfrm>
            <a:off x="644322" y="4488742"/>
            <a:ext cx="309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</a:t>
            </a:r>
            <a:endParaRPr lang="en-GB" sz="1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C53C0EC-4982-4B13-A0EE-E8C7C77DF0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60" t="1567" r="564" b="2362"/>
          <a:stretch/>
        </p:blipFill>
        <p:spPr>
          <a:xfrm>
            <a:off x="6595855" y="4701574"/>
            <a:ext cx="4666041" cy="140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3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D8170-97A7-4DD7-9519-F3D2F92B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term – Synchrotron Radiation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5C8AD-C383-4F3A-B84A-8DB372CE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17304-5EDE-48A1-90CC-D34F1753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C32F9-FE65-4DA0-887D-A58E7653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5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768408" y="29828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Content Placeholder 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AAA33AC-B45E-4F4B-995B-B0F41E3679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0" r="14837"/>
          <a:stretch/>
        </p:blipFill>
        <p:spPr bwMode="auto">
          <a:xfrm>
            <a:off x="115022" y="1700808"/>
            <a:ext cx="4252786" cy="432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30A233-7BCC-4147-9017-40BE740187B8}"/>
              </a:ext>
            </a:extLst>
          </p:cNvPr>
          <p:cNvSpPr txBox="1"/>
          <p:nvPr/>
        </p:nvSpPr>
        <p:spPr>
          <a:xfrm>
            <a:off x="443093" y="1218677"/>
            <a:ext cx="4434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SR Spectrum of primary electrons: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489FAB-24B7-46BD-911B-78E873FEC293}"/>
              </a:ext>
            </a:extLst>
          </p:cNvPr>
          <p:cNvSpPr txBox="1"/>
          <p:nvPr/>
        </p:nvSpPr>
        <p:spPr>
          <a:xfrm rot="16200000">
            <a:off x="-78447" y="310525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-2</a:t>
            </a:r>
            <a:endParaRPr lang="en-GB" sz="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F913A5-F50A-4CB5-BFBD-01867BC0603E}"/>
              </a:ext>
            </a:extLst>
          </p:cNvPr>
          <p:cNvGrpSpPr/>
          <p:nvPr/>
        </p:nvGrpSpPr>
        <p:grpSpPr>
          <a:xfrm>
            <a:off x="670453" y="4716141"/>
            <a:ext cx="3279179" cy="884059"/>
            <a:chOff x="810118" y="4840291"/>
            <a:chExt cx="3279179" cy="95173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EB6021D-D13A-47EC-A944-87713F4D7BB2}"/>
                </a:ext>
              </a:extLst>
            </p:cNvPr>
            <p:cNvSpPr/>
            <p:nvPr/>
          </p:nvSpPr>
          <p:spPr bwMode="auto">
            <a:xfrm>
              <a:off x="810118" y="4840291"/>
              <a:ext cx="3279179" cy="951732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89EE0D-3BD2-49DD-91CF-5F45CB82ABD0}"/>
                </a:ext>
              </a:extLst>
            </p:cNvPr>
            <p:cNvSpPr txBox="1"/>
            <p:nvPr/>
          </p:nvSpPr>
          <p:spPr>
            <a:xfrm>
              <a:off x="979081" y="5007064"/>
              <a:ext cx="3007413" cy="629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ttbar-mode is most relevant for energy deposition studies </a:t>
              </a:r>
              <a:endParaRPr lang="en-GB" sz="1600" dirty="0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9269DE6-6E6E-4B0E-8911-BD78270F05E8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2343123" y="4572126"/>
            <a:ext cx="783626" cy="29893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4" name="Table 6">
                <a:extLst>
                  <a:ext uri="{FF2B5EF4-FFF2-40B4-BE49-F238E27FC236}">
                    <a16:creationId xmlns:a16="http://schemas.microsoft.com/office/drawing/2014/main" id="{B7EF3E64-8AF2-4262-8918-C93869F7B7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1136624"/>
                  </p:ext>
                </p:extLst>
              </p:nvPr>
            </p:nvGraphicFramePr>
            <p:xfrm>
              <a:off x="6306974" y="4234615"/>
              <a:ext cx="3713394" cy="148336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144981">
                      <a:extLst>
                        <a:ext uri="{9D8B030D-6E8A-4147-A177-3AD203B41FA5}">
                          <a16:colId xmlns:a16="http://schemas.microsoft.com/office/drawing/2014/main" val="306208326"/>
                        </a:ext>
                      </a:extLst>
                    </a:gridCol>
                    <a:gridCol w="1568413">
                      <a:extLst>
                        <a:ext uri="{9D8B030D-6E8A-4147-A177-3AD203B41FA5}">
                          <a16:colId xmlns:a16="http://schemas.microsoft.com/office/drawing/2014/main" val="198516618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0" dirty="0"/>
                            <a:t>Energy loss (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1800" b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a:rPr lang="en-US" sz="1800" b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b="0" dirty="0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smtClean="0">
                                  <a:latin typeface="Cambria Math" panose="02040503050406030204" pitchFamily="18" charset="0"/>
                                </a:rPr>
                                <m:t>9.2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en-US" sz="1800" b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latin typeface="Cambria Math" panose="02040503050406030204" pitchFamily="18" charset="0"/>
                                </a:rPr>
                                <m:t>turn</m:t>
                              </m:r>
                            </m:oMath>
                          </a14:m>
                          <a:r>
                            <a:rPr lang="en-GB" sz="1800" dirty="0"/>
                            <a:t> </a:t>
                          </a:r>
                          <a:endParaRPr lang="en-GB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6406242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Critical energy</a:t>
                          </a:r>
                          <a:r>
                            <a:rPr lang="en-US" sz="1800" b="0" dirty="0">
                              <a:sym typeface="Wingdings" panose="05000000000000000000" pitchFamily="2" charset="2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smtClean="0">
                                      <a:latin typeface="Cambria Math" panose="02040503050406030204" pitchFamily="18" charset="0"/>
                                      <a:sym typeface="Wingdings" panose="05000000000000000000" pitchFamily="2" charset="2"/>
                                    </a:rPr>
                                    <m:t>𝐶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b="0" dirty="0">
                              <a:sym typeface="Wingdings" panose="05000000000000000000" pitchFamily="2" charset="2"/>
                            </a:rPr>
                            <a:t>)</a:t>
                          </a:r>
                          <a:endParaRPr lang="en-GB" b="0" dirty="0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mpd="sng"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800" b="0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1.25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MeV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330207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Power whole ring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smtClean="0">
                                    <a:latin typeface="Cambria Math" panose="02040503050406030204" pitchFamily="18" charset="0"/>
                                  </a:rPr>
                                  <m:t>MW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76482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Power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140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m</m:t>
                              </m:r>
                            </m:oMath>
                          </a14:m>
                          <a:endParaRPr lang="en-GB" b="0" dirty="0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1800" b="0" smtClean="0">
                                    <a:latin typeface="Cambria Math" panose="02040503050406030204" pitchFamily="18" charset="0"/>
                                  </a:rPr>
                                  <m:t>168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 b="0" smtClean="0">
                                    <a:latin typeface="Cambria Math" panose="02040503050406030204" pitchFamily="18" charset="0"/>
                                  </a:rPr>
                                  <m:t>kW</m:t>
                                </m:r>
                              </m:oMath>
                            </m:oMathPara>
                          </a14:m>
                          <a:endParaRPr lang="en-GB" b="0" dirty="0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4801268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4" name="Table 6">
                <a:extLst>
                  <a:ext uri="{FF2B5EF4-FFF2-40B4-BE49-F238E27FC236}">
                    <a16:creationId xmlns:a16="http://schemas.microsoft.com/office/drawing/2014/main" id="{B7EF3E64-8AF2-4262-8918-C93869F7B75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1136624"/>
                  </p:ext>
                </p:extLst>
              </p:nvPr>
            </p:nvGraphicFramePr>
            <p:xfrm>
              <a:off x="6306974" y="4234615"/>
              <a:ext cx="3713394" cy="148336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144981">
                      <a:extLst>
                        <a:ext uri="{9D8B030D-6E8A-4147-A177-3AD203B41FA5}">
                          <a16:colId xmlns:a16="http://schemas.microsoft.com/office/drawing/2014/main" val="306208326"/>
                        </a:ext>
                      </a:extLst>
                    </a:gridCol>
                    <a:gridCol w="1568413">
                      <a:extLst>
                        <a:ext uri="{9D8B030D-6E8A-4147-A177-3AD203B41FA5}">
                          <a16:colId xmlns:a16="http://schemas.microsoft.com/office/drawing/2014/main" val="198516618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84" t="-8197" r="-7386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6822" t="-8197" r="-77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06242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mpd="sng"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84" t="-108197" r="-7386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6822" t="-108197" r="-77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30207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Power whole ring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6822" t="-208197" r="-77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76482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84" t="-308197" r="-7386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>
                          <a:noFill/>
                        </a:lnL>
                        <a:lnR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70C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6822" t="-308197" r="-77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4801268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ontent Placeholder 18">
                <a:extLst>
                  <a:ext uri="{FF2B5EF4-FFF2-40B4-BE49-F238E27FC236}">
                    <a16:creationId xmlns:a16="http://schemas.microsoft.com/office/drawing/2014/main" id="{ECC03E57-9DB9-4CC0-8441-15F87A134E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94080" y="1212950"/>
                <a:ext cx="5876904" cy="2779196"/>
              </a:xfrm>
            </p:spPr>
            <p:txBody>
              <a:bodyPr>
                <a:normAutofit/>
              </a:bodyPr>
              <a:lstStyle/>
              <a:p>
                <a:r>
                  <a:rPr lang="en-US" sz="2000" b="1" dirty="0"/>
                  <a:t>Electromagnetic radiation</a:t>
                </a:r>
                <a:r>
                  <a:rPr lang="en-US" sz="2000" dirty="0"/>
                  <a:t> emitted tangentially with an angular spread by charged particles moving along a curved trajectory</a:t>
                </a:r>
              </a:p>
              <a:p>
                <a:r>
                  <a:rPr lang="en-US" sz="2000" dirty="0"/>
                  <a:t>The </a:t>
                </a:r>
                <a:r>
                  <a:rPr lang="en-US" sz="2000" b="1" dirty="0">
                    <a:solidFill>
                      <a:schemeClr val="accent3">
                        <a:lumMod val="75000"/>
                      </a:schemeClr>
                    </a:solidFill>
                  </a:rPr>
                  <a:t>lighter</a:t>
                </a:r>
                <a:r>
                  <a:rPr lang="en-US" sz="2000" dirty="0"/>
                  <a:t> the particle and the higher the </a:t>
                </a:r>
                <a:r>
                  <a:rPr lang="en-US" sz="2000" b="1" dirty="0">
                    <a:solidFill>
                      <a:schemeClr val="accent5">
                        <a:lumMod val="75000"/>
                      </a:schemeClr>
                    </a:solidFill>
                  </a:rPr>
                  <a:t>energy</a:t>
                </a:r>
                <a:r>
                  <a:rPr lang="en-US" sz="2000" dirty="0"/>
                  <a:t>, the stronger the effect: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sz="2000" dirty="0"/>
                  <a:t>SR related numbers in FCC-</a:t>
                </a:r>
                <a:r>
                  <a:rPr lang="en-US" sz="2000" dirty="0" err="1"/>
                  <a:t>ee</a:t>
                </a:r>
                <a:r>
                  <a:rPr lang="en-US" sz="2000" dirty="0"/>
                  <a:t>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10.76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US" sz="2000" dirty="0"/>
                  <a:t>):</a:t>
                </a:r>
              </a:p>
            </p:txBody>
          </p:sp>
        </mc:Choice>
        <mc:Fallback>
          <p:sp>
            <p:nvSpPr>
              <p:cNvPr id="25" name="Content Placeholder 18">
                <a:extLst>
                  <a:ext uri="{FF2B5EF4-FFF2-40B4-BE49-F238E27FC236}">
                    <a16:creationId xmlns:a16="http://schemas.microsoft.com/office/drawing/2014/main" id="{ECC03E57-9DB9-4CC0-8441-15F87A134E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94080" y="1212950"/>
                <a:ext cx="5876904" cy="2779196"/>
              </a:xfrm>
              <a:blipFill>
                <a:blip r:embed="rId4"/>
                <a:stretch>
                  <a:fillRect l="-934" t="-1096" r="-726" b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765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EE317CD-1308-4963-8C77-C32D001EF1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393503"/>
              </p:ext>
            </p:extLst>
          </p:nvPr>
        </p:nvGraphicFramePr>
        <p:xfrm>
          <a:off x="2207568" y="3660776"/>
          <a:ext cx="5972508" cy="2627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61807D58-08EE-41E7-A315-688A0C3541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445457"/>
              </p:ext>
            </p:extLst>
          </p:nvPr>
        </p:nvGraphicFramePr>
        <p:xfrm>
          <a:off x="298529" y="1100456"/>
          <a:ext cx="7881547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80">
                  <a:extLst>
                    <a:ext uri="{9D8B030D-6E8A-4147-A177-3AD203B41FA5}">
                      <a16:colId xmlns:a16="http://schemas.microsoft.com/office/drawing/2014/main" val="3205703664"/>
                    </a:ext>
                  </a:extLst>
                </a:gridCol>
                <a:gridCol w="1148080">
                  <a:extLst>
                    <a:ext uri="{9D8B030D-6E8A-4147-A177-3AD203B41FA5}">
                      <a16:colId xmlns:a16="http://schemas.microsoft.com/office/drawing/2014/main" val="3321915218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3950814902"/>
                    </a:ext>
                  </a:extLst>
                </a:gridCol>
                <a:gridCol w="1148080">
                  <a:extLst>
                    <a:ext uri="{9D8B030D-6E8A-4147-A177-3AD203B41FA5}">
                      <a16:colId xmlns:a16="http://schemas.microsoft.com/office/drawing/2014/main" val="1204675691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1808728577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851101541"/>
                    </a:ext>
                  </a:extLst>
                </a:gridCol>
                <a:gridCol w="853367">
                  <a:extLst>
                    <a:ext uri="{9D8B030D-6E8A-4147-A177-3AD203B41FA5}">
                      <a16:colId xmlns:a16="http://schemas.microsoft.com/office/drawing/2014/main" val="3472586758"/>
                    </a:ext>
                  </a:extLst>
                </a:gridCol>
              </a:tblGrid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Power 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Tungsten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Copper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Continuous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45116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Dipoles*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7.8kW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23.4kW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887315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Quads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17.4kW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601635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Sexts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6391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b="1" dirty="0"/>
                        <a:t>ABS, Shield/VC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155kW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92.3%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131kW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78%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135kW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81%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77639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Tunnel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4.1kW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207172"/>
                  </a:ext>
                </a:extLst>
              </a:tr>
              <a:tr h="327978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168kW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168kW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167kW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56045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82BE340-A029-460E-A390-7FCA2479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Power deposition comparison: Tungsten vs Copper vs Continuous</a:t>
            </a: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0C97F2-50C1-4302-9290-E613086C5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FFC9E-BDB8-4CFE-9A7C-FDD5715EA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FDBA84-2755-4F7B-BC12-C63F02B9F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96BB1E2-04C3-4C64-AF9A-590D8C7854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830456"/>
              </p:ext>
            </p:extLst>
          </p:nvPr>
        </p:nvGraphicFramePr>
        <p:xfrm>
          <a:off x="2059396" y="3660776"/>
          <a:ext cx="2236403" cy="228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ED2F472-9CAA-428F-AE20-17D70C7F2C39}"/>
              </a:ext>
            </a:extLst>
          </p:cNvPr>
          <p:cNvSpPr txBox="1"/>
          <p:nvPr/>
        </p:nvSpPr>
        <p:spPr>
          <a:xfrm>
            <a:off x="8581103" y="3795010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Peak heat load on ABS </a:t>
            </a:r>
            <a:r>
              <a:rPr lang="en-US" dirty="0"/>
              <a:t>(hottest spot on the absorber)</a:t>
            </a:r>
          </a:p>
          <a:p>
            <a:r>
              <a:rPr lang="en-US" dirty="0"/>
              <a:t>In the (unrealistic) adiabatic assumption</a:t>
            </a:r>
            <a:r>
              <a:rPr lang="en-US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Tungsten: 280K/s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Copper: 100K/s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Continuous: 10K/s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FB5109-5D15-4247-B850-A06E61DBE702}"/>
              </a:ext>
            </a:extLst>
          </p:cNvPr>
          <p:cNvSpPr txBox="1"/>
          <p:nvPr/>
        </p:nvSpPr>
        <p:spPr>
          <a:xfrm rot="16200000">
            <a:off x="-1013759" y="2185185"/>
            <a:ext cx="2316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Without VC and shielding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5CCF11-413D-4793-84F1-D55ADEE38CAC}"/>
              </a:ext>
            </a:extLst>
          </p:cNvPr>
          <p:cNvSpPr txBox="1"/>
          <p:nvPr/>
        </p:nvSpPr>
        <p:spPr>
          <a:xfrm>
            <a:off x="163546" y="4374585"/>
            <a:ext cx="2236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/>
              <a:t>Normalisation</a:t>
            </a:r>
            <a:r>
              <a:rPr lang="de-AT" dirty="0"/>
              <a:t>:</a:t>
            </a:r>
          </a:p>
          <a:p>
            <a:pPr>
              <a:buSzPct val="100000"/>
            </a:pPr>
            <a:r>
              <a:rPr lang="de-AT" dirty="0" err="1"/>
              <a:t>Current</a:t>
            </a:r>
            <a:r>
              <a:rPr lang="de-AT" dirty="0"/>
              <a:t>: 5.4mA</a:t>
            </a:r>
          </a:p>
          <a:p>
            <a:r>
              <a:rPr lang="de-AT" dirty="0"/>
              <a:t>Energy: 182.5GeV</a:t>
            </a:r>
          </a:p>
          <a:p>
            <a:r>
              <a:rPr lang="de-AT" dirty="0"/>
              <a:t>Runtime: 10</a:t>
            </a:r>
            <a:r>
              <a:rPr lang="de-AT" baseline="30000" dirty="0"/>
              <a:t>7</a:t>
            </a:r>
            <a:r>
              <a:rPr lang="de-AT" dirty="0"/>
              <a:t>s</a:t>
            </a:r>
            <a:endParaRPr lang="en-GB" dirty="0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742F468F-D089-48CD-B622-CDD3ACFE13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539142"/>
              </p:ext>
            </p:extLst>
          </p:nvPr>
        </p:nvGraphicFramePr>
        <p:xfrm>
          <a:off x="6312025" y="3642687"/>
          <a:ext cx="1868052" cy="228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406F014A-4239-4CA3-B071-B489109CF8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09" t="7108" r="14424" b="8107"/>
          <a:stretch/>
        </p:blipFill>
        <p:spPr>
          <a:xfrm>
            <a:off x="8938985" y="1973057"/>
            <a:ext cx="2514633" cy="1669630"/>
          </a:xfrm>
          <a:prstGeom prst="rect">
            <a:avLst/>
          </a:prstGeom>
        </p:spPr>
      </p:pic>
      <p:cxnSp>
        <p:nvCxnSpPr>
          <p:cNvPr id="9" name="Connector: Curved 8">
            <a:extLst>
              <a:ext uri="{FF2B5EF4-FFF2-40B4-BE49-F238E27FC236}">
                <a16:creationId xmlns:a16="http://schemas.microsoft.com/office/drawing/2014/main" id="{FAD34C2D-F5D0-4851-95DB-1FC6A5A160EF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0519168" y="3255440"/>
            <a:ext cx="1208384" cy="432048"/>
          </a:xfrm>
          <a:prstGeom prst="curvedConnector3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4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xplosion: 14 Points 8">
            <a:extLst>
              <a:ext uri="{FF2B5EF4-FFF2-40B4-BE49-F238E27FC236}">
                <a16:creationId xmlns:a16="http://schemas.microsoft.com/office/drawing/2014/main" id="{C6BC9EB3-70FD-48A7-B1A7-2DFBA827B25B}"/>
              </a:ext>
            </a:extLst>
          </p:cNvPr>
          <p:cNvSpPr/>
          <p:nvPr/>
        </p:nvSpPr>
        <p:spPr bwMode="auto">
          <a:xfrm>
            <a:off x="9051725" y="1309055"/>
            <a:ext cx="3048101" cy="2830144"/>
          </a:xfrm>
          <a:prstGeom prst="irregularSeal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Highly impacted VC</a:t>
            </a:r>
            <a:endParaRPr lang="en-GB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B96835-010A-42F8-A948-258EE510B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269944"/>
            <a:ext cx="10111680" cy="715840"/>
          </a:xfrm>
        </p:spPr>
        <p:txBody>
          <a:bodyPr>
            <a:normAutofit/>
          </a:bodyPr>
          <a:lstStyle/>
          <a:p>
            <a:r>
              <a:rPr lang="en-US" dirty="0"/>
              <a:t>Power distribution on the absorbers and MBs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B9C64-3708-48C7-8B63-5BB38DF43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3EAAD-81CD-4E5A-83A2-4DF97929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328F5E-AD1C-4FE4-8858-167992F05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3903013D-8D50-4DF2-AC0B-0C2C279EF3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753439"/>
              </p:ext>
            </p:extLst>
          </p:nvPr>
        </p:nvGraphicFramePr>
        <p:xfrm>
          <a:off x="4637829" y="1529331"/>
          <a:ext cx="5201014" cy="336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331AEDD0-A7BD-412A-8B0E-47F446CB4EB8}"/>
              </a:ext>
            </a:extLst>
          </p:cNvPr>
          <p:cNvSpPr/>
          <p:nvPr/>
        </p:nvSpPr>
        <p:spPr bwMode="auto">
          <a:xfrm>
            <a:off x="5069514" y="4818252"/>
            <a:ext cx="108000" cy="1080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AD4E6C-E5F1-4228-A6C3-182FE0B4AD64}"/>
              </a:ext>
            </a:extLst>
          </p:cNvPr>
          <p:cNvSpPr txBox="1"/>
          <p:nvPr/>
        </p:nvSpPr>
        <p:spPr>
          <a:xfrm>
            <a:off x="5090608" y="4674622"/>
            <a:ext cx="1569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ABS (Copper)</a:t>
            </a:r>
            <a:endParaRPr lang="en-GB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F4C75E-DD50-45D8-9F45-A32DC6A391C5}"/>
              </a:ext>
            </a:extLst>
          </p:cNvPr>
          <p:cNvSpPr/>
          <p:nvPr/>
        </p:nvSpPr>
        <p:spPr bwMode="auto">
          <a:xfrm>
            <a:off x="6646686" y="4803043"/>
            <a:ext cx="108000" cy="10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C08B4B-E1D1-42F9-9AA0-D7A221131940}"/>
              </a:ext>
            </a:extLst>
          </p:cNvPr>
          <p:cNvSpPr txBox="1"/>
          <p:nvPr/>
        </p:nvSpPr>
        <p:spPr>
          <a:xfrm>
            <a:off x="6700686" y="4674622"/>
            <a:ext cx="1317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Continuous </a:t>
            </a:r>
            <a:endParaRPr lang="en-GB" sz="1600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FDDA474E-47F9-46A7-89C3-289A91634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997761"/>
              </p:ext>
            </p:extLst>
          </p:nvPr>
        </p:nvGraphicFramePr>
        <p:xfrm>
          <a:off x="9820461" y="4300410"/>
          <a:ext cx="2297748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293">
                  <a:extLst>
                    <a:ext uri="{9D8B030D-6E8A-4147-A177-3AD203B41FA5}">
                      <a16:colId xmlns:a16="http://schemas.microsoft.com/office/drawing/2014/main" val="363324968"/>
                    </a:ext>
                  </a:extLst>
                </a:gridCol>
                <a:gridCol w="1100455">
                  <a:extLst>
                    <a:ext uri="{9D8B030D-6E8A-4147-A177-3AD203B41FA5}">
                      <a16:colId xmlns:a16="http://schemas.microsoft.com/office/drawing/2014/main" val="13133322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Comp.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810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Yoke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216394"/>
                  </a:ext>
                </a:extLst>
              </a:tr>
              <a:tr h="142284">
                <a:tc>
                  <a:txBody>
                    <a:bodyPr/>
                    <a:lstStyle/>
                    <a:p>
                      <a:r>
                        <a:rPr lang="en-US" sz="1400" dirty="0"/>
                        <a:t>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Copper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49401"/>
                  </a:ext>
                </a:extLst>
              </a:tr>
              <a:tr h="159371">
                <a:tc>
                  <a:txBody>
                    <a:bodyPr/>
                    <a:lstStyle/>
                    <a:p>
                      <a:r>
                        <a:rPr lang="en-US" sz="1400" dirty="0"/>
                        <a:t>VCR/VCL*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Copper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882034"/>
                  </a:ext>
                </a:extLst>
              </a:tr>
              <a:tr h="159371">
                <a:tc>
                  <a:txBody>
                    <a:bodyPr/>
                    <a:lstStyle/>
                    <a:p>
                      <a:r>
                        <a:rPr lang="en-US" sz="1400" dirty="0"/>
                        <a:t>Shield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Inerm180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208377"/>
                  </a:ext>
                </a:extLst>
              </a:tr>
            </a:tbl>
          </a:graphicData>
        </a:graphic>
      </p:graphicFrame>
      <p:graphicFrame>
        <p:nvGraphicFramePr>
          <p:cNvPr id="21" name="Table 13">
            <a:extLst>
              <a:ext uri="{FF2B5EF4-FFF2-40B4-BE49-F238E27FC236}">
                <a16:creationId xmlns:a16="http://schemas.microsoft.com/office/drawing/2014/main" id="{B13EB3E1-177A-405F-926E-CCA6F643F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138398"/>
              </p:ext>
            </p:extLst>
          </p:nvPr>
        </p:nvGraphicFramePr>
        <p:xfrm>
          <a:off x="641225" y="1606765"/>
          <a:ext cx="360934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780">
                  <a:extLst>
                    <a:ext uri="{9D8B030D-6E8A-4147-A177-3AD203B41FA5}">
                      <a16:colId xmlns:a16="http://schemas.microsoft.com/office/drawing/2014/main" val="3205703664"/>
                    </a:ext>
                  </a:extLst>
                </a:gridCol>
                <a:gridCol w="1275080">
                  <a:extLst>
                    <a:ext uri="{9D8B030D-6E8A-4147-A177-3AD203B41FA5}">
                      <a16:colId xmlns:a16="http://schemas.microsoft.com/office/drawing/2014/main" val="3950814902"/>
                    </a:ext>
                  </a:extLst>
                </a:gridCol>
                <a:gridCol w="1046480">
                  <a:extLst>
                    <a:ext uri="{9D8B030D-6E8A-4147-A177-3AD203B41FA5}">
                      <a16:colId xmlns:a16="http://schemas.microsoft.com/office/drawing/2014/main" val="18087285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on 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Tungsten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Copper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45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Absorber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887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601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6391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FC4F3FC3-56DF-41D9-BFD2-3D03AD2D2A39}"/>
              </a:ext>
            </a:extLst>
          </p:cNvPr>
          <p:cNvSpPr txBox="1"/>
          <p:nvPr/>
        </p:nvSpPr>
        <p:spPr>
          <a:xfrm>
            <a:off x="329534" y="3329918"/>
            <a:ext cx="4153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Percentage calculated from one representative absorber</a:t>
            </a:r>
            <a:endParaRPr lang="en-GB" sz="1200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73714D31-3D39-49C6-A0CA-EF9A528A2A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680374"/>
              </p:ext>
            </p:extLst>
          </p:nvPr>
        </p:nvGraphicFramePr>
        <p:xfrm>
          <a:off x="623392" y="3843705"/>
          <a:ext cx="360934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780">
                  <a:extLst>
                    <a:ext uri="{9D8B030D-6E8A-4147-A177-3AD203B41FA5}">
                      <a16:colId xmlns:a16="http://schemas.microsoft.com/office/drawing/2014/main" val="3205703664"/>
                    </a:ext>
                  </a:extLst>
                </a:gridCol>
                <a:gridCol w="1275080">
                  <a:extLst>
                    <a:ext uri="{9D8B030D-6E8A-4147-A177-3AD203B41FA5}">
                      <a16:colId xmlns:a16="http://schemas.microsoft.com/office/drawing/2014/main" val="3950814902"/>
                    </a:ext>
                  </a:extLst>
                </a:gridCol>
                <a:gridCol w="1046480">
                  <a:extLst>
                    <a:ext uri="{9D8B030D-6E8A-4147-A177-3AD203B41FA5}">
                      <a16:colId xmlns:a16="http://schemas.microsoft.com/office/drawing/2014/main" val="18087285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on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Tungsten (1.7kW)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Copper (5.3kW)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645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72%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887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6601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639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7C9A9550-1460-49BF-8D54-F733317EED66}"/>
              </a:ext>
            </a:extLst>
          </p:cNvPr>
          <p:cNvSpPr txBox="1"/>
          <p:nvPr/>
        </p:nvSpPr>
        <p:spPr>
          <a:xfrm>
            <a:off x="328441" y="5595012"/>
            <a:ext cx="4153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Percentage calculated from one representative MB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EF524D-BA07-4FC2-BA16-F18B07747733}"/>
              </a:ext>
            </a:extLst>
          </p:cNvPr>
          <p:cNvSpPr txBox="1"/>
          <p:nvPr/>
        </p:nvSpPr>
        <p:spPr>
          <a:xfrm>
            <a:off x="9211021" y="5887364"/>
            <a:ext cx="3048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 VC…Vacuum Chamber (right/left)</a:t>
            </a:r>
            <a:endParaRPr lang="en-GB" sz="14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125E673-F925-4C5E-B4F6-B16385206CB6}"/>
              </a:ext>
            </a:extLst>
          </p:cNvPr>
          <p:cNvCxnSpPr>
            <a:cxnSpLocks/>
          </p:cNvCxnSpPr>
          <p:nvPr/>
        </p:nvCxnSpPr>
        <p:spPr bwMode="auto">
          <a:xfrm>
            <a:off x="4507469" y="1294141"/>
            <a:ext cx="0" cy="471541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98AA43D-2262-4A48-8725-D5CD404F0A85}"/>
              </a:ext>
            </a:extLst>
          </p:cNvPr>
          <p:cNvSpPr txBox="1"/>
          <p:nvPr/>
        </p:nvSpPr>
        <p:spPr>
          <a:xfrm>
            <a:off x="4865442" y="1145394"/>
            <a:ext cx="648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Power distribution on MB: ABS (Copper) vs continuous</a:t>
            </a:r>
            <a:endParaRPr lang="en-GB" b="1" dirty="0"/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A0BEE9F6-4482-4F0B-B564-3F2430C32BD8}"/>
              </a:ext>
            </a:extLst>
          </p:cNvPr>
          <p:cNvSpPr/>
          <p:nvPr/>
        </p:nvSpPr>
        <p:spPr bwMode="auto">
          <a:xfrm rot="5400000">
            <a:off x="8438205" y="858614"/>
            <a:ext cx="452512" cy="1958766"/>
          </a:xfrm>
          <a:prstGeom prst="curvedRightArrow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25000">
                <a:schemeClr val="accent2">
                  <a:lumMod val="20000"/>
                  <a:lumOff val="80000"/>
                </a:schemeClr>
              </a:gs>
              <a:gs pos="38000">
                <a:schemeClr val="accent2">
                  <a:lumMod val="40000"/>
                  <a:lumOff val="60000"/>
                </a:schemeClr>
              </a:gs>
              <a:gs pos="55000">
                <a:schemeClr val="accent2">
                  <a:lumMod val="60000"/>
                  <a:lumOff val="40000"/>
                </a:schemeClr>
              </a:gs>
              <a:gs pos="80000">
                <a:schemeClr val="accent5">
                  <a:lumMod val="75000"/>
                </a:schemeClr>
              </a:gs>
              <a:gs pos="88000">
                <a:schemeClr val="accent5">
                  <a:lumMod val="75000"/>
                </a:schemeClr>
              </a:gs>
              <a:gs pos="100000">
                <a:schemeClr val="accent5"/>
              </a:gs>
            </a:gsLst>
          </a:gra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6407E2-DA92-4518-AA09-1C69B5CA5AB5}"/>
              </a:ext>
            </a:extLst>
          </p:cNvPr>
          <p:cNvSpPr txBox="1"/>
          <p:nvPr/>
        </p:nvSpPr>
        <p:spPr>
          <a:xfrm>
            <a:off x="4932399" y="5152012"/>
            <a:ext cx="3853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Absorber (</a:t>
            </a:r>
            <a:r>
              <a:rPr lang="en-US" b="1" dirty="0" err="1"/>
              <a:t>CuCrZr</a:t>
            </a:r>
            <a:r>
              <a:rPr lang="en-US" b="1" dirty="0"/>
              <a:t>, 30cm): </a:t>
            </a:r>
            <a:r>
              <a:rPr lang="en-US" dirty="0"/>
              <a:t>~2.6kW</a:t>
            </a:r>
          </a:p>
          <a:p>
            <a:r>
              <a:rPr lang="en-US" dirty="0"/>
              <a:t>(W/m not meaningful)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E37099C-5ACA-4529-A713-825CBA3051F5}"/>
              </a:ext>
            </a:extLst>
          </p:cNvPr>
          <p:cNvSpPr txBox="1"/>
          <p:nvPr/>
        </p:nvSpPr>
        <p:spPr>
          <a:xfrm>
            <a:off x="536762" y="1145394"/>
            <a:ext cx="384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Power comparison different ABS: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33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14" grpId="0">
        <p:bldAsOne/>
      </p:bldGraphic>
      <p:bldP spid="11" grpId="0" animBg="1"/>
      <p:bldP spid="12" grpId="0"/>
      <p:bldP spid="18" grpId="0" animBg="1"/>
      <p:bldP spid="19" grpId="0"/>
      <p:bldP spid="3" grpId="0"/>
      <p:bldP spid="8" grpId="0"/>
      <p:bldP spid="13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31724CE-9853-4EA1-B1FF-8E9536867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27" r="2865"/>
          <a:stretch/>
        </p:blipFill>
        <p:spPr>
          <a:xfrm>
            <a:off x="8725831" y="260576"/>
            <a:ext cx="3418841" cy="338948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AE6CA13-8238-4724-BDA3-6A11D1A7B8F4}"/>
              </a:ext>
            </a:extLst>
          </p:cNvPr>
          <p:cNvSpPr/>
          <p:nvPr/>
        </p:nvSpPr>
        <p:spPr>
          <a:xfrm>
            <a:off x="30399" y="3692757"/>
            <a:ext cx="7920009" cy="2340623"/>
          </a:xfrm>
          <a:prstGeom prst="rect">
            <a:avLst/>
          </a:prstGeom>
          <a:solidFill>
            <a:schemeClr val="accent4">
              <a:alpha val="4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64A381-6544-400C-A1D4-A089DD03A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937" y="29912"/>
            <a:ext cx="10515600" cy="1325563"/>
          </a:xfrm>
        </p:spPr>
        <p:txBody>
          <a:bodyPr/>
          <a:lstStyle/>
          <a:p>
            <a:r>
              <a:rPr lang="en-US" dirty="0"/>
              <a:t>Dose in the tunnel environment – y </a:t>
            </a:r>
            <a:r>
              <a:rPr lang="en-US" dirty="0" err="1"/>
              <a:t>centre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3D1428-1095-4BB2-A8EA-EE93B5077E0B}"/>
              </a:ext>
            </a:extLst>
          </p:cNvPr>
          <p:cNvSpPr/>
          <p:nvPr/>
        </p:nvSpPr>
        <p:spPr>
          <a:xfrm>
            <a:off x="9204620" y="2065640"/>
            <a:ext cx="2337631" cy="283239"/>
          </a:xfrm>
          <a:prstGeom prst="rect">
            <a:avLst/>
          </a:prstGeom>
          <a:solidFill>
            <a:schemeClr val="accent4">
              <a:alpha val="39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5DFF5D-3DB4-4F80-BFAC-C8E94079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3521B-F735-45DA-A3A0-6B08650B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FCCIS WP2 Workshop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93A7F-13FF-482A-83E2-1B5B9A96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8</a:t>
            </a:fld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3A292B-0AD8-4C4C-A17D-0AE62C747E6C}"/>
              </a:ext>
            </a:extLst>
          </p:cNvPr>
          <p:cNvSpPr txBox="1"/>
          <p:nvPr/>
        </p:nvSpPr>
        <p:spPr>
          <a:xfrm>
            <a:off x="3488079" y="5664048"/>
            <a:ext cx="118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</a:t>
            </a:r>
            <a:endParaRPr lang="en-GB" dirty="0"/>
          </a:p>
        </p:txBody>
      </p:sp>
      <p:graphicFrame>
        <p:nvGraphicFramePr>
          <p:cNvPr id="27" name="Table 12">
            <a:extLst>
              <a:ext uri="{FF2B5EF4-FFF2-40B4-BE49-F238E27FC236}">
                <a16:creationId xmlns:a16="http://schemas.microsoft.com/office/drawing/2014/main" id="{7833C550-571B-4BE3-B733-09E34B353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931552"/>
              </p:ext>
            </p:extLst>
          </p:nvPr>
        </p:nvGraphicFramePr>
        <p:xfrm>
          <a:off x="8054433" y="3713597"/>
          <a:ext cx="4086615" cy="129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293">
                  <a:extLst>
                    <a:ext uri="{9D8B030D-6E8A-4147-A177-3AD203B41FA5}">
                      <a16:colId xmlns:a16="http://schemas.microsoft.com/office/drawing/2014/main" val="4193358013"/>
                    </a:ext>
                  </a:extLst>
                </a:gridCol>
                <a:gridCol w="1090930">
                  <a:extLst>
                    <a:ext uri="{9D8B030D-6E8A-4147-A177-3AD203B41FA5}">
                      <a16:colId xmlns:a16="http://schemas.microsoft.com/office/drawing/2014/main" val="571183393"/>
                    </a:ext>
                  </a:extLst>
                </a:gridCol>
                <a:gridCol w="877385">
                  <a:extLst>
                    <a:ext uri="{9D8B030D-6E8A-4147-A177-3AD203B41FA5}">
                      <a16:colId xmlns:a16="http://schemas.microsoft.com/office/drawing/2014/main" val="1297382854"/>
                    </a:ext>
                  </a:extLst>
                </a:gridCol>
                <a:gridCol w="924007">
                  <a:extLst>
                    <a:ext uri="{9D8B030D-6E8A-4147-A177-3AD203B41FA5}">
                      <a16:colId xmlns:a16="http://schemas.microsoft.com/office/drawing/2014/main" val="3246591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Tungsten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Copper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Cont. 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139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70C0"/>
                          </a:solidFill>
                        </a:rPr>
                        <a:t>Middle, ext.</a:t>
                      </a:r>
                      <a:endParaRPr lang="en-GB" sz="15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100kGy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600kGy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200kGy/1.2MGy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1790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70C0"/>
                          </a:solidFill>
                        </a:rPr>
                        <a:t>Middle, int.</a:t>
                      </a:r>
                      <a:endParaRPr lang="en-GB" sz="15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500kGy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1MGy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200kGy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063406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1F91802-C5DE-43F7-8F2F-A04830807392}"/>
              </a:ext>
            </a:extLst>
          </p:cNvPr>
          <p:cNvSpPr txBox="1"/>
          <p:nvPr/>
        </p:nvSpPr>
        <p:spPr>
          <a:xfrm>
            <a:off x="8021883" y="5354060"/>
            <a:ext cx="432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arcs reference value: 1.4Gy (!)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E1D169-6CA8-4206-B625-65DEB98F5B56}"/>
              </a:ext>
            </a:extLst>
          </p:cNvPr>
          <p:cNvSpPr txBox="1"/>
          <p:nvPr/>
        </p:nvSpPr>
        <p:spPr>
          <a:xfrm>
            <a:off x="695400" y="5664048"/>
            <a:ext cx="151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TUNGSTEN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7E500E9-4B38-456C-AA24-B2B9AD46AE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3" t="1991"/>
          <a:stretch/>
        </p:blipFill>
        <p:spPr>
          <a:xfrm>
            <a:off x="63387" y="3736542"/>
            <a:ext cx="2677858" cy="1872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2321375-41AE-4B9A-AC31-8CEEDA286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048" y="3735840"/>
            <a:ext cx="2691304" cy="187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ECBA08F-44BE-4889-A018-38BC6CC82C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27" t="3611" r="1820"/>
          <a:stretch/>
        </p:blipFill>
        <p:spPr>
          <a:xfrm>
            <a:off x="5508995" y="3735840"/>
            <a:ext cx="2387205" cy="1872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2066C76-6BB9-4446-9662-160AF72EBA17}"/>
              </a:ext>
            </a:extLst>
          </p:cNvPr>
          <p:cNvSpPr txBox="1"/>
          <p:nvPr/>
        </p:nvSpPr>
        <p:spPr>
          <a:xfrm>
            <a:off x="5910402" y="5646487"/>
            <a:ext cx="1726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</a:t>
            </a:r>
          </a:p>
          <a:p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2C5E6B-B589-485C-B6B8-C7EDA94A9AD6}"/>
              </a:ext>
            </a:extLst>
          </p:cNvPr>
          <p:cNvSpPr txBox="1"/>
          <p:nvPr/>
        </p:nvSpPr>
        <p:spPr>
          <a:xfrm>
            <a:off x="7995527" y="5646487"/>
            <a:ext cx="2925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(https://edms.cern.ch/ui/file/2302154/1.0/HLLHC_Specification_Document_v1.0.pdf)</a:t>
            </a:r>
            <a:endParaRPr lang="en-GB" sz="1100" dirty="0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592BE65C-03CB-459B-BE71-35DC293D471D}"/>
              </a:ext>
            </a:extLst>
          </p:cNvPr>
          <p:cNvSpPr/>
          <p:nvPr/>
        </p:nvSpPr>
        <p:spPr bwMode="auto">
          <a:xfrm>
            <a:off x="47328" y="1249458"/>
            <a:ext cx="2667271" cy="2017759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dose internally due to backscattering of particles on 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0678D60D-214D-4D7B-A76F-3782CB13BC28}"/>
              </a:ext>
            </a:extLst>
          </p:cNvPr>
          <p:cNvSpPr/>
          <p:nvPr/>
        </p:nvSpPr>
        <p:spPr bwMode="auto">
          <a:xfrm>
            <a:off x="2824150" y="1249457"/>
            <a:ext cx="2792730" cy="2017759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order of magnitude higher dose than for tungsten (especially externally)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dose internally</a:t>
            </a:r>
          </a:p>
        </p:txBody>
      </p:sp>
      <p:sp>
        <p:nvSpPr>
          <p:cNvPr id="30" name="Speech Bubble: Rectangle with Corners Rounded 29">
            <a:extLst>
              <a:ext uri="{FF2B5EF4-FFF2-40B4-BE49-F238E27FC236}">
                <a16:creationId xmlns:a16="http://schemas.microsoft.com/office/drawing/2014/main" id="{90CBC56F-C53B-4F74-AB84-D642850CB857}"/>
              </a:ext>
            </a:extLst>
          </p:cNvPr>
          <p:cNvSpPr/>
          <p:nvPr/>
        </p:nvSpPr>
        <p:spPr bwMode="auto">
          <a:xfrm>
            <a:off x="5726431" y="1232430"/>
            <a:ext cx="2889849" cy="2017759"/>
          </a:xfrm>
          <a:prstGeom prst="wedgeRoundRect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due to missing shielding in MQs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Externally higher dose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 average lowest dose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860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31724CE-9853-4EA1-B1FF-8E9536867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27" r="2865"/>
          <a:stretch/>
        </p:blipFill>
        <p:spPr>
          <a:xfrm>
            <a:off x="8653823" y="260576"/>
            <a:ext cx="3418841" cy="338948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3B96887-ACCD-4144-982E-0383AA9067A8}"/>
              </a:ext>
            </a:extLst>
          </p:cNvPr>
          <p:cNvSpPr/>
          <p:nvPr/>
        </p:nvSpPr>
        <p:spPr>
          <a:xfrm>
            <a:off x="63387" y="1124745"/>
            <a:ext cx="7802411" cy="2364080"/>
          </a:xfrm>
          <a:prstGeom prst="rect">
            <a:avLst/>
          </a:prstGeom>
          <a:solidFill>
            <a:schemeClr val="accent3">
              <a:alpha val="45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64A381-6544-400C-A1D4-A089DD03A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898" y="-6762"/>
            <a:ext cx="10515600" cy="1325563"/>
          </a:xfrm>
        </p:spPr>
        <p:txBody>
          <a:bodyPr/>
          <a:lstStyle/>
          <a:p>
            <a:r>
              <a:rPr lang="en-US" dirty="0"/>
              <a:t>Dose in the tunnel environment – y above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20AB59-CFDC-4391-BD84-682793D1F58F}"/>
              </a:ext>
            </a:extLst>
          </p:cNvPr>
          <p:cNvSpPr/>
          <p:nvPr/>
        </p:nvSpPr>
        <p:spPr>
          <a:xfrm>
            <a:off x="9343478" y="1544692"/>
            <a:ext cx="1981534" cy="245557"/>
          </a:xfrm>
          <a:prstGeom prst="rect">
            <a:avLst/>
          </a:prstGeom>
          <a:solidFill>
            <a:schemeClr val="accent3">
              <a:alpha val="40000"/>
            </a:schemeClr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5DFF5D-3DB4-4F80-BFAC-C8E94079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3521B-F735-45DA-A3A0-6B08650B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FCCIS WP2 Workshop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93A7F-13FF-482A-83E2-1B5B9A96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9</a:t>
            </a:fld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4B78CF-849E-4EC0-A368-92E723809BB7}"/>
              </a:ext>
            </a:extLst>
          </p:cNvPr>
          <p:cNvSpPr txBox="1"/>
          <p:nvPr/>
        </p:nvSpPr>
        <p:spPr>
          <a:xfrm rot="16200000">
            <a:off x="7125835" y="2136272"/>
            <a:ext cx="1151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3A292B-0AD8-4C4C-A17D-0AE62C747E6C}"/>
              </a:ext>
            </a:extLst>
          </p:cNvPr>
          <p:cNvSpPr txBox="1"/>
          <p:nvPr/>
        </p:nvSpPr>
        <p:spPr>
          <a:xfrm>
            <a:off x="3299573" y="1133720"/>
            <a:ext cx="118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COPPER</a:t>
            </a:r>
            <a:endParaRPr lang="en-GB" dirty="0"/>
          </a:p>
        </p:txBody>
      </p:sp>
      <p:graphicFrame>
        <p:nvGraphicFramePr>
          <p:cNvPr id="27" name="Table 12">
            <a:extLst>
              <a:ext uri="{FF2B5EF4-FFF2-40B4-BE49-F238E27FC236}">
                <a16:creationId xmlns:a16="http://schemas.microsoft.com/office/drawing/2014/main" id="{7833C550-571B-4BE3-B733-09E34B353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836930"/>
              </p:ext>
            </p:extLst>
          </p:nvPr>
        </p:nvGraphicFramePr>
        <p:xfrm>
          <a:off x="8297260" y="3647570"/>
          <a:ext cx="3797106" cy="91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784">
                  <a:extLst>
                    <a:ext uri="{9D8B030D-6E8A-4147-A177-3AD203B41FA5}">
                      <a16:colId xmlns:a16="http://schemas.microsoft.com/office/drawing/2014/main" val="4193358013"/>
                    </a:ext>
                  </a:extLst>
                </a:gridCol>
                <a:gridCol w="1090930">
                  <a:extLst>
                    <a:ext uri="{9D8B030D-6E8A-4147-A177-3AD203B41FA5}">
                      <a16:colId xmlns:a16="http://schemas.microsoft.com/office/drawing/2014/main" val="571183393"/>
                    </a:ext>
                  </a:extLst>
                </a:gridCol>
                <a:gridCol w="877385">
                  <a:extLst>
                    <a:ext uri="{9D8B030D-6E8A-4147-A177-3AD203B41FA5}">
                      <a16:colId xmlns:a16="http://schemas.microsoft.com/office/drawing/2014/main" val="1297382854"/>
                    </a:ext>
                  </a:extLst>
                </a:gridCol>
                <a:gridCol w="924007">
                  <a:extLst>
                    <a:ext uri="{9D8B030D-6E8A-4147-A177-3AD203B41FA5}">
                      <a16:colId xmlns:a16="http://schemas.microsoft.com/office/drawing/2014/main" val="3246591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Tungsten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Copper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Cont. 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139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Top, Cent.</a:t>
                      </a:r>
                      <a:endParaRPr lang="en-GB" sz="15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100kGy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300kGy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120kGy</a:t>
                      </a:r>
                      <a:endParaRPr lang="en-GB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598718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1F91802-C5DE-43F7-8F2F-A04830807392}"/>
              </a:ext>
            </a:extLst>
          </p:cNvPr>
          <p:cNvSpPr txBox="1"/>
          <p:nvPr/>
        </p:nvSpPr>
        <p:spPr>
          <a:xfrm>
            <a:off x="8289068" y="4562719"/>
            <a:ext cx="3992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arcs reference value: 1.4Gy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4E1D169-6CA8-4206-B625-65DEB98F5B56}"/>
              </a:ext>
            </a:extLst>
          </p:cNvPr>
          <p:cNvSpPr txBox="1"/>
          <p:nvPr/>
        </p:nvSpPr>
        <p:spPr>
          <a:xfrm>
            <a:off x="661701" y="1156102"/>
            <a:ext cx="151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TUNGSTEN</a:t>
            </a:r>
            <a:endParaRPr lang="en-GB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E4E0340-0BEB-4BFA-90B9-A774671809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6"/>
          <a:stretch/>
        </p:blipFill>
        <p:spPr>
          <a:xfrm>
            <a:off x="2772455" y="1544692"/>
            <a:ext cx="2587633" cy="1872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BBDD11D-5771-4131-8DD5-2537456C29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23" t="3800" r="1329"/>
          <a:stretch/>
        </p:blipFill>
        <p:spPr>
          <a:xfrm>
            <a:off x="96792" y="1538609"/>
            <a:ext cx="2642258" cy="1872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90FF4D6-4001-474E-8397-B4ECBD6DF1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6"/>
          <a:stretch/>
        </p:blipFill>
        <p:spPr>
          <a:xfrm>
            <a:off x="5396270" y="1538174"/>
            <a:ext cx="2440727" cy="1872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2066C76-6BB9-4446-9662-160AF72EBA17}"/>
              </a:ext>
            </a:extLst>
          </p:cNvPr>
          <p:cNvSpPr txBox="1"/>
          <p:nvPr/>
        </p:nvSpPr>
        <p:spPr>
          <a:xfrm>
            <a:off x="5674698" y="1143918"/>
            <a:ext cx="1726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</a:t>
            </a:r>
          </a:p>
          <a:p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2C5E6B-B589-485C-B6B8-C7EDA94A9AD6}"/>
              </a:ext>
            </a:extLst>
          </p:cNvPr>
          <p:cNvSpPr txBox="1"/>
          <p:nvPr/>
        </p:nvSpPr>
        <p:spPr>
          <a:xfrm>
            <a:off x="9329993" y="4848313"/>
            <a:ext cx="2839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(https://edms.cern.ch/ui/file/2302154/1.0/HLLHC_Specification_Document_v1.0.pdf)</a:t>
            </a:r>
            <a:endParaRPr lang="en-GB" sz="1100" dirty="0"/>
          </a:p>
        </p:txBody>
      </p:sp>
      <p:sp>
        <p:nvSpPr>
          <p:cNvPr id="28" name="Speech Bubble: Rectangle with Corners Rounded 27">
            <a:extLst>
              <a:ext uri="{FF2B5EF4-FFF2-40B4-BE49-F238E27FC236}">
                <a16:creationId xmlns:a16="http://schemas.microsoft.com/office/drawing/2014/main" id="{663291BB-D4E0-489A-9425-99F53240F4E2}"/>
              </a:ext>
            </a:extLst>
          </p:cNvPr>
          <p:cNvSpPr/>
          <p:nvPr/>
        </p:nvSpPr>
        <p:spPr bwMode="auto">
          <a:xfrm>
            <a:off x="47328" y="3860892"/>
            <a:ext cx="2667271" cy="2017759"/>
          </a:xfrm>
          <a:prstGeom prst="wedgeRoundRectCallout">
            <a:avLst>
              <a:gd name="adj1" fmla="val -22759"/>
              <a:gd name="adj2" fmla="val -64797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Lowest obtained dose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Homogeneously distributed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18F89F7F-D6A2-4785-9466-09097B5993D5}"/>
              </a:ext>
            </a:extLst>
          </p:cNvPr>
          <p:cNvSpPr/>
          <p:nvPr/>
        </p:nvSpPr>
        <p:spPr bwMode="auto">
          <a:xfrm>
            <a:off x="2780657" y="3861049"/>
            <a:ext cx="2667271" cy="2017602"/>
          </a:xfrm>
          <a:prstGeom prst="wedgeRoundRectCallout">
            <a:avLst>
              <a:gd name="adj1" fmla="val -22759"/>
              <a:gd name="adj2" fmla="val -64797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effective ABS lead to higher dose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Lower dose level at z~5500cm due to absorber placed in MQ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6B68A89B-2C4A-491D-BB89-7869CBDED0DC}"/>
              </a:ext>
            </a:extLst>
          </p:cNvPr>
          <p:cNvSpPr/>
          <p:nvPr/>
        </p:nvSpPr>
        <p:spPr bwMode="auto">
          <a:xfrm>
            <a:off x="5516961" y="3860892"/>
            <a:ext cx="2667271" cy="2017602"/>
          </a:xfrm>
          <a:prstGeom prst="wedgeRoundRectCallout">
            <a:avLst>
              <a:gd name="adj1" fmla="val -22759"/>
              <a:gd name="adj2" fmla="val -64797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Areas of higher dose due to MQs without shielding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E268D-78CF-4287-9C4B-7C926B1CC36C}"/>
              </a:ext>
            </a:extLst>
          </p:cNvPr>
          <p:cNvSpPr txBox="1"/>
          <p:nvPr/>
        </p:nvSpPr>
        <p:spPr>
          <a:xfrm>
            <a:off x="8259359" y="5279200"/>
            <a:ext cx="3879494" cy="9233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5">
                  <a:lumMod val="40000"/>
                  <a:lumOff val="60000"/>
                </a:schemeClr>
              </a:gs>
              <a:gs pos="83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Booster on top of collider</a:t>
            </a:r>
          </a:p>
          <a:p>
            <a:pPr algn="ctr"/>
            <a:r>
              <a:rPr lang="en-US" dirty="0"/>
              <a:t>Shielding options for R2E are under study</a:t>
            </a:r>
            <a:endParaRPr lang="en-GB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521D1221-F121-44C1-841C-FAF54A1C5E83}"/>
              </a:ext>
            </a:extLst>
          </p:cNvPr>
          <p:cNvSpPr/>
          <p:nvPr/>
        </p:nvSpPr>
        <p:spPr bwMode="auto">
          <a:xfrm rot="5400000">
            <a:off x="8956343" y="4889670"/>
            <a:ext cx="443616" cy="40366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row: Bent-Up 10">
            <a:extLst>
              <a:ext uri="{FF2B5EF4-FFF2-40B4-BE49-F238E27FC236}">
                <a16:creationId xmlns:a16="http://schemas.microsoft.com/office/drawing/2014/main" id="{6F92C80D-FA7F-4D56-8FDB-C54740C6DCA2}"/>
              </a:ext>
            </a:extLst>
          </p:cNvPr>
          <p:cNvSpPr/>
          <p:nvPr/>
        </p:nvSpPr>
        <p:spPr bwMode="auto">
          <a:xfrm rot="5400000">
            <a:off x="5985445" y="4115619"/>
            <a:ext cx="365125" cy="3888433"/>
          </a:xfrm>
          <a:prstGeom prst="bentUpArrow">
            <a:avLst>
              <a:gd name="adj1" fmla="val 25000"/>
              <a:gd name="adj2" fmla="val 50000"/>
              <a:gd name="adj3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18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25253</TotalTime>
  <Words>1440</Words>
  <Application>Microsoft Office PowerPoint</Application>
  <DocSecurity>0</DocSecurity>
  <PresentationFormat>Widescreen</PresentationFormat>
  <Paragraphs>330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Wingdings</vt:lpstr>
      <vt:lpstr>Cambria Math</vt:lpstr>
      <vt:lpstr>Calibri</vt:lpstr>
      <vt:lpstr>CERN_ENdept_Presentation_ArialFont copy</vt:lpstr>
      <vt:lpstr>Synchrotron radiation (SR) studies for the FCC-ee arc with FLUKA</vt:lpstr>
      <vt:lpstr>Agenda</vt:lpstr>
      <vt:lpstr>Simulation Setup</vt:lpstr>
      <vt:lpstr>Model comparison: absorber vs continuous shielding</vt:lpstr>
      <vt:lpstr>Source term – Synchrotron Radiation</vt:lpstr>
      <vt:lpstr>Power deposition comparison: Tungsten vs Copper vs Continuous</vt:lpstr>
      <vt:lpstr>Power distribution on the absorbers and MBs</vt:lpstr>
      <vt:lpstr>Dose in the tunnel environment – y centre</vt:lpstr>
      <vt:lpstr>Dose in the tunnel environment – y above</vt:lpstr>
      <vt:lpstr>Fluence in the tunnel – ABS (Copper) layout</vt:lpstr>
      <vt:lpstr>R2E: Si-1MeV neutron equivalent fluence </vt:lpstr>
      <vt:lpstr>Summary </vt:lpstr>
      <vt:lpstr>Outlook</vt:lpstr>
      <vt:lpstr>PowerPoint Presentation</vt:lpstr>
      <vt:lpstr>Backup slides</vt:lpstr>
      <vt:lpstr>Magnets</vt:lpstr>
      <vt:lpstr>Absorber working &amp; reflection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Barbara Humann</cp:lastModifiedBy>
  <cp:revision>413</cp:revision>
  <dcterms:created xsi:type="dcterms:W3CDTF">2020-09-04T12:34:15Z</dcterms:created>
  <dcterms:modified xsi:type="dcterms:W3CDTF">2021-12-09T07:36:54Z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