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76" r:id="rId3"/>
    <p:sldId id="329" r:id="rId4"/>
    <p:sldId id="360" r:id="rId5"/>
    <p:sldId id="361" r:id="rId6"/>
    <p:sldId id="362" r:id="rId7"/>
    <p:sldId id="363" r:id="rId8"/>
    <p:sldId id="364" r:id="rId9"/>
    <p:sldId id="365" r:id="rId10"/>
    <p:sldId id="359" r:id="rId11"/>
    <p:sldId id="305" r:id="rId12"/>
    <p:sldId id="351" r:id="rId13"/>
    <p:sldId id="352" r:id="rId14"/>
    <p:sldId id="353" r:id="rId15"/>
    <p:sldId id="354" r:id="rId16"/>
    <p:sldId id="355" r:id="rId17"/>
    <p:sldId id="356" r:id="rId18"/>
    <p:sldId id="357" r:id="rId19"/>
    <p:sldId id="358" r:id="rId20"/>
    <p:sldId id="330" r:id="rId21"/>
    <p:sldId id="331" r:id="rId22"/>
    <p:sldId id="332" r:id="rId23"/>
    <p:sldId id="333" r:id="rId24"/>
    <p:sldId id="334" r:id="rId25"/>
    <p:sldId id="335" r:id="rId26"/>
    <p:sldId id="336" r:id="rId27"/>
    <p:sldId id="338" r:id="rId28"/>
    <p:sldId id="337" r:id="rId29"/>
    <p:sldId id="350" r:id="rId30"/>
    <p:sldId id="339" r:id="rId31"/>
    <p:sldId id="341" r:id="rId32"/>
    <p:sldId id="342" r:id="rId33"/>
    <p:sldId id="343" r:id="rId34"/>
    <p:sldId id="344" r:id="rId35"/>
    <p:sldId id="345" r:id="rId36"/>
    <p:sldId id="346" r:id="rId37"/>
    <p:sldId id="340" r:id="rId38"/>
    <p:sldId id="347" r:id="rId39"/>
    <p:sldId id="348" r:id="rId40"/>
    <p:sldId id="349" r:id="rId41"/>
    <p:sldId id="327"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95" autoAdjust="0"/>
    <p:restoredTop sz="94660"/>
  </p:normalViewPr>
  <p:slideViewPr>
    <p:cSldViewPr snapToGrid="0" showGuides="1">
      <p:cViewPr varScale="1">
        <p:scale>
          <a:sx n="128" d="100"/>
          <a:sy n="128" d="100"/>
        </p:scale>
        <p:origin x="560" y="176"/>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F7573-E5CA-439B-93BE-FF414C56CD9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E28737D-8498-41A9-9DEF-9BBD68C35BB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E100641-975B-4685-AB24-84A749265C8C}"/>
              </a:ext>
            </a:extLst>
          </p:cNvPr>
          <p:cNvSpPr>
            <a:spLocks noGrp="1"/>
          </p:cNvSpPr>
          <p:nvPr>
            <p:ph type="dt" sz="half" idx="10"/>
          </p:nvPr>
        </p:nvSpPr>
        <p:spPr/>
        <p:txBody>
          <a:bodyPr/>
          <a:lstStyle/>
          <a:p>
            <a:fld id="{7E791F20-1212-4209-91AA-503E62D564AB}" type="datetimeFigureOut">
              <a:rPr lang="en-GB" smtClean="0"/>
              <a:t>10/12/2021</a:t>
            </a:fld>
            <a:endParaRPr lang="en-GB"/>
          </a:p>
        </p:txBody>
      </p:sp>
      <p:sp>
        <p:nvSpPr>
          <p:cNvPr id="5" name="Footer Placeholder 4">
            <a:extLst>
              <a:ext uri="{FF2B5EF4-FFF2-40B4-BE49-F238E27FC236}">
                <a16:creationId xmlns:a16="http://schemas.microsoft.com/office/drawing/2014/main" id="{1900F1AD-84DD-44DB-94A2-EFCEC30A3A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080B7E-BD32-47B1-B015-ED0FC994B161}"/>
              </a:ext>
            </a:extLst>
          </p:cNvPr>
          <p:cNvSpPr>
            <a:spLocks noGrp="1"/>
          </p:cNvSpPr>
          <p:nvPr>
            <p:ph type="sldNum" sz="quarter" idx="12"/>
          </p:nvPr>
        </p:nvSpPr>
        <p:spPr/>
        <p:txBody>
          <a:bodyPr/>
          <a:lstStyle/>
          <a:p>
            <a:fld id="{BC8C995B-274F-4484-9D32-2ADE5815DFE7}" type="slidenum">
              <a:rPr lang="en-GB" smtClean="0"/>
              <a:t>‹#›</a:t>
            </a:fld>
            <a:endParaRPr lang="en-GB"/>
          </a:p>
        </p:txBody>
      </p:sp>
    </p:spTree>
    <p:extLst>
      <p:ext uri="{BB962C8B-B14F-4D97-AF65-F5344CB8AC3E}">
        <p14:creationId xmlns:p14="http://schemas.microsoft.com/office/powerpoint/2010/main" val="544403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15F0F-8037-436D-8192-7063A0C98B9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446B913-7C9C-4B0A-8EAE-C3E2D5B3FA0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6B220D7-40AE-4E52-9E59-1D27FB1FDEB6}"/>
              </a:ext>
            </a:extLst>
          </p:cNvPr>
          <p:cNvSpPr>
            <a:spLocks noGrp="1"/>
          </p:cNvSpPr>
          <p:nvPr>
            <p:ph type="dt" sz="half" idx="10"/>
          </p:nvPr>
        </p:nvSpPr>
        <p:spPr/>
        <p:txBody>
          <a:bodyPr/>
          <a:lstStyle/>
          <a:p>
            <a:fld id="{7E791F20-1212-4209-91AA-503E62D564AB}" type="datetimeFigureOut">
              <a:rPr lang="en-GB" smtClean="0"/>
              <a:t>10/12/2021</a:t>
            </a:fld>
            <a:endParaRPr lang="en-GB"/>
          </a:p>
        </p:txBody>
      </p:sp>
      <p:sp>
        <p:nvSpPr>
          <p:cNvPr id="5" name="Footer Placeholder 4">
            <a:extLst>
              <a:ext uri="{FF2B5EF4-FFF2-40B4-BE49-F238E27FC236}">
                <a16:creationId xmlns:a16="http://schemas.microsoft.com/office/drawing/2014/main" id="{09038935-F651-4084-805E-DC3438A6D73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9C169E2-BACA-47FC-A257-64D47F59FD2D}"/>
              </a:ext>
            </a:extLst>
          </p:cNvPr>
          <p:cNvSpPr>
            <a:spLocks noGrp="1"/>
          </p:cNvSpPr>
          <p:nvPr>
            <p:ph type="sldNum" sz="quarter" idx="12"/>
          </p:nvPr>
        </p:nvSpPr>
        <p:spPr/>
        <p:txBody>
          <a:bodyPr/>
          <a:lstStyle/>
          <a:p>
            <a:fld id="{BC8C995B-274F-4484-9D32-2ADE5815DFE7}" type="slidenum">
              <a:rPr lang="en-GB" smtClean="0"/>
              <a:t>‹#›</a:t>
            </a:fld>
            <a:endParaRPr lang="en-GB"/>
          </a:p>
        </p:txBody>
      </p:sp>
    </p:spTree>
    <p:extLst>
      <p:ext uri="{BB962C8B-B14F-4D97-AF65-F5344CB8AC3E}">
        <p14:creationId xmlns:p14="http://schemas.microsoft.com/office/powerpoint/2010/main" val="3204189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8135551-FFD3-4A60-9C6F-115D6095787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FDBA9D3-953F-45B8-8D6F-3D86EF09B22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18777F6-D426-4740-B45A-53FFFB60DA1D}"/>
              </a:ext>
            </a:extLst>
          </p:cNvPr>
          <p:cNvSpPr>
            <a:spLocks noGrp="1"/>
          </p:cNvSpPr>
          <p:nvPr>
            <p:ph type="dt" sz="half" idx="10"/>
          </p:nvPr>
        </p:nvSpPr>
        <p:spPr/>
        <p:txBody>
          <a:bodyPr/>
          <a:lstStyle/>
          <a:p>
            <a:fld id="{7E791F20-1212-4209-91AA-503E62D564AB}" type="datetimeFigureOut">
              <a:rPr lang="en-GB" smtClean="0"/>
              <a:t>10/12/2021</a:t>
            </a:fld>
            <a:endParaRPr lang="en-GB"/>
          </a:p>
        </p:txBody>
      </p:sp>
      <p:sp>
        <p:nvSpPr>
          <p:cNvPr id="5" name="Footer Placeholder 4">
            <a:extLst>
              <a:ext uri="{FF2B5EF4-FFF2-40B4-BE49-F238E27FC236}">
                <a16:creationId xmlns:a16="http://schemas.microsoft.com/office/drawing/2014/main" id="{E7604014-D5BE-498C-A23A-FDE21906255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2E111AB-776E-4594-B4E6-4E2B5A04E883}"/>
              </a:ext>
            </a:extLst>
          </p:cNvPr>
          <p:cNvSpPr>
            <a:spLocks noGrp="1"/>
          </p:cNvSpPr>
          <p:nvPr>
            <p:ph type="sldNum" sz="quarter" idx="12"/>
          </p:nvPr>
        </p:nvSpPr>
        <p:spPr/>
        <p:txBody>
          <a:bodyPr/>
          <a:lstStyle/>
          <a:p>
            <a:fld id="{BC8C995B-274F-4484-9D32-2ADE5815DFE7}" type="slidenum">
              <a:rPr lang="en-GB" smtClean="0"/>
              <a:t>‹#›</a:t>
            </a:fld>
            <a:endParaRPr lang="en-GB"/>
          </a:p>
        </p:txBody>
      </p:sp>
    </p:spTree>
    <p:extLst>
      <p:ext uri="{BB962C8B-B14F-4D97-AF65-F5344CB8AC3E}">
        <p14:creationId xmlns:p14="http://schemas.microsoft.com/office/powerpoint/2010/main" val="7759818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97860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24391251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1585746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23203684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8501094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518680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197004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14076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2E19B-FC34-4904-BAC1-8B4ADE97E47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8DC183D-974E-4D3C-95AF-F2EB0508679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AC4837E-0A80-4C3D-8EFD-EA10EA45852F}"/>
              </a:ext>
            </a:extLst>
          </p:cNvPr>
          <p:cNvSpPr>
            <a:spLocks noGrp="1"/>
          </p:cNvSpPr>
          <p:nvPr>
            <p:ph type="dt" sz="half" idx="10"/>
          </p:nvPr>
        </p:nvSpPr>
        <p:spPr/>
        <p:txBody>
          <a:bodyPr/>
          <a:lstStyle/>
          <a:p>
            <a:fld id="{7E791F20-1212-4209-91AA-503E62D564AB}" type="datetimeFigureOut">
              <a:rPr lang="en-GB" smtClean="0"/>
              <a:t>10/12/2021</a:t>
            </a:fld>
            <a:endParaRPr lang="en-GB"/>
          </a:p>
        </p:txBody>
      </p:sp>
      <p:sp>
        <p:nvSpPr>
          <p:cNvPr id="5" name="Footer Placeholder 4">
            <a:extLst>
              <a:ext uri="{FF2B5EF4-FFF2-40B4-BE49-F238E27FC236}">
                <a16:creationId xmlns:a16="http://schemas.microsoft.com/office/drawing/2014/main" id="{D496884F-79B4-4155-BA3B-98A8DEAF90B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B67153E-A280-48C6-BD80-614442B13A9C}"/>
              </a:ext>
            </a:extLst>
          </p:cNvPr>
          <p:cNvSpPr>
            <a:spLocks noGrp="1"/>
          </p:cNvSpPr>
          <p:nvPr>
            <p:ph type="sldNum" sz="quarter" idx="12"/>
          </p:nvPr>
        </p:nvSpPr>
        <p:spPr/>
        <p:txBody>
          <a:bodyPr/>
          <a:lstStyle/>
          <a:p>
            <a:fld id="{BC8C995B-274F-4484-9D32-2ADE5815DFE7}" type="slidenum">
              <a:rPr lang="en-GB" smtClean="0"/>
              <a:t>‹#›</a:t>
            </a:fld>
            <a:endParaRPr lang="en-GB"/>
          </a:p>
        </p:txBody>
      </p:sp>
    </p:spTree>
    <p:extLst>
      <p:ext uri="{BB962C8B-B14F-4D97-AF65-F5344CB8AC3E}">
        <p14:creationId xmlns:p14="http://schemas.microsoft.com/office/powerpoint/2010/main" val="18099844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7956436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851280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9A200-2BF0-44F5-8253-00D6CC4F6E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5ADC2F6-238F-4ED4-B538-3391C73B9B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B09315-3339-4B39-97B9-AA737B8B3B5E}"/>
              </a:ext>
            </a:extLst>
          </p:cNvPr>
          <p:cNvSpPr>
            <a:spLocks noGrp="1"/>
          </p:cNvSpPr>
          <p:nvPr>
            <p:ph type="dt" sz="half" idx="10"/>
          </p:nvPr>
        </p:nvSpPr>
        <p:spPr/>
        <p:txBody>
          <a:bodyPr/>
          <a:lstStyle/>
          <a:p>
            <a:fld id="{7E791F20-1212-4209-91AA-503E62D564AB}" type="datetimeFigureOut">
              <a:rPr lang="en-GB" smtClean="0"/>
              <a:t>10/12/2021</a:t>
            </a:fld>
            <a:endParaRPr lang="en-GB"/>
          </a:p>
        </p:txBody>
      </p:sp>
      <p:sp>
        <p:nvSpPr>
          <p:cNvPr id="5" name="Footer Placeholder 4">
            <a:extLst>
              <a:ext uri="{FF2B5EF4-FFF2-40B4-BE49-F238E27FC236}">
                <a16:creationId xmlns:a16="http://schemas.microsoft.com/office/drawing/2014/main" id="{AB2D90CA-BCBA-4C19-B270-45E1009DF0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BDF708E-6010-47BD-9EA9-BA97CCFB7E2D}"/>
              </a:ext>
            </a:extLst>
          </p:cNvPr>
          <p:cNvSpPr>
            <a:spLocks noGrp="1"/>
          </p:cNvSpPr>
          <p:nvPr>
            <p:ph type="sldNum" sz="quarter" idx="12"/>
          </p:nvPr>
        </p:nvSpPr>
        <p:spPr/>
        <p:txBody>
          <a:bodyPr/>
          <a:lstStyle/>
          <a:p>
            <a:fld id="{BC8C995B-274F-4484-9D32-2ADE5815DFE7}" type="slidenum">
              <a:rPr lang="en-GB" smtClean="0"/>
              <a:t>‹#›</a:t>
            </a:fld>
            <a:endParaRPr lang="en-GB"/>
          </a:p>
        </p:txBody>
      </p:sp>
    </p:spTree>
    <p:extLst>
      <p:ext uri="{BB962C8B-B14F-4D97-AF65-F5344CB8AC3E}">
        <p14:creationId xmlns:p14="http://schemas.microsoft.com/office/powerpoint/2010/main" val="4121114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030ED-8A9A-4127-8E29-4BB197C9F0E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D909E2D-8E0C-4F4E-8274-8FA4E82E4B7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D54ACA8-8404-4C95-BC4A-844EE3731DB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DE3D881-D051-4CE8-B6E1-8907DC836640}"/>
              </a:ext>
            </a:extLst>
          </p:cNvPr>
          <p:cNvSpPr>
            <a:spLocks noGrp="1"/>
          </p:cNvSpPr>
          <p:nvPr>
            <p:ph type="dt" sz="half" idx="10"/>
          </p:nvPr>
        </p:nvSpPr>
        <p:spPr/>
        <p:txBody>
          <a:bodyPr/>
          <a:lstStyle/>
          <a:p>
            <a:fld id="{7E791F20-1212-4209-91AA-503E62D564AB}" type="datetimeFigureOut">
              <a:rPr lang="en-GB" smtClean="0"/>
              <a:t>10/12/2021</a:t>
            </a:fld>
            <a:endParaRPr lang="en-GB"/>
          </a:p>
        </p:txBody>
      </p:sp>
      <p:sp>
        <p:nvSpPr>
          <p:cNvPr id="6" name="Footer Placeholder 5">
            <a:extLst>
              <a:ext uri="{FF2B5EF4-FFF2-40B4-BE49-F238E27FC236}">
                <a16:creationId xmlns:a16="http://schemas.microsoft.com/office/drawing/2014/main" id="{AB6F8302-BADC-4287-A832-73A099ABDF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37D56D1-0AAD-4FBA-B6EC-68BE12BA84CE}"/>
              </a:ext>
            </a:extLst>
          </p:cNvPr>
          <p:cNvSpPr>
            <a:spLocks noGrp="1"/>
          </p:cNvSpPr>
          <p:nvPr>
            <p:ph type="sldNum" sz="quarter" idx="12"/>
          </p:nvPr>
        </p:nvSpPr>
        <p:spPr/>
        <p:txBody>
          <a:bodyPr/>
          <a:lstStyle/>
          <a:p>
            <a:fld id="{BC8C995B-274F-4484-9D32-2ADE5815DFE7}" type="slidenum">
              <a:rPr lang="en-GB" smtClean="0"/>
              <a:t>‹#›</a:t>
            </a:fld>
            <a:endParaRPr lang="en-GB"/>
          </a:p>
        </p:txBody>
      </p:sp>
    </p:spTree>
    <p:extLst>
      <p:ext uri="{BB962C8B-B14F-4D97-AF65-F5344CB8AC3E}">
        <p14:creationId xmlns:p14="http://schemas.microsoft.com/office/powerpoint/2010/main" val="1592337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29D99-A3E1-41B9-B773-48E5BA84CA7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A967674-FEB0-4223-B190-3ECC091648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78489AE-B46D-4DF5-BE92-D2B0BF07BAB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D59382B-54F3-4AA1-A9C6-B15DD62B0F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FD97FC4-E0B1-4522-ACBB-FC7A4F9E751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571978F-A4FE-4590-9C92-EF2E700346C0}"/>
              </a:ext>
            </a:extLst>
          </p:cNvPr>
          <p:cNvSpPr>
            <a:spLocks noGrp="1"/>
          </p:cNvSpPr>
          <p:nvPr>
            <p:ph type="dt" sz="half" idx="10"/>
          </p:nvPr>
        </p:nvSpPr>
        <p:spPr/>
        <p:txBody>
          <a:bodyPr/>
          <a:lstStyle/>
          <a:p>
            <a:fld id="{7E791F20-1212-4209-91AA-503E62D564AB}" type="datetimeFigureOut">
              <a:rPr lang="en-GB" smtClean="0"/>
              <a:t>10/12/2021</a:t>
            </a:fld>
            <a:endParaRPr lang="en-GB"/>
          </a:p>
        </p:txBody>
      </p:sp>
      <p:sp>
        <p:nvSpPr>
          <p:cNvPr id="8" name="Footer Placeholder 7">
            <a:extLst>
              <a:ext uri="{FF2B5EF4-FFF2-40B4-BE49-F238E27FC236}">
                <a16:creationId xmlns:a16="http://schemas.microsoft.com/office/drawing/2014/main" id="{ED9B34BB-A684-41AC-8269-6C7A28CC1D1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24952B8-AABE-4F30-AD33-01103523A818}"/>
              </a:ext>
            </a:extLst>
          </p:cNvPr>
          <p:cNvSpPr>
            <a:spLocks noGrp="1"/>
          </p:cNvSpPr>
          <p:nvPr>
            <p:ph type="sldNum" sz="quarter" idx="12"/>
          </p:nvPr>
        </p:nvSpPr>
        <p:spPr/>
        <p:txBody>
          <a:bodyPr/>
          <a:lstStyle/>
          <a:p>
            <a:fld id="{BC8C995B-274F-4484-9D32-2ADE5815DFE7}" type="slidenum">
              <a:rPr lang="en-GB" smtClean="0"/>
              <a:t>‹#›</a:t>
            </a:fld>
            <a:endParaRPr lang="en-GB"/>
          </a:p>
        </p:txBody>
      </p:sp>
    </p:spTree>
    <p:extLst>
      <p:ext uri="{BB962C8B-B14F-4D97-AF65-F5344CB8AC3E}">
        <p14:creationId xmlns:p14="http://schemas.microsoft.com/office/powerpoint/2010/main" val="1825330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E66A4-0B34-4E70-9EBB-7DDC9C3D3D6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3EEB1C0-2D49-41F2-B984-07F27625CA37}"/>
              </a:ext>
            </a:extLst>
          </p:cNvPr>
          <p:cNvSpPr>
            <a:spLocks noGrp="1"/>
          </p:cNvSpPr>
          <p:nvPr>
            <p:ph type="dt" sz="half" idx="10"/>
          </p:nvPr>
        </p:nvSpPr>
        <p:spPr/>
        <p:txBody>
          <a:bodyPr/>
          <a:lstStyle/>
          <a:p>
            <a:fld id="{7E791F20-1212-4209-91AA-503E62D564AB}" type="datetimeFigureOut">
              <a:rPr lang="en-GB" smtClean="0"/>
              <a:t>10/12/2021</a:t>
            </a:fld>
            <a:endParaRPr lang="en-GB"/>
          </a:p>
        </p:txBody>
      </p:sp>
      <p:sp>
        <p:nvSpPr>
          <p:cNvPr id="4" name="Footer Placeholder 3">
            <a:extLst>
              <a:ext uri="{FF2B5EF4-FFF2-40B4-BE49-F238E27FC236}">
                <a16:creationId xmlns:a16="http://schemas.microsoft.com/office/drawing/2014/main" id="{73ADAC50-C632-4DDB-B383-A62EBC8D73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3C15FB6-0523-4AB6-BCAD-1453B9D8CE12}"/>
              </a:ext>
            </a:extLst>
          </p:cNvPr>
          <p:cNvSpPr>
            <a:spLocks noGrp="1"/>
          </p:cNvSpPr>
          <p:nvPr>
            <p:ph type="sldNum" sz="quarter" idx="12"/>
          </p:nvPr>
        </p:nvSpPr>
        <p:spPr/>
        <p:txBody>
          <a:bodyPr/>
          <a:lstStyle/>
          <a:p>
            <a:fld id="{BC8C995B-274F-4484-9D32-2ADE5815DFE7}" type="slidenum">
              <a:rPr lang="en-GB" smtClean="0"/>
              <a:t>‹#›</a:t>
            </a:fld>
            <a:endParaRPr lang="en-GB"/>
          </a:p>
        </p:txBody>
      </p:sp>
    </p:spTree>
    <p:extLst>
      <p:ext uri="{BB962C8B-B14F-4D97-AF65-F5344CB8AC3E}">
        <p14:creationId xmlns:p14="http://schemas.microsoft.com/office/powerpoint/2010/main" val="2544212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063B1B2-AADD-4BFE-AF74-9B72E3AACD58}"/>
              </a:ext>
            </a:extLst>
          </p:cNvPr>
          <p:cNvSpPr>
            <a:spLocks noGrp="1"/>
          </p:cNvSpPr>
          <p:nvPr>
            <p:ph type="dt" sz="half" idx="10"/>
          </p:nvPr>
        </p:nvSpPr>
        <p:spPr/>
        <p:txBody>
          <a:bodyPr/>
          <a:lstStyle/>
          <a:p>
            <a:fld id="{7E791F20-1212-4209-91AA-503E62D564AB}" type="datetimeFigureOut">
              <a:rPr lang="en-GB" smtClean="0"/>
              <a:t>10/12/2021</a:t>
            </a:fld>
            <a:endParaRPr lang="en-GB"/>
          </a:p>
        </p:txBody>
      </p:sp>
      <p:sp>
        <p:nvSpPr>
          <p:cNvPr id="3" name="Footer Placeholder 2">
            <a:extLst>
              <a:ext uri="{FF2B5EF4-FFF2-40B4-BE49-F238E27FC236}">
                <a16:creationId xmlns:a16="http://schemas.microsoft.com/office/drawing/2014/main" id="{2058E23F-AAC0-4600-B00C-29F982E2886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8AA3287-1690-408B-BD7E-C5F7E2924618}"/>
              </a:ext>
            </a:extLst>
          </p:cNvPr>
          <p:cNvSpPr>
            <a:spLocks noGrp="1"/>
          </p:cNvSpPr>
          <p:nvPr>
            <p:ph type="sldNum" sz="quarter" idx="12"/>
          </p:nvPr>
        </p:nvSpPr>
        <p:spPr/>
        <p:txBody>
          <a:bodyPr/>
          <a:lstStyle/>
          <a:p>
            <a:fld id="{BC8C995B-274F-4484-9D32-2ADE5815DFE7}" type="slidenum">
              <a:rPr lang="en-GB" smtClean="0"/>
              <a:t>‹#›</a:t>
            </a:fld>
            <a:endParaRPr lang="en-GB"/>
          </a:p>
        </p:txBody>
      </p:sp>
    </p:spTree>
    <p:extLst>
      <p:ext uri="{BB962C8B-B14F-4D97-AF65-F5344CB8AC3E}">
        <p14:creationId xmlns:p14="http://schemas.microsoft.com/office/powerpoint/2010/main" val="351223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8D1D3-F9B1-4A5E-AD4D-A55B7672C0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4680D46-EAB1-4B64-BA44-C1AB5791DE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3EA149F-CFFB-4F93-B9E1-CD0E85AD5D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2959B5-24C8-48CE-9B82-3EC1C7BD3F2F}"/>
              </a:ext>
            </a:extLst>
          </p:cNvPr>
          <p:cNvSpPr>
            <a:spLocks noGrp="1"/>
          </p:cNvSpPr>
          <p:nvPr>
            <p:ph type="dt" sz="half" idx="10"/>
          </p:nvPr>
        </p:nvSpPr>
        <p:spPr/>
        <p:txBody>
          <a:bodyPr/>
          <a:lstStyle/>
          <a:p>
            <a:fld id="{7E791F20-1212-4209-91AA-503E62D564AB}" type="datetimeFigureOut">
              <a:rPr lang="en-GB" smtClean="0"/>
              <a:t>10/12/2021</a:t>
            </a:fld>
            <a:endParaRPr lang="en-GB"/>
          </a:p>
        </p:txBody>
      </p:sp>
      <p:sp>
        <p:nvSpPr>
          <p:cNvPr id="6" name="Footer Placeholder 5">
            <a:extLst>
              <a:ext uri="{FF2B5EF4-FFF2-40B4-BE49-F238E27FC236}">
                <a16:creationId xmlns:a16="http://schemas.microsoft.com/office/drawing/2014/main" id="{C59092A8-58C8-43CA-98C3-470F927FE92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DD31BF6-B8B8-4F2D-889A-4447CBE81361}"/>
              </a:ext>
            </a:extLst>
          </p:cNvPr>
          <p:cNvSpPr>
            <a:spLocks noGrp="1"/>
          </p:cNvSpPr>
          <p:nvPr>
            <p:ph type="sldNum" sz="quarter" idx="12"/>
          </p:nvPr>
        </p:nvSpPr>
        <p:spPr/>
        <p:txBody>
          <a:bodyPr/>
          <a:lstStyle/>
          <a:p>
            <a:fld id="{BC8C995B-274F-4484-9D32-2ADE5815DFE7}" type="slidenum">
              <a:rPr lang="en-GB" smtClean="0"/>
              <a:t>‹#›</a:t>
            </a:fld>
            <a:endParaRPr lang="en-GB"/>
          </a:p>
        </p:txBody>
      </p:sp>
    </p:spTree>
    <p:extLst>
      <p:ext uri="{BB962C8B-B14F-4D97-AF65-F5344CB8AC3E}">
        <p14:creationId xmlns:p14="http://schemas.microsoft.com/office/powerpoint/2010/main" val="4166184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D8827-E530-4F6F-856D-9576D774F0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E32E8B7-0332-419B-83BB-99E9DCEC24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DBBB847-0298-44BE-8189-44E04841EA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CF22621-ACD0-418F-BB04-AAC29A705427}"/>
              </a:ext>
            </a:extLst>
          </p:cNvPr>
          <p:cNvSpPr>
            <a:spLocks noGrp="1"/>
          </p:cNvSpPr>
          <p:nvPr>
            <p:ph type="dt" sz="half" idx="10"/>
          </p:nvPr>
        </p:nvSpPr>
        <p:spPr/>
        <p:txBody>
          <a:bodyPr/>
          <a:lstStyle/>
          <a:p>
            <a:fld id="{7E791F20-1212-4209-91AA-503E62D564AB}" type="datetimeFigureOut">
              <a:rPr lang="en-GB" smtClean="0"/>
              <a:t>10/12/2021</a:t>
            </a:fld>
            <a:endParaRPr lang="en-GB"/>
          </a:p>
        </p:txBody>
      </p:sp>
      <p:sp>
        <p:nvSpPr>
          <p:cNvPr id="6" name="Footer Placeholder 5">
            <a:extLst>
              <a:ext uri="{FF2B5EF4-FFF2-40B4-BE49-F238E27FC236}">
                <a16:creationId xmlns:a16="http://schemas.microsoft.com/office/drawing/2014/main" id="{10EDDC61-5C3E-422F-8F34-BC08E765E2B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7064058-03E1-4A0B-84CA-BD310CC0F931}"/>
              </a:ext>
            </a:extLst>
          </p:cNvPr>
          <p:cNvSpPr>
            <a:spLocks noGrp="1"/>
          </p:cNvSpPr>
          <p:nvPr>
            <p:ph type="sldNum" sz="quarter" idx="12"/>
          </p:nvPr>
        </p:nvSpPr>
        <p:spPr/>
        <p:txBody>
          <a:bodyPr/>
          <a:lstStyle/>
          <a:p>
            <a:fld id="{BC8C995B-274F-4484-9D32-2ADE5815DFE7}" type="slidenum">
              <a:rPr lang="en-GB" smtClean="0"/>
              <a:t>‹#›</a:t>
            </a:fld>
            <a:endParaRPr lang="en-GB"/>
          </a:p>
        </p:txBody>
      </p:sp>
    </p:spTree>
    <p:extLst>
      <p:ext uri="{BB962C8B-B14F-4D97-AF65-F5344CB8AC3E}">
        <p14:creationId xmlns:p14="http://schemas.microsoft.com/office/powerpoint/2010/main" val="3732311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42C258-B9D7-4D44-B4E2-E014C3810B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EB87C81-80F9-4CA4-99D6-3A1492F971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57145DA-17A6-47C7-828B-2AABB37A88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791F20-1212-4209-91AA-503E62D564AB}" type="datetimeFigureOut">
              <a:rPr lang="en-GB" smtClean="0"/>
              <a:t>10/12/2021</a:t>
            </a:fld>
            <a:endParaRPr lang="en-GB"/>
          </a:p>
        </p:txBody>
      </p:sp>
      <p:sp>
        <p:nvSpPr>
          <p:cNvPr id="5" name="Footer Placeholder 4">
            <a:extLst>
              <a:ext uri="{FF2B5EF4-FFF2-40B4-BE49-F238E27FC236}">
                <a16:creationId xmlns:a16="http://schemas.microsoft.com/office/drawing/2014/main" id="{5DA64E72-29F1-462A-BB80-28FE9D3FFE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E75BB67-2C10-454E-9402-6613961C0A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8C995B-274F-4484-9D32-2ADE5815DFE7}" type="slidenum">
              <a:rPr lang="en-GB" smtClean="0"/>
              <a:t>‹#›</a:t>
            </a:fld>
            <a:endParaRPr lang="en-GB"/>
          </a:p>
        </p:txBody>
      </p:sp>
    </p:spTree>
    <p:extLst>
      <p:ext uri="{BB962C8B-B14F-4D97-AF65-F5344CB8AC3E}">
        <p14:creationId xmlns:p14="http://schemas.microsoft.com/office/powerpoint/2010/main" val="33822967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38751909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3.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6.png"/><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1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1.png"/><Relationship Id="rId2" Type="http://schemas.openxmlformats.org/officeDocument/2006/relationships/image" Target="../media/image57.png"/><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1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2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2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74.png"/><Relationship Id="rId4" Type="http://schemas.openxmlformats.org/officeDocument/2006/relationships/image" Target="../media/image73.png"/></Relationships>
</file>

<file path=ppt/slides/_rels/slide23.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2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26.xml.rels><?xml version="1.0" encoding="UTF-8" standalone="yes"?>
<Relationships xmlns="http://schemas.openxmlformats.org/package/2006/relationships"><Relationship Id="rId3" Type="http://schemas.openxmlformats.org/officeDocument/2006/relationships/image" Target="../media/image86.png"/><Relationship Id="rId7" Type="http://schemas.openxmlformats.org/officeDocument/2006/relationships/image" Target="../media/image90.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27.xml.rels><?xml version="1.0" encoding="UTF-8" standalone="yes"?>
<Relationships xmlns="http://schemas.openxmlformats.org/package/2006/relationships"><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28.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99.png"/><Relationship Id="rId11" Type="http://schemas.openxmlformats.org/officeDocument/2006/relationships/image" Target="../media/image104.png"/><Relationship Id="rId5" Type="http://schemas.openxmlformats.org/officeDocument/2006/relationships/image" Target="../media/image98.png"/><Relationship Id="rId10" Type="http://schemas.openxmlformats.org/officeDocument/2006/relationships/image" Target="../media/image103.png"/><Relationship Id="rId4" Type="http://schemas.openxmlformats.org/officeDocument/2006/relationships/image" Target="../media/image97.png"/><Relationship Id="rId9" Type="http://schemas.openxmlformats.org/officeDocument/2006/relationships/image" Target="../media/image102.png"/></Relationships>
</file>

<file path=ppt/slides/_rels/slide29.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image" Target="../media/image1.png"/><Relationship Id="rId7" Type="http://schemas.openxmlformats.org/officeDocument/2006/relationships/image" Target="../media/image110.png"/><Relationship Id="rId2" Type="http://schemas.openxmlformats.org/officeDocument/2006/relationships/image" Target="../media/image106.png"/><Relationship Id="rId1" Type="http://schemas.openxmlformats.org/officeDocument/2006/relationships/slideLayout" Target="../slideLayouts/slideLayout7.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 Id="rId9" Type="http://schemas.openxmlformats.org/officeDocument/2006/relationships/image" Target="../media/image112.png"/></Relationships>
</file>

<file path=ppt/slides/_rels/slide31.xml.rels><?xml version="1.0" encoding="UTF-8" standalone="yes"?>
<Relationships xmlns="http://schemas.openxmlformats.org/package/2006/relationships"><Relationship Id="rId3" Type="http://schemas.openxmlformats.org/officeDocument/2006/relationships/image" Target="../media/image113.png"/><Relationship Id="rId7" Type="http://schemas.openxmlformats.org/officeDocument/2006/relationships/image" Target="../media/image117.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16.png"/><Relationship Id="rId5" Type="http://schemas.openxmlformats.org/officeDocument/2006/relationships/image" Target="../media/image115.png"/><Relationship Id="rId4" Type="http://schemas.openxmlformats.org/officeDocument/2006/relationships/image" Target="../media/image114.png"/></Relationships>
</file>

<file path=ppt/slides/_rels/slide32.xml.rels><?xml version="1.0" encoding="UTF-8" standalone="yes"?>
<Relationships xmlns="http://schemas.openxmlformats.org/package/2006/relationships"><Relationship Id="rId3" Type="http://schemas.openxmlformats.org/officeDocument/2006/relationships/image" Target="../media/image118.png"/><Relationship Id="rId7" Type="http://schemas.openxmlformats.org/officeDocument/2006/relationships/image" Target="../media/image12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s>
</file>

<file path=ppt/slides/_rels/slide33.xml.rels><?xml version="1.0" encoding="UTF-8" standalone="yes"?>
<Relationships xmlns="http://schemas.openxmlformats.org/package/2006/relationships"><Relationship Id="rId3" Type="http://schemas.openxmlformats.org/officeDocument/2006/relationships/image" Target="../media/image123.png"/><Relationship Id="rId7" Type="http://schemas.openxmlformats.org/officeDocument/2006/relationships/image" Target="../media/image127.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26.png"/><Relationship Id="rId5" Type="http://schemas.openxmlformats.org/officeDocument/2006/relationships/image" Target="../media/image125.png"/><Relationship Id="rId4" Type="http://schemas.openxmlformats.org/officeDocument/2006/relationships/image" Target="../media/image124.png"/></Relationships>
</file>

<file path=ppt/slides/_rels/slide34.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31.png"/><Relationship Id="rId5" Type="http://schemas.openxmlformats.org/officeDocument/2006/relationships/image" Target="../media/image130.png"/><Relationship Id="rId4" Type="http://schemas.openxmlformats.org/officeDocument/2006/relationships/image" Target="../media/image129.png"/></Relationships>
</file>

<file path=ppt/slides/_rels/slide35.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35.png"/><Relationship Id="rId5" Type="http://schemas.openxmlformats.org/officeDocument/2006/relationships/image" Target="../media/image134.png"/><Relationship Id="rId4" Type="http://schemas.openxmlformats.org/officeDocument/2006/relationships/image" Target="../media/image133.png"/></Relationships>
</file>

<file path=ppt/slides/_rels/slide36.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image" Target="../media/image142.png"/><Relationship Id="rId3" Type="http://schemas.openxmlformats.org/officeDocument/2006/relationships/image" Target="../media/image137.png"/><Relationship Id="rId7" Type="http://schemas.openxmlformats.org/officeDocument/2006/relationships/image" Target="../media/image141.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40.png"/><Relationship Id="rId5" Type="http://schemas.openxmlformats.org/officeDocument/2006/relationships/image" Target="../media/image139.png"/><Relationship Id="rId4" Type="http://schemas.openxmlformats.org/officeDocument/2006/relationships/image" Target="../media/image138.png"/></Relationships>
</file>

<file path=ppt/slides/_rels/slide38.xml.rels><?xml version="1.0" encoding="UTF-8" standalone="yes"?>
<Relationships xmlns="http://schemas.openxmlformats.org/package/2006/relationships"><Relationship Id="rId8" Type="http://schemas.openxmlformats.org/officeDocument/2006/relationships/image" Target="../media/image148.png"/><Relationship Id="rId3" Type="http://schemas.openxmlformats.org/officeDocument/2006/relationships/image" Target="../media/image143.png"/><Relationship Id="rId7" Type="http://schemas.openxmlformats.org/officeDocument/2006/relationships/image" Target="../media/image147.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46.png"/><Relationship Id="rId5" Type="http://schemas.openxmlformats.org/officeDocument/2006/relationships/image" Target="../media/image145.png"/><Relationship Id="rId4" Type="http://schemas.openxmlformats.org/officeDocument/2006/relationships/image" Target="../media/image144.png"/><Relationship Id="rId9" Type="http://schemas.openxmlformats.org/officeDocument/2006/relationships/image" Target="../media/image149.png"/></Relationships>
</file>

<file path=ppt/slides/_rels/slide39.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52.png"/><Relationship Id="rId4" Type="http://schemas.openxmlformats.org/officeDocument/2006/relationships/image" Target="../media/image151.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F124A"/>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0B77BB0-10EF-457B-927E-1B4C29D27243}"/>
              </a:ext>
            </a:extLst>
          </p:cNvPr>
          <p:cNvSpPr txBox="1"/>
          <p:nvPr/>
        </p:nvSpPr>
        <p:spPr>
          <a:xfrm>
            <a:off x="483476" y="2907230"/>
            <a:ext cx="11056881" cy="699230"/>
          </a:xfrm>
          <a:prstGeom prst="rect">
            <a:avLst/>
          </a:prstGeom>
          <a:noFill/>
        </p:spPr>
        <p:txBody>
          <a:bodyPr wrap="square" rtlCol="0">
            <a:spAutoFit/>
          </a:bodyPr>
          <a:lstStyle/>
          <a:p>
            <a:pPr algn="ctr" defTabSz="914303">
              <a:lnSpc>
                <a:spcPct val="150000"/>
              </a:lnSpc>
            </a:pPr>
            <a:r>
              <a:rPr lang="fr-CH" sz="3000" dirty="0">
                <a:solidFill>
                  <a:srgbClr val="FFFFFF"/>
                </a:solidFill>
                <a:latin typeface="Arial"/>
              </a:rPr>
              <a:t>FCC WP2 Workshop 2021 </a:t>
            </a:r>
            <a:r>
              <a:rPr lang="fr-CH" sz="3000" dirty="0" err="1">
                <a:solidFill>
                  <a:srgbClr val="FFFFFF"/>
                </a:solidFill>
                <a:latin typeface="Arial"/>
              </a:rPr>
              <a:t>Summary</a:t>
            </a:r>
            <a:r>
              <a:rPr lang="fr-CH" sz="3000" dirty="0">
                <a:solidFill>
                  <a:srgbClr val="FFFFFF"/>
                </a:solidFill>
                <a:latin typeface="Arial"/>
              </a:rPr>
              <a:t> II</a:t>
            </a:r>
            <a:endParaRPr lang="en-GB" sz="3000" dirty="0">
              <a:solidFill>
                <a:srgbClr val="FFFFFF"/>
              </a:solidFill>
              <a:latin typeface="Arial"/>
            </a:endParaRPr>
          </a:p>
        </p:txBody>
      </p:sp>
      <p:sp>
        <p:nvSpPr>
          <p:cNvPr id="9" name="TextBox 8">
            <a:extLst>
              <a:ext uri="{FF2B5EF4-FFF2-40B4-BE49-F238E27FC236}">
                <a16:creationId xmlns:a16="http://schemas.microsoft.com/office/drawing/2014/main" id="{99ECDFEC-1722-48A6-8FD0-C4CFEDA84EAB}"/>
              </a:ext>
            </a:extLst>
          </p:cNvPr>
          <p:cNvSpPr txBox="1"/>
          <p:nvPr/>
        </p:nvSpPr>
        <p:spPr>
          <a:xfrm>
            <a:off x="2526404" y="3956432"/>
            <a:ext cx="7129463" cy="2031325"/>
          </a:xfrm>
          <a:prstGeom prst="rect">
            <a:avLst/>
          </a:prstGeom>
          <a:noFill/>
        </p:spPr>
        <p:txBody>
          <a:bodyPr wrap="square" rtlCol="0">
            <a:spAutoFit/>
          </a:bodyPr>
          <a:lstStyle/>
          <a:p>
            <a:pPr algn="ctr" defTabSz="914303">
              <a:spcBef>
                <a:spcPts val="600"/>
              </a:spcBef>
              <a:spcAft>
                <a:spcPts val="600"/>
              </a:spcAft>
            </a:pPr>
            <a:r>
              <a:rPr lang="fr-CH" sz="2400" dirty="0">
                <a:solidFill>
                  <a:srgbClr val="FFFFFF"/>
                </a:solidFill>
                <a:latin typeface="Arial"/>
              </a:rPr>
              <a:t>Ilya Agapov, DESY</a:t>
            </a:r>
          </a:p>
          <a:p>
            <a:pPr algn="ctr" defTabSz="914303">
              <a:spcBef>
                <a:spcPts val="600"/>
              </a:spcBef>
              <a:spcAft>
                <a:spcPts val="600"/>
              </a:spcAft>
            </a:pPr>
            <a:r>
              <a:rPr lang="fr-CH" sz="2400" dirty="0">
                <a:solidFill>
                  <a:srgbClr val="FFFFFF"/>
                </a:solidFill>
                <a:latin typeface="Arial"/>
              </a:rPr>
              <a:t>Frank Zimmermann, CERN</a:t>
            </a:r>
          </a:p>
          <a:p>
            <a:pPr algn="ctr" defTabSz="914303">
              <a:spcBef>
                <a:spcPts val="600"/>
              </a:spcBef>
              <a:spcAft>
                <a:spcPts val="600"/>
              </a:spcAft>
            </a:pPr>
            <a:r>
              <a:rPr lang="fr-CH" sz="2400" dirty="0">
                <a:solidFill>
                  <a:srgbClr val="FFFFFF"/>
                </a:solidFill>
                <a:latin typeface="Arial"/>
              </a:rPr>
              <a:t>Tor </a:t>
            </a:r>
            <a:r>
              <a:rPr lang="fr-CH" sz="2400" dirty="0" err="1">
                <a:solidFill>
                  <a:srgbClr val="FFFFFF"/>
                </a:solidFill>
                <a:latin typeface="Arial"/>
              </a:rPr>
              <a:t>Raubenheimer</a:t>
            </a:r>
            <a:r>
              <a:rPr lang="fr-CH" sz="2400" dirty="0">
                <a:solidFill>
                  <a:srgbClr val="FFFFFF"/>
                </a:solidFill>
                <a:latin typeface="Arial"/>
              </a:rPr>
              <a:t> SLAC</a:t>
            </a:r>
          </a:p>
          <a:p>
            <a:pPr algn="ctr" defTabSz="914303">
              <a:spcBef>
                <a:spcPts val="600"/>
              </a:spcBef>
              <a:spcAft>
                <a:spcPts val="600"/>
              </a:spcAft>
            </a:pPr>
            <a:r>
              <a:rPr lang="fr-CH" sz="2400">
                <a:solidFill>
                  <a:srgbClr val="FFFFFF"/>
                </a:solidFill>
                <a:latin typeface="Arial"/>
              </a:rPr>
              <a:t>Michael Hofer, CERN</a:t>
            </a:r>
            <a:endParaRPr lang="en-GB" sz="2400" dirty="0">
              <a:solidFill>
                <a:srgbClr val="FFFFFF"/>
              </a:solidFill>
              <a:latin typeface="Arial"/>
            </a:endParaRPr>
          </a:p>
        </p:txBody>
      </p:sp>
      <p:sp>
        <p:nvSpPr>
          <p:cNvPr id="11" name="TextBox 10">
            <a:extLst>
              <a:ext uri="{FF2B5EF4-FFF2-40B4-BE49-F238E27FC236}">
                <a16:creationId xmlns:a16="http://schemas.microsoft.com/office/drawing/2014/main" id="{B86DB807-C598-4928-9785-27CEDEA4C106}"/>
              </a:ext>
            </a:extLst>
          </p:cNvPr>
          <p:cNvSpPr txBox="1"/>
          <p:nvPr/>
        </p:nvSpPr>
        <p:spPr>
          <a:xfrm>
            <a:off x="2526405" y="6276176"/>
            <a:ext cx="7129463" cy="345094"/>
          </a:xfrm>
          <a:prstGeom prst="rect">
            <a:avLst/>
          </a:prstGeom>
          <a:noFill/>
        </p:spPr>
        <p:txBody>
          <a:bodyPr wrap="square" rtlCol="0">
            <a:spAutoFit/>
          </a:bodyPr>
          <a:lstStyle/>
          <a:p>
            <a:pPr algn="ctr" defTabSz="914303">
              <a:lnSpc>
                <a:spcPts val="1850"/>
              </a:lnSpc>
            </a:pPr>
            <a:r>
              <a:rPr lang="fr-CH" sz="2400" dirty="0">
                <a:solidFill>
                  <a:srgbClr val="FFFFFF"/>
                </a:solidFill>
                <a:latin typeface="Arial"/>
              </a:rPr>
              <a:t>Friday, 2 July 2021 </a:t>
            </a:r>
            <a:endParaRPr lang="en-GB" sz="2400" dirty="0">
              <a:solidFill>
                <a:srgbClr val="FFFFFF"/>
              </a:solidFill>
              <a:latin typeface="Arial"/>
            </a:endParaRPr>
          </a:p>
        </p:txBody>
      </p:sp>
      <p:sp>
        <p:nvSpPr>
          <p:cNvPr id="2" name="Slide Number Placeholder 1">
            <a:extLst>
              <a:ext uri="{FF2B5EF4-FFF2-40B4-BE49-F238E27FC236}">
                <a16:creationId xmlns:a16="http://schemas.microsoft.com/office/drawing/2014/main" id="{6D4D1F73-5E29-4D63-A3FB-B9F62B964C78}"/>
              </a:ext>
            </a:extLst>
          </p:cNvPr>
          <p:cNvSpPr>
            <a:spLocks noGrp="1"/>
          </p:cNvSpPr>
          <p:nvPr>
            <p:ph type="sldNum" sz="quarter" idx="10"/>
          </p:nvPr>
        </p:nvSpPr>
        <p:spPr/>
        <p:txBody>
          <a:bodyPr/>
          <a:lstStyle/>
          <a:p>
            <a:pPr defTabSz="914303"/>
            <a:fld id="{88A1DFE4-5FC5-43BD-BB7E-75EAD82B965F}" type="slidenum">
              <a:rPr lang="en-US">
                <a:solidFill>
                  <a:srgbClr val="FFFFFF"/>
                </a:solidFill>
                <a:latin typeface="Arial"/>
              </a:rPr>
              <a:pPr defTabSz="914303"/>
              <a:t>1</a:t>
            </a:fld>
            <a:endParaRPr lang="en-US" dirty="0">
              <a:solidFill>
                <a:srgbClr val="FFFFFF"/>
              </a:solidFill>
              <a:latin typeface="Arial"/>
            </a:endParaRPr>
          </a:p>
        </p:txBody>
      </p:sp>
      <p:pic>
        <p:nvPicPr>
          <p:cNvPr id="10" name="Picture 9" descr="A picture containing icon&#10;&#10;Description automatically generated">
            <a:extLst>
              <a:ext uri="{FF2B5EF4-FFF2-40B4-BE49-F238E27FC236}">
                <a16:creationId xmlns:a16="http://schemas.microsoft.com/office/drawing/2014/main" id="{3274A5D4-EB16-4DD9-BD31-20790CDEC8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1895" y="421713"/>
            <a:ext cx="7187901" cy="2430000"/>
          </a:xfrm>
          <a:prstGeom prst="rect">
            <a:avLst/>
          </a:prstGeom>
        </p:spPr>
      </p:pic>
    </p:spTree>
    <p:extLst>
      <p:ext uri="{BB962C8B-B14F-4D97-AF65-F5344CB8AC3E}">
        <p14:creationId xmlns:p14="http://schemas.microsoft.com/office/powerpoint/2010/main" val="2870322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MDI Status and plans</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6" name="Rectangle 5">
            <a:extLst>
              <a:ext uri="{FF2B5EF4-FFF2-40B4-BE49-F238E27FC236}">
                <a16:creationId xmlns:a16="http://schemas.microsoft.com/office/drawing/2014/main" id="{99B81B8F-9646-4D06-B600-7825338C81A9}"/>
              </a:ext>
            </a:extLst>
          </p:cNvPr>
          <p:cNvSpPr/>
          <p:nvPr/>
        </p:nvSpPr>
        <p:spPr>
          <a:xfrm>
            <a:off x="6026679" y="2580201"/>
            <a:ext cx="1690213" cy="9477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A75F3F15-B670-4044-BF52-7CAEA653C53A}"/>
              </a:ext>
            </a:extLst>
          </p:cNvPr>
          <p:cNvSpPr txBox="1"/>
          <p:nvPr/>
        </p:nvSpPr>
        <p:spPr>
          <a:xfrm>
            <a:off x="8543344" y="195127"/>
            <a:ext cx="1796967" cy="369332"/>
          </a:xfrm>
          <a:prstGeom prst="rect">
            <a:avLst/>
          </a:prstGeom>
          <a:noFill/>
        </p:spPr>
        <p:txBody>
          <a:bodyPr wrap="none" rtlCol="0">
            <a:spAutoFit/>
          </a:bodyPr>
          <a:lstStyle/>
          <a:p>
            <a:r>
              <a:rPr lang="en-US" dirty="0">
                <a:highlight>
                  <a:srgbClr val="FFFF00"/>
                </a:highlight>
              </a:rPr>
              <a:t>Manuela </a:t>
            </a:r>
            <a:r>
              <a:rPr lang="en-US" dirty="0" err="1">
                <a:highlight>
                  <a:srgbClr val="FFFF00"/>
                </a:highlight>
              </a:rPr>
              <a:t>Boscolo</a:t>
            </a:r>
            <a:endParaRPr lang="en-GB" dirty="0">
              <a:highlight>
                <a:srgbClr val="FFFF00"/>
              </a:highlight>
            </a:endParaRPr>
          </a:p>
        </p:txBody>
      </p:sp>
      <p:pic>
        <p:nvPicPr>
          <p:cNvPr id="8" name="Picture 7">
            <a:extLst>
              <a:ext uri="{FF2B5EF4-FFF2-40B4-BE49-F238E27FC236}">
                <a16:creationId xmlns:a16="http://schemas.microsoft.com/office/drawing/2014/main" id="{1B205848-9A24-6D48-ACEC-06C719A53268}"/>
              </a:ext>
            </a:extLst>
          </p:cNvPr>
          <p:cNvPicPr>
            <a:picLocks noChangeAspect="1"/>
          </p:cNvPicPr>
          <p:nvPr/>
        </p:nvPicPr>
        <p:blipFill>
          <a:blip r:embed="rId3"/>
          <a:stretch>
            <a:fillRect/>
          </a:stretch>
        </p:blipFill>
        <p:spPr>
          <a:xfrm>
            <a:off x="496957" y="806516"/>
            <a:ext cx="6619461" cy="3375220"/>
          </a:xfrm>
          <a:prstGeom prst="rect">
            <a:avLst/>
          </a:prstGeom>
        </p:spPr>
      </p:pic>
      <p:pic>
        <p:nvPicPr>
          <p:cNvPr id="10" name="Picture 9">
            <a:extLst>
              <a:ext uri="{FF2B5EF4-FFF2-40B4-BE49-F238E27FC236}">
                <a16:creationId xmlns:a16="http://schemas.microsoft.com/office/drawing/2014/main" id="{A3274748-3588-7D4D-A829-10ABA83F75C5}"/>
              </a:ext>
            </a:extLst>
          </p:cNvPr>
          <p:cNvPicPr>
            <a:picLocks noChangeAspect="1"/>
          </p:cNvPicPr>
          <p:nvPr/>
        </p:nvPicPr>
        <p:blipFill>
          <a:blip r:embed="rId4"/>
          <a:stretch>
            <a:fillRect/>
          </a:stretch>
        </p:blipFill>
        <p:spPr>
          <a:xfrm>
            <a:off x="7116418" y="1411355"/>
            <a:ext cx="5122539" cy="2502023"/>
          </a:xfrm>
          <a:prstGeom prst="rect">
            <a:avLst/>
          </a:prstGeom>
        </p:spPr>
      </p:pic>
      <p:pic>
        <p:nvPicPr>
          <p:cNvPr id="11" name="Picture 10">
            <a:extLst>
              <a:ext uri="{FF2B5EF4-FFF2-40B4-BE49-F238E27FC236}">
                <a16:creationId xmlns:a16="http://schemas.microsoft.com/office/drawing/2014/main" id="{5B9D026D-A63A-1F4E-8A81-33945106B49D}"/>
              </a:ext>
            </a:extLst>
          </p:cNvPr>
          <p:cNvPicPr>
            <a:picLocks noChangeAspect="1"/>
          </p:cNvPicPr>
          <p:nvPr/>
        </p:nvPicPr>
        <p:blipFill rotWithShape="1">
          <a:blip r:embed="rId5"/>
          <a:srcRect t="3671"/>
          <a:stretch/>
        </p:blipFill>
        <p:spPr>
          <a:xfrm>
            <a:off x="298174" y="4364738"/>
            <a:ext cx="4860235" cy="2493262"/>
          </a:xfrm>
          <a:prstGeom prst="rect">
            <a:avLst/>
          </a:prstGeom>
        </p:spPr>
      </p:pic>
      <p:pic>
        <p:nvPicPr>
          <p:cNvPr id="13" name="Picture 12">
            <a:extLst>
              <a:ext uri="{FF2B5EF4-FFF2-40B4-BE49-F238E27FC236}">
                <a16:creationId xmlns:a16="http://schemas.microsoft.com/office/drawing/2014/main" id="{8F4F979F-242D-D14F-A01B-7BD29A986C3D}"/>
              </a:ext>
            </a:extLst>
          </p:cNvPr>
          <p:cNvPicPr>
            <a:picLocks noChangeAspect="1"/>
          </p:cNvPicPr>
          <p:nvPr/>
        </p:nvPicPr>
        <p:blipFill>
          <a:blip r:embed="rId6"/>
          <a:stretch>
            <a:fillRect/>
          </a:stretch>
        </p:blipFill>
        <p:spPr>
          <a:xfrm>
            <a:off x="6871785" y="4269732"/>
            <a:ext cx="4551200" cy="2476917"/>
          </a:xfrm>
          <a:prstGeom prst="rect">
            <a:avLst/>
          </a:prstGeom>
        </p:spPr>
      </p:pic>
      <p:pic>
        <p:nvPicPr>
          <p:cNvPr id="14" name="Picture 13">
            <a:extLst>
              <a:ext uri="{FF2B5EF4-FFF2-40B4-BE49-F238E27FC236}">
                <a16:creationId xmlns:a16="http://schemas.microsoft.com/office/drawing/2014/main" id="{D27DB3CE-44D0-A749-B8A6-4E5849A46A77}"/>
              </a:ext>
            </a:extLst>
          </p:cNvPr>
          <p:cNvPicPr>
            <a:picLocks noChangeAspect="1"/>
          </p:cNvPicPr>
          <p:nvPr/>
        </p:nvPicPr>
        <p:blipFill>
          <a:blip r:embed="rId7"/>
          <a:stretch>
            <a:fillRect/>
          </a:stretch>
        </p:blipFill>
        <p:spPr>
          <a:xfrm>
            <a:off x="7199530" y="703549"/>
            <a:ext cx="4956313" cy="715250"/>
          </a:xfrm>
          <a:prstGeom prst="rect">
            <a:avLst/>
          </a:prstGeom>
        </p:spPr>
      </p:pic>
    </p:spTree>
    <p:extLst>
      <p:ext uri="{BB962C8B-B14F-4D97-AF65-F5344CB8AC3E}">
        <p14:creationId xmlns:p14="http://schemas.microsoft.com/office/powerpoint/2010/main" val="31624207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Mechanical Model</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6" name="Rectangle 5">
            <a:extLst>
              <a:ext uri="{FF2B5EF4-FFF2-40B4-BE49-F238E27FC236}">
                <a16:creationId xmlns:a16="http://schemas.microsoft.com/office/drawing/2014/main" id="{99B81B8F-9646-4D06-B600-7825338C81A9}"/>
              </a:ext>
            </a:extLst>
          </p:cNvPr>
          <p:cNvSpPr/>
          <p:nvPr/>
        </p:nvSpPr>
        <p:spPr>
          <a:xfrm>
            <a:off x="6026679" y="2580201"/>
            <a:ext cx="1690213" cy="9477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A75F3F15-B670-4044-BF52-7CAEA653C53A}"/>
              </a:ext>
            </a:extLst>
          </p:cNvPr>
          <p:cNvSpPr txBox="1"/>
          <p:nvPr/>
        </p:nvSpPr>
        <p:spPr>
          <a:xfrm>
            <a:off x="8543344" y="195127"/>
            <a:ext cx="2108078" cy="369332"/>
          </a:xfrm>
          <a:prstGeom prst="rect">
            <a:avLst/>
          </a:prstGeom>
          <a:noFill/>
        </p:spPr>
        <p:txBody>
          <a:bodyPr wrap="none" rtlCol="0">
            <a:spAutoFit/>
          </a:bodyPr>
          <a:lstStyle/>
          <a:p>
            <a:r>
              <a:rPr lang="en-US" dirty="0">
                <a:highlight>
                  <a:srgbClr val="FFFF00"/>
                </a:highlight>
              </a:rPr>
              <a:t>Francesco </a:t>
            </a:r>
            <a:r>
              <a:rPr lang="en-US" dirty="0" err="1">
                <a:highlight>
                  <a:srgbClr val="FFFF00"/>
                </a:highlight>
              </a:rPr>
              <a:t>Fransesini</a:t>
            </a:r>
            <a:endParaRPr lang="en-GB" dirty="0">
              <a:highlight>
                <a:srgbClr val="FFFF00"/>
              </a:highlight>
            </a:endParaRPr>
          </a:p>
        </p:txBody>
      </p:sp>
      <p:pic>
        <p:nvPicPr>
          <p:cNvPr id="2" name="Picture 1">
            <a:extLst>
              <a:ext uri="{FF2B5EF4-FFF2-40B4-BE49-F238E27FC236}">
                <a16:creationId xmlns:a16="http://schemas.microsoft.com/office/drawing/2014/main" id="{153E5C51-9C2D-C24C-B4A5-4861413CA1EC}"/>
              </a:ext>
            </a:extLst>
          </p:cNvPr>
          <p:cNvPicPr>
            <a:picLocks noChangeAspect="1"/>
          </p:cNvPicPr>
          <p:nvPr/>
        </p:nvPicPr>
        <p:blipFill>
          <a:blip r:embed="rId3"/>
          <a:stretch>
            <a:fillRect/>
          </a:stretch>
        </p:blipFill>
        <p:spPr>
          <a:xfrm>
            <a:off x="552333" y="947971"/>
            <a:ext cx="6057190" cy="3154121"/>
          </a:xfrm>
          <a:prstGeom prst="rect">
            <a:avLst/>
          </a:prstGeom>
        </p:spPr>
      </p:pic>
      <p:pic>
        <p:nvPicPr>
          <p:cNvPr id="5" name="Picture 4">
            <a:extLst>
              <a:ext uri="{FF2B5EF4-FFF2-40B4-BE49-F238E27FC236}">
                <a16:creationId xmlns:a16="http://schemas.microsoft.com/office/drawing/2014/main" id="{F12AF898-F80A-FC4F-83E8-266721C25431}"/>
              </a:ext>
            </a:extLst>
          </p:cNvPr>
          <p:cNvPicPr>
            <a:picLocks noChangeAspect="1"/>
          </p:cNvPicPr>
          <p:nvPr/>
        </p:nvPicPr>
        <p:blipFill>
          <a:blip r:embed="rId4"/>
          <a:stretch>
            <a:fillRect/>
          </a:stretch>
        </p:blipFill>
        <p:spPr>
          <a:xfrm>
            <a:off x="358523" y="4332968"/>
            <a:ext cx="6513262" cy="2525032"/>
          </a:xfrm>
          <a:prstGeom prst="rect">
            <a:avLst/>
          </a:prstGeom>
        </p:spPr>
      </p:pic>
      <p:pic>
        <p:nvPicPr>
          <p:cNvPr id="7" name="Picture 6">
            <a:extLst>
              <a:ext uri="{FF2B5EF4-FFF2-40B4-BE49-F238E27FC236}">
                <a16:creationId xmlns:a16="http://schemas.microsoft.com/office/drawing/2014/main" id="{054F2880-D5BA-4849-9BC5-67255EB3F5E7}"/>
              </a:ext>
            </a:extLst>
          </p:cNvPr>
          <p:cNvPicPr>
            <a:picLocks noChangeAspect="1"/>
          </p:cNvPicPr>
          <p:nvPr/>
        </p:nvPicPr>
        <p:blipFill>
          <a:blip r:embed="rId5"/>
          <a:stretch>
            <a:fillRect/>
          </a:stretch>
        </p:blipFill>
        <p:spPr>
          <a:xfrm>
            <a:off x="6972278" y="845620"/>
            <a:ext cx="5130269" cy="2682302"/>
          </a:xfrm>
          <a:prstGeom prst="rect">
            <a:avLst/>
          </a:prstGeom>
        </p:spPr>
      </p:pic>
      <p:pic>
        <p:nvPicPr>
          <p:cNvPr id="9" name="Picture 8">
            <a:extLst>
              <a:ext uri="{FF2B5EF4-FFF2-40B4-BE49-F238E27FC236}">
                <a16:creationId xmlns:a16="http://schemas.microsoft.com/office/drawing/2014/main" id="{A5F37E6D-C9CB-8D43-BB33-A2B0A052F978}"/>
              </a:ext>
            </a:extLst>
          </p:cNvPr>
          <p:cNvPicPr>
            <a:picLocks noChangeAspect="1"/>
          </p:cNvPicPr>
          <p:nvPr/>
        </p:nvPicPr>
        <p:blipFill>
          <a:blip r:embed="rId6"/>
          <a:stretch>
            <a:fillRect/>
          </a:stretch>
        </p:blipFill>
        <p:spPr>
          <a:xfrm>
            <a:off x="7044254" y="3985275"/>
            <a:ext cx="5058293" cy="2682302"/>
          </a:xfrm>
          <a:prstGeom prst="rect">
            <a:avLst/>
          </a:prstGeom>
        </p:spPr>
      </p:pic>
    </p:spTree>
    <p:extLst>
      <p:ext uri="{BB962C8B-B14F-4D97-AF65-F5344CB8AC3E}">
        <p14:creationId xmlns:p14="http://schemas.microsoft.com/office/powerpoint/2010/main" val="1282648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CAD integration</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6" name="Rectangle 5">
            <a:extLst>
              <a:ext uri="{FF2B5EF4-FFF2-40B4-BE49-F238E27FC236}">
                <a16:creationId xmlns:a16="http://schemas.microsoft.com/office/drawing/2014/main" id="{99B81B8F-9646-4D06-B600-7825338C81A9}"/>
              </a:ext>
            </a:extLst>
          </p:cNvPr>
          <p:cNvSpPr/>
          <p:nvPr/>
        </p:nvSpPr>
        <p:spPr>
          <a:xfrm>
            <a:off x="6026679" y="2580201"/>
            <a:ext cx="1690213" cy="9477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A75F3F15-B670-4044-BF52-7CAEA653C53A}"/>
              </a:ext>
            </a:extLst>
          </p:cNvPr>
          <p:cNvSpPr txBox="1"/>
          <p:nvPr/>
        </p:nvSpPr>
        <p:spPr>
          <a:xfrm>
            <a:off x="8543344" y="195127"/>
            <a:ext cx="1608325" cy="369332"/>
          </a:xfrm>
          <a:prstGeom prst="rect">
            <a:avLst/>
          </a:prstGeom>
          <a:noFill/>
        </p:spPr>
        <p:txBody>
          <a:bodyPr wrap="none" rtlCol="0">
            <a:spAutoFit/>
          </a:bodyPr>
          <a:lstStyle/>
          <a:p>
            <a:r>
              <a:rPr lang="en-US" dirty="0">
                <a:highlight>
                  <a:srgbClr val="FFFF00"/>
                </a:highlight>
              </a:rPr>
              <a:t>Luigi Pellegrino</a:t>
            </a:r>
            <a:endParaRPr lang="en-GB" dirty="0">
              <a:highlight>
                <a:srgbClr val="FFFF00"/>
              </a:highlight>
            </a:endParaRPr>
          </a:p>
        </p:txBody>
      </p:sp>
      <p:pic>
        <p:nvPicPr>
          <p:cNvPr id="8" name="Picture 7">
            <a:extLst>
              <a:ext uri="{FF2B5EF4-FFF2-40B4-BE49-F238E27FC236}">
                <a16:creationId xmlns:a16="http://schemas.microsoft.com/office/drawing/2014/main" id="{2F4933E9-A349-3B4B-8330-325B5AB6EF99}"/>
              </a:ext>
            </a:extLst>
          </p:cNvPr>
          <p:cNvPicPr>
            <a:picLocks noChangeAspect="1"/>
          </p:cNvPicPr>
          <p:nvPr/>
        </p:nvPicPr>
        <p:blipFill>
          <a:blip r:embed="rId3"/>
          <a:stretch>
            <a:fillRect/>
          </a:stretch>
        </p:blipFill>
        <p:spPr>
          <a:xfrm>
            <a:off x="-4666" y="668230"/>
            <a:ext cx="6351104" cy="2897627"/>
          </a:xfrm>
          <a:prstGeom prst="rect">
            <a:avLst/>
          </a:prstGeom>
        </p:spPr>
      </p:pic>
      <p:pic>
        <p:nvPicPr>
          <p:cNvPr id="10" name="Picture 9">
            <a:extLst>
              <a:ext uri="{FF2B5EF4-FFF2-40B4-BE49-F238E27FC236}">
                <a16:creationId xmlns:a16="http://schemas.microsoft.com/office/drawing/2014/main" id="{32220470-F5C6-6943-8CE2-4B435A9056E9}"/>
              </a:ext>
            </a:extLst>
          </p:cNvPr>
          <p:cNvPicPr>
            <a:picLocks noChangeAspect="1"/>
          </p:cNvPicPr>
          <p:nvPr/>
        </p:nvPicPr>
        <p:blipFill>
          <a:blip r:embed="rId4"/>
          <a:stretch>
            <a:fillRect/>
          </a:stretch>
        </p:blipFill>
        <p:spPr>
          <a:xfrm>
            <a:off x="6105939" y="736240"/>
            <a:ext cx="6026679" cy="2761605"/>
          </a:xfrm>
          <a:prstGeom prst="rect">
            <a:avLst/>
          </a:prstGeom>
        </p:spPr>
      </p:pic>
      <p:pic>
        <p:nvPicPr>
          <p:cNvPr id="11" name="Picture 10">
            <a:extLst>
              <a:ext uri="{FF2B5EF4-FFF2-40B4-BE49-F238E27FC236}">
                <a16:creationId xmlns:a16="http://schemas.microsoft.com/office/drawing/2014/main" id="{711381B1-89C2-7D49-A3C1-0864B4ACD246}"/>
              </a:ext>
            </a:extLst>
          </p:cNvPr>
          <p:cNvPicPr>
            <a:picLocks noChangeAspect="1"/>
          </p:cNvPicPr>
          <p:nvPr/>
        </p:nvPicPr>
        <p:blipFill>
          <a:blip r:embed="rId5"/>
          <a:stretch>
            <a:fillRect/>
          </a:stretch>
        </p:blipFill>
        <p:spPr>
          <a:xfrm>
            <a:off x="6976255" y="3618532"/>
            <a:ext cx="4258878" cy="3077511"/>
          </a:xfrm>
          <a:prstGeom prst="rect">
            <a:avLst/>
          </a:prstGeom>
        </p:spPr>
      </p:pic>
      <p:pic>
        <p:nvPicPr>
          <p:cNvPr id="13" name="Picture 12">
            <a:extLst>
              <a:ext uri="{FF2B5EF4-FFF2-40B4-BE49-F238E27FC236}">
                <a16:creationId xmlns:a16="http://schemas.microsoft.com/office/drawing/2014/main" id="{70D21EF1-66E5-4847-9739-674BBDC7CC49}"/>
              </a:ext>
            </a:extLst>
          </p:cNvPr>
          <p:cNvPicPr>
            <a:picLocks noChangeAspect="1"/>
          </p:cNvPicPr>
          <p:nvPr/>
        </p:nvPicPr>
        <p:blipFill>
          <a:blip r:embed="rId6"/>
          <a:stretch>
            <a:fillRect/>
          </a:stretch>
        </p:blipFill>
        <p:spPr>
          <a:xfrm>
            <a:off x="91535" y="3618534"/>
            <a:ext cx="5867561" cy="2865764"/>
          </a:xfrm>
          <a:prstGeom prst="rect">
            <a:avLst/>
          </a:prstGeom>
        </p:spPr>
      </p:pic>
    </p:spTree>
    <p:extLst>
      <p:ext uri="{BB962C8B-B14F-4D97-AF65-F5344CB8AC3E}">
        <p14:creationId xmlns:p14="http://schemas.microsoft.com/office/powerpoint/2010/main" val="849574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MDI Alignment</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6" name="Rectangle 5">
            <a:extLst>
              <a:ext uri="{FF2B5EF4-FFF2-40B4-BE49-F238E27FC236}">
                <a16:creationId xmlns:a16="http://schemas.microsoft.com/office/drawing/2014/main" id="{99B81B8F-9646-4D06-B600-7825338C81A9}"/>
              </a:ext>
            </a:extLst>
          </p:cNvPr>
          <p:cNvSpPr/>
          <p:nvPr/>
        </p:nvSpPr>
        <p:spPr>
          <a:xfrm>
            <a:off x="6026679" y="2580201"/>
            <a:ext cx="1690213" cy="9477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A75F3F15-B670-4044-BF52-7CAEA653C53A}"/>
              </a:ext>
            </a:extLst>
          </p:cNvPr>
          <p:cNvSpPr txBox="1"/>
          <p:nvPr/>
        </p:nvSpPr>
        <p:spPr>
          <a:xfrm>
            <a:off x="8543344" y="195127"/>
            <a:ext cx="1830694" cy="369332"/>
          </a:xfrm>
          <a:prstGeom prst="rect">
            <a:avLst/>
          </a:prstGeom>
          <a:noFill/>
        </p:spPr>
        <p:txBody>
          <a:bodyPr wrap="none" rtlCol="0">
            <a:spAutoFit/>
          </a:bodyPr>
          <a:lstStyle/>
          <a:p>
            <a:r>
              <a:rPr lang="en-US" dirty="0">
                <a:highlight>
                  <a:srgbClr val="FFFF00"/>
                </a:highlight>
              </a:rPr>
              <a:t>Leonard </a:t>
            </a:r>
            <a:r>
              <a:rPr lang="en-US" dirty="0" err="1">
                <a:highlight>
                  <a:srgbClr val="FFFF00"/>
                </a:highlight>
              </a:rPr>
              <a:t>Watrelot</a:t>
            </a:r>
            <a:endParaRPr lang="en-GB" dirty="0">
              <a:highlight>
                <a:srgbClr val="FFFF00"/>
              </a:highlight>
            </a:endParaRPr>
          </a:p>
        </p:txBody>
      </p:sp>
      <p:pic>
        <p:nvPicPr>
          <p:cNvPr id="5" name="Picture 4">
            <a:extLst>
              <a:ext uri="{FF2B5EF4-FFF2-40B4-BE49-F238E27FC236}">
                <a16:creationId xmlns:a16="http://schemas.microsoft.com/office/drawing/2014/main" id="{9FCD71C0-E691-2C4E-ADE9-0763F9F94236}"/>
              </a:ext>
            </a:extLst>
          </p:cNvPr>
          <p:cNvPicPr>
            <a:picLocks noChangeAspect="1"/>
          </p:cNvPicPr>
          <p:nvPr/>
        </p:nvPicPr>
        <p:blipFill>
          <a:blip r:embed="rId3"/>
          <a:stretch>
            <a:fillRect/>
          </a:stretch>
        </p:blipFill>
        <p:spPr>
          <a:xfrm>
            <a:off x="708191" y="943371"/>
            <a:ext cx="2458555" cy="545745"/>
          </a:xfrm>
          <a:prstGeom prst="rect">
            <a:avLst/>
          </a:prstGeom>
        </p:spPr>
      </p:pic>
      <p:pic>
        <p:nvPicPr>
          <p:cNvPr id="7" name="Picture 6">
            <a:extLst>
              <a:ext uri="{FF2B5EF4-FFF2-40B4-BE49-F238E27FC236}">
                <a16:creationId xmlns:a16="http://schemas.microsoft.com/office/drawing/2014/main" id="{A75018CB-9517-E04B-914A-904A9ECF34AA}"/>
              </a:ext>
            </a:extLst>
          </p:cNvPr>
          <p:cNvPicPr>
            <a:picLocks noChangeAspect="1"/>
          </p:cNvPicPr>
          <p:nvPr/>
        </p:nvPicPr>
        <p:blipFill>
          <a:blip r:embed="rId4"/>
          <a:stretch>
            <a:fillRect/>
          </a:stretch>
        </p:blipFill>
        <p:spPr>
          <a:xfrm>
            <a:off x="8054931" y="753340"/>
            <a:ext cx="3799805" cy="2158863"/>
          </a:xfrm>
          <a:prstGeom prst="rect">
            <a:avLst/>
          </a:prstGeom>
        </p:spPr>
      </p:pic>
      <p:pic>
        <p:nvPicPr>
          <p:cNvPr id="9" name="Picture 8">
            <a:extLst>
              <a:ext uri="{FF2B5EF4-FFF2-40B4-BE49-F238E27FC236}">
                <a16:creationId xmlns:a16="http://schemas.microsoft.com/office/drawing/2014/main" id="{1A08E278-03C0-3445-B848-2A8DBD6F37E9}"/>
              </a:ext>
            </a:extLst>
          </p:cNvPr>
          <p:cNvPicPr>
            <a:picLocks noChangeAspect="1"/>
          </p:cNvPicPr>
          <p:nvPr/>
        </p:nvPicPr>
        <p:blipFill>
          <a:blip r:embed="rId5"/>
          <a:stretch>
            <a:fillRect/>
          </a:stretch>
        </p:blipFill>
        <p:spPr>
          <a:xfrm>
            <a:off x="4839942" y="943371"/>
            <a:ext cx="2512115" cy="723921"/>
          </a:xfrm>
          <a:prstGeom prst="rect">
            <a:avLst/>
          </a:prstGeom>
        </p:spPr>
      </p:pic>
      <p:pic>
        <p:nvPicPr>
          <p:cNvPr id="14" name="Picture 13">
            <a:extLst>
              <a:ext uri="{FF2B5EF4-FFF2-40B4-BE49-F238E27FC236}">
                <a16:creationId xmlns:a16="http://schemas.microsoft.com/office/drawing/2014/main" id="{C631FE49-9C89-994C-A026-81647605B59F}"/>
              </a:ext>
            </a:extLst>
          </p:cNvPr>
          <p:cNvPicPr>
            <a:picLocks noChangeAspect="1"/>
          </p:cNvPicPr>
          <p:nvPr/>
        </p:nvPicPr>
        <p:blipFill rotWithShape="1">
          <a:blip r:embed="rId6"/>
          <a:srcRect b="6381"/>
          <a:stretch/>
        </p:blipFill>
        <p:spPr>
          <a:xfrm>
            <a:off x="9939" y="4573062"/>
            <a:ext cx="12192000" cy="1839016"/>
          </a:xfrm>
          <a:prstGeom prst="rect">
            <a:avLst/>
          </a:prstGeom>
        </p:spPr>
      </p:pic>
      <p:pic>
        <p:nvPicPr>
          <p:cNvPr id="15" name="Picture 14">
            <a:extLst>
              <a:ext uri="{FF2B5EF4-FFF2-40B4-BE49-F238E27FC236}">
                <a16:creationId xmlns:a16="http://schemas.microsoft.com/office/drawing/2014/main" id="{6017171C-A657-5149-B03F-A83683252F1B}"/>
              </a:ext>
            </a:extLst>
          </p:cNvPr>
          <p:cNvPicPr>
            <a:picLocks noChangeAspect="1"/>
          </p:cNvPicPr>
          <p:nvPr/>
        </p:nvPicPr>
        <p:blipFill>
          <a:blip r:embed="rId7"/>
          <a:stretch>
            <a:fillRect/>
          </a:stretch>
        </p:blipFill>
        <p:spPr>
          <a:xfrm>
            <a:off x="665739" y="1816934"/>
            <a:ext cx="6037601" cy="2560278"/>
          </a:xfrm>
          <a:prstGeom prst="rect">
            <a:avLst/>
          </a:prstGeom>
        </p:spPr>
      </p:pic>
      <p:pic>
        <p:nvPicPr>
          <p:cNvPr id="16" name="Picture 15">
            <a:extLst>
              <a:ext uri="{FF2B5EF4-FFF2-40B4-BE49-F238E27FC236}">
                <a16:creationId xmlns:a16="http://schemas.microsoft.com/office/drawing/2014/main" id="{16A86EC2-9746-F945-88E1-1800119E6D27}"/>
              </a:ext>
            </a:extLst>
          </p:cNvPr>
          <p:cNvPicPr>
            <a:picLocks noChangeAspect="1"/>
          </p:cNvPicPr>
          <p:nvPr/>
        </p:nvPicPr>
        <p:blipFill>
          <a:blip r:embed="rId8"/>
          <a:stretch>
            <a:fillRect/>
          </a:stretch>
        </p:blipFill>
        <p:spPr>
          <a:xfrm>
            <a:off x="7099804" y="2945534"/>
            <a:ext cx="4717774" cy="1526724"/>
          </a:xfrm>
          <a:prstGeom prst="rect">
            <a:avLst/>
          </a:prstGeom>
        </p:spPr>
      </p:pic>
    </p:spTree>
    <p:extLst>
      <p:ext uri="{BB962C8B-B14F-4D97-AF65-F5344CB8AC3E}">
        <p14:creationId xmlns:p14="http://schemas.microsoft.com/office/powerpoint/2010/main" val="2651957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5D3B4A8-F195-8C45-8397-9497C4A74AFF}"/>
              </a:ext>
            </a:extLst>
          </p:cNvPr>
          <p:cNvPicPr>
            <a:picLocks noChangeAspect="1"/>
          </p:cNvPicPr>
          <p:nvPr/>
        </p:nvPicPr>
        <p:blipFill>
          <a:blip r:embed="rId2"/>
          <a:stretch>
            <a:fillRect/>
          </a:stretch>
        </p:blipFill>
        <p:spPr>
          <a:xfrm>
            <a:off x="380385" y="649633"/>
            <a:ext cx="10420752" cy="5558734"/>
          </a:xfrm>
          <a:prstGeom prst="rect">
            <a:avLst/>
          </a:prstGeom>
        </p:spPr>
      </p:pic>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Vibration Tolerances</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8543344" y="195127"/>
            <a:ext cx="1680717" cy="369332"/>
          </a:xfrm>
          <a:prstGeom prst="rect">
            <a:avLst/>
          </a:prstGeom>
          <a:noFill/>
        </p:spPr>
        <p:txBody>
          <a:bodyPr wrap="none" rtlCol="0">
            <a:spAutoFit/>
          </a:bodyPr>
          <a:lstStyle/>
          <a:p>
            <a:r>
              <a:rPr lang="en-US" dirty="0" err="1">
                <a:highlight>
                  <a:srgbClr val="FFFF00"/>
                </a:highlight>
              </a:rPr>
              <a:t>Katsunobu</a:t>
            </a:r>
            <a:r>
              <a:rPr lang="en-US" dirty="0">
                <a:highlight>
                  <a:srgbClr val="FFFF00"/>
                </a:highlight>
              </a:rPr>
              <a:t> </a:t>
            </a:r>
            <a:r>
              <a:rPr lang="en-US" dirty="0" err="1">
                <a:highlight>
                  <a:srgbClr val="FFFF00"/>
                </a:highlight>
              </a:rPr>
              <a:t>Oide</a:t>
            </a:r>
            <a:endParaRPr lang="en-GB" dirty="0">
              <a:highlight>
                <a:srgbClr val="FFFF00"/>
              </a:highlight>
            </a:endParaRPr>
          </a:p>
        </p:txBody>
      </p:sp>
      <p:pic>
        <p:nvPicPr>
          <p:cNvPr id="2" name="Picture 1">
            <a:extLst>
              <a:ext uri="{FF2B5EF4-FFF2-40B4-BE49-F238E27FC236}">
                <a16:creationId xmlns:a16="http://schemas.microsoft.com/office/drawing/2014/main" id="{DF9B9441-A989-B84F-9946-BD9BF6AE22F6}"/>
              </a:ext>
            </a:extLst>
          </p:cNvPr>
          <p:cNvPicPr>
            <a:picLocks noChangeAspect="1"/>
          </p:cNvPicPr>
          <p:nvPr/>
        </p:nvPicPr>
        <p:blipFill>
          <a:blip r:embed="rId4"/>
          <a:stretch>
            <a:fillRect/>
          </a:stretch>
        </p:blipFill>
        <p:spPr>
          <a:xfrm>
            <a:off x="8790554" y="2961861"/>
            <a:ext cx="3031007" cy="2020671"/>
          </a:xfrm>
          <a:prstGeom prst="rect">
            <a:avLst/>
          </a:prstGeom>
        </p:spPr>
      </p:pic>
    </p:spTree>
    <p:extLst>
      <p:ext uri="{BB962C8B-B14F-4D97-AF65-F5344CB8AC3E}">
        <p14:creationId xmlns:p14="http://schemas.microsoft.com/office/powerpoint/2010/main" val="1336981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Vibration Mitigation Strategies</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8543344" y="195127"/>
            <a:ext cx="1723549" cy="369332"/>
          </a:xfrm>
          <a:prstGeom prst="rect">
            <a:avLst/>
          </a:prstGeom>
          <a:noFill/>
        </p:spPr>
        <p:txBody>
          <a:bodyPr wrap="none" rtlCol="0">
            <a:spAutoFit/>
          </a:bodyPr>
          <a:lstStyle/>
          <a:p>
            <a:r>
              <a:rPr lang="en-US" dirty="0">
                <a:highlight>
                  <a:srgbClr val="FFFF00"/>
                </a:highlight>
              </a:rPr>
              <a:t>Laurent Brunetti</a:t>
            </a:r>
            <a:endParaRPr lang="en-GB" dirty="0">
              <a:highlight>
                <a:srgbClr val="FFFF00"/>
              </a:highlight>
            </a:endParaRPr>
          </a:p>
        </p:txBody>
      </p:sp>
      <p:pic>
        <p:nvPicPr>
          <p:cNvPr id="5" name="Picture 4">
            <a:extLst>
              <a:ext uri="{FF2B5EF4-FFF2-40B4-BE49-F238E27FC236}">
                <a16:creationId xmlns:a16="http://schemas.microsoft.com/office/drawing/2014/main" id="{EA814DD4-6805-AA4D-8EFD-61C7AC98FEC3}"/>
              </a:ext>
            </a:extLst>
          </p:cNvPr>
          <p:cNvPicPr>
            <a:picLocks noChangeAspect="1"/>
          </p:cNvPicPr>
          <p:nvPr/>
        </p:nvPicPr>
        <p:blipFill>
          <a:blip r:embed="rId3"/>
          <a:stretch>
            <a:fillRect/>
          </a:stretch>
        </p:blipFill>
        <p:spPr>
          <a:xfrm>
            <a:off x="655982" y="623514"/>
            <a:ext cx="11088757" cy="6110988"/>
          </a:xfrm>
          <a:prstGeom prst="rect">
            <a:avLst/>
          </a:prstGeom>
        </p:spPr>
      </p:pic>
    </p:spTree>
    <p:extLst>
      <p:ext uri="{BB962C8B-B14F-4D97-AF65-F5344CB8AC3E}">
        <p14:creationId xmlns:p14="http://schemas.microsoft.com/office/powerpoint/2010/main" val="13978239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a:t>
            </a:r>
            <a:r>
              <a:rPr lang="en-US" sz="3600" dirty="0" err="1">
                <a:solidFill>
                  <a:schemeClr val="bg1"/>
                </a:solidFill>
              </a:rPr>
              <a:t>Madx</a:t>
            </a:r>
            <a:r>
              <a:rPr lang="en-US" sz="3600" dirty="0">
                <a:solidFill>
                  <a:schemeClr val="bg1"/>
                </a:solidFill>
              </a:rPr>
              <a:t> simulations of MDI Vibrations</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9547196" y="123498"/>
            <a:ext cx="1623971" cy="369332"/>
          </a:xfrm>
          <a:prstGeom prst="rect">
            <a:avLst/>
          </a:prstGeom>
          <a:noFill/>
        </p:spPr>
        <p:txBody>
          <a:bodyPr wrap="none" rtlCol="0">
            <a:spAutoFit/>
          </a:bodyPr>
          <a:lstStyle/>
          <a:p>
            <a:r>
              <a:rPr lang="en-US" dirty="0">
                <a:highlight>
                  <a:srgbClr val="FFFF00"/>
                </a:highlight>
              </a:rPr>
              <a:t>Eva </a:t>
            </a:r>
            <a:r>
              <a:rPr lang="en-US" dirty="0" err="1">
                <a:highlight>
                  <a:srgbClr val="FFFF00"/>
                </a:highlight>
              </a:rPr>
              <a:t>Montbaron</a:t>
            </a:r>
            <a:endParaRPr lang="en-GB" dirty="0">
              <a:highlight>
                <a:srgbClr val="FFFF00"/>
              </a:highlight>
            </a:endParaRPr>
          </a:p>
        </p:txBody>
      </p:sp>
      <p:pic>
        <p:nvPicPr>
          <p:cNvPr id="2" name="Picture 1">
            <a:extLst>
              <a:ext uri="{FF2B5EF4-FFF2-40B4-BE49-F238E27FC236}">
                <a16:creationId xmlns:a16="http://schemas.microsoft.com/office/drawing/2014/main" id="{3867C1E2-BB75-4E4D-AD16-F7A171023FD9}"/>
              </a:ext>
            </a:extLst>
          </p:cNvPr>
          <p:cNvPicPr>
            <a:picLocks noChangeAspect="1"/>
          </p:cNvPicPr>
          <p:nvPr/>
        </p:nvPicPr>
        <p:blipFill>
          <a:blip r:embed="rId3"/>
          <a:stretch>
            <a:fillRect/>
          </a:stretch>
        </p:blipFill>
        <p:spPr>
          <a:xfrm>
            <a:off x="5555974" y="756853"/>
            <a:ext cx="6437646" cy="2803834"/>
          </a:xfrm>
          <a:prstGeom prst="rect">
            <a:avLst/>
          </a:prstGeom>
        </p:spPr>
      </p:pic>
      <p:pic>
        <p:nvPicPr>
          <p:cNvPr id="6" name="Picture 5">
            <a:extLst>
              <a:ext uri="{FF2B5EF4-FFF2-40B4-BE49-F238E27FC236}">
                <a16:creationId xmlns:a16="http://schemas.microsoft.com/office/drawing/2014/main" id="{DD58925D-E7FD-614E-AAA2-4BC913B2B1DC}"/>
              </a:ext>
            </a:extLst>
          </p:cNvPr>
          <p:cNvPicPr>
            <a:picLocks noChangeAspect="1"/>
          </p:cNvPicPr>
          <p:nvPr/>
        </p:nvPicPr>
        <p:blipFill>
          <a:blip r:embed="rId4"/>
          <a:stretch>
            <a:fillRect/>
          </a:stretch>
        </p:blipFill>
        <p:spPr>
          <a:xfrm>
            <a:off x="9939" y="3291831"/>
            <a:ext cx="5673994" cy="3073601"/>
          </a:xfrm>
          <a:prstGeom prst="rect">
            <a:avLst/>
          </a:prstGeom>
        </p:spPr>
      </p:pic>
      <p:pic>
        <p:nvPicPr>
          <p:cNvPr id="7" name="Picture 6">
            <a:extLst>
              <a:ext uri="{FF2B5EF4-FFF2-40B4-BE49-F238E27FC236}">
                <a16:creationId xmlns:a16="http://schemas.microsoft.com/office/drawing/2014/main" id="{93079026-29FB-D44B-ABB8-63C090B26EDE}"/>
              </a:ext>
            </a:extLst>
          </p:cNvPr>
          <p:cNvPicPr>
            <a:picLocks noChangeAspect="1"/>
          </p:cNvPicPr>
          <p:nvPr/>
        </p:nvPicPr>
        <p:blipFill>
          <a:blip r:embed="rId5"/>
          <a:stretch>
            <a:fillRect/>
          </a:stretch>
        </p:blipFill>
        <p:spPr>
          <a:xfrm>
            <a:off x="5683933" y="3738836"/>
            <a:ext cx="6309687" cy="2448446"/>
          </a:xfrm>
          <a:prstGeom prst="rect">
            <a:avLst/>
          </a:prstGeom>
        </p:spPr>
      </p:pic>
      <p:pic>
        <p:nvPicPr>
          <p:cNvPr id="8" name="Picture 7">
            <a:extLst>
              <a:ext uri="{FF2B5EF4-FFF2-40B4-BE49-F238E27FC236}">
                <a16:creationId xmlns:a16="http://schemas.microsoft.com/office/drawing/2014/main" id="{B1C19B15-4D2D-CF4B-BAD7-6402D93EDC4F}"/>
              </a:ext>
            </a:extLst>
          </p:cNvPr>
          <p:cNvPicPr>
            <a:picLocks noChangeAspect="1"/>
          </p:cNvPicPr>
          <p:nvPr/>
        </p:nvPicPr>
        <p:blipFill>
          <a:blip r:embed="rId6"/>
          <a:stretch>
            <a:fillRect/>
          </a:stretch>
        </p:blipFill>
        <p:spPr>
          <a:xfrm>
            <a:off x="198380" y="756853"/>
            <a:ext cx="4574886" cy="2610443"/>
          </a:xfrm>
          <a:prstGeom prst="rect">
            <a:avLst/>
          </a:prstGeom>
        </p:spPr>
      </p:pic>
    </p:spTree>
    <p:extLst>
      <p:ext uri="{BB962C8B-B14F-4D97-AF65-F5344CB8AC3E}">
        <p14:creationId xmlns:p14="http://schemas.microsoft.com/office/powerpoint/2010/main" val="21712410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a:t>
            </a:r>
            <a:r>
              <a:rPr lang="en-US" sz="3600" dirty="0" err="1">
                <a:solidFill>
                  <a:schemeClr val="bg1"/>
                </a:solidFill>
              </a:rPr>
              <a:t>Beamstrahlung</a:t>
            </a:r>
            <a:r>
              <a:rPr lang="en-US" sz="3600" dirty="0">
                <a:solidFill>
                  <a:schemeClr val="bg1"/>
                </a:solidFill>
              </a:rPr>
              <a:t> monitor</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9547196" y="123498"/>
            <a:ext cx="1420582" cy="369332"/>
          </a:xfrm>
          <a:prstGeom prst="rect">
            <a:avLst/>
          </a:prstGeom>
          <a:noFill/>
        </p:spPr>
        <p:txBody>
          <a:bodyPr wrap="none" rtlCol="0">
            <a:spAutoFit/>
          </a:bodyPr>
          <a:lstStyle/>
          <a:p>
            <a:r>
              <a:rPr lang="en-US" dirty="0">
                <a:highlight>
                  <a:srgbClr val="FFFF00"/>
                </a:highlight>
              </a:rPr>
              <a:t>Alain Blondel</a:t>
            </a:r>
            <a:endParaRPr lang="en-GB" dirty="0">
              <a:highlight>
                <a:srgbClr val="FFFF00"/>
              </a:highlight>
            </a:endParaRPr>
          </a:p>
        </p:txBody>
      </p:sp>
      <p:pic>
        <p:nvPicPr>
          <p:cNvPr id="5" name="Picture 4">
            <a:extLst>
              <a:ext uri="{FF2B5EF4-FFF2-40B4-BE49-F238E27FC236}">
                <a16:creationId xmlns:a16="http://schemas.microsoft.com/office/drawing/2014/main" id="{448082D8-B1F9-D847-8EA2-6EA2A54AB8DD}"/>
              </a:ext>
            </a:extLst>
          </p:cNvPr>
          <p:cNvPicPr>
            <a:picLocks noChangeAspect="1"/>
          </p:cNvPicPr>
          <p:nvPr/>
        </p:nvPicPr>
        <p:blipFill>
          <a:blip r:embed="rId3"/>
          <a:stretch>
            <a:fillRect/>
          </a:stretch>
        </p:blipFill>
        <p:spPr>
          <a:xfrm>
            <a:off x="174646" y="703473"/>
            <a:ext cx="6309687" cy="3629988"/>
          </a:xfrm>
          <a:prstGeom prst="rect">
            <a:avLst/>
          </a:prstGeom>
        </p:spPr>
      </p:pic>
      <p:pic>
        <p:nvPicPr>
          <p:cNvPr id="9" name="Picture 8">
            <a:extLst>
              <a:ext uri="{FF2B5EF4-FFF2-40B4-BE49-F238E27FC236}">
                <a16:creationId xmlns:a16="http://schemas.microsoft.com/office/drawing/2014/main" id="{6565A163-5560-A049-8D10-033C27D5E185}"/>
              </a:ext>
            </a:extLst>
          </p:cNvPr>
          <p:cNvPicPr>
            <a:picLocks noChangeAspect="1"/>
          </p:cNvPicPr>
          <p:nvPr/>
        </p:nvPicPr>
        <p:blipFill>
          <a:blip r:embed="rId4"/>
          <a:stretch>
            <a:fillRect/>
          </a:stretch>
        </p:blipFill>
        <p:spPr>
          <a:xfrm>
            <a:off x="7234530" y="900413"/>
            <a:ext cx="3733248" cy="3236107"/>
          </a:xfrm>
          <a:prstGeom prst="rect">
            <a:avLst/>
          </a:prstGeom>
        </p:spPr>
      </p:pic>
      <p:pic>
        <p:nvPicPr>
          <p:cNvPr id="10" name="Picture 9">
            <a:extLst>
              <a:ext uri="{FF2B5EF4-FFF2-40B4-BE49-F238E27FC236}">
                <a16:creationId xmlns:a16="http://schemas.microsoft.com/office/drawing/2014/main" id="{F5C33A05-5B78-E141-82AB-C2ECB53EFDE6}"/>
              </a:ext>
            </a:extLst>
          </p:cNvPr>
          <p:cNvPicPr>
            <a:picLocks noChangeAspect="1"/>
          </p:cNvPicPr>
          <p:nvPr/>
        </p:nvPicPr>
        <p:blipFill>
          <a:blip r:embed="rId5"/>
          <a:stretch>
            <a:fillRect/>
          </a:stretch>
        </p:blipFill>
        <p:spPr>
          <a:xfrm>
            <a:off x="387626" y="4441961"/>
            <a:ext cx="4790661" cy="2416039"/>
          </a:xfrm>
          <a:prstGeom prst="rect">
            <a:avLst/>
          </a:prstGeom>
        </p:spPr>
      </p:pic>
      <p:pic>
        <p:nvPicPr>
          <p:cNvPr id="11" name="Picture 10">
            <a:extLst>
              <a:ext uri="{FF2B5EF4-FFF2-40B4-BE49-F238E27FC236}">
                <a16:creationId xmlns:a16="http://schemas.microsoft.com/office/drawing/2014/main" id="{1D09C011-B92F-FB45-9DB8-02EDE67C055A}"/>
              </a:ext>
            </a:extLst>
          </p:cNvPr>
          <p:cNvPicPr>
            <a:picLocks noChangeAspect="1"/>
          </p:cNvPicPr>
          <p:nvPr/>
        </p:nvPicPr>
        <p:blipFill>
          <a:blip r:embed="rId6"/>
          <a:stretch>
            <a:fillRect/>
          </a:stretch>
        </p:blipFill>
        <p:spPr>
          <a:xfrm>
            <a:off x="6484333" y="4441961"/>
            <a:ext cx="3228808" cy="2292541"/>
          </a:xfrm>
          <a:prstGeom prst="rect">
            <a:avLst/>
          </a:prstGeom>
        </p:spPr>
      </p:pic>
      <p:sp>
        <p:nvSpPr>
          <p:cNvPr id="13" name="TextBox 12">
            <a:extLst>
              <a:ext uri="{FF2B5EF4-FFF2-40B4-BE49-F238E27FC236}">
                <a16:creationId xmlns:a16="http://schemas.microsoft.com/office/drawing/2014/main" id="{F7BA99F5-98B3-B54E-A536-065C58E61534}"/>
              </a:ext>
            </a:extLst>
          </p:cNvPr>
          <p:cNvSpPr txBox="1"/>
          <p:nvPr/>
        </p:nvSpPr>
        <p:spPr>
          <a:xfrm>
            <a:off x="10614991" y="5267739"/>
            <a:ext cx="756938" cy="584775"/>
          </a:xfrm>
          <a:prstGeom prst="rect">
            <a:avLst/>
          </a:prstGeom>
          <a:noFill/>
        </p:spPr>
        <p:txBody>
          <a:bodyPr wrap="none" rtlCol="0">
            <a:spAutoFit/>
          </a:bodyPr>
          <a:lstStyle/>
          <a:p>
            <a:r>
              <a:rPr lang="en-GB" sz="3200" b="1" dirty="0">
                <a:solidFill>
                  <a:srgbClr val="FF0000"/>
                </a:solidFill>
              </a:rPr>
              <a:t>???</a:t>
            </a:r>
          </a:p>
        </p:txBody>
      </p:sp>
    </p:spTree>
    <p:extLst>
      <p:ext uri="{BB962C8B-B14F-4D97-AF65-F5344CB8AC3E}">
        <p14:creationId xmlns:p14="http://schemas.microsoft.com/office/powerpoint/2010/main" val="4053198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2768393-038D-7047-9563-5ABADB07923B}"/>
              </a:ext>
            </a:extLst>
          </p:cNvPr>
          <p:cNvPicPr>
            <a:picLocks noChangeAspect="1"/>
          </p:cNvPicPr>
          <p:nvPr/>
        </p:nvPicPr>
        <p:blipFill>
          <a:blip r:embed="rId2"/>
          <a:stretch>
            <a:fillRect/>
          </a:stretch>
        </p:blipFill>
        <p:spPr>
          <a:xfrm>
            <a:off x="3677478" y="4727949"/>
            <a:ext cx="3530600" cy="2024903"/>
          </a:xfrm>
          <a:prstGeom prst="rect">
            <a:avLst/>
          </a:prstGeom>
        </p:spPr>
      </p:pic>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CCT Magnet Design</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9547196" y="123498"/>
            <a:ext cx="1458156" cy="369332"/>
          </a:xfrm>
          <a:prstGeom prst="rect">
            <a:avLst/>
          </a:prstGeom>
          <a:noFill/>
        </p:spPr>
        <p:txBody>
          <a:bodyPr wrap="none" rtlCol="0">
            <a:spAutoFit/>
          </a:bodyPr>
          <a:lstStyle/>
          <a:p>
            <a:r>
              <a:rPr lang="en-US" dirty="0">
                <a:highlight>
                  <a:srgbClr val="FFFF00"/>
                </a:highlight>
              </a:rPr>
              <a:t>M </a:t>
            </a:r>
            <a:r>
              <a:rPr lang="en-US" dirty="0" err="1">
                <a:highlight>
                  <a:srgbClr val="FFFF00"/>
                </a:highlight>
              </a:rPr>
              <a:t>Koranzinos</a:t>
            </a:r>
            <a:endParaRPr lang="en-GB" dirty="0">
              <a:highlight>
                <a:srgbClr val="FFFF00"/>
              </a:highlight>
            </a:endParaRPr>
          </a:p>
        </p:txBody>
      </p:sp>
      <p:pic>
        <p:nvPicPr>
          <p:cNvPr id="2" name="Picture 1">
            <a:extLst>
              <a:ext uri="{FF2B5EF4-FFF2-40B4-BE49-F238E27FC236}">
                <a16:creationId xmlns:a16="http://schemas.microsoft.com/office/drawing/2014/main" id="{70144CB6-70E0-1A48-AED1-5D25DD89D105}"/>
              </a:ext>
            </a:extLst>
          </p:cNvPr>
          <p:cNvPicPr>
            <a:picLocks noChangeAspect="1"/>
          </p:cNvPicPr>
          <p:nvPr/>
        </p:nvPicPr>
        <p:blipFill>
          <a:blip r:embed="rId4"/>
          <a:stretch>
            <a:fillRect/>
          </a:stretch>
        </p:blipFill>
        <p:spPr>
          <a:xfrm>
            <a:off x="381000" y="968512"/>
            <a:ext cx="4807226" cy="2764940"/>
          </a:xfrm>
          <a:prstGeom prst="rect">
            <a:avLst/>
          </a:prstGeom>
        </p:spPr>
      </p:pic>
      <p:pic>
        <p:nvPicPr>
          <p:cNvPr id="6" name="Picture 5">
            <a:extLst>
              <a:ext uri="{FF2B5EF4-FFF2-40B4-BE49-F238E27FC236}">
                <a16:creationId xmlns:a16="http://schemas.microsoft.com/office/drawing/2014/main" id="{856FB028-BE24-774B-B4FA-04078B74A0F8}"/>
              </a:ext>
            </a:extLst>
          </p:cNvPr>
          <p:cNvPicPr>
            <a:picLocks noChangeAspect="1"/>
          </p:cNvPicPr>
          <p:nvPr/>
        </p:nvPicPr>
        <p:blipFill>
          <a:blip r:embed="rId5"/>
          <a:stretch>
            <a:fillRect/>
          </a:stretch>
        </p:blipFill>
        <p:spPr>
          <a:xfrm>
            <a:off x="5955088" y="601022"/>
            <a:ext cx="5459726" cy="3106530"/>
          </a:xfrm>
          <a:prstGeom prst="rect">
            <a:avLst/>
          </a:prstGeom>
        </p:spPr>
      </p:pic>
      <p:pic>
        <p:nvPicPr>
          <p:cNvPr id="7" name="Picture 6">
            <a:extLst>
              <a:ext uri="{FF2B5EF4-FFF2-40B4-BE49-F238E27FC236}">
                <a16:creationId xmlns:a16="http://schemas.microsoft.com/office/drawing/2014/main" id="{B4D0CBBD-20B2-A14D-8D57-0A2405CED838}"/>
              </a:ext>
            </a:extLst>
          </p:cNvPr>
          <p:cNvPicPr>
            <a:picLocks noChangeAspect="1"/>
          </p:cNvPicPr>
          <p:nvPr/>
        </p:nvPicPr>
        <p:blipFill>
          <a:blip r:embed="rId6"/>
          <a:stretch>
            <a:fillRect/>
          </a:stretch>
        </p:blipFill>
        <p:spPr>
          <a:xfrm>
            <a:off x="266423" y="3974592"/>
            <a:ext cx="4216124" cy="2617812"/>
          </a:xfrm>
          <a:prstGeom prst="rect">
            <a:avLst/>
          </a:prstGeom>
        </p:spPr>
      </p:pic>
      <p:pic>
        <p:nvPicPr>
          <p:cNvPr id="14" name="Picture 13">
            <a:extLst>
              <a:ext uri="{FF2B5EF4-FFF2-40B4-BE49-F238E27FC236}">
                <a16:creationId xmlns:a16="http://schemas.microsoft.com/office/drawing/2014/main" id="{A0A744EA-649F-D942-9C5F-94AA09F9D67F}"/>
              </a:ext>
            </a:extLst>
          </p:cNvPr>
          <p:cNvPicPr>
            <a:picLocks noChangeAspect="1"/>
          </p:cNvPicPr>
          <p:nvPr/>
        </p:nvPicPr>
        <p:blipFill>
          <a:blip r:embed="rId7"/>
          <a:stretch>
            <a:fillRect/>
          </a:stretch>
        </p:blipFill>
        <p:spPr>
          <a:xfrm>
            <a:off x="7084805" y="3974592"/>
            <a:ext cx="4639089" cy="2581813"/>
          </a:xfrm>
          <a:prstGeom prst="rect">
            <a:avLst/>
          </a:prstGeom>
        </p:spPr>
      </p:pic>
    </p:spTree>
    <p:extLst>
      <p:ext uri="{BB962C8B-B14F-4D97-AF65-F5344CB8AC3E}">
        <p14:creationId xmlns:p14="http://schemas.microsoft.com/office/powerpoint/2010/main" val="34766104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Monday Dec 6</a:t>
            </a:r>
            <a:r>
              <a:rPr lang="en-US" sz="3600" baseline="30000" dirty="0">
                <a:solidFill>
                  <a:schemeClr val="bg1"/>
                </a:solidFill>
              </a:rPr>
              <a:t>th</a:t>
            </a: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6" name="Rectangle 5">
            <a:extLst>
              <a:ext uri="{FF2B5EF4-FFF2-40B4-BE49-F238E27FC236}">
                <a16:creationId xmlns:a16="http://schemas.microsoft.com/office/drawing/2014/main" id="{99B81B8F-9646-4D06-B600-7825338C81A9}"/>
              </a:ext>
            </a:extLst>
          </p:cNvPr>
          <p:cNvSpPr/>
          <p:nvPr/>
        </p:nvSpPr>
        <p:spPr>
          <a:xfrm>
            <a:off x="6026679" y="2580201"/>
            <a:ext cx="1690213" cy="9477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1E1C6C1D-CB7C-DC4F-9FA4-22B4C93904D6}"/>
              </a:ext>
            </a:extLst>
          </p:cNvPr>
          <p:cNvPicPr>
            <a:picLocks noChangeAspect="1"/>
          </p:cNvPicPr>
          <p:nvPr/>
        </p:nvPicPr>
        <p:blipFill>
          <a:blip r:embed="rId3"/>
          <a:stretch>
            <a:fillRect/>
          </a:stretch>
        </p:blipFill>
        <p:spPr>
          <a:xfrm>
            <a:off x="494632" y="635032"/>
            <a:ext cx="5001707" cy="6034125"/>
          </a:xfrm>
          <a:prstGeom prst="rect">
            <a:avLst/>
          </a:prstGeom>
        </p:spPr>
      </p:pic>
    </p:spTree>
    <p:extLst>
      <p:ext uri="{BB962C8B-B14F-4D97-AF65-F5344CB8AC3E}">
        <p14:creationId xmlns:p14="http://schemas.microsoft.com/office/powerpoint/2010/main" val="106609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Tue Nov 30</a:t>
            </a:r>
            <a:r>
              <a:rPr lang="en-US" sz="3600" baseline="30000" dirty="0">
                <a:solidFill>
                  <a:schemeClr val="bg1"/>
                </a:solidFill>
              </a:rPr>
              <a:t>th</a:t>
            </a: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pic>
        <p:nvPicPr>
          <p:cNvPr id="5" name="Picture 4">
            <a:extLst>
              <a:ext uri="{FF2B5EF4-FFF2-40B4-BE49-F238E27FC236}">
                <a16:creationId xmlns:a16="http://schemas.microsoft.com/office/drawing/2014/main" id="{22A68BD6-5AEB-EF4E-8FCB-6AEF10F4216E}"/>
              </a:ext>
            </a:extLst>
          </p:cNvPr>
          <p:cNvPicPr>
            <a:picLocks noChangeAspect="1"/>
          </p:cNvPicPr>
          <p:nvPr/>
        </p:nvPicPr>
        <p:blipFill>
          <a:blip r:embed="rId3"/>
          <a:stretch>
            <a:fillRect/>
          </a:stretch>
        </p:blipFill>
        <p:spPr>
          <a:xfrm>
            <a:off x="265587" y="623514"/>
            <a:ext cx="4878025" cy="6075947"/>
          </a:xfrm>
          <a:prstGeom prst="rect">
            <a:avLst/>
          </a:prstGeom>
        </p:spPr>
      </p:pic>
    </p:spTree>
    <p:extLst>
      <p:ext uri="{BB962C8B-B14F-4D97-AF65-F5344CB8AC3E}">
        <p14:creationId xmlns:p14="http://schemas.microsoft.com/office/powerpoint/2010/main" val="29927051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PETRA IV Beam stabilization</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10213118" y="107721"/>
            <a:ext cx="1254702" cy="369332"/>
          </a:xfrm>
          <a:prstGeom prst="rect">
            <a:avLst/>
          </a:prstGeom>
          <a:noFill/>
        </p:spPr>
        <p:txBody>
          <a:bodyPr wrap="none" rtlCol="0">
            <a:spAutoFit/>
          </a:bodyPr>
          <a:lstStyle/>
          <a:p>
            <a:r>
              <a:rPr lang="en-US" dirty="0">
                <a:highlight>
                  <a:srgbClr val="FFFF00"/>
                </a:highlight>
              </a:rPr>
              <a:t>Ilya </a:t>
            </a:r>
            <a:r>
              <a:rPr lang="en-US" dirty="0" err="1">
                <a:highlight>
                  <a:srgbClr val="FFFF00"/>
                </a:highlight>
              </a:rPr>
              <a:t>Agapov</a:t>
            </a:r>
            <a:endParaRPr lang="en-GB" dirty="0">
              <a:highlight>
                <a:srgbClr val="FFFF00"/>
              </a:highlight>
            </a:endParaRPr>
          </a:p>
        </p:txBody>
      </p:sp>
      <p:pic>
        <p:nvPicPr>
          <p:cNvPr id="2" name="Picture 1">
            <a:extLst>
              <a:ext uri="{FF2B5EF4-FFF2-40B4-BE49-F238E27FC236}">
                <a16:creationId xmlns:a16="http://schemas.microsoft.com/office/drawing/2014/main" id="{0FDBD31C-7A3A-0242-BB1C-7D7066CAF2F5}"/>
              </a:ext>
            </a:extLst>
          </p:cNvPr>
          <p:cNvPicPr>
            <a:picLocks noChangeAspect="1"/>
          </p:cNvPicPr>
          <p:nvPr/>
        </p:nvPicPr>
        <p:blipFill>
          <a:blip r:embed="rId3"/>
          <a:stretch>
            <a:fillRect/>
          </a:stretch>
        </p:blipFill>
        <p:spPr>
          <a:xfrm>
            <a:off x="91535" y="938986"/>
            <a:ext cx="3057118" cy="2830665"/>
          </a:xfrm>
          <a:prstGeom prst="rect">
            <a:avLst/>
          </a:prstGeom>
        </p:spPr>
      </p:pic>
      <p:pic>
        <p:nvPicPr>
          <p:cNvPr id="5" name="Picture 4">
            <a:extLst>
              <a:ext uri="{FF2B5EF4-FFF2-40B4-BE49-F238E27FC236}">
                <a16:creationId xmlns:a16="http://schemas.microsoft.com/office/drawing/2014/main" id="{8CA8AA3A-BD6D-7847-8D53-48A6F013AB90}"/>
              </a:ext>
            </a:extLst>
          </p:cNvPr>
          <p:cNvPicPr>
            <a:picLocks noChangeAspect="1"/>
          </p:cNvPicPr>
          <p:nvPr/>
        </p:nvPicPr>
        <p:blipFill>
          <a:blip r:embed="rId4"/>
          <a:stretch>
            <a:fillRect/>
          </a:stretch>
        </p:blipFill>
        <p:spPr>
          <a:xfrm>
            <a:off x="8512030" y="938986"/>
            <a:ext cx="3651250" cy="2933700"/>
          </a:xfrm>
          <a:prstGeom prst="rect">
            <a:avLst/>
          </a:prstGeom>
        </p:spPr>
      </p:pic>
      <p:pic>
        <p:nvPicPr>
          <p:cNvPr id="8" name="Picture 7">
            <a:extLst>
              <a:ext uri="{FF2B5EF4-FFF2-40B4-BE49-F238E27FC236}">
                <a16:creationId xmlns:a16="http://schemas.microsoft.com/office/drawing/2014/main" id="{65C056AB-43D5-C646-98FC-58E6615A2560}"/>
              </a:ext>
            </a:extLst>
          </p:cNvPr>
          <p:cNvPicPr>
            <a:picLocks noChangeAspect="1"/>
          </p:cNvPicPr>
          <p:nvPr/>
        </p:nvPicPr>
        <p:blipFill>
          <a:blip r:embed="rId5"/>
          <a:stretch>
            <a:fillRect/>
          </a:stretch>
        </p:blipFill>
        <p:spPr>
          <a:xfrm>
            <a:off x="3676018" y="4608557"/>
            <a:ext cx="5198165" cy="1764357"/>
          </a:xfrm>
          <a:prstGeom prst="rect">
            <a:avLst/>
          </a:prstGeom>
        </p:spPr>
      </p:pic>
      <p:pic>
        <p:nvPicPr>
          <p:cNvPr id="9" name="Picture 8">
            <a:extLst>
              <a:ext uri="{FF2B5EF4-FFF2-40B4-BE49-F238E27FC236}">
                <a16:creationId xmlns:a16="http://schemas.microsoft.com/office/drawing/2014/main" id="{6495267A-0399-4348-8F5B-AE1D8839F800}"/>
              </a:ext>
            </a:extLst>
          </p:cNvPr>
          <p:cNvPicPr>
            <a:picLocks noChangeAspect="1"/>
          </p:cNvPicPr>
          <p:nvPr/>
        </p:nvPicPr>
        <p:blipFill>
          <a:blip r:embed="rId6"/>
          <a:stretch>
            <a:fillRect/>
          </a:stretch>
        </p:blipFill>
        <p:spPr>
          <a:xfrm>
            <a:off x="91535" y="4436872"/>
            <a:ext cx="3584483" cy="2072612"/>
          </a:xfrm>
          <a:prstGeom prst="rect">
            <a:avLst/>
          </a:prstGeom>
        </p:spPr>
      </p:pic>
      <p:sp>
        <p:nvSpPr>
          <p:cNvPr id="11" name="TextBox 10">
            <a:extLst>
              <a:ext uri="{FF2B5EF4-FFF2-40B4-BE49-F238E27FC236}">
                <a16:creationId xmlns:a16="http://schemas.microsoft.com/office/drawing/2014/main" id="{AF04C35C-B868-AF4F-B357-FF38DAA5C1B0}"/>
              </a:ext>
            </a:extLst>
          </p:cNvPr>
          <p:cNvSpPr txBox="1"/>
          <p:nvPr/>
        </p:nvSpPr>
        <p:spPr>
          <a:xfrm>
            <a:off x="3013640" y="1181231"/>
            <a:ext cx="5498390" cy="2677656"/>
          </a:xfrm>
          <a:prstGeom prst="rect">
            <a:avLst/>
          </a:prstGeom>
          <a:noFill/>
        </p:spPr>
        <p:txBody>
          <a:bodyPr wrap="square" rtlCol="0">
            <a:spAutoFit/>
          </a:bodyPr>
          <a:lstStyle/>
          <a:p>
            <a:pPr marL="342900" indent="-342900">
              <a:buFont typeface="Arial" panose="020B0604020202020204" pitchFamily="34" charset="0"/>
              <a:buChar char="•"/>
            </a:pPr>
            <a:r>
              <a:rPr lang="en-US" sz="2400" dirty="0"/>
              <a:t>PETRA IV facility design ongoing</a:t>
            </a:r>
          </a:p>
          <a:p>
            <a:pPr marL="342900" indent="-342900">
              <a:buFont typeface="Arial" panose="020B0604020202020204" pitchFamily="34" charset="0"/>
              <a:buChar char="•"/>
            </a:pPr>
            <a:r>
              <a:rPr lang="en-US" sz="2400" dirty="0"/>
              <a:t>Lattice in place (20 pm emittance)</a:t>
            </a:r>
          </a:p>
          <a:p>
            <a:pPr marL="342900" indent="-342900">
              <a:buFont typeface="Arial" panose="020B0604020202020204" pitchFamily="34" charset="0"/>
              <a:buChar char="•"/>
            </a:pPr>
            <a:r>
              <a:rPr lang="en-US" sz="2400" dirty="0"/>
              <a:t>Bootstrapping simulations performed</a:t>
            </a:r>
          </a:p>
          <a:p>
            <a:pPr marL="342900" indent="-342900">
              <a:buFont typeface="Arial" panose="020B0604020202020204" pitchFamily="34" charset="0"/>
              <a:buChar char="•"/>
            </a:pPr>
            <a:r>
              <a:rPr lang="en-US" sz="2400" dirty="0"/>
              <a:t>Ground vibration and long-term tunnel drifts measured</a:t>
            </a:r>
          </a:p>
          <a:p>
            <a:pPr marL="342900" indent="-342900">
              <a:buFont typeface="Arial" panose="020B0604020202020204" pitchFamily="34" charset="0"/>
              <a:buChar char="•"/>
            </a:pPr>
            <a:r>
              <a:rPr lang="en-US" sz="2400" dirty="0"/>
              <a:t>Transportation tests ongoing</a:t>
            </a:r>
          </a:p>
          <a:p>
            <a:endParaRPr lang="en-US" sz="2400" dirty="0"/>
          </a:p>
        </p:txBody>
      </p:sp>
      <p:pic>
        <p:nvPicPr>
          <p:cNvPr id="10" name="Picture 9">
            <a:extLst>
              <a:ext uri="{FF2B5EF4-FFF2-40B4-BE49-F238E27FC236}">
                <a16:creationId xmlns:a16="http://schemas.microsoft.com/office/drawing/2014/main" id="{08EBC9F6-E984-464A-95C8-CD9614357B23}"/>
              </a:ext>
            </a:extLst>
          </p:cNvPr>
          <p:cNvPicPr>
            <a:picLocks noChangeAspect="1"/>
          </p:cNvPicPr>
          <p:nvPr/>
        </p:nvPicPr>
        <p:blipFill>
          <a:blip r:embed="rId7"/>
          <a:stretch>
            <a:fillRect/>
          </a:stretch>
        </p:blipFill>
        <p:spPr>
          <a:xfrm>
            <a:off x="8713580" y="4424565"/>
            <a:ext cx="3488359" cy="2084919"/>
          </a:xfrm>
          <a:prstGeom prst="rect">
            <a:avLst/>
          </a:prstGeom>
        </p:spPr>
      </p:pic>
    </p:spTree>
    <p:extLst>
      <p:ext uri="{BB962C8B-B14F-4D97-AF65-F5344CB8AC3E}">
        <p14:creationId xmlns:p14="http://schemas.microsoft.com/office/powerpoint/2010/main" val="3776494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Optics correction at ESRF-EBS</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10213118" y="107721"/>
            <a:ext cx="1511696" cy="369332"/>
          </a:xfrm>
          <a:prstGeom prst="rect">
            <a:avLst/>
          </a:prstGeom>
          <a:noFill/>
        </p:spPr>
        <p:txBody>
          <a:bodyPr wrap="none" rtlCol="0">
            <a:spAutoFit/>
          </a:bodyPr>
          <a:lstStyle/>
          <a:p>
            <a:r>
              <a:rPr lang="en-US" dirty="0">
                <a:highlight>
                  <a:srgbClr val="FFFF00"/>
                </a:highlight>
              </a:rPr>
              <a:t>Simone Liuzzo</a:t>
            </a:r>
            <a:endParaRPr lang="en-GB" dirty="0">
              <a:highlight>
                <a:srgbClr val="FFFF00"/>
              </a:highlight>
            </a:endParaRPr>
          </a:p>
        </p:txBody>
      </p:sp>
      <p:sp>
        <p:nvSpPr>
          <p:cNvPr id="11" name="TextBox 10">
            <a:extLst>
              <a:ext uri="{FF2B5EF4-FFF2-40B4-BE49-F238E27FC236}">
                <a16:creationId xmlns:a16="http://schemas.microsoft.com/office/drawing/2014/main" id="{AF04C35C-B868-AF4F-B357-FF38DAA5C1B0}"/>
              </a:ext>
            </a:extLst>
          </p:cNvPr>
          <p:cNvSpPr txBox="1"/>
          <p:nvPr/>
        </p:nvSpPr>
        <p:spPr>
          <a:xfrm>
            <a:off x="340015" y="4147719"/>
            <a:ext cx="5498390" cy="2677656"/>
          </a:xfrm>
          <a:prstGeom prst="rect">
            <a:avLst/>
          </a:prstGeom>
          <a:noFill/>
        </p:spPr>
        <p:txBody>
          <a:bodyPr wrap="square" rtlCol="0">
            <a:spAutoFit/>
          </a:bodyPr>
          <a:lstStyle/>
          <a:p>
            <a:pPr marL="342900" indent="-342900">
              <a:buFont typeface="Arial" panose="020B0604020202020204" pitchFamily="34" charset="0"/>
              <a:buChar char="•"/>
            </a:pPr>
            <a:r>
              <a:rPr lang="en-US" sz="2400" dirty="0"/>
              <a:t>EBS-successfully commissioned </a:t>
            </a:r>
          </a:p>
          <a:p>
            <a:pPr marL="342900" indent="-342900">
              <a:buFont typeface="Arial" panose="020B0604020202020204" pitchFamily="34" charset="0"/>
              <a:buChar char="•"/>
            </a:pPr>
            <a:r>
              <a:rPr lang="en-US" sz="2400" dirty="0"/>
              <a:t>Design parameters reached</a:t>
            </a:r>
          </a:p>
          <a:p>
            <a:pPr marL="342900" indent="-342900">
              <a:buFont typeface="Arial" panose="020B0604020202020204" pitchFamily="34" charset="0"/>
              <a:buChar char="•"/>
            </a:pPr>
            <a:r>
              <a:rPr lang="en-US" sz="2400" dirty="0"/>
              <a:t>Software tools tested on EBS simulator</a:t>
            </a:r>
          </a:p>
          <a:p>
            <a:pPr marL="342900" indent="-342900">
              <a:buFont typeface="Arial" panose="020B0604020202020204" pitchFamily="34" charset="0"/>
              <a:buChar char="•"/>
            </a:pPr>
            <a:r>
              <a:rPr lang="en-US" sz="2400" dirty="0"/>
              <a:t>Use of </a:t>
            </a:r>
            <a:r>
              <a:rPr lang="en-US" sz="2400" dirty="0" err="1"/>
              <a:t>sextupole</a:t>
            </a:r>
            <a:r>
              <a:rPr lang="en-US" sz="2400" dirty="0"/>
              <a:t>/</a:t>
            </a:r>
            <a:r>
              <a:rPr lang="en-US" sz="2400" dirty="0" err="1"/>
              <a:t>octupols</a:t>
            </a:r>
            <a:r>
              <a:rPr lang="en-US" sz="2400" dirty="0"/>
              <a:t>/skew quad  lifetime optimization</a:t>
            </a:r>
          </a:p>
          <a:p>
            <a:pPr marL="342900" indent="-342900">
              <a:buFont typeface="Arial" panose="020B0604020202020204" pitchFamily="34" charset="0"/>
              <a:buChar char="•"/>
            </a:pPr>
            <a:r>
              <a:rPr lang="en-US" sz="2400" dirty="0"/>
              <a:t>First results of FCC commissioning-like simulations</a:t>
            </a:r>
          </a:p>
        </p:txBody>
      </p:sp>
      <p:pic>
        <p:nvPicPr>
          <p:cNvPr id="6" name="Picture 5">
            <a:extLst>
              <a:ext uri="{FF2B5EF4-FFF2-40B4-BE49-F238E27FC236}">
                <a16:creationId xmlns:a16="http://schemas.microsoft.com/office/drawing/2014/main" id="{6F94590E-200C-D540-AC88-E52E98450F83}"/>
              </a:ext>
            </a:extLst>
          </p:cNvPr>
          <p:cNvPicPr>
            <a:picLocks noChangeAspect="1"/>
          </p:cNvPicPr>
          <p:nvPr/>
        </p:nvPicPr>
        <p:blipFill>
          <a:blip r:embed="rId3"/>
          <a:stretch>
            <a:fillRect/>
          </a:stretch>
        </p:blipFill>
        <p:spPr>
          <a:xfrm>
            <a:off x="88002" y="754518"/>
            <a:ext cx="2287263" cy="3254236"/>
          </a:xfrm>
          <a:prstGeom prst="rect">
            <a:avLst/>
          </a:prstGeom>
        </p:spPr>
      </p:pic>
      <p:pic>
        <p:nvPicPr>
          <p:cNvPr id="7" name="Picture 6">
            <a:extLst>
              <a:ext uri="{FF2B5EF4-FFF2-40B4-BE49-F238E27FC236}">
                <a16:creationId xmlns:a16="http://schemas.microsoft.com/office/drawing/2014/main" id="{12111292-E0B3-F44B-A64F-A20D9B383A98}"/>
              </a:ext>
            </a:extLst>
          </p:cNvPr>
          <p:cNvPicPr>
            <a:picLocks noChangeAspect="1"/>
          </p:cNvPicPr>
          <p:nvPr/>
        </p:nvPicPr>
        <p:blipFill>
          <a:blip r:embed="rId4"/>
          <a:stretch>
            <a:fillRect/>
          </a:stretch>
        </p:blipFill>
        <p:spPr>
          <a:xfrm>
            <a:off x="2421046" y="1197862"/>
            <a:ext cx="4777998" cy="2428422"/>
          </a:xfrm>
          <a:prstGeom prst="rect">
            <a:avLst/>
          </a:prstGeom>
        </p:spPr>
      </p:pic>
      <p:pic>
        <p:nvPicPr>
          <p:cNvPr id="10" name="Picture 9">
            <a:extLst>
              <a:ext uri="{FF2B5EF4-FFF2-40B4-BE49-F238E27FC236}">
                <a16:creationId xmlns:a16="http://schemas.microsoft.com/office/drawing/2014/main" id="{79A40AB2-2EF2-AC43-A318-A80A005812BA}"/>
              </a:ext>
            </a:extLst>
          </p:cNvPr>
          <p:cNvPicPr>
            <a:picLocks noChangeAspect="1"/>
          </p:cNvPicPr>
          <p:nvPr/>
        </p:nvPicPr>
        <p:blipFill>
          <a:blip r:embed="rId5"/>
          <a:stretch>
            <a:fillRect/>
          </a:stretch>
        </p:blipFill>
        <p:spPr>
          <a:xfrm>
            <a:off x="6605607" y="4328336"/>
            <a:ext cx="5498391" cy="2076227"/>
          </a:xfrm>
          <a:prstGeom prst="rect">
            <a:avLst/>
          </a:prstGeom>
        </p:spPr>
      </p:pic>
      <p:pic>
        <p:nvPicPr>
          <p:cNvPr id="13" name="Picture 12">
            <a:extLst>
              <a:ext uri="{FF2B5EF4-FFF2-40B4-BE49-F238E27FC236}">
                <a16:creationId xmlns:a16="http://schemas.microsoft.com/office/drawing/2014/main" id="{0E282241-D4C3-4C4D-9F54-79BD230E7AF1}"/>
              </a:ext>
            </a:extLst>
          </p:cNvPr>
          <p:cNvPicPr>
            <a:picLocks noChangeAspect="1"/>
          </p:cNvPicPr>
          <p:nvPr/>
        </p:nvPicPr>
        <p:blipFill>
          <a:blip r:embed="rId6"/>
          <a:stretch>
            <a:fillRect/>
          </a:stretch>
        </p:blipFill>
        <p:spPr>
          <a:xfrm>
            <a:off x="7199044" y="1134491"/>
            <a:ext cx="4875939" cy="2491793"/>
          </a:xfrm>
          <a:prstGeom prst="rect">
            <a:avLst/>
          </a:prstGeom>
        </p:spPr>
      </p:pic>
    </p:spTree>
    <p:extLst>
      <p:ext uri="{BB962C8B-B14F-4D97-AF65-F5344CB8AC3E}">
        <p14:creationId xmlns:p14="http://schemas.microsoft.com/office/powerpoint/2010/main" val="21276121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Optics measurements at </a:t>
            </a:r>
            <a:r>
              <a:rPr lang="en-US" sz="3600" dirty="0" err="1">
                <a:solidFill>
                  <a:schemeClr val="bg1"/>
                </a:solidFill>
              </a:rPr>
              <a:t>SuperKEKB</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10213118" y="107721"/>
            <a:ext cx="1859548" cy="369332"/>
          </a:xfrm>
          <a:prstGeom prst="rect">
            <a:avLst/>
          </a:prstGeom>
          <a:noFill/>
        </p:spPr>
        <p:txBody>
          <a:bodyPr wrap="none" rtlCol="0">
            <a:spAutoFit/>
          </a:bodyPr>
          <a:lstStyle/>
          <a:p>
            <a:r>
              <a:rPr lang="en-US" dirty="0">
                <a:highlight>
                  <a:srgbClr val="FFFF00"/>
                </a:highlight>
              </a:rPr>
              <a:t>Jaqueline </a:t>
            </a:r>
            <a:r>
              <a:rPr lang="en-US" dirty="0" err="1">
                <a:highlight>
                  <a:srgbClr val="FFFF00"/>
                </a:highlight>
              </a:rPr>
              <a:t>Keintzel</a:t>
            </a:r>
            <a:endParaRPr lang="en-GB" dirty="0">
              <a:highlight>
                <a:srgbClr val="FFFF00"/>
              </a:highlight>
            </a:endParaRPr>
          </a:p>
        </p:txBody>
      </p:sp>
      <p:sp>
        <p:nvSpPr>
          <p:cNvPr id="11" name="TextBox 10">
            <a:extLst>
              <a:ext uri="{FF2B5EF4-FFF2-40B4-BE49-F238E27FC236}">
                <a16:creationId xmlns:a16="http://schemas.microsoft.com/office/drawing/2014/main" id="{AF04C35C-B868-AF4F-B357-FF38DAA5C1B0}"/>
              </a:ext>
            </a:extLst>
          </p:cNvPr>
          <p:cNvSpPr txBox="1"/>
          <p:nvPr/>
        </p:nvSpPr>
        <p:spPr>
          <a:xfrm>
            <a:off x="340015" y="4147719"/>
            <a:ext cx="5862002" cy="2308324"/>
          </a:xfrm>
          <a:prstGeom prst="rect">
            <a:avLst/>
          </a:prstGeom>
          <a:noFill/>
        </p:spPr>
        <p:txBody>
          <a:bodyPr wrap="square" rtlCol="0">
            <a:spAutoFit/>
          </a:bodyPr>
          <a:lstStyle/>
          <a:p>
            <a:pPr marL="342900" indent="-342900">
              <a:buFont typeface="Arial" panose="020B0604020202020204" pitchFamily="34" charset="0"/>
              <a:buChar char="•"/>
            </a:pPr>
            <a:r>
              <a:rPr lang="en-US" sz="2400" dirty="0" err="1"/>
              <a:t>SuperKEKB</a:t>
            </a:r>
            <a:r>
              <a:rPr lang="en-US" sz="2400" dirty="0"/>
              <a:t> has many similarities to FCC-</a:t>
            </a:r>
            <a:r>
              <a:rPr lang="en-US" sz="2400" dirty="0" err="1"/>
              <a:t>ee</a:t>
            </a:r>
            <a:endParaRPr lang="en-US" sz="2400" dirty="0"/>
          </a:p>
          <a:p>
            <a:pPr marL="342900" indent="-342900">
              <a:buFont typeface="Arial" panose="020B0604020202020204" pitchFamily="34" charset="0"/>
              <a:buChar char="•"/>
            </a:pPr>
            <a:r>
              <a:rPr lang="en-US" sz="2400" dirty="0"/>
              <a:t>Design parameters not yet reached</a:t>
            </a:r>
          </a:p>
          <a:p>
            <a:pPr marL="342900" indent="-342900">
              <a:buFont typeface="Arial" panose="020B0604020202020204" pitchFamily="34" charset="0"/>
              <a:buChar char="•"/>
            </a:pPr>
            <a:r>
              <a:rPr lang="en-US" sz="2400" dirty="0"/>
              <a:t>Understanding optics measurements and correction issues (e.g. closed-orbit vs </a:t>
            </a:r>
            <a:r>
              <a:rPr lang="en-US" sz="2400" dirty="0" err="1"/>
              <a:t>TbT</a:t>
            </a:r>
            <a:r>
              <a:rPr lang="en-US" sz="2400" dirty="0"/>
              <a:t> methods) and commissioning and operation issues important for FCC-</a:t>
            </a:r>
            <a:r>
              <a:rPr lang="en-US" sz="2400" dirty="0" err="1"/>
              <a:t>ee</a:t>
            </a:r>
            <a:endParaRPr lang="en-US" sz="2400" dirty="0"/>
          </a:p>
        </p:txBody>
      </p:sp>
      <p:pic>
        <p:nvPicPr>
          <p:cNvPr id="2" name="Picture 1">
            <a:extLst>
              <a:ext uri="{FF2B5EF4-FFF2-40B4-BE49-F238E27FC236}">
                <a16:creationId xmlns:a16="http://schemas.microsoft.com/office/drawing/2014/main" id="{01099E58-6C7F-F740-8A11-3DE285439117}"/>
              </a:ext>
            </a:extLst>
          </p:cNvPr>
          <p:cNvPicPr>
            <a:picLocks noChangeAspect="1"/>
          </p:cNvPicPr>
          <p:nvPr/>
        </p:nvPicPr>
        <p:blipFill>
          <a:blip r:embed="rId3"/>
          <a:stretch>
            <a:fillRect/>
          </a:stretch>
        </p:blipFill>
        <p:spPr>
          <a:xfrm>
            <a:off x="218660" y="753829"/>
            <a:ext cx="5983357" cy="3085658"/>
          </a:xfrm>
          <a:prstGeom prst="rect">
            <a:avLst/>
          </a:prstGeom>
        </p:spPr>
      </p:pic>
      <p:pic>
        <p:nvPicPr>
          <p:cNvPr id="5" name="Picture 4">
            <a:extLst>
              <a:ext uri="{FF2B5EF4-FFF2-40B4-BE49-F238E27FC236}">
                <a16:creationId xmlns:a16="http://schemas.microsoft.com/office/drawing/2014/main" id="{688525DD-1561-9040-93BF-3A93587B98C3}"/>
              </a:ext>
            </a:extLst>
          </p:cNvPr>
          <p:cNvPicPr>
            <a:picLocks noChangeAspect="1"/>
          </p:cNvPicPr>
          <p:nvPr/>
        </p:nvPicPr>
        <p:blipFill>
          <a:blip r:embed="rId4"/>
          <a:stretch>
            <a:fillRect/>
          </a:stretch>
        </p:blipFill>
        <p:spPr>
          <a:xfrm>
            <a:off x="6474949" y="823445"/>
            <a:ext cx="5498391" cy="3114058"/>
          </a:xfrm>
          <a:prstGeom prst="rect">
            <a:avLst/>
          </a:prstGeom>
        </p:spPr>
      </p:pic>
      <p:pic>
        <p:nvPicPr>
          <p:cNvPr id="8" name="Picture 7">
            <a:extLst>
              <a:ext uri="{FF2B5EF4-FFF2-40B4-BE49-F238E27FC236}">
                <a16:creationId xmlns:a16="http://schemas.microsoft.com/office/drawing/2014/main" id="{5E447EF2-EB14-8846-ADDB-1DACF739159D}"/>
              </a:ext>
            </a:extLst>
          </p:cNvPr>
          <p:cNvPicPr>
            <a:picLocks noChangeAspect="1"/>
          </p:cNvPicPr>
          <p:nvPr/>
        </p:nvPicPr>
        <p:blipFill>
          <a:blip r:embed="rId5"/>
          <a:stretch>
            <a:fillRect/>
          </a:stretch>
        </p:blipFill>
        <p:spPr>
          <a:xfrm>
            <a:off x="6769674" y="4145395"/>
            <a:ext cx="4869047" cy="2462986"/>
          </a:xfrm>
          <a:prstGeom prst="rect">
            <a:avLst/>
          </a:prstGeom>
        </p:spPr>
      </p:pic>
    </p:spTree>
    <p:extLst>
      <p:ext uri="{BB962C8B-B14F-4D97-AF65-F5344CB8AC3E}">
        <p14:creationId xmlns:p14="http://schemas.microsoft.com/office/powerpoint/2010/main" val="42156214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LHC Optics correction</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10213118" y="107721"/>
            <a:ext cx="1554977" cy="369332"/>
          </a:xfrm>
          <a:prstGeom prst="rect">
            <a:avLst/>
          </a:prstGeom>
          <a:noFill/>
        </p:spPr>
        <p:txBody>
          <a:bodyPr wrap="none" rtlCol="0">
            <a:spAutoFit/>
          </a:bodyPr>
          <a:lstStyle/>
          <a:p>
            <a:r>
              <a:rPr lang="en-US" dirty="0">
                <a:highlight>
                  <a:srgbClr val="FFFF00"/>
                </a:highlight>
              </a:rPr>
              <a:t>Tobias Persson</a:t>
            </a:r>
            <a:endParaRPr lang="en-GB" dirty="0">
              <a:highlight>
                <a:srgbClr val="FFFF00"/>
              </a:highlight>
            </a:endParaRPr>
          </a:p>
        </p:txBody>
      </p:sp>
      <p:sp>
        <p:nvSpPr>
          <p:cNvPr id="11" name="TextBox 10">
            <a:extLst>
              <a:ext uri="{FF2B5EF4-FFF2-40B4-BE49-F238E27FC236}">
                <a16:creationId xmlns:a16="http://schemas.microsoft.com/office/drawing/2014/main" id="{AF04C35C-B868-AF4F-B357-FF38DAA5C1B0}"/>
              </a:ext>
            </a:extLst>
          </p:cNvPr>
          <p:cNvSpPr txBox="1"/>
          <p:nvPr/>
        </p:nvSpPr>
        <p:spPr>
          <a:xfrm>
            <a:off x="199305" y="3811012"/>
            <a:ext cx="6527924" cy="3046988"/>
          </a:xfrm>
          <a:prstGeom prst="rect">
            <a:avLst/>
          </a:prstGeom>
          <a:noFill/>
        </p:spPr>
        <p:txBody>
          <a:bodyPr wrap="square" rtlCol="0">
            <a:spAutoFit/>
          </a:bodyPr>
          <a:lstStyle/>
          <a:p>
            <a:pPr marL="342900" indent="-342900">
              <a:buFont typeface="Arial" panose="020B0604020202020204" pitchFamily="34" charset="0"/>
              <a:buChar char="•"/>
            </a:pPr>
            <a:r>
              <a:rPr lang="en-US" sz="2400" dirty="0"/>
              <a:t>Overview of commissioning strategies and optics correction progress in the LHC</a:t>
            </a:r>
          </a:p>
          <a:p>
            <a:pPr marL="342900" indent="-342900">
              <a:buFont typeface="Arial" panose="020B0604020202020204" pitchFamily="34" charset="0"/>
              <a:buChar char="•"/>
            </a:pPr>
            <a:r>
              <a:rPr lang="en-US" sz="2400" dirty="0"/>
              <a:t>Optics measurements with AC dipole</a:t>
            </a:r>
          </a:p>
          <a:p>
            <a:pPr marL="342900" indent="-342900">
              <a:buFont typeface="Arial" panose="020B0604020202020204" pitchFamily="34" charset="0"/>
              <a:buChar char="•"/>
            </a:pPr>
            <a:r>
              <a:rPr lang="en-US" sz="2400" dirty="0"/>
              <a:t>Improved precision by going to N-BPM method</a:t>
            </a:r>
          </a:p>
          <a:p>
            <a:pPr marL="342900" indent="-342900">
              <a:buFont typeface="Arial" panose="020B0604020202020204" pitchFamily="34" charset="0"/>
              <a:buChar char="•"/>
            </a:pPr>
            <a:r>
              <a:rPr lang="en-US" sz="2400" dirty="0"/>
              <a:t>Included K-modulation for beta*</a:t>
            </a:r>
          </a:p>
          <a:p>
            <a:pPr marL="342900" indent="-342900">
              <a:buFont typeface="Arial" panose="020B0604020202020204" pitchFamily="34" charset="0"/>
              <a:buChar char="•"/>
            </a:pPr>
            <a:r>
              <a:rPr lang="en-US" sz="2400" dirty="0"/>
              <a:t>Correcting with crossing </a:t>
            </a:r>
          </a:p>
          <a:p>
            <a:pPr marL="342900" indent="-342900">
              <a:buFont typeface="Arial" panose="020B0604020202020204" pitchFamily="34" charset="0"/>
              <a:buChar char="•"/>
            </a:pPr>
            <a:r>
              <a:rPr lang="en-US" sz="2400" dirty="0"/>
              <a:t>Demonstrated nonlinear (skew octupole) correction</a:t>
            </a:r>
          </a:p>
        </p:txBody>
      </p:sp>
      <p:pic>
        <p:nvPicPr>
          <p:cNvPr id="6" name="Picture 5">
            <a:extLst>
              <a:ext uri="{FF2B5EF4-FFF2-40B4-BE49-F238E27FC236}">
                <a16:creationId xmlns:a16="http://schemas.microsoft.com/office/drawing/2014/main" id="{EC7C7C1A-2576-0549-AE94-E0964CA118C0}"/>
              </a:ext>
            </a:extLst>
          </p:cNvPr>
          <p:cNvPicPr>
            <a:picLocks noChangeAspect="1"/>
          </p:cNvPicPr>
          <p:nvPr/>
        </p:nvPicPr>
        <p:blipFill>
          <a:blip r:embed="rId3"/>
          <a:stretch>
            <a:fillRect/>
          </a:stretch>
        </p:blipFill>
        <p:spPr>
          <a:xfrm>
            <a:off x="340014" y="904461"/>
            <a:ext cx="5477273" cy="2763029"/>
          </a:xfrm>
          <a:prstGeom prst="rect">
            <a:avLst/>
          </a:prstGeom>
        </p:spPr>
      </p:pic>
      <p:pic>
        <p:nvPicPr>
          <p:cNvPr id="9" name="Picture 8">
            <a:extLst>
              <a:ext uri="{FF2B5EF4-FFF2-40B4-BE49-F238E27FC236}">
                <a16:creationId xmlns:a16="http://schemas.microsoft.com/office/drawing/2014/main" id="{089A2823-70AB-8D45-AD1E-038163D9490F}"/>
              </a:ext>
            </a:extLst>
          </p:cNvPr>
          <p:cNvPicPr>
            <a:picLocks noChangeAspect="1"/>
          </p:cNvPicPr>
          <p:nvPr/>
        </p:nvPicPr>
        <p:blipFill>
          <a:blip r:embed="rId4"/>
          <a:stretch>
            <a:fillRect/>
          </a:stretch>
        </p:blipFill>
        <p:spPr>
          <a:xfrm>
            <a:off x="6374715" y="1255832"/>
            <a:ext cx="2814510" cy="2251608"/>
          </a:xfrm>
          <a:prstGeom prst="rect">
            <a:avLst/>
          </a:prstGeom>
        </p:spPr>
      </p:pic>
      <p:pic>
        <p:nvPicPr>
          <p:cNvPr id="10" name="Picture 9">
            <a:extLst>
              <a:ext uri="{FF2B5EF4-FFF2-40B4-BE49-F238E27FC236}">
                <a16:creationId xmlns:a16="http://schemas.microsoft.com/office/drawing/2014/main" id="{CD217439-B21A-B64E-A33F-BA50811856D9}"/>
              </a:ext>
            </a:extLst>
          </p:cNvPr>
          <p:cNvPicPr>
            <a:picLocks noChangeAspect="1"/>
          </p:cNvPicPr>
          <p:nvPr/>
        </p:nvPicPr>
        <p:blipFill>
          <a:blip r:embed="rId5"/>
          <a:stretch>
            <a:fillRect/>
          </a:stretch>
        </p:blipFill>
        <p:spPr>
          <a:xfrm>
            <a:off x="7575107" y="775512"/>
            <a:ext cx="2638011" cy="669971"/>
          </a:xfrm>
          <a:prstGeom prst="rect">
            <a:avLst/>
          </a:prstGeom>
        </p:spPr>
      </p:pic>
      <p:pic>
        <p:nvPicPr>
          <p:cNvPr id="13" name="Picture 12">
            <a:extLst>
              <a:ext uri="{FF2B5EF4-FFF2-40B4-BE49-F238E27FC236}">
                <a16:creationId xmlns:a16="http://schemas.microsoft.com/office/drawing/2014/main" id="{97D81700-9D50-DC43-AD41-CA0A265DA246}"/>
              </a:ext>
            </a:extLst>
          </p:cNvPr>
          <p:cNvPicPr>
            <a:picLocks noChangeAspect="1"/>
          </p:cNvPicPr>
          <p:nvPr/>
        </p:nvPicPr>
        <p:blipFill>
          <a:blip r:embed="rId6"/>
          <a:stretch>
            <a:fillRect/>
          </a:stretch>
        </p:blipFill>
        <p:spPr>
          <a:xfrm>
            <a:off x="9323665" y="1527002"/>
            <a:ext cx="2868335" cy="1901998"/>
          </a:xfrm>
          <a:prstGeom prst="rect">
            <a:avLst/>
          </a:prstGeom>
        </p:spPr>
      </p:pic>
      <p:pic>
        <p:nvPicPr>
          <p:cNvPr id="14" name="Picture 13">
            <a:extLst>
              <a:ext uri="{FF2B5EF4-FFF2-40B4-BE49-F238E27FC236}">
                <a16:creationId xmlns:a16="http://schemas.microsoft.com/office/drawing/2014/main" id="{A713231E-386B-B647-B138-97E9855B80ED}"/>
              </a:ext>
            </a:extLst>
          </p:cNvPr>
          <p:cNvPicPr>
            <a:picLocks noChangeAspect="1"/>
          </p:cNvPicPr>
          <p:nvPr/>
        </p:nvPicPr>
        <p:blipFill>
          <a:blip r:embed="rId7"/>
          <a:stretch>
            <a:fillRect/>
          </a:stretch>
        </p:blipFill>
        <p:spPr>
          <a:xfrm>
            <a:off x="6654634" y="3507440"/>
            <a:ext cx="5338061" cy="3258848"/>
          </a:xfrm>
          <a:prstGeom prst="rect">
            <a:avLst/>
          </a:prstGeom>
        </p:spPr>
      </p:pic>
    </p:spTree>
    <p:extLst>
      <p:ext uri="{BB962C8B-B14F-4D97-AF65-F5344CB8AC3E}">
        <p14:creationId xmlns:p14="http://schemas.microsoft.com/office/powerpoint/2010/main" val="25220778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Tuesday Dec 7</a:t>
            </a:r>
            <a:r>
              <a:rPr lang="en-US" sz="3600" baseline="30000" dirty="0">
                <a:solidFill>
                  <a:schemeClr val="bg1"/>
                </a:solidFill>
              </a:rPr>
              <a:t>th</a:t>
            </a: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6" name="Rectangle 5">
            <a:extLst>
              <a:ext uri="{FF2B5EF4-FFF2-40B4-BE49-F238E27FC236}">
                <a16:creationId xmlns:a16="http://schemas.microsoft.com/office/drawing/2014/main" id="{99B81B8F-9646-4D06-B600-7825338C81A9}"/>
              </a:ext>
            </a:extLst>
          </p:cNvPr>
          <p:cNvSpPr/>
          <p:nvPr/>
        </p:nvSpPr>
        <p:spPr>
          <a:xfrm>
            <a:off x="6026679" y="2580201"/>
            <a:ext cx="1690213" cy="9477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EDE0203B-6CF4-BD40-931F-1B9686800CFB}"/>
              </a:ext>
            </a:extLst>
          </p:cNvPr>
          <p:cNvPicPr>
            <a:picLocks noChangeAspect="1"/>
          </p:cNvPicPr>
          <p:nvPr/>
        </p:nvPicPr>
        <p:blipFill>
          <a:blip r:embed="rId3"/>
          <a:stretch>
            <a:fillRect/>
          </a:stretch>
        </p:blipFill>
        <p:spPr>
          <a:xfrm>
            <a:off x="262187" y="623514"/>
            <a:ext cx="6297749" cy="6052930"/>
          </a:xfrm>
          <a:prstGeom prst="rect">
            <a:avLst/>
          </a:prstGeom>
        </p:spPr>
      </p:pic>
    </p:spTree>
    <p:extLst>
      <p:ext uri="{BB962C8B-B14F-4D97-AF65-F5344CB8AC3E}">
        <p14:creationId xmlns:p14="http://schemas.microsoft.com/office/powerpoint/2010/main" val="12421938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Pre-Booster</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10213118" y="107721"/>
            <a:ext cx="1452257" cy="369332"/>
          </a:xfrm>
          <a:prstGeom prst="rect">
            <a:avLst/>
          </a:prstGeom>
          <a:noFill/>
        </p:spPr>
        <p:txBody>
          <a:bodyPr wrap="none" rtlCol="0">
            <a:spAutoFit/>
          </a:bodyPr>
          <a:lstStyle/>
          <a:p>
            <a:r>
              <a:rPr lang="en-US" dirty="0" err="1">
                <a:highlight>
                  <a:srgbClr val="FFFF00"/>
                </a:highlight>
              </a:rPr>
              <a:t>Ozgur</a:t>
            </a:r>
            <a:r>
              <a:rPr lang="en-US" dirty="0">
                <a:highlight>
                  <a:srgbClr val="FFFF00"/>
                </a:highlight>
              </a:rPr>
              <a:t> </a:t>
            </a:r>
            <a:r>
              <a:rPr lang="en-US" dirty="0" err="1">
                <a:highlight>
                  <a:srgbClr val="FFFF00"/>
                </a:highlight>
              </a:rPr>
              <a:t>Etisken</a:t>
            </a:r>
            <a:endParaRPr lang="en-GB" dirty="0">
              <a:highlight>
                <a:srgbClr val="FFFF00"/>
              </a:highlight>
            </a:endParaRPr>
          </a:p>
        </p:txBody>
      </p:sp>
      <p:pic>
        <p:nvPicPr>
          <p:cNvPr id="15" name="Picture 14">
            <a:extLst>
              <a:ext uri="{FF2B5EF4-FFF2-40B4-BE49-F238E27FC236}">
                <a16:creationId xmlns:a16="http://schemas.microsoft.com/office/drawing/2014/main" id="{8674BA1E-5804-3740-B803-EB58F0D22187}"/>
              </a:ext>
            </a:extLst>
          </p:cNvPr>
          <p:cNvPicPr>
            <a:picLocks noChangeAspect="1"/>
          </p:cNvPicPr>
          <p:nvPr/>
        </p:nvPicPr>
        <p:blipFill>
          <a:blip r:embed="rId3"/>
          <a:stretch>
            <a:fillRect/>
          </a:stretch>
        </p:blipFill>
        <p:spPr>
          <a:xfrm>
            <a:off x="0" y="832055"/>
            <a:ext cx="5999751" cy="2406417"/>
          </a:xfrm>
          <a:prstGeom prst="rect">
            <a:avLst/>
          </a:prstGeom>
        </p:spPr>
      </p:pic>
      <p:pic>
        <p:nvPicPr>
          <p:cNvPr id="7" name="Picture 6">
            <a:extLst>
              <a:ext uri="{FF2B5EF4-FFF2-40B4-BE49-F238E27FC236}">
                <a16:creationId xmlns:a16="http://schemas.microsoft.com/office/drawing/2014/main" id="{9AF4EC20-B079-534B-A85E-6C1A7CA2C4F8}"/>
              </a:ext>
            </a:extLst>
          </p:cNvPr>
          <p:cNvPicPr>
            <a:picLocks noChangeAspect="1"/>
          </p:cNvPicPr>
          <p:nvPr/>
        </p:nvPicPr>
        <p:blipFill>
          <a:blip r:embed="rId4"/>
          <a:stretch>
            <a:fillRect/>
          </a:stretch>
        </p:blipFill>
        <p:spPr>
          <a:xfrm>
            <a:off x="6015321" y="623514"/>
            <a:ext cx="3009968" cy="2999765"/>
          </a:xfrm>
          <a:prstGeom prst="rect">
            <a:avLst/>
          </a:prstGeom>
        </p:spPr>
      </p:pic>
      <p:pic>
        <p:nvPicPr>
          <p:cNvPr id="8" name="Picture 7">
            <a:extLst>
              <a:ext uri="{FF2B5EF4-FFF2-40B4-BE49-F238E27FC236}">
                <a16:creationId xmlns:a16="http://schemas.microsoft.com/office/drawing/2014/main" id="{BF100F60-EC8D-B848-8248-35F7CCDF0C6E}"/>
              </a:ext>
            </a:extLst>
          </p:cNvPr>
          <p:cNvPicPr>
            <a:picLocks noChangeAspect="1"/>
          </p:cNvPicPr>
          <p:nvPr/>
        </p:nvPicPr>
        <p:blipFill>
          <a:blip r:embed="rId5"/>
          <a:stretch>
            <a:fillRect/>
          </a:stretch>
        </p:blipFill>
        <p:spPr>
          <a:xfrm>
            <a:off x="231913" y="3974902"/>
            <a:ext cx="5864087" cy="2494185"/>
          </a:xfrm>
          <a:prstGeom prst="rect">
            <a:avLst/>
          </a:prstGeom>
        </p:spPr>
      </p:pic>
      <p:pic>
        <p:nvPicPr>
          <p:cNvPr id="16" name="Picture 15">
            <a:extLst>
              <a:ext uri="{FF2B5EF4-FFF2-40B4-BE49-F238E27FC236}">
                <a16:creationId xmlns:a16="http://schemas.microsoft.com/office/drawing/2014/main" id="{20855BD0-582B-3344-B006-3E28FE8E1883}"/>
              </a:ext>
            </a:extLst>
          </p:cNvPr>
          <p:cNvPicPr>
            <a:picLocks noChangeAspect="1"/>
          </p:cNvPicPr>
          <p:nvPr/>
        </p:nvPicPr>
        <p:blipFill>
          <a:blip r:embed="rId6"/>
          <a:stretch>
            <a:fillRect/>
          </a:stretch>
        </p:blipFill>
        <p:spPr>
          <a:xfrm>
            <a:off x="5999751" y="4026598"/>
            <a:ext cx="6056986" cy="2390791"/>
          </a:xfrm>
          <a:prstGeom prst="rect">
            <a:avLst/>
          </a:prstGeom>
        </p:spPr>
      </p:pic>
      <p:pic>
        <p:nvPicPr>
          <p:cNvPr id="17" name="Picture 16">
            <a:extLst>
              <a:ext uri="{FF2B5EF4-FFF2-40B4-BE49-F238E27FC236}">
                <a16:creationId xmlns:a16="http://schemas.microsoft.com/office/drawing/2014/main" id="{D01E79A0-F498-5048-B146-49688DD613ED}"/>
              </a:ext>
            </a:extLst>
          </p:cNvPr>
          <p:cNvPicPr>
            <a:picLocks noChangeAspect="1"/>
          </p:cNvPicPr>
          <p:nvPr/>
        </p:nvPicPr>
        <p:blipFill>
          <a:blip r:embed="rId7"/>
          <a:stretch>
            <a:fillRect/>
          </a:stretch>
        </p:blipFill>
        <p:spPr>
          <a:xfrm>
            <a:off x="8939139" y="720467"/>
            <a:ext cx="3025291" cy="2823300"/>
          </a:xfrm>
          <a:prstGeom prst="rect">
            <a:avLst/>
          </a:prstGeom>
        </p:spPr>
      </p:pic>
    </p:spTree>
    <p:extLst>
      <p:ext uri="{BB962C8B-B14F-4D97-AF65-F5344CB8AC3E}">
        <p14:creationId xmlns:p14="http://schemas.microsoft.com/office/powerpoint/2010/main" val="24773662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High Energy Booster</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10213118" y="107721"/>
            <a:ext cx="1625830" cy="369332"/>
          </a:xfrm>
          <a:prstGeom prst="rect">
            <a:avLst/>
          </a:prstGeom>
          <a:noFill/>
        </p:spPr>
        <p:txBody>
          <a:bodyPr wrap="none" rtlCol="0">
            <a:spAutoFit/>
          </a:bodyPr>
          <a:lstStyle/>
          <a:p>
            <a:r>
              <a:rPr lang="en-US" dirty="0">
                <a:highlight>
                  <a:srgbClr val="FFFF00"/>
                </a:highlight>
              </a:rPr>
              <a:t>Barbara </a:t>
            </a:r>
            <a:r>
              <a:rPr lang="en-US" dirty="0" err="1">
                <a:highlight>
                  <a:srgbClr val="FFFF00"/>
                </a:highlight>
              </a:rPr>
              <a:t>Dalena</a:t>
            </a:r>
            <a:endParaRPr lang="en-GB" dirty="0">
              <a:highlight>
                <a:srgbClr val="FFFF00"/>
              </a:highlight>
            </a:endParaRPr>
          </a:p>
        </p:txBody>
      </p:sp>
      <p:pic>
        <p:nvPicPr>
          <p:cNvPr id="5" name="Picture 4">
            <a:extLst>
              <a:ext uri="{FF2B5EF4-FFF2-40B4-BE49-F238E27FC236}">
                <a16:creationId xmlns:a16="http://schemas.microsoft.com/office/drawing/2014/main" id="{D1F46EC2-5821-9142-88CF-D6AE64BFECAB}"/>
              </a:ext>
            </a:extLst>
          </p:cNvPr>
          <p:cNvPicPr>
            <a:picLocks noChangeAspect="1"/>
          </p:cNvPicPr>
          <p:nvPr/>
        </p:nvPicPr>
        <p:blipFill>
          <a:blip r:embed="rId3"/>
          <a:stretch>
            <a:fillRect/>
          </a:stretch>
        </p:blipFill>
        <p:spPr>
          <a:xfrm>
            <a:off x="161516" y="4666493"/>
            <a:ext cx="1904005" cy="1970011"/>
          </a:xfrm>
          <a:prstGeom prst="rect">
            <a:avLst/>
          </a:prstGeom>
        </p:spPr>
      </p:pic>
      <p:pic>
        <p:nvPicPr>
          <p:cNvPr id="6" name="Picture 5">
            <a:extLst>
              <a:ext uri="{FF2B5EF4-FFF2-40B4-BE49-F238E27FC236}">
                <a16:creationId xmlns:a16="http://schemas.microsoft.com/office/drawing/2014/main" id="{F09E30D7-80A3-4A45-871B-019114B086F8}"/>
              </a:ext>
            </a:extLst>
          </p:cNvPr>
          <p:cNvPicPr>
            <a:picLocks noChangeAspect="1"/>
          </p:cNvPicPr>
          <p:nvPr/>
        </p:nvPicPr>
        <p:blipFill>
          <a:blip r:embed="rId4"/>
          <a:stretch>
            <a:fillRect/>
          </a:stretch>
        </p:blipFill>
        <p:spPr>
          <a:xfrm>
            <a:off x="6423118" y="967811"/>
            <a:ext cx="5413513" cy="1421456"/>
          </a:xfrm>
          <a:prstGeom prst="rect">
            <a:avLst/>
          </a:prstGeom>
        </p:spPr>
      </p:pic>
      <p:pic>
        <p:nvPicPr>
          <p:cNvPr id="9" name="Picture 8">
            <a:extLst>
              <a:ext uri="{FF2B5EF4-FFF2-40B4-BE49-F238E27FC236}">
                <a16:creationId xmlns:a16="http://schemas.microsoft.com/office/drawing/2014/main" id="{8FE575C5-F19E-654C-8C4D-9C8E1530D79E}"/>
              </a:ext>
            </a:extLst>
          </p:cNvPr>
          <p:cNvPicPr>
            <a:picLocks noChangeAspect="1"/>
          </p:cNvPicPr>
          <p:nvPr/>
        </p:nvPicPr>
        <p:blipFill>
          <a:blip r:embed="rId5"/>
          <a:stretch>
            <a:fillRect/>
          </a:stretch>
        </p:blipFill>
        <p:spPr>
          <a:xfrm>
            <a:off x="2593202" y="4450013"/>
            <a:ext cx="3210078" cy="2402973"/>
          </a:xfrm>
          <a:prstGeom prst="rect">
            <a:avLst/>
          </a:prstGeom>
        </p:spPr>
      </p:pic>
      <p:pic>
        <p:nvPicPr>
          <p:cNvPr id="10" name="Picture 9">
            <a:extLst>
              <a:ext uri="{FF2B5EF4-FFF2-40B4-BE49-F238E27FC236}">
                <a16:creationId xmlns:a16="http://schemas.microsoft.com/office/drawing/2014/main" id="{E94CE81F-1176-6448-A987-603B2086E238}"/>
              </a:ext>
            </a:extLst>
          </p:cNvPr>
          <p:cNvPicPr>
            <a:picLocks noChangeAspect="1"/>
          </p:cNvPicPr>
          <p:nvPr/>
        </p:nvPicPr>
        <p:blipFill>
          <a:blip r:embed="rId6"/>
          <a:stretch>
            <a:fillRect/>
          </a:stretch>
        </p:blipFill>
        <p:spPr>
          <a:xfrm>
            <a:off x="122916" y="711826"/>
            <a:ext cx="5941181" cy="3972169"/>
          </a:xfrm>
          <a:prstGeom prst="rect">
            <a:avLst/>
          </a:prstGeom>
        </p:spPr>
      </p:pic>
      <p:pic>
        <p:nvPicPr>
          <p:cNvPr id="11" name="Picture 10">
            <a:extLst>
              <a:ext uri="{FF2B5EF4-FFF2-40B4-BE49-F238E27FC236}">
                <a16:creationId xmlns:a16="http://schemas.microsoft.com/office/drawing/2014/main" id="{3D510738-AE36-5F42-B962-0C8B3160C974}"/>
              </a:ext>
            </a:extLst>
          </p:cNvPr>
          <p:cNvPicPr>
            <a:picLocks noChangeAspect="1"/>
          </p:cNvPicPr>
          <p:nvPr/>
        </p:nvPicPr>
        <p:blipFill>
          <a:blip r:embed="rId7"/>
          <a:stretch>
            <a:fillRect/>
          </a:stretch>
        </p:blipFill>
        <p:spPr>
          <a:xfrm>
            <a:off x="5912131" y="2741525"/>
            <a:ext cx="5924500" cy="3607904"/>
          </a:xfrm>
          <a:prstGeom prst="rect">
            <a:avLst/>
          </a:prstGeom>
        </p:spPr>
      </p:pic>
      <p:sp>
        <p:nvSpPr>
          <p:cNvPr id="13" name="TextBox 12">
            <a:extLst>
              <a:ext uri="{FF2B5EF4-FFF2-40B4-BE49-F238E27FC236}">
                <a16:creationId xmlns:a16="http://schemas.microsoft.com/office/drawing/2014/main" id="{A230BFDF-3D14-BE4C-91F8-38844284976A}"/>
              </a:ext>
            </a:extLst>
          </p:cNvPr>
          <p:cNvSpPr txBox="1"/>
          <p:nvPr/>
        </p:nvSpPr>
        <p:spPr>
          <a:xfrm>
            <a:off x="6142384" y="2286000"/>
            <a:ext cx="1225657" cy="369332"/>
          </a:xfrm>
          <a:prstGeom prst="rect">
            <a:avLst/>
          </a:prstGeom>
          <a:noFill/>
        </p:spPr>
        <p:txBody>
          <a:bodyPr wrap="none" rtlCol="0">
            <a:spAutoFit/>
          </a:bodyPr>
          <a:lstStyle/>
          <a:p>
            <a:r>
              <a:rPr lang="en-GB" dirty="0"/>
              <a:t>Next steps:</a:t>
            </a:r>
          </a:p>
        </p:txBody>
      </p:sp>
    </p:spTree>
    <p:extLst>
      <p:ext uri="{BB962C8B-B14F-4D97-AF65-F5344CB8AC3E}">
        <p14:creationId xmlns:p14="http://schemas.microsoft.com/office/powerpoint/2010/main" val="2278841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Injection and Extraction</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9954702" y="107721"/>
            <a:ext cx="2046842" cy="369332"/>
          </a:xfrm>
          <a:prstGeom prst="rect">
            <a:avLst/>
          </a:prstGeom>
          <a:noFill/>
        </p:spPr>
        <p:txBody>
          <a:bodyPr wrap="none" rtlCol="0">
            <a:spAutoFit/>
          </a:bodyPr>
          <a:lstStyle/>
          <a:p>
            <a:r>
              <a:rPr lang="en-US" dirty="0">
                <a:highlight>
                  <a:srgbClr val="FFFF00"/>
                </a:highlight>
              </a:rPr>
              <a:t>Rebecca </a:t>
            </a:r>
            <a:r>
              <a:rPr lang="en-US" dirty="0" err="1">
                <a:highlight>
                  <a:srgbClr val="FFFF00"/>
                </a:highlight>
              </a:rPr>
              <a:t>Ramjiawan</a:t>
            </a:r>
            <a:endParaRPr lang="en-GB" dirty="0">
              <a:highlight>
                <a:srgbClr val="FFFF00"/>
              </a:highlight>
            </a:endParaRPr>
          </a:p>
        </p:txBody>
      </p:sp>
      <p:pic>
        <p:nvPicPr>
          <p:cNvPr id="18" name="Picture 17">
            <a:extLst>
              <a:ext uri="{FF2B5EF4-FFF2-40B4-BE49-F238E27FC236}">
                <a16:creationId xmlns:a16="http://schemas.microsoft.com/office/drawing/2014/main" id="{56997E76-1EC3-8740-AE67-1B8F61AFE397}"/>
              </a:ext>
            </a:extLst>
          </p:cNvPr>
          <p:cNvPicPr>
            <a:picLocks noChangeAspect="1"/>
          </p:cNvPicPr>
          <p:nvPr/>
        </p:nvPicPr>
        <p:blipFill>
          <a:blip r:embed="rId3"/>
          <a:stretch>
            <a:fillRect/>
          </a:stretch>
        </p:blipFill>
        <p:spPr>
          <a:xfrm>
            <a:off x="288235" y="3153371"/>
            <a:ext cx="7643191" cy="3276504"/>
          </a:xfrm>
          <a:prstGeom prst="rect">
            <a:avLst/>
          </a:prstGeom>
        </p:spPr>
      </p:pic>
      <p:pic>
        <p:nvPicPr>
          <p:cNvPr id="19" name="Picture 18">
            <a:extLst>
              <a:ext uri="{FF2B5EF4-FFF2-40B4-BE49-F238E27FC236}">
                <a16:creationId xmlns:a16="http://schemas.microsoft.com/office/drawing/2014/main" id="{E6397910-7C9C-0E42-8A0A-95B31AE6C910}"/>
              </a:ext>
            </a:extLst>
          </p:cNvPr>
          <p:cNvPicPr>
            <a:picLocks noChangeAspect="1"/>
          </p:cNvPicPr>
          <p:nvPr/>
        </p:nvPicPr>
        <p:blipFill>
          <a:blip r:embed="rId4"/>
          <a:stretch>
            <a:fillRect/>
          </a:stretch>
        </p:blipFill>
        <p:spPr>
          <a:xfrm>
            <a:off x="540825" y="962657"/>
            <a:ext cx="2676587" cy="2160417"/>
          </a:xfrm>
          <a:prstGeom prst="rect">
            <a:avLst/>
          </a:prstGeom>
        </p:spPr>
      </p:pic>
      <p:pic>
        <p:nvPicPr>
          <p:cNvPr id="20" name="Picture 19">
            <a:extLst>
              <a:ext uri="{FF2B5EF4-FFF2-40B4-BE49-F238E27FC236}">
                <a16:creationId xmlns:a16="http://schemas.microsoft.com/office/drawing/2014/main" id="{0709E639-D871-3940-BC70-0C96E53BA6C6}"/>
              </a:ext>
            </a:extLst>
          </p:cNvPr>
          <p:cNvPicPr>
            <a:picLocks noChangeAspect="1"/>
          </p:cNvPicPr>
          <p:nvPr/>
        </p:nvPicPr>
        <p:blipFill>
          <a:blip r:embed="rId5"/>
          <a:stretch>
            <a:fillRect/>
          </a:stretch>
        </p:blipFill>
        <p:spPr>
          <a:xfrm>
            <a:off x="3744780" y="645850"/>
            <a:ext cx="2676586" cy="2810835"/>
          </a:xfrm>
          <a:prstGeom prst="rect">
            <a:avLst/>
          </a:prstGeom>
        </p:spPr>
      </p:pic>
      <p:pic>
        <p:nvPicPr>
          <p:cNvPr id="21" name="Picture 20">
            <a:extLst>
              <a:ext uri="{FF2B5EF4-FFF2-40B4-BE49-F238E27FC236}">
                <a16:creationId xmlns:a16="http://schemas.microsoft.com/office/drawing/2014/main" id="{995FBB82-676F-0F47-B19C-4AED1717C636}"/>
              </a:ext>
            </a:extLst>
          </p:cNvPr>
          <p:cNvPicPr>
            <a:picLocks noChangeAspect="1"/>
          </p:cNvPicPr>
          <p:nvPr/>
        </p:nvPicPr>
        <p:blipFill>
          <a:blip r:embed="rId6"/>
          <a:stretch>
            <a:fillRect/>
          </a:stretch>
        </p:blipFill>
        <p:spPr>
          <a:xfrm>
            <a:off x="8128001" y="1219597"/>
            <a:ext cx="2932583" cy="2062749"/>
          </a:xfrm>
          <a:prstGeom prst="rect">
            <a:avLst/>
          </a:prstGeom>
        </p:spPr>
      </p:pic>
      <p:sp>
        <p:nvSpPr>
          <p:cNvPr id="22" name="TextBox 21">
            <a:extLst>
              <a:ext uri="{FF2B5EF4-FFF2-40B4-BE49-F238E27FC236}">
                <a16:creationId xmlns:a16="http://schemas.microsoft.com/office/drawing/2014/main" id="{E6381B85-BCCE-2C4A-832A-C4338D8FC5F2}"/>
              </a:ext>
            </a:extLst>
          </p:cNvPr>
          <p:cNvSpPr txBox="1"/>
          <p:nvPr/>
        </p:nvSpPr>
        <p:spPr>
          <a:xfrm>
            <a:off x="8214968" y="807657"/>
            <a:ext cx="3283463" cy="369332"/>
          </a:xfrm>
          <a:prstGeom prst="rect">
            <a:avLst/>
          </a:prstGeom>
          <a:noFill/>
        </p:spPr>
        <p:txBody>
          <a:bodyPr wrap="none" rtlCol="0">
            <a:spAutoFit/>
          </a:bodyPr>
          <a:lstStyle/>
          <a:p>
            <a:r>
              <a:rPr lang="en-GB" dirty="0"/>
              <a:t>Eddy-current septum parameters</a:t>
            </a:r>
          </a:p>
        </p:txBody>
      </p:sp>
      <p:pic>
        <p:nvPicPr>
          <p:cNvPr id="23" name="Picture 22">
            <a:extLst>
              <a:ext uri="{FF2B5EF4-FFF2-40B4-BE49-F238E27FC236}">
                <a16:creationId xmlns:a16="http://schemas.microsoft.com/office/drawing/2014/main" id="{70986B55-63DF-664E-A822-45851ABA44E8}"/>
              </a:ext>
            </a:extLst>
          </p:cNvPr>
          <p:cNvPicPr>
            <a:picLocks noChangeAspect="1"/>
          </p:cNvPicPr>
          <p:nvPr/>
        </p:nvPicPr>
        <p:blipFill rotWithShape="1">
          <a:blip r:embed="rId7"/>
          <a:srcRect l="2962"/>
          <a:stretch/>
        </p:blipFill>
        <p:spPr>
          <a:xfrm>
            <a:off x="8128001" y="3324954"/>
            <a:ext cx="3768411" cy="3282345"/>
          </a:xfrm>
          <a:prstGeom prst="rect">
            <a:avLst/>
          </a:prstGeom>
        </p:spPr>
      </p:pic>
      <p:sp>
        <p:nvSpPr>
          <p:cNvPr id="24" name="TextBox 23">
            <a:extLst>
              <a:ext uri="{FF2B5EF4-FFF2-40B4-BE49-F238E27FC236}">
                <a16:creationId xmlns:a16="http://schemas.microsoft.com/office/drawing/2014/main" id="{32138E83-792A-494A-9ABD-375CD61BE6AE}"/>
              </a:ext>
            </a:extLst>
          </p:cNvPr>
          <p:cNvSpPr txBox="1"/>
          <p:nvPr/>
        </p:nvSpPr>
        <p:spPr>
          <a:xfrm>
            <a:off x="5261113" y="1600921"/>
            <a:ext cx="551754" cy="369332"/>
          </a:xfrm>
          <a:prstGeom prst="rect">
            <a:avLst/>
          </a:prstGeom>
          <a:noFill/>
        </p:spPr>
        <p:txBody>
          <a:bodyPr wrap="none" rtlCol="0">
            <a:spAutoFit/>
          </a:bodyPr>
          <a:lstStyle/>
          <a:p>
            <a:r>
              <a:rPr lang="en-GB" dirty="0"/>
              <a:t>NLK</a:t>
            </a:r>
          </a:p>
        </p:txBody>
      </p:sp>
    </p:spTree>
    <p:extLst>
      <p:ext uri="{BB962C8B-B14F-4D97-AF65-F5344CB8AC3E}">
        <p14:creationId xmlns:p14="http://schemas.microsoft.com/office/powerpoint/2010/main" val="34405956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Dump System</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9954702" y="107721"/>
            <a:ext cx="1853456" cy="369332"/>
          </a:xfrm>
          <a:prstGeom prst="rect">
            <a:avLst/>
          </a:prstGeom>
          <a:noFill/>
        </p:spPr>
        <p:txBody>
          <a:bodyPr wrap="none" rtlCol="0">
            <a:spAutoFit/>
          </a:bodyPr>
          <a:lstStyle/>
          <a:p>
            <a:r>
              <a:rPr lang="en-US" dirty="0">
                <a:highlight>
                  <a:srgbClr val="FFFF00"/>
                </a:highlight>
              </a:rPr>
              <a:t>Alexander </a:t>
            </a:r>
            <a:r>
              <a:rPr lang="en-US" dirty="0" err="1">
                <a:highlight>
                  <a:srgbClr val="FFFF00"/>
                </a:highlight>
              </a:rPr>
              <a:t>Krainer</a:t>
            </a:r>
            <a:endParaRPr lang="en-GB" dirty="0">
              <a:highlight>
                <a:srgbClr val="FFFF00"/>
              </a:highlight>
            </a:endParaRPr>
          </a:p>
        </p:txBody>
      </p:sp>
      <p:pic>
        <p:nvPicPr>
          <p:cNvPr id="2" name="Picture 1">
            <a:extLst>
              <a:ext uri="{FF2B5EF4-FFF2-40B4-BE49-F238E27FC236}">
                <a16:creationId xmlns:a16="http://schemas.microsoft.com/office/drawing/2014/main" id="{540EEC59-2265-2F4F-8EF4-13267DF7545C}"/>
              </a:ext>
            </a:extLst>
          </p:cNvPr>
          <p:cNvPicPr>
            <a:picLocks noChangeAspect="1"/>
          </p:cNvPicPr>
          <p:nvPr/>
        </p:nvPicPr>
        <p:blipFill>
          <a:blip r:embed="rId3"/>
          <a:stretch>
            <a:fillRect/>
          </a:stretch>
        </p:blipFill>
        <p:spPr>
          <a:xfrm>
            <a:off x="291547" y="4207425"/>
            <a:ext cx="5804452" cy="2648634"/>
          </a:xfrm>
          <a:prstGeom prst="rect">
            <a:avLst/>
          </a:prstGeom>
        </p:spPr>
      </p:pic>
      <p:pic>
        <p:nvPicPr>
          <p:cNvPr id="5" name="Picture 4">
            <a:extLst>
              <a:ext uri="{FF2B5EF4-FFF2-40B4-BE49-F238E27FC236}">
                <a16:creationId xmlns:a16="http://schemas.microsoft.com/office/drawing/2014/main" id="{FE14CF65-9D63-D14A-A78C-996A8F03ECDA}"/>
              </a:ext>
            </a:extLst>
          </p:cNvPr>
          <p:cNvPicPr>
            <a:picLocks noChangeAspect="1"/>
          </p:cNvPicPr>
          <p:nvPr/>
        </p:nvPicPr>
        <p:blipFill>
          <a:blip r:embed="rId4"/>
          <a:stretch>
            <a:fillRect/>
          </a:stretch>
        </p:blipFill>
        <p:spPr>
          <a:xfrm>
            <a:off x="7933292" y="3745721"/>
            <a:ext cx="3874866" cy="2932088"/>
          </a:xfrm>
          <a:prstGeom prst="rect">
            <a:avLst/>
          </a:prstGeom>
        </p:spPr>
      </p:pic>
      <p:pic>
        <p:nvPicPr>
          <p:cNvPr id="6" name="Picture 5">
            <a:extLst>
              <a:ext uri="{FF2B5EF4-FFF2-40B4-BE49-F238E27FC236}">
                <a16:creationId xmlns:a16="http://schemas.microsoft.com/office/drawing/2014/main" id="{84261BA1-1A2D-4449-BEB6-9E5CB7815E52}"/>
              </a:ext>
            </a:extLst>
          </p:cNvPr>
          <p:cNvPicPr>
            <a:picLocks noChangeAspect="1"/>
          </p:cNvPicPr>
          <p:nvPr/>
        </p:nvPicPr>
        <p:blipFill>
          <a:blip r:embed="rId5"/>
          <a:stretch>
            <a:fillRect/>
          </a:stretch>
        </p:blipFill>
        <p:spPr>
          <a:xfrm>
            <a:off x="91535" y="871874"/>
            <a:ext cx="5804453" cy="1569726"/>
          </a:xfrm>
          <a:prstGeom prst="rect">
            <a:avLst/>
          </a:prstGeom>
        </p:spPr>
      </p:pic>
      <p:pic>
        <p:nvPicPr>
          <p:cNvPr id="7" name="Picture 6">
            <a:extLst>
              <a:ext uri="{FF2B5EF4-FFF2-40B4-BE49-F238E27FC236}">
                <a16:creationId xmlns:a16="http://schemas.microsoft.com/office/drawing/2014/main" id="{4747BEC0-1A05-C342-A9CB-1A62D48BC65F}"/>
              </a:ext>
            </a:extLst>
          </p:cNvPr>
          <p:cNvPicPr>
            <a:picLocks noChangeAspect="1"/>
          </p:cNvPicPr>
          <p:nvPr/>
        </p:nvPicPr>
        <p:blipFill>
          <a:blip r:embed="rId6"/>
          <a:stretch>
            <a:fillRect/>
          </a:stretch>
        </p:blipFill>
        <p:spPr>
          <a:xfrm>
            <a:off x="564045" y="2397457"/>
            <a:ext cx="3689903" cy="1313924"/>
          </a:xfrm>
          <a:prstGeom prst="rect">
            <a:avLst/>
          </a:prstGeom>
        </p:spPr>
      </p:pic>
      <p:pic>
        <p:nvPicPr>
          <p:cNvPr id="8" name="Picture 7">
            <a:extLst>
              <a:ext uri="{FF2B5EF4-FFF2-40B4-BE49-F238E27FC236}">
                <a16:creationId xmlns:a16="http://schemas.microsoft.com/office/drawing/2014/main" id="{30A87BB8-7EF6-C34B-B1F8-DA1E079CA897}"/>
              </a:ext>
            </a:extLst>
          </p:cNvPr>
          <p:cNvPicPr>
            <a:picLocks noChangeAspect="1"/>
          </p:cNvPicPr>
          <p:nvPr/>
        </p:nvPicPr>
        <p:blipFill>
          <a:blip r:embed="rId7"/>
          <a:stretch>
            <a:fillRect/>
          </a:stretch>
        </p:blipFill>
        <p:spPr>
          <a:xfrm>
            <a:off x="6368498" y="832629"/>
            <a:ext cx="2586632" cy="1787220"/>
          </a:xfrm>
          <a:prstGeom prst="rect">
            <a:avLst/>
          </a:prstGeom>
        </p:spPr>
      </p:pic>
      <p:pic>
        <p:nvPicPr>
          <p:cNvPr id="9" name="Picture 8">
            <a:extLst>
              <a:ext uri="{FF2B5EF4-FFF2-40B4-BE49-F238E27FC236}">
                <a16:creationId xmlns:a16="http://schemas.microsoft.com/office/drawing/2014/main" id="{49C95CF4-7A56-A64A-A60D-798CD9AF64FE}"/>
              </a:ext>
            </a:extLst>
          </p:cNvPr>
          <p:cNvPicPr>
            <a:picLocks noChangeAspect="1"/>
          </p:cNvPicPr>
          <p:nvPr/>
        </p:nvPicPr>
        <p:blipFill>
          <a:blip r:embed="rId8"/>
          <a:stretch>
            <a:fillRect/>
          </a:stretch>
        </p:blipFill>
        <p:spPr>
          <a:xfrm>
            <a:off x="9258832" y="1025756"/>
            <a:ext cx="2549326" cy="1666298"/>
          </a:xfrm>
          <a:prstGeom prst="rect">
            <a:avLst/>
          </a:prstGeom>
        </p:spPr>
      </p:pic>
      <p:pic>
        <p:nvPicPr>
          <p:cNvPr id="10" name="Picture 9">
            <a:extLst>
              <a:ext uri="{FF2B5EF4-FFF2-40B4-BE49-F238E27FC236}">
                <a16:creationId xmlns:a16="http://schemas.microsoft.com/office/drawing/2014/main" id="{540B7D1C-ECB2-E449-8314-8162C076901B}"/>
              </a:ext>
            </a:extLst>
          </p:cNvPr>
          <p:cNvPicPr>
            <a:picLocks noChangeAspect="1"/>
          </p:cNvPicPr>
          <p:nvPr/>
        </p:nvPicPr>
        <p:blipFill>
          <a:blip r:embed="rId9"/>
          <a:stretch>
            <a:fillRect/>
          </a:stretch>
        </p:blipFill>
        <p:spPr>
          <a:xfrm>
            <a:off x="4825710" y="2441600"/>
            <a:ext cx="3028537" cy="1765825"/>
          </a:xfrm>
          <a:prstGeom prst="rect">
            <a:avLst/>
          </a:prstGeom>
        </p:spPr>
      </p:pic>
      <p:pic>
        <p:nvPicPr>
          <p:cNvPr id="11" name="Picture 10">
            <a:extLst>
              <a:ext uri="{FF2B5EF4-FFF2-40B4-BE49-F238E27FC236}">
                <a16:creationId xmlns:a16="http://schemas.microsoft.com/office/drawing/2014/main" id="{45562443-5F17-0442-8501-2BAB7DB9D2F7}"/>
              </a:ext>
            </a:extLst>
          </p:cNvPr>
          <p:cNvPicPr>
            <a:picLocks noChangeAspect="1"/>
          </p:cNvPicPr>
          <p:nvPr/>
        </p:nvPicPr>
        <p:blipFill>
          <a:blip r:embed="rId10"/>
          <a:stretch>
            <a:fillRect/>
          </a:stretch>
        </p:blipFill>
        <p:spPr>
          <a:xfrm>
            <a:off x="5744404" y="4689748"/>
            <a:ext cx="1917410" cy="1325381"/>
          </a:xfrm>
          <a:prstGeom prst="rect">
            <a:avLst/>
          </a:prstGeom>
        </p:spPr>
      </p:pic>
      <p:pic>
        <p:nvPicPr>
          <p:cNvPr id="13" name="Picture 12">
            <a:extLst>
              <a:ext uri="{FF2B5EF4-FFF2-40B4-BE49-F238E27FC236}">
                <a16:creationId xmlns:a16="http://schemas.microsoft.com/office/drawing/2014/main" id="{540FC729-1CDA-D041-9DDE-3E4E76C360B5}"/>
              </a:ext>
            </a:extLst>
          </p:cNvPr>
          <p:cNvPicPr>
            <a:picLocks noChangeAspect="1"/>
          </p:cNvPicPr>
          <p:nvPr/>
        </p:nvPicPr>
        <p:blipFill>
          <a:blip r:embed="rId11"/>
          <a:stretch>
            <a:fillRect/>
          </a:stretch>
        </p:blipFill>
        <p:spPr>
          <a:xfrm>
            <a:off x="5127763" y="4267186"/>
            <a:ext cx="2228022" cy="362800"/>
          </a:xfrm>
          <a:prstGeom prst="rect">
            <a:avLst/>
          </a:prstGeom>
        </p:spPr>
      </p:pic>
    </p:spTree>
    <p:extLst>
      <p:ext uri="{BB962C8B-B14F-4D97-AF65-F5344CB8AC3E}">
        <p14:creationId xmlns:p14="http://schemas.microsoft.com/office/powerpoint/2010/main" val="14222948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Wednesday Dec 8</a:t>
            </a:r>
            <a:r>
              <a:rPr lang="en-US" sz="3600" baseline="30000" dirty="0">
                <a:solidFill>
                  <a:schemeClr val="bg1"/>
                </a:solidFill>
              </a:rPr>
              <a:t>th</a:t>
            </a: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6" name="Rectangle 5">
            <a:extLst>
              <a:ext uri="{FF2B5EF4-FFF2-40B4-BE49-F238E27FC236}">
                <a16:creationId xmlns:a16="http://schemas.microsoft.com/office/drawing/2014/main" id="{99B81B8F-9646-4D06-B600-7825338C81A9}"/>
              </a:ext>
            </a:extLst>
          </p:cNvPr>
          <p:cNvSpPr/>
          <p:nvPr/>
        </p:nvSpPr>
        <p:spPr>
          <a:xfrm>
            <a:off x="6026679" y="2580201"/>
            <a:ext cx="1690213" cy="9477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7F8E6D6F-527D-7448-8C96-C9987216CDED}"/>
              </a:ext>
            </a:extLst>
          </p:cNvPr>
          <p:cNvPicPr>
            <a:picLocks noChangeAspect="1"/>
          </p:cNvPicPr>
          <p:nvPr/>
        </p:nvPicPr>
        <p:blipFill>
          <a:blip r:embed="rId3"/>
          <a:stretch>
            <a:fillRect/>
          </a:stretch>
        </p:blipFill>
        <p:spPr>
          <a:xfrm>
            <a:off x="228287" y="745435"/>
            <a:ext cx="5091407" cy="6112565"/>
          </a:xfrm>
          <a:prstGeom prst="rect">
            <a:avLst/>
          </a:prstGeom>
        </p:spPr>
      </p:pic>
    </p:spTree>
    <p:extLst>
      <p:ext uri="{BB962C8B-B14F-4D97-AF65-F5344CB8AC3E}">
        <p14:creationId xmlns:p14="http://schemas.microsoft.com/office/powerpoint/2010/main" val="3859253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Optics Repository</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6" name="Rectangle 5">
            <a:extLst>
              <a:ext uri="{FF2B5EF4-FFF2-40B4-BE49-F238E27FC236}">
                <a16:creationId xmlns:a16="http://schemas.microsoft.com/office/drawing/2014/main" id="{99B81B8F-9646-4D06-B600-7825338C81A9}"/>
              </a:ext>
            </a:extLst>
          </p:cNvPr>
          <p:cNvSpPr/>
          <p:nvPr/>
        </p:nvSpPr>
        <p:spPr>
          <a:xfrm>
            <a:off x="6026679" y="2580201"/>
            <a:ext cx="1690213" cy="9477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A75F3F15-B670-4044-BF52-7CAEA653C53A}"/>
              </a:ext>
            </a:extLst>
          </p:cNvPr>
          <p:cNvSpPr txBox="1"/>
          <p:nvPr/>
        </p:nvSpPr>
        <p:spPr>
          <a:xfrm>
            <a:off x="8543344" y="195127"/>
            <a:ext cx="1331262" cy="369332"/>
          </a:xfrm>
          <a:prstGeom prst="rect">
            <a:avLst/>
          </a:prstGeom>
          <a:noFill/>
        </p:spPr>
        <p:txBody>
          <a:bodyPr wrap="none" rtlCol="0">
            <a:spAutoFit/>
          </a:bodyPr>
          <a:lstStyle/>
          <a:p>
            <a:r>
              <a:rPr lang="en-US" dirty="0" err="1">
                <a:highlight>
                  <a:srgbClr val="FFFF00"/>
                </a:highlight>
              </a:rPr>
              <a:t>Ghislain</a:t>
            </a:r>
            <a:r>
              <a:rPr lang="en-US" dirty="0">
                <a:highlight>
                  <a:srgbClr val="FFFF00"/>
                </a:highlight>
              </a:rPr>
              <a:t> Roy</a:t>
            </a:r>
            <a:endParaRPr lang="en-GB" dirty="0">
              <a:highlight>
                <a:srgbClr val="FFFF00"/>
              </a:highlight>
            </a:endParaRPr>
          </a:p>
        </p:txBody>
      </p:sp>
      <p:pic>
        <p:nvPicPr>
          <p:cNvPr id="15" name="Picture 14">
            <a:extLst>
              <a:ext uri="{FF2B5EF4-FFF2-40B4-BE49-F238E27FC236}">
                <a16:creationId xmlns:a16="http://schemas.microsoft.com/office/drawing/2014/main" id="{87D4192C-6457-C845-A9DB-CE0C598A3A16}"/>
              </a:ext>
            </a:extLst>
          </p:cNvPr>
          <p:cNvPicPr>
            <a:picLocks noChangeAspect="1"/>
          </p:cNvPicPr>
          <p:nvPr/>
        </p:nvPicPr>
        <p:blipFill>
          <a:blip r:embed="rId3"/>
          <a:stretch>
            <a:fillRect/>
          </a:stretch>
        </p:blipFill>
        <p:spPr>
          <a:xfrm>
            <a:off x="170345" y="611864"/>
            <a:ext cx="6007100" cy="977900"/>
          </a:xfrm>
          <a:prstGeom prst="rect">
            <a:avLst/>
          </a:prstGeom>
        </p:spPr>
      </p:pic>
      <p:pic>
        <p:nvPicPr>
          <p:cNvPr id="2" name="Picture 1">
            <a:extLst>
              <a:ext uri="{FF2B5EF4-FFF2-40B4-BE49-F238E27FC236}">
                <a16:creationId xmlns:a16="http://schemas.microsoft.com/office/drawing/2014/main" id="{CB83F5CD-BE54-3F44-A235-2E55D97C0476}"/>
              </a:ext>
            </a:extLst>
          </p:cNvPr>
          <p:cNvPicPr>
            <a:picLocks noChangeAspect="1"/>
          </p:cNvPicPr>
          <p:nvPr/>
        </p:nvPicPr>
        <p:blipFill>
          <a:blip r:embed="rId4"/>
          <a:stretch>
            <a:fillRect/>
          </a:stretch>
        </p:blipFill>
        <p:spPr>
          <a:xfrm>
            <a:off x="1838713" y="1535261"/>
            <a:ext cx="9446273" cy="4957250"/>
          </a:xfrm>
          <a:prstGeom prst="rect">
            <a:avLst/>
          </a:prstGeom>
        </p:spPr>
      </p:pic>
      <p:pic>
        <p:nvPicPr>
          <p:cNvPr id="5" name="Picture 4">
            <a:extLst>
              <a:ext uri="{FF2B5EF4-FFF2-40B4-BE49-F238E27FC236}">
                <a16:creationId xmlns:a16="http://schemas.microsoft.com/office/drawing/2014/main" id="{5339F693-1E58-9441-923E-AA7D4A6809E2}"/>
              </a:ext>
            </a:extLst>
          </p:cNvPr>
          <p:cNvPicPr>
            <a:picLocks noChangeAspect="1"/>
          </p:cNvPicPr>
          <p:nvPr/>
        </p:nvPicPr>
        <p:blipFill>
          <a:blip r:embed="rId5"/>
          <a:stretch>
            <a:fillRect/>
          </a:stretch>
        </p:blipFill>
        <p:spPr>
          <a:xfrm>
            <a:off x="43069" y="5450029"/>
            <a:ext cx="6261652" cy="421944"/>
          </a:xfrm>
          <a:prstGeom prst="rect">
            <a:avLst/>
          </a:prstGeom>
        </p:spPr>
      </p:pic>
    </p:spTree>
    <p:extLst>
      <p:ext uri="{BB962C8B-B14F-4D97-AF65-F5344CB8AC3E}">
        <p14:creationId xmlns:p14="http://schemas.microsoft.com/office/powerpoint/2010/main" val="12742455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95B56F5-EFD8-F645-9FBB-57BF65ACCC55}"/>
              </a:ext>
            </a:extLst>
          </p:cNvPr>
          <p:cNvPicPr>
            <a:picLocks noChangeAspect="1"/>
          </p:cNvPicPr>
          <p:nvPr/>
        </p:nvPicPr>
        <p:blipFill>
          <a:blip r:embed="rId2"/>
          <a:stretch>
            <a:fillRect/>
          </a:stretch>
        </p:blipFill>
        <p:spPr>
          <a:xfrm>
            <a:off x="3977061" y="2220065"/>
            <a:ext cx="3047529" cy="1980301"/>
          </a:xfrm>
          <a:prstGeom prst="rect">
            <a:avLst/>
          </a:prstGeom>
        </p:spPr>
      </p:pic>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Overview of impedance</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9954702" y="107721"/>
            <a:ext cx="1765868" cy="369332"/>
          </a:xfrm>
          <a:prstGeom prst="rect">
            <a:avLst/>
          </a:prstGeom>
          <a:noFill/>
        </p:spPr>
        <p:txBody>
          <a:bodyPr wrap="none" rtlCol="0">
            <a:spAutoFit/>
          </a:bodyPr>
          <a:lstStyle/>
          <a:p>
            <a:r>
              <a:rPr lang="en-US" dirty="0">
                <a:highlight>
                  <a:srgbClr val="FFFF00"/>
                </a:highlight>
              </a:rPr>
              <a:t>Mauro </a:t>
            </a:r>
            <a:r>
              <a:rPr lang="en-US" dirty="0" err="1">
                <a:highlight>
                  <a:srgbClr val="FFFF00"/>
                </a:highlight>
              </a:rPr>
              <a:t>Migliorati</a:t>
            </a:r>
            <a:endParaRPr lang="en-GB" dirty="0">
              <a:highlight>
                <a:srgbClr val="FFFF00"/>
              </a:highlight>
            </a:endParaRPr>
          </a:p>
        </p:txBody>
      </p:sp>
      <p:pic>
        <p:nvPicPr>
          <p:cNvPr id="2" name="Picture 1">
            <a:extLst>
              <a:ext uri="{FF2B5EF4-FFF2-40B4-BE49-F238E27FC236}">
                <a16:creationId xmlns:a16="http://schemas.microsoft.com/office/drawing/2014/main" id="{14C301C4-71E4-1C40-8491-48F6921B2E7D}"/>
              </a:ext>
            </a:extLst>
          </p:cNvPr>
          <p:cNvPicPr>
            <a:picLocks noChangeAspect="1"/>
          </p:cNvPicPr>
          <p:nvPr/>
        </p:nvPicPr>
        <p:blipFill>
          <a:blip r:embed="rId4"/>
          <a:stretch>
            <a:fillRect/>
          </a:stretch>
        </p:blipFill>
        <p:spPr>
          <a:xfrm>
            <a:off x="477078" y="745273"/>
            <a:ext cx="4104861" cy="3090719"/>
          </a:xfrm>
          <a:prstGeom prst="rect">
            <a:avLst/>
          </a:prstGeom>
        </p:spPr>
      </p:pic>
      <p:pic>
        <p:nvPicPr>
          <p:cNvPr id="5" name="Picture 4">
            <a:extLst>
              <a:ext uri="{FF2B5EF4-FFF2-40B4-BE49-F238E27FC236}">
                <a16:creationId xmlns:a16="http://schemas.microsoft.com/office/drawing/2014/main" id="{248EBCE9-9E9E-1A45-83CC-F46F89FCF43D}"/>
              </a:ext>
            </a:extLst>
          </p:cNvPr>
          <p:cNvPicPr>
            <a:picLocks noChangeAspect="1"/>
          </p:cNvPicPr>
          <p:nvPr/>
        </p:nvPicPr>
        <p:blipFill>
          <a:blip r:embed="rId5"/>
          <a:stretch>
            <a:fillRect/>
          </a:stretch>
        </p:blipFill>
        <p:spPr>
          <a:xfrm>
            <a:off x="4604536" y="623514"/>
            <a:ext cx="2772551" cy="1683431"/>
          </a:xfrm>
          <a:prstGeom prst="rect">
            <a:avLst/>
          </a:prstGeom>
        </p:spPr>
      </p:pic>
      <p:pic>
        <p:nvPicPr>
          <p:cNvPr id="6" name="Picture 5">
            <a:extLst>
              <a:ext uri="{FF2B5EF4-FFF2-40B4-BE49-F238E27FC236}">
                <a16:creationId xmlns:a16="http://schemas.microsoft.com/office/drawing/2014/main" id="{434AEE79-8BDE-B549-8137-C0E7E91EB6A3}"/>
              </a:ext>
            </a:extLst>
          </p:cNvPr>
          <p:cNvPicPr>
            <a:picLocks noChangeAspect="1"/>
          </p:cNvPicPr>
          <p:nvPr/>
        </p:nvPicPr>
        <p:blipFill>
          <a:blip r:embed="rId6"/>
          <a:stretch>
            <a:fillRect/>
          </a:stretch>
        </p:blipFill>
        <p:spPr>
          <a:xfrm>
            <a:off x="394366" y="3957751"/>
            <a:ext cx="2453457" cy="2892287"/>
          </a:xfrm>
          <a:prstGeom prst="rect">
            <a:avLst/>
          </a:prstGeom>
        </p:spPr>
      </p:pic>
      <p:pic>
        <p:nvPicPr>
          <p:cNvPr id="7" name="Picture 6">
            <a:extLst>
              <a:ext uri="{FF2B5EF4-FFF2-40B4-BE49-F238E27FC236}">
                <a16:creationId xmlns:a16="http://schemas.microsoft.com/office/drawing/2014/main" id="{03CC93D8-8F71-294F-A3CF-98A1018D05B7}"/>
              </a:ext>
            </a:extLst>
          </p:cNvPr>
          <p:cNvPicPr>
            <a:picLocks noChangeAspect="1"/>
          </p:cNvPicPr>
          <p:nvPr/>
        </p:nvPicPr>
        <p:blipFill>
          <a:blip r:embed="rId7"/>
          <a:stretch>
            <a:fillRect/>
          </a:stretch>
        </p:blipFill>
        <p:spPr>
          <a:xfrm>
            <a:off x="3067350" y="3965712"/>
            <a:ext cx="2251380" cy="2900249"/>
          </a:xfrm>
          <a:prstGeom prst="rect">
            <a:avLst/>
          </a:prstGeom>
        </p:spPr>
      </p:pic>
      <p:pic>
        <p:nvPicPr>
          <p:cNvPr id="8" name="Picture 7">
            <a:extLst>
              <a:ext uri="{FF2B5EF4-FFF2-40B4-BE49-F238E27FC236}">
                <a16:creationId xmlns:a16="http://schemas.microsoft.com/office/drawing/2014/main" id="{5C02D343-B035-5640-A79C-86348051EFB3}"/>
              </a:ext>
            </a:extLst>
          </p:cNvPr>
          <p:cNvPicPr>
            <a:picLocks noChangeAspect="1"/>
          </p:cNvPicPr>
          <p:nvPr/>
        </p:nvPicPr>
        <p:blipFill>
          <a:blip r:embed="rId8"/>
          <a:stretch>
            <a:fillRect/>
          </a:stretch>
        </p:blipFill>
        <p:spPr>
          <a:xfrm>
            <a:off x="5990811" y="3690863"/>
            <a:ext cx="5656746" cy="3018594"/>
          </a:xfrm>
          <a:prstGeom prst="rect">
            <a:avLst/>
          </a:prstGeom>
        </p:spPr>
      </p:pic>
      <p:pic>
        <p:nvPicPr>
          <p:cNvPr id="9" name="Picture 8">
            <a:extLst>
              <a:ext uri="{FF2B5EF4-FFF2-40B4-BE49-F238E27FC236}">
                <a16:creationId xmlns:a16="http://schemas.microsoft.com/office/drawing/2014/main" id="{D010023E-F754-3B4D-8156-7856B03D9AF4}"/>
              </a:ext>
            </a:extLst>
          </p:cNvPr>
          <p:cNvPicPr>
            <a:picLocks noChangeAspect="1"/>
          </p:cNvPicPr>
          <p:nvPr/>
        </p:nvPicPr>
        <p:blipFill>
          <a:blip r:embed="rId9"/>
          <a:stretch>
            <a:fillRect/>
          </a:stretch>
        </p:blipFill>
        <p:spPr>
          <a:xfrm>
            <a:off x="8004562" y="710987"/>
            <a:ext cx="4183907" cy="2415328"/>
          </a:xfrm>
          <a:prstGeom prst="rect">
            <a:avLst/>
          </a:prstGeom>
        </p:spPr>
      </p:pic>
    </p:spTree>
    <p:extLst>
      <p:ext uri="{BB962C8B-B14F-4D97-AF65-F5344CB8AC3E}">
        <p14:creationId xmlns:p14="http://schemas.microsoft.com/office/powerpoint/2010/main" val="40244358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Impedance model and TMCI threshold</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9954702" y="107721"/>
            <a:ext cx="1893467" cy="369332"/>
          </a:xfrm>
          <a:prstGeom prst="rect">
            <a:avLst/>
          </a:prstGeom>
          <a:noFill/>
        </p:spPr>
        <p:txBody>
          <a:bodyPr wrap="none" rtlCol="0">
            <a:spAutoFit/>
          </a:bodyPr>
          <a:lstStyle/>
          <a:p>
            <a:r>
              <a:rPr lang="en-US" dirty="0" err="1">
                <a:highlight>
                  <a:srgbClr val="FFFF00"/>
                </a:highlight>
              </a:rPr>
              <a:t>Emanuela</a:t>
            </a:r>
            <a:r>
              <a:rPr lang="en-US" dirty="0">
                <a:highlight>
                  <a:srgbClr val="FFFF00"/>
                </a:highlight>
              </a:rPr>
              <a:t> </a:t>
            </a:r>
            <a:r>
              <a:rPr lang="en-US" dirty="0" err="1">
                <a:highlight>
                  <a:srgbClr val="FFFF00"/>
                </a:highlight>
              </a:rPr>
              <a:t>Carideo</a:t>
            </a:r>
            <a:endParaRPr lang="en-GB" dirty="0">
              <a:highlight>
                <a:srgbClr val="FFFF00"/>
              </a:highlight>
            </a:endParaRPr>
          </a:p>
        </p:txBody>
      </p:sp>
      <p:sp>
        <p:nvSpPr>
          <p:cNvPr id="14" name="Fußzeilenplatzhalter 2">
            <a:extLst>
              <a:ext uri="{FF2B5EF4-FFF2-40B4-BE49-F238E27FC236}">
                <a16:creationId xmlns:a16="http://schemas.microsoft.com/office/drawing/2014/main" id="{5F36A022-4D2C-D044-91DE-96B4143A34BB}"/>
              </a:ext>
            </a:extLst>
          </p:cNvPr>
          <p:cNvSpPr>
            <a:spLocks noGrp="1"/>
          </p:cNvSpPr>
          <p:nvPr>
            <p:ph type="ftr" sz="quarter" idx="11"/>
          </p:nvPr>
        </p:nvSpPr>
        <p:spPr>
          <a:xfrm>
            <a:off x="791578" y="6580800"/>
            <a:ext cx="9948937" cy="186841"/>
          </a:xfrm>
        </p:spPr>
        <p:txBody>
          <a:bodyPr/>
          <a:lstStyle/>
          <a:p>
            <a:r>
              <a:rPr lang="en-US" dirty="0"/>
              <a:t>| Technical Advisory Committee Meeting September 2021 | PETRA IV WP 2.01 – Accelerators and Storage Ring</a:t>
            </a:r>
          </a:p>
        </p:txBody>
      </p:sp>
      <p:sp>
        <p:nvSpPr>
          <p:cNvPr id="15" name="TextBox 14">
            <a:extLst>
              <a:ext uri="{FF2B5EF4-FFF2-40B4-BE49-F238E27FC236}">
                <a16:creationId xmlns:a16="http://schemas.microsoft.com/office/drawing/2014/main" id="{556A8926-12DD-064A-A5FD-F5A789C327EC}"/>
              </a:ext>
            </a:extLst>
          </p:cNvPr>
          <p:cNvSpPr txBox="1"/>
          <p:nvPr/>
        </p:nvSpPr>
        <p:spPr>
          <a:xfrm>
            <a:off x="366254" y="5445151"/>
            <a:ext cx="5324735" cy="1477328"/>
          </a:xfrm>
          <a:prstGeom prst="rect">
            <a:avLst/>
          </a:prstGeom>
          <a:noFill/>
        </p:spPr>
        <p:txBody>
          <a:bodyPr wrap="square" rtlCol="0">
            <a:spAutoFit/>
          </a:bodyPr>
          <a:lstStyle/>
          <a:p>
            <a:pPr marL="285750" indent="-285750">
              <a:buFont typeface="Arial" panose="020B0604020202020204" pitchFamily="34" charset="0"/>
              <a:buChar char="•"/>
            </a:pPr>
            <a:r>
              <a:rPr lang="en-GB" dirty="0"/>
              <a:t>Impedance Database” on </a:t>
            </a:r>
            <a:r>
              <a:rPr lang="en-GB" dirty="0" err="1"/>
              <a:t>gitlab</a:t>
            </a:r>
            <a:endParaRPr lang="en-GB" dirty="0"/>
          </a:p>
          <a:p>
            <a:pPr marL="285750" indent="-285750">
              <a:buFont typeface="Arial" panose="020B0604020202020204" pitchFamily="34" charset="0"/>
              <a:buChar char="•"/>
            </a:pPr>
            <a:r>
              <a:rPr lang="en-GB" dirty="0" err="1"/>
              <a:t>Vlasov</a:t>
            </a:r>
            <a:r>
              <a:rPr lang="en-GB" dirty="0"/>
              <a:t> solver used to predict TMCI for different parameters</a:t>
            </a:r>
          </a:p>
          <a:p>
            <a:pPr marL="285750" indent="-285750">
              <a:buFont typeface="Arial" panose="020B0604020202020204" pitchFamily="34" charset="0"/>
              <a:buChar char="•"/>
            </a:pPr>
            <a:r>
              <a:rPr lang="en-GB" dirty="0"/>
              <a:t>Further investigations into TMCI planned </a:t>
            </a:r>
          </a:p>
          <a:p>
            <a:endParaRPr lang="en-GB" dirty="0"/>
          </a:p>
        </p:txBody>
      </p:sp>
      <p:pic>
        <p:nvPicPr>
          <p:cNvPr id="16" name="Picture 15">
            <a:extLst>
              <a:ext uri="{FF2B5EF4-FFF2-40B4-BE49-F238E27FC236}">
                <a16:creationId xmlns:a16="http://schemas.microsoft.com/office/drawing/2014/main" id="{BE30684F-D14D-F341-8828-079B5B2930EE}"/>
              </a:ext>
            </a:extLst>
          </p:cNvPr>
          <p:cNvPicPr>
            <a:picLocks noChangeAspect="1"/>
          </p:cNvPicPr>
          <p:nvPr/>
        </p:nvPicPr>
        <p:blipFill>
          <a:blip r:embed="rId3"/>
          <a:stretch>
            <a:fillRect/>
          </a:stretch>
        </p:blipFill>
        <p:spPr>
          <a:xfrm>
            <a:off x="6401477" y="1363038"/>
            <a:ext cx="5121648" cy="2698874"/>
          </a:xfrm>
          <a:prstGeom prst="rect">
            <a:avLst/>
          </a:prstGeom>
        </p:spPr>
      </p:pic>
      <p:pic>
        <p:nvPicPr>
          <p:cNvPr id="17" name="Picture 16">
            <a:extLst>
              <a:ext uri="{FF2B5EF4-FFF2-40B4-BE49-F238E27FC236}">
                <a16:creationId xmlns:a16="http://schemas.microsoft.com/office/drawing/2014/main" id="{C2D80487-81F3-E046-8197-334064E8827F}"/>
              </a:ext>
            </a:extLst>
          </p:cNvPr>
          <p:cNvPicPr>
            <a:picLocks noChangeAspect="1"/>
          </p:cNvPicPr>
          <p:nvPr/>
        </p:nvPicPr>
        <p:blipFill>
          <a:blip r:embed="rId4"/>
          <a:stretch>
            <a:fillRect/>
          </a:stretch>
        </p:blipFill>
        <p:spPr>
          <a:xfrm>
            <a:off x="7325715" y="838071"/>
            <a:ext cx="3575720" cy="487137"/>
          </a:xfrm>
          <a:prstGeom prst="rect">
            <a:avLst/>
          </a:prstGeom>
        </p:spPr>
      </p:pic>
      <p:pic>
        <p:nvPicPr>
          <p:cNvPr id="18" name="Picture 17">
            <a:extLst>
              <a:ext uri="{FF2B5EF4-FFF2-40B4-BE49-F238E27FC236}">
                <a16:creationId xmlns:a16="http://schemas.microsoft.com/office/drawing/2014/main" id="{AE55C288-261D-9441-B1AB-93650E0E7555}"/>
              </a:ext>
            </a:extLst>
          </p:cNvPr>
          <p:cNvPicPr>
            <a:picLocks noChangeAspect="1"/>
          </p:cNvPicPr>
          <p:nvPr/>
        </p:nvPicPr>
        <p:blipFill>
          <a:blip r:embed="rId5"/>
          <a:stretch>
            <a:fillRect/>
          </a:stretch>
        </p:blipFill>
        <p:spPr>
          <a:xfrm>
            <a:off x="5265664" y="3858114"/>
            <a:ext cx="6744072" cy="2718065"/>
          </a:xfrm>
          <a:prstGeom prst="rect">
            <a:avLst/>
          </a:prstGeom>
        </p:spPr>
      </p:pic>
      <p:pic>
        <p:nvPicPr>
          <p:cNvPr id="19" name="Picture 18">
            <a:extLst>
              <a:ext uri="{FF2B5EF4-FFF2-40B4-BE49-F238E27FC236}">
                <a16:creationId xmlns:a16="http://schemas.microsoft.com/office/drawing/2014/main" id="{6DFB3638-4866-0C4F-9B06-6235E462B2BF}"/>
              </a:ext>
            </a:extLst>
          </p:cNvPr>
          <p:cNvPicPr>
            <a:picLocks noChangeAspect="1"/>
          </p:cNvPicPr>
          <p:nvPr/>
        </p:nvPicPr>
        <p:blipFill>
          <a:blip r:embed="rId6"/>
          <a:stretch>
            <a:fillRect/>
          </a:stretch>
        </p:blipFill>
        <p:spPr>
          <a:xfrm>
            <a:off x="441311" y="971416"/>
            <a:ext cx="5324735" cy="2028470"/>
          </a:xfrm>
          <a:prstGeom prst="rect">
            <a:avLst/>
          </a:prstGeom>
        </p:spPr>
      </p:pic>
      <p:pic>
        <p:nvPicPr>
          <p:cNvPr id="11" name="Picture 10">
            <a:extLst>
              <a:ext uri="{FF2B5EF4-FFF2-40B4-BE49-F238E27FC236}">
                <a16:creationId xmlns:a16="http://schemas.microsoft.com/office/drawing/2014/main" id="{04778BF0-96AA-9640-922B-D1044A2D6A52}"/>
              </a:ext>
            </a:extLst>
          </p:cNvPr>
          <p:cNvPicPr>
            <a:picLocks noChangeAspect="1"/>
          </p:cNvPicPr>
          <p:nvPr/>
        </p:nvPicPr>
        <p:blipFill>
          <a:blip r:embed="rId7"/>
          <a:stretch>
            <a:fillRect/>
          </a:stretch>
        </p:blipFill>
        <p:spPr>
          <a:xfrm>
            <a:off x="182264" y="2819182"/>
            <a:ext cx="5168309" cy="2618008"/>
          </a:xfrm>
          <a:prstGeom prst="rect">
            <a:avLst/>
          </a:prstGeom>
        </p:spPr>
      </p:pic>
    </p:spTree>
    <p:extLst>
      <p:ext uri="{BB962C8B-B14F-4D97-AF65-F5344CB8AC3E}">
        <p14:creationId xmlns:p14="http://schemas.microsoft.com/office/powerpoint/2010/main" val="24501735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Impedance of VC including bellows</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9954702" y="107721"/>
            <a:ext cx="1649362" cy="369332"/>
          </a:xfrm>
          <a:prstGeom prst="rect">
            <a:avLst/>
          </a:prstGeom>
          <a:noFill/>
        </p:spPr>
        <p:txBody>
          <a:bodyPr wrap="none" rtlCol="0">
            <a:spAutoFit/>
          </a:bodyPr>
          <a:lstStyle/>
          <a:p>
            <a:r>
              <a:rPr lang="en-US" dirty="0">
                <a:highlight>
                  <a:srgbClr val="FFFF00"/>
                </a:highlight>
              </a:rPr>
              <a:t>Chiara </a:t>
            </a:r>
            <a:r>
              <a:rPr lang="en-US" dirty="0" err="1">
                <a:highlight>
                  <a:srgbClr val="FFFF00"/>
                </a:highlight>
              </a:rPr>
              <a:t>Antuono</a:t>
            </a:r>
            <a:endParaRPr lang="en-GB" dirty="0">
              <a:highlight>
                <a:srgbClr val="FFFF00"/>
              </a:highlight>
            </a:endParaRPr>
          </a:p>
        </p:txBody>
      </p:sp>
      <p:sp>
        <p:nvSpPr>
          <p:cNvPr id="14" name="Fußzeilenplatzhalter 2">
            <a:extLst>
              <a:ext uri="{FF2B5EF4-FFF2-40B4-BE49-F238E27FC236}">
                <a16:creationId xmlns:a16="http://schemas.microsoft.com/office/drawing/2014/main" id="{5F36A022-4D2C-D044-91DE-96B4143A34BB}"/>
              </a:ext>
            </a:extLst>
          </p:cNvPr>
          <p:cNvSpPr>
            <a:spLocks noGrp="1"/>
          </p:cNvSpPr>
          <p:nvPr>
            <p:ph type="ftr" sz="quarter" idx="11"/>
          </p:nvPr>
        </p:nvSpPr>
        <p:spPr>
          <a:xfrm>
            <a:off x="791578" y="6580800"/>
            <a:ext cx="9948937" cy="186841"/>
          </a:xfrm>
        </p:spPr>
        <p:txBody>
          <a:bodyPr/>
          <a:lstStyle/>
          <a:p>
            <a:r>
              <a:rPr lang="en-US" dirty="0"/>
              <a:t>| Technical Advisory Committee Meeting September 2021 | PETRA IV WP 2.01 – Accelerators and Storage Ring</a:t>
            </a:r>
          </a:p>
        </p:txBody>
      </p:sp>
      <p:pic>
        <p:nvPicPr>
          <p:cNvPr id="20" name="Picture 19">
            <a:extLst>
              <a:ext uri="{FF2B5EF4-FFF2-40B4-BE49-F238E27FC236}">
                <a16:creationId xmlns:a16="http://schemas.microsoft.com/office/drawing/2014/main" id="{705B63F4-537E-9448-8107-CE5E24B1AFAE}"/>
              </a:ext>
            </a:extLst>
          </p:cNvPr>
          <p:cNvPicPr>
            <a:picLocks noChangeAspect="1"/>
          </p:cNvPicPr>
          <p:nvPr/>
        </p:nvPicPr>
        <p:blipFill>
          <a:blip r:embed="rId3"/>
          <a:stretch>
            <a:fillRect/>
          </a:stretch>
        </p:blipFill>
        <p:spPr>
          <a:xfrm>
            <a:off x="91534" y="860800"/>
            <a:ext cx="6716135" cy="1569476"/>
          </a:xfrm>
          <a:prstGeom prst="rect">
            <a:avLst/>
          </a:prstGeom>
        </p:spPr>
      </p:pic>
      <p:pic>
        <p:nvPicPr>
          <p:cNvPr id="21" name="Picture 20">
            <a:extLst>
              <a:ext uri="{FF2B5EF4-FFF2-40B4-BE49-F238E27FC236}">
                <a16:creationId xmlns:a16="http://schemas.microsoft.com/office/drawing/2014/main" id="{33E2CADE-64EB-F140-B058-0865088C3E07}"/>
              </a:ext>
            </a:extLst>
          </p:cNvPr>
          <p:cNvPicPr>
            <a:picLocks noChangeAspect="1"/>
          </p:cNvPicPr>
          <p:nvPr/>
        </p:nvPicPr>
        <p:blipFill>
          <a:blip r:embed="rId4"/>
          <a:stretch>
            <a:fillRect/>
          </a:stretch>
        </p:blipFill>
        <p:spPr>
          <a:xfrm>
            <a:off x="6946747" y="898477"/>
            <a:ext cx="5112568" cy="1592177"/>
          </a:xfrm>
          <a:prstGeom prst="rect">
            <a:avLst/>
          </a:prstGeom>
        </p:spPr>
      </p:pic>
      <p:pic>
        <p:nvPicPr>
          <p:cNvPr id="22" name="Picture 21" descr="Diagram&#10;&#10;Description automatically generated with low confidence">
            <a:extLst>
              <a:ext uri="{FF2B5EF4-FFF2-40B4-BE49-F238E27FC236}">
                <a16:creationId xmlns:a16="http://schemas.microsoft.com/office/drawing/2014/main" id="{141FA3D9-CE97-1E49-A7B5-41EF01B011DD}"/>
              </a:ext>
            </a:extLst>
          </p:cNvPr>
          <p:cNvPicPr>
            <a:picLocks noChangeAspect="1"/>
          </p:cNvPicPr>
          <p:nvPr/>
        </p:nvPicPr>
        <p:blipFill rotWithShape="1">
          <a:blip r:embed="rId5">
            <a:extLst>
              <a:ext uri="{28A0092B-C50C-407E-A947-70E740481C1C}">
                <a14:useLocalDpi xmlns:a14="http://schemas.microsoft.com/office/drawing/2010/main" val="0"/>
              </a:ext>
            </a:extLst>
          </a:blip>
          <a:srcRect t="1080"/>
          <a:stretch/>
        </p:blipFill>
        <p:spPr>
          <a:xfrm>
            <a:off x="5652677" y="2547697"/>
            <a:ext cx="2588141" cy="3449503"/>
          </a:xfrm>
          <a:prstGeom prst="rect">
            <a:avLst/>
          </a:prstGeom>
        </p:spPr>
      </p:pic>
      <p:pic>
        <p:nvPicPr>
          <p:cNvPr id="23" name="Picture 22">
            <a:extLst>
              <a:ext uri="{FF2B5EF4-FFF2-40B4-BE49-F238E27FC236}">
                <a16:creationId xmlns:a16="http://schemas.microsoft.com/office/drawing/2014/main" id="{A8D1EBA4-EB29-5C42-8FDF-2AEBE7A40CB3}"/>
              </a:ext>
            </a:extLst>
          </p:cNvPr>
          <p:cNvPicPr>
            <a:picLocks noChangeAspect="1"/>
          </p:cNvPicPr>
          <p:nvPr/>
        </p:nvPicPr>
        <p:blipFill>
          <a:blip r:embed="rId6"/>
          <a:stretch>
            <a:fillRect/>
          </a:stretch>
        </p:blipFill>
        <p:spPr>
          <a:xfrm>
            <a:off x="8230879" y="3275685"/>
            <a:ext cx="3961121" cy="2010906"/>
          </a:xfrm>
          <a:prstGeom prst="rect">
            <a:avLst/>
          </a:prstGeom>
        </p:spPr>
      </p:pic>
      <p:pic>
        <p:nvPicPr>
          <p:cNvPr id="24" name="Picture 23">
            <a:extLst>
              <a:ext uri="{FF2B5EF4-FFF2-40B4-BE49-F238E27FC236}">
                <a16:creationId xmlns:a16="http://schemas.microsoft.com/office/drawing/2014/main" id="{4AD7450A-76F5-A940-86BE-BDA14C024E46}"/>
              </a:ext>
            </a:extLst>
          </p:cNvPr>
          <p:cNvPicPr>
            <a:picLocks noChangeAspect="1"/>
          </p:cNvPicPr>
          <p:nvPr/>
        </p:nvPicPr>
        <p:blipFill rotWithShape="1">
          <a:blip r:embed="rId7"/>
          <a:srcRect b="4970"/>
          <a:stretch/>
        </p:blipFill>
        <p:spPr>
          <a:xfrm>
            <a:off x="91534" y="2940014"/>
            <a:ext cx="5674512" cy="2959979"/>
          </a:xfrm>
          <a:prstGeom prst="rect">
            <a:avLst/>
          </a:prstGeom>
        </p:spPr>
      </p:pic>
    </p:spTree>
    <p:extLst>
      <p:ext uri="{BB962C8B-B14F-4D97-AF65-F5344CB8AC3E}">
        <p14:creationId xmlns:p14="http://schemas.microsoft.com/office/powerpoint/2010/main" val="20861065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Resistive wall impedance</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9954702" y="107721"/>
            <a:ext cx="1051891" cy="369332"/>
          </a:xfrm>
          <a:prstGeom prst="rect">
            <a:avLst/>
          </a:prstGeom>
          <a:noFill/>
        </p:spPr>
        <p:txBody>
          <a:bodyPr wrap="none" rtlCol="0">
            <a:spAutoFit/>
          </a:bodyPr>
          <a:lstStyle/>
          <a:p>
            <a:r>
              <a:rPr lang="en-US" dirty="0">
                <a:highlight>
                  <a:srgbClr val="FFFF00"/>
                </a:highlight>
              </a:rPr>
              <a:t>Ali </a:t>
            </a:r>
            <a:r>
              <a:rPr lang="en-US" dirty="0" err="1">
                <a:highlight>
                  <a:srgbClr val="FFFF00"/>
                </a:highlight>
              </a:rPr>
              <a:t>Rajabi</a:t>
            </a:r>
            <a:endParaRPr lang="en-GB" dirty="0">
              <a:highlight>
                <a:srgbClr val="FFFF00"/>
              </a:highlight>
            </a:endParaRPr>
          </a:p>
        </p:txBody>
      </p:sp>
      <p:sp>
        <p:nvSpPr>
          <p:cNvPr id="14" name="Fußzeilenplatzhalter 2">
            <a:extLst>
              <a:ext uri="{FF2B5EF4-FFF2-40B4-BE49-F238E27FC236}">
                <a16:creationId xmlns:a16="http://schemas.microsoft.com/office/drawing/2014/main" id="{5F36A022-4D2C-D044-91DE-96B4143A34BB}"/>
              </a:ext>
            </a:extLst>
          </p:cNvPr>
          <p:cNvSpPr>
            <a:spLocks noGrp="1"/>
          </p:cNvSpPr>
          <p:nvPr>
            <p:ph type="ftr" sz="quarter" idx="11"/>
          </p:nvPr>
        </p:nvSpPr>
        <p:spPr>
          <a:xfrm>
            <a:off x="791578" y="6580800"/>
            <a:ext cx="9948937" cy="186841"/>
          </a:xfrm>
        </p:spPr>
        <p:txBody>
          <a:bodyPr/>
          <a:lstStyle/>
          <a:p>
            <a:r>
              <a:rPr lang="en-US" dirty="0"/>
              <a:t>| Technical Advisory Committee Meeting September 2021 | PETRA IV WP 2.01 – Accelerators and Storage Ring</a:t>
            </a:r>
          </a:p>
        </p:txBody>
      </p:sp>
      <p:sp>
        <p:nvSpPr>
          <p:cNvPr id="13" name="Fußzeilenplatzhalter 2">
            <a:extLst>
              <a:ext uri="{FF2B5EF4-FFF2-40B4-BE49-F238E27FC236}">
                <a16:creationId xmlns:a16="http://schemas.microsoft.com/office/drawing/2014/main" id="{7EAB3929-FCB1-3F49-BE93-D4B94F9D9168}"/>
              </a:ext>
            </a:extLst>
          </p:cNvPr>
          <p:cNvSpPr txBox="1">
            <a:spLocks/>
          </p:cNvSpPr>
          <p:nvPr/>
        </p:nvSpPr>
        <p:spPr>
          <a:xfrm>
            <a:off x="791578" y="6580800"/>
            <a:ext cx="9948937" cy="186841"/>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Technical Advisory Committee Meeting September 2021 | PETRA IV WP 2.01 – Accelerators and Storage Ring</a:t>
            </a:r>
            <a:endParaRPr lang="en-US" dirty="0"/>
          </a:p>
        </p:txBody>
      </p:sp>
      <p:pic>
        <p:nvPicPr>
          <p:cNvPr id="15" name="Picture 14">
            <a:extLst>
              <a:ext uri="{FF2B5EF4-FFF2-40B4-BE49-F238E27FC236}">
                <a16:creationId xmlns:a16="http://schemas.microsoft.com/office/drawing/2014/main" id="{AB5D9580-AD8F-BC47-BD73-803BDDAD9C34}"/>
              </a:ext>
            </a:extLst>
          </p:cNvPr>
          <p:cNvPicPr>
            <a:picLocks noChangeAspect="1"/>
          </p:cNvPicPr>
          <p:nvPr/>
        </p:nvPicPr>
        <p:blipFill>
          <a:blip r:embed="rId3"/>
          <a:stretch>
            <a:fillRect/>
          </a:stretch>
        </p:blipFill>
        <p:spPr>
          <a:xfrm>
            <a:off x="479376" y="3607973"/>
            <a:ext cx="3538327" cy="2430391"/>
          </a:xfrm>
          <a:prstGeom prst="rect">
            <a:avLst/>
          </a:prstGeom>
        </p:spPr>
      </p:pic>
      <p:pic>
        <p:nvPicPr>
          <p:cNvPr id="16" name="Picture 15">
            <a:extLst>
              <a:ext uri="{FF2B5EF4-FFF2-40B4-BE49-F238E27FC236}">
                <a16:creationId xmlns:a16="http://schemas.microsoft.com/office/drawing/2014/main" id="{031EB787-A154-DD42-B940-7C9B0FA1EF85}"/>
              </a:ext>
            </a:extLst>
          </p:cNvPr>
          <p:cNvPicPr>
            <a:picLocks noChangeAspect="1"/>
          </p:cNvPicPr>
          <p:nvPr/>
        </p:nvPicPr>
        <p:blipFill>
          <a:blip r:embed="rId4"/>
          <a:stretch>
            <a:fillRect/>
          </a:stretch>
        </p:blipFill>
        <p:spPr>
          <a:xfrm>
            <a:off x="653323" y="946348"/>
            <a:ext cx="3939841" cy="2338790"/>
          </a:xfrm>
          <a:prstGeom prst="rect">
            <a:avLst/>
          </a:prstGeom>
        </p:spPr>
      </p:pic>
      <p:pic>
        <p:nvPicPr>
          <p:cNvPr id="17" name="Picture 16">
            <a:extLst>
              <a:ext uri="{FF2B5EF4-FFF2-40B4-BE49-F238E27FC236}">
                <a16:creationId xmlns:a16="http://schemas.microsoft.com/office/drawing/2014/main" id="{387CC584-3C66-484C-8731-4C0780B10F61}"/>
              </a:ext>
            </a:extLst>
          </p:cNvPr>
          <p:cNvPicPr>
            <a:picLocks noChangeAspect="1"/>
          </p:cNvPicPr>
          <p:nvPr/>
        </p:nvPicPr>
        <p:blipFill>
          <a:blip r:embed="rId5"/>
          <a:stretch>
            <a:fillRect/>
          </a:stretch>
        </p:blipFill>
        <p:spPr>
          <a:xfrm>
            <a:off x="4593164" y="3683032"/>
            <a:ext cx="3005671" cy="2516012"/>
          </a:xfrm>
          <a:prstGeom prst="rect">
            <a:avLst/>
          </a:prstGeom>
        </p:spPr>
      </p:pic>
      <p:pic>
        <p:nvPicPr>
          <p:cNvPr id="18" name="Picture 17">
            <a:extLst>
              <a:ext uri="{FF2B5EF4-FFF2-40B4-BE49-F238E27FC236}">
                <a16:creationId xmlns:a16="http://schemas.microsoft.com/office/drawing/2014/main" id="{2A0FA3B8-C5F6-B748-AE3C-C0C5C647E0DB}"/>
              </a:ext>
            </a:extLst>
          </p:cNvPr>
          <p:cNvPicPr>
            <a:picLocks noChangeAspect="1"/>
          </p:cNvPicPr>
          <p:nvPr/>
        </p:nvPicPr>
        <p:blipFill>
          <a:blip r:embed="rId6"/>
          <a:stretch>
            <a:fillRect/>
          </a:stretch>
        </p:blipFill>
        <p:spPr>
          <a:xfrm>
            <a:off x="8739614" y="3780842"/>
            <a:ext cx="2165441" cy="2418202"/>
          </a:xfrm>
          <a:prstGeom prst="rect">
            <a:avLst/>
          </a:prstGeom>
        </p:spPr>
      </p:pic>
      <p:pic>
        <p:nvPicPr>
          <p:cNvPr id="19" name="Picture 18">
            <a:extLst>
              <a:ext uri="{FF2B5EF4-FFF2-40B4-BE49-F238E27FC236}">
                <a16:creationId xmlns:a16="http://schemas.microsoft.com/office/drawing/2014/main" id="{A4244648-8A3D-6E4A-8238-9C254AD11010}"/>
              </a:ext>
            </a:extLst>
          </p:cNvPr>
          <p:cNvPicPr>
            <a:picLocks noChangeAspect="1"/>
          </p:cNvPicPr>
          <p:nvPr/>
        </p:nvPicPr>
        <p:blipFill>
          <a:blip r:embed="rId7"/>
          <a:stretch>
            <a:fillRect/>
          </a:stretch>
        </p:blipFill>
        <p:spPr>
          <a:xfrm>
            <a:off x="5610915" y="789585"/>
            <a:ext cx="4739558" cy="2516012"/>
          </a:xfrm>
          <a:prstGeom prst="rect">
            <a:avLst/>
          </a:prstGeom>
        </p:spPr>
      </p:pic>
    </p:spTree>
    <p:extLst>
      <p:ext uri="{BB962C8B-B14F-4D97-AF65-F5344CB8AC3E}">
        <p14:creationId xmlns:p14="http://schemas.microsoft.com/office/powerpoint/2010/main" val="537294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Electron cloud (dipoles)</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9954702" y="107721"/>
            <a:ext cx="1321772" cy="369332"/>
          </a:xfrm>
          <a:prstGeom prst="rect">
            <a:avLst/>
          </a:prstGeom>
          <a:noFill/>
        </p:spPr>
        <p:txBody>
          <a:bodyPr wrap="none" rtlCol="0">
            <a:spAutoFit/>
          </a:bodyPr>
          <a:lstStyle/>
          <a:p>
            <a:r>
              <a:rPr lang="en-US" dirty="0" err="1">
                <a:highlight>
                  <a:srgbClr val="FFFF00"/>
                </a:highlight>
              </a:rPr>
              <a:t>Fatih</a:t>
            </a:r>
            <a:r>
              <a:rPr lang="en-US" dirty="0">
                <a:highlight>
                  <a:srgbClr val="FFFF00"/>
                </a:highlight>
              </a:rPr>
              <a:t> </a:t>
            </a:r>
            <a:r>
              <a:rPr lang="en-US" dirty="0" err="1">
                <a:highlight>
                  <a:srgbClr val="FFFF00"/>
                </a:highlight>
              </a:rPr>
              <a:t>Yaman</a:t>
            </a:r>
            <a:endParaRPr lang="en-GB" dirty="0">
              <a:highlight>
                <a:srgbClr val="FFFF00"/>
              </a:highlight>
            </a:endParaRPr>
          </a:p>
        </p:txBody>
      </p:sp>
      <p:sp>
        <p:nvSpPr>
          <p:cNvPr id="14" name="Fußzeilenplatzhalter 2">
            <a:extLst>
              <a:ext uri="{FF2B5EF4-FFF2-40B4-BE49-F238E27FC236}">
                <a16:creationId xmlns:a16="http://schemas.microsoft.com/office/drawing/2014/main" id="{5F36A022-4D2C-D044-91DE-96B4143A34BB}"/>
              </a:ext>
            </a:extLst>
          </p:cNvPr>
          <p:cNvSpPr>
            <a:spLocks noGrp="1"/>
          </p:cNvSpPr>
          <p:nvPr>
            <p:ph type="ftr" sz="quarter" idx="11"/>
          </p:nvPr>
        </p:nvSpPr>
        <p:spPr>
          <a:xfrm>
            <a:off x="791578" y="6580800"/>
            <a:ext cx="9948937" cy="186841"/>
          </a:xfrm>
        </p:spPr>
        <p:txBody>
          <a:bodyPr/>
          <a:lstStyle/>
          <a:p>
            <a:r>
              <a:rPr lang="en-US" dirty="0"/>
              <a:t>| Technical Advisory Committee Meeting September 2021 | PETRA IV WP 2.01 – Accelerators and Storage Ring</a:t>
            </a:r>
          </a:p>
        </p:txBody>
      </p:sp>
      <p:sp>
        <p:nvSpPr>
          <p:cNvPr id="13" name="Fußzeilenplatzhalter 2">
            <a:extLst>
              <a:ext uri="{FF2B5EF4-FFF2-40B4-BE49-F238E27FC236}">
                <a16:creationId xmlns:a16="http://schemas.microsoft.com/office/drawing/2014/main" id="{7EAB3929-FCB1-3F49-BE93-D4B94F9D9168}"/>
              </a:ext>
            </a:extLst>
          </p:cNvPr>
          <p:cNvSpPr txBox="1">
            <a:spLocks/>
          </p:cNvSpPr>
          <p:nvPr/>
        </p:nvSpPr>
        <p:spPr>
          <a:xfrm>
            <a:off x="791578" y="6580800"/>
            <a:ext cx="9948937" cy="186841"/>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Technical Advisory Committee Meeting September 2021 | PETRA IV WP 2.01 – Accelerators and Storage Ring</a:t>
            </a:r>
            <a:endParaRPr lang="en-US" dirty="0"/>
          </a:p>
        </p:txBody>
      </p:sp>
      <p:pic>
        <p:nvPicPr>
          <p:cNvPr id="20" name="Picture 19">
            <a:extLst>
              <a:ext uri="{FF2B5EF4-FFF2-40B4-BE49-F238E27FC236}">
                <a16:creationId xmlns:a16="http://schemas.microsoft.com/office/drawing/2014/main" id="{B949A25E-2BC3-DC4C-9155-83B1922ACA80}"/>
              </a:ext>
            </a:extLst>
          </p:cNvPr>
          <p:cNvPicPr>
            <a:picLocks noChangeAspect="1"/>
          </p:cNvPicPr>
          <p:nvPr/>
        </p:nvPicPr>
        <p:blipFill>
          <a:blip r:embed="rId3"/>
          <a:stretch>
            <a:fillRect/>
          </a:stretch>
        </p:blipFill>
        <p:spPr>
          <a:xfrm>
            <a:off x="472826" y="623514"/>
            <a:ext cx="4880061" cy="2836056"/>
          </a:xfrm>
          <a:prstGeom prst="rect">
            <a:avLst/>
          </a:prstGeom>
        </p:spPr>
      </p:pic>
      <p:pic>
        <p:nvPicPr>
          <p:cNvPr id="21" name="Picture 20">
            <a:extLst>
              <a:ext uri="{FF2B5EF4-FFF2-40B4-BE49-F238E27FC236}">
                <a16:creationId xmlns:a16="http://schemas.microsoft.com/office/drawing/2014/main" id="{C7558FC1-E9C8-6E4C-9CC7-C94D3F66EF75}"/>
              </a:ext>
            </a:extLst>
          </p:cNvPr>
          <p:cNvPicPr>
            <a:picLocks noChangeAspect="1"/>
          </p:cNvPicPr>
          <p:nvPr/>
        </p:nvPicPr>
        <p:blipFill>
          <a:blip r:embed="rId4"/>
          <a:stretch>
            <a:fillRect/>
          </a:stretch>
        </p:blipFill>
        <p:spPr>
          <a:xfrm>
            <a:off x="6096000" y="754052"/>
            <a:ext cx="5809582" cy="2536814"/>
          </a:xfrm>
          <a:prstGeom prst="rect">
            <a:avLst/>
          </a:prstGeom>
        </p:spPr>
      </p:pic>
      <p:pic>
        <p:nvPicPr>
          <p:cNvPr id="22" name="Picture 21">
            <a:extLst>
              <a:ext uri="{FF2B5EF4-FFF2-40B4-BE49-F238E27FC236}">
                <a16:creationId xmlns:a16="http://schemas.microsoft.com/office/drawing/2014/main" id="{B113CDC7-1FA2-9C41-B54F-147E1723B525}"/>
              </a:ext>
            </a:extLst>
          </p:cNvPr>
          <p:cNvPicPr>
            <a:picLocks noChangeAspect="1"/>
          </p:cNvPicPr>
          <p:nvPr/>
        </p:nvPicPr>
        <p:blipFill>
          <a:blip r:embed="rId5"/>
          <a:stretch>
            <a:fillRect/>
          </a:stretch>
        </p:blipFill>
        <p:spPr>
          <a:xfrm>
            <a:off x="9939" y="3533286"/>
            <a:ext cx="6113506" cy="3270123"/>
          </a:xfrm>
          <a:prstGeom prst="rect">
            <a:avLst/>
          </a:prstGeom>
        </p:spPr>
      </p:pic>
      <p:pic>
        <p:nvPicPr>
          <p:cNvPr id="23" name="Picture 22">
            <a:extLst>
              <a:ext uri="{FF2B5EF4-FFF2-40B4-BE49-F238E27FC236}">
                <a16:creationId xmlns:a16="http://schemas.microsoft.com/office/drawing/2014/main" id="{5242D06D-1DA9-9740-AC13-019DB43CC0E5}"/>
              </a:ext>
            </a:extLst>
          </p:cNvPr>
          <p:cNvPicPr>
            <a:picLocks noChangeAspect="1"/>
          </p:cNvPicPr>
          <p:nvPr/>
        </p:nvPicPr>
        <p:blipFill>
          <a:blip r:embed="rId6"/>
          <a:stretch>
            <a:fillRect/>
          </a:stretch>
        </p:blipFill>
        <p:spPr>
          <a:xfrm>
            <a:off x="6464902" y="3429000"/>
            <a:ext cx="5519632" cy="2924861"/>
          </a:xfrm>
          <a:prstGeom prst="rect">
            <a:avLst/>
          </a:prstGeom>
        </p:spPr>
      </p:pic>
    </p:spTree>
    <p:extLst>
      <p:ext uri="{BB962C8B-B14F-4D97-AF65-F5344CB8AC3E}">
        <p14:creationId xmlns:p14="http://schemas.microsoft.com/office/powerpoint/2010/main" val="23421820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Electron cloud (quadrupoles)</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9954702" y="107721"/>
            <a:ext cx="1382558" cy="369332"/>
          </a:xfrm>
          <a:prstGeom prst="rect">
            <a:avLst/>
          </a:prstGeom>
          <a:noFill/>
        </p:spPr>
        <p:txBody>
          <a:bodyPr wrap="none" rtlCol="0">
            <a:spAutoFit/>
          </a:bodyPr>
          <a:lstStyle/>
          <a:p>
            <a:r>
              <a:rPr lang="en-US" dirty="0">
                <a:highlight>
                  <a:srgbClr val="FFFF00"/>
                </a:highlight>
              </a:rPr>
              <a:t>Karla </a:t>
            </a:r>
            <a:r>
              <a:rPr lang="en-US" dirty="0" err="1">
                <a:highlight>
                  <a:srgbClr val="FFFF00"/>
                </a:highlight>
              </a:rPr>
              <a:t>Cantun</a:t>
            </a:r>
            <a:endParaRPr lang="en-GB" dirty="0">
              <a:highlight>
                <a:srgbClr val="FFFF00"/>
              </a:highlight>
            </a:endParaRPr>
          </a:p>
        </p:txBody>
      </p:sp>
      <p:sp>
        <p:nvSpPr>
          <p:cNvPr id="14" name="Fußzeilenplatzhalter 2">
            <a:extLst>
              <a:ext uri="{FF2B5EF4-FFF2-40B4-BE49-F238E27FC236}">
                <a16:creationId xmlns:a16="http://schemas.microsoft.com/office/drawing/2014/main" id="{5F36A022-4D2C-D044-91DE-96B4143A34BB}"/>
              </a:ext>
            </a:extLst>
          </p:cNvPr>
          <p:cNvSpPr>
            <a:spLocks noGrp="1"/>
          </p:cNvSpPr>
          <p:nvPr>
            <p:ph type="ftr" sz="quarter" idx="11"/>
          </p:nvPr>
        </p:nvSpPr>
        <p:spPr>
          <a:xfrm>
            <a:off x="791578" y="6580800"/>
            <a:ext cx="9948937" cy="186841"/>
          </a:xfrm>
        </p:spPr>
        <p:txBody>
          <a:bodyPr/>
          <a:lstStyle/>
          <a:p>
            <a:r>
              <a:rPr lang="en-US" dirty="0"/>
              <a:t>| Technical Advisory Committee Meeting September 2021 | PETRA IV WP 2.01 – Accelerators and Storage Ring</a:t>
            </a:r>
          </a:p>
        </p:txBody>
      </p:sp>
      <p:sp>
        <p:nvSpPr>
          <p:cNvPr id="13" name="Fußzeilenplatzhalter 2">
            <a:extLst>
              <a:ext uri="{FF2B5EF4-FFF2-40B4-BE49-F238E27FC236}">
                <a16:creationId xmlns:a16="http://schemas.microsoft.com/office/drawing/2014/main" id="{7EAB3929-FCB1-3F49-BE93-D4B94F9D9168}"/>
              </a:ext>
            </a:extLst>
          </p:cNvPr>
          <p:cNvSpPr txBox="1">
            <a:spLocks/>
          </p:cNvSpPr>
          <p:nvPr/>
        </p:nvSpPr>
        <p:spPr>
          <a:xfrm>
            <a:off x="791578" y="6580800"/>
            <a:ext cx="9948937" cy="186841"/>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Technical Advisory Committee Meeting September 2021 | PETRA IV WP 2.01 – Accelerators and Storage Ring</a:t>
            </a:r>
            <a:endParaRPr lang="en-US" dirty="0"/>
          </a:p>
        </p:txBody>
      </p:sp>
      <p:sp>
        <p:nvSpPr>
          <p:cNvPr id="11" name="Fußzeilenplatzhalter 2">
            <a:extLst>
              <a:ext uri="{FF2B5EF4-FFF2-40B4-BE49-F238E27FC236}">
                <a16:creationId xmlns:a16="http://schemas.microsoft.com/office/drawing/2014/main" id="{E9BD5A53-BE15-9D44-89CB-61419FC42403}"/>
              </a:ext>
            </a:extLst>
          </p:cNvPr>
          <p:cNvSpPr txBox="1">
            <a:spLocks/>
          </p:cNvSpPr>
          <p:nvPr/>
        </p:nvSpPr>
        <p:spPr>
          <a:xfrm>
            <a:off x="781639" y="6580800"/>
            <a:ext cx="9948937" cy="186841"/>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Technical Advisory Committee Meeting September 2021 | PETRA IV WP 2.01 – Accelerators and Storage Ring</a:t>
            </a:r>
            <a:endParaRPr lang="en-US" dirty="0"/>
          </a:p>
        </p:txBody>
      </p:sp>
      <p:pic>
        <p:nvPicPr>
          <p:cNvPr id="16" name="Picture 15">
            <a:extLst>
              <a:ext uri="{FF2B5EF4-FFF2-40B4-BE49-F238E27FC236}">
                <a16:creationId xmlns:a16="http://schemas.microsoft.com/office/drawing/2014/main" id="{1C52AB30-19FA-5C49-BD16-78425D6ECC93}"/>
              </a:ext>
            </a:extLst>
          </p:cNvPr>
          <p:cNvPicPr>
            <a:picLocks noChangeAspect="1"/>
          </p:cNvPicPr>
          <p:nvPr/>
        </p:nvPicPr>
        <p:blipFill>
          <a:blip r:embed="rId3"/>
          <a:stretch>
            <a:fillRect/>
          </a:stretch>
        </p:blipFill>
        <p:spPr>
          <a:xfrm>
            <a:off x="338414" y="1012406"/>
            <a:ext cx="6641114" cy="3509082"/>
          </a:xfrm>
          <a:prstGeom prst="rect">
            <a:avLst/>
          </a:prstGeom>
        </p:spPr>
      </p:pic>
      <p:pic>
        <p:nvPicPr>
          <p:cNvPr id="17" name="Picture 16">
            <a:extLst>
              <a:ext uri="{FF2B5EF4-FFF2-40B4-BE49-F238E27FC236}">
                <a16:creationId xmlns:a16="http://schemas.microsoft.com/office/drawing/2014/main" id="{48C9EF11-3C47-8542-9A32-FA90E47F88D5}"/>
              </a:ext>
            </a:extLst>
          </p:cNvPr>
          <p:cNvPicPr>
            <a:picLocks noChangeAspect="1"/>
          </p:cNvPicPr>
          <p:nvPr/>
        </p:nvPicPr>
        <p:blipFill>
          <a:blip r:embed="rId4"/>
          <a:stretch>
            <a:fillRect/>
          </a:stretch>
        </p:blipFill>
        <p:spPr>
          <a:xfrm>
            <a:off x="7165739" y="950880"/>
            <a:ext cx="5105774" cy="2647296"/>
          </a:xfrm>
          <a:prstGeom prst="rect">
            <a:avLst/>
          </a:prstGeom>
        </p:spPr>
      </p:pic>
      <p:pic>
        <p:nvPicPr>
          <p:cNvPr id="18" name="Picture 17">
            <a:extLst>
              <a:ext uri="{FF2B5EF4-FFF2-40B4-BE49-F238E27FC236}">
                <a16:creationId xmlns:a16="http://schemas.microsoft.com/office/drawing/2014/main" id="{B636554E-BFD1-1F48-94E8-32D0EA7A961A}"/>
              </a:ext>
            </a:extLst>
          </p:cNvPr>
          <p:cNvPicPr>
            <a:picLocks noChangeAspect="1"/>
          </p:cNvPicPr>
          <p:nvPr/>
        </p:nvPicPr>
        <p:blipFill>
          <a:blip r:embed="rId5"/>
          <a:stretch>
            <a:fillRect/>
          </a:stretch>
        </p:blipFill>
        <p:spPr>
          <a:xfrm>
            <a:off x="506189" y="4239683"/>
            <a:ext cx="4633462" cy="2341117"/>
          </a:xfrm>
          <a:prstGeom prst="rect">
            <a:avLst/>
          </a:prstGeom>
        </p:spPr>
      </p:pic>
      <p:pic>
        <p:nvPicPr>
          <p:cNvPr id="24" name="Picture 23">
            <a:extLst>
              <a:ext uri="{FF2B5EF4-FFF2-40B4-BE49-F238E27FC236}">
                <a16:creationId xmlns:a16="http://schemas.microsoft.com/office/drawing/2014/main" id="{921A0B08-027F-724A-AABD-D497476E2911}"/>
              </a:ext>
            </a:extLst>
          </p:cNvPr>
          <p:cNvPicPr>
            <a:picLocks noChangeAspect="1"/>
          </p:cNvPicPr>
          <p:nvPr/>
        </p:nvPicPr>
        <p:blipFill>
          <a:blip r:embed="rId6"/>
          <a:stretch>
            <a:fillRect/>
          </a:stretch>
        </p:blipFill>
        <p:spPr>
          <a:xfrm>
            <a:off x="7336997" y="4101183"/>
            <a:ext cx="4516589" cy="2341117"/>
          </a:xfrm>
          <a:prstGeom prst="rect">
            <a:avLst/>
          </a:prstGeom>
        </p:spPr>
      </p:pic>
      <p:sp>
        <p:nvSpPr>
          <p:cNvPr id="2" name="TextBox 1">
            <a:extLst>
              <a:ext uri="{FF2B5EF4-FFF2-40B4-BE49-F238E27FC236}">
                <a16:creationId xmlns:a16="http://schemas.microsoft.com/office/drawing/2014/main" id="{398EC4F5-377D-9142-AB30-4C32F253FBAE}"/>
              </a:ext>
            </a:extLst>
          </p:cNvPr>
          <p:cNvSpPr txBox="1"/>
          <p:nvPr/>
        </p:nvSpPr>
        <p:spPr>
          <a:xfrm>
            <a:off x="8408504" y="3806687"/>
            <a:ext cx="2121671" cy="369332"/>
          </a:xfrm>
          <a:prstGeom prst="rect">
            <a:avLst/>
          </a:prstGeom>
          <a:noFill/>
        </p:spPr>
        <p:txBody>
          <a:bodyPr wrap="none" rtlCol="0">
            <a:spAutoFit/>
          </a:bodyPr>
          <a:lstStyle/>
          <a:p>
            <a:r>
              <a:rPr lang="en-GB" dirty="0"/>
              <a:t>Updated parameters</a:t>
            </a:r>
          </a:p>
        </p:txBody>
      </p:sp>
    </p:spTree>
    <p:extLst>
      <p:ext uri="{BB962C8B-B14F-4D97-AF65-F5344CB8AC3E}">
        <p14:creationId xmlns:p14="http://schemas.microsoft.com/office/powerpoint/2010/main" val="16519780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Thursday Dec 9</a:t>
            </a:r>
            <a:r>
              <a:rPr lang="en-US" sz="3600" baseline="30000" dirty="0">
                <a:solidFill>
                  <a:schemeClr val="bg1"/>
                </a:solidFill>
              </a:rPr>
              <a:t>th</a:t>
            </a: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6" name="Rectangle 5">
            <a:extLst>
              <a:ext uri="{FF2B5EF4-FFF2-40B4-BE49-F238E27FC236}">
                <a16:creationId xmlns:a16="http://schemas.microsoft.com/office/drawing/2014/main" id="{99B81B8F-9646-4D06-B600-7825338C81A9}"/>
              </a:ext>
            </a:extLst>
          </p:cNvPr>
          <p:cNvSpPr/>
          <p:nvPr/>
        </p:nvSpPr>
        <p:spPr>
          <a:xfrm>
            <a:off x="6026679" y="2580201"/>
            <a:ext cx="1690213" cy="9477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096758F7-ABEA-8E4A-B010-6266F0ED54A7}"/>
              </a:ext>
            </a:extLst>
          </p:cNvPr>
          <p:cNvPicPr>
            <a:picLocks noChangeAspect="1"/>
          </p:cNvPicPr>
          <p:nvPr/>
        </p:nvPicPr>
        <p:blipFill>
          <a:blip r:embed="rId3"/>
          <a:stretch>
            <a:fillRect/>
          </a:stretch>
        </p:blipFill>
        <p:spPr>
          <a:xfrm>
            <a:off x="331029" y="897648"/>
            <a:ext cx="6179102" cy="5629599"/>
          </a:xfrm>
          <a:prstGeom prst="rect">
            <a:avLst/>
          </a:prstGeom>
        </p:spPr>
      </p:pic>
    </p:spTree>
    <p:extLst>
      <p:ext uri="{BB962C8B-B14F-4D97-AF65-F5344CB8AC3E}">
        <p14:creationId xmlns:p14="http://schemas.microsoft.com/office/powerpoint/2010/main" val="24589572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Vacuum system and pressure forecast</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9954702" y="107721"/>
            <a:ext cx="1838517" cy="369332"/>
          </a:xfrm>
          <a:prstGeom prst="rect">
            <a:avLst/>
          </a:prstGeom>
          <a:noFill/>
        </p:spPr>
        <p:txBody>
          <a:bodyPr wrap="none" rtlCol="0">
            <a:spAutoFit/>
          </a:bodyPr>
          <a:lstStyle/>
          <a:p>
            <a:r>
              <a:rPr lang="en-US" dirty="0">
                <a:highlight>
                  <a:srgbClr val="FFFF00"/>
                </a:highlight>
              </a:rPr>
              <a:t>Roberto </a:t>
            </a:r>
            <a:r>
              <a:rPr lang="en-US" dirty="0" err="1">
                <a:highlight>
                  <a:srgbClr val="FFFF00"/>
                </a:highlight>
              </a:rPr>
              <a:t>Kersevan</a:t>
            </a:r>
            <a:endParaRPr lang="en-GB" dirty="0">
              <a:highlight>
                <a:srgbClr val="FFFF00"/>
              </a:highlight>
            </a:endParaRPr>
          </a:p>
        </p:txBody>
      </p:sp>
      <p:sp>
        <p:nvSpPr>
          <p:cNvPr id="14" name="Fußzeilenplatzhalter 2">
            <a:extLst>
              <a:ext uri="{FF2B5EF4-FFF2-40B4-BE49-F238E27FC236}">
                <a16:creationId xmlns:a16="http://schemas.microsoft.com/office/drawing/2014/main" id="{5F36A022-4D2C-D044-91DE-96B4143A34BB}"/>
              </a:ext>
            </a:extLst>
          </p:cNvPr>
          <p:cNvSpPr>
            <a:spLocks noGrp="1"/>
          </p:cNvSpPr>
          <p:nvPr>
            <p:ph type="ftr" sz="quarter" idx="11"/>
          </p:nvPr>
        </p:nvSpPr>
        <p:spPr>
          <a:xfrm>
            <a:off x="791578" y="6580800"/>
            <a:ext cx="9948937" cy="186841"/>
          </a:xfrm>
        </p:spPr>
        <p:txBody>
          <a:bodyPr/>
          <a:lstStyle/>
          <a:p>
            <a:r>
              <a:rPr lang="en-US" dirty="0"/>
              <a:t>| Technical Advisory Committee Meeting September 2021 | PETRA IV WP 2.01 – Accelerators and Storage Ring</a:t>
            </a:r>
          </a:p>
        </p:txBody>
      </p:sp>
      <p:sp>
        <p:nvSpPr>
          <p:cNvPr id="13" name="Fußzeilenplatzhalter 2">
            <a:extLst>
              <a:ext uri="{FF2B5EF4-FFF2-40B4-BE49-F238E27FC236}">
                <a16:creationId xmlns:a16="http://schemas.microsoft.com/office/drawing/2014/main" id="{7EAB3929-FCB1-3F49-BE93-D4B94F9D9168}"/>
              </a:ext>
            </a:extLst>
          </p:cNvPr>
          <p:cNvSpPr txBox="1">
            <a:spLocks/>
          </p:cNvSpPr>
          <p:nvPr/>
        </p:nvSpPr>
        <p:spPr>
          <a:xfrm>
            <a:off x="791578" y="6580800"/>
            <a:ext cx="9948937" cy="186841"/>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Technical Advisory Committee Meeting September 2021 | PETRA IV WP 2.01 – Accelerators and Storage Ring</a:t>
            </a:r>
            <a:endParaRPr lang="en-US" dirty="0"/>
          </a:p>
        </p:txBody>
      </p:sp>
      <p:sp>
        <p:nvSpPr>
          <p:cNvPr id="11" name="Fußzeilenplatzhalter 2">
            <a:extLst>
              <a:ext uri="{FF2B5EF4-FFF2-40B4-BE49-F238E27FC236}">
                <a16:creationId xmlns:a16="http://schemas.microsoft.com/office/drawing/2014/main" id="{E9BD5A53-BE15-9D44-89CB-61419FC42403}"/>
              </a:ext>
            </a:extLst>
          </p:cNvPr>
          <p:cNvSpPr txBox="1">
            <a:spLocks/>
          </p:cNvSpPr>
          <p:nvPr/>
        </p:nvSpPr>
        <p:spPr>
          <a:xfrm>
            <a:off x="781639" y="6580800"/>
            <a:ext cx="9948937" cy="186841"/>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Technical Advisory Committee Meeting September 2021 | PETRA IV WP 2.01 – Accelerators and Storage Ring</a:t>
            </a:r>
            <a:endParaRPr lang="en-US" dirty="0"/>
          </a:p>
        </p:txBody>
      </p:sp>
      <p:sp>
        <p:nvSpPr>
          <p:cNvPr id="15" name="TextBox 14">
            <a:extLst>
              <a:ext uri="{FF2B5EF4-FFF2-40B4-BE49-F238E27FC236}">
                <a16:creationId xmlns:a16="http://schemas.microsoft.com/office/drawing/2014/main" id="{E6A0DB6C-84C0-8349-B5B7-DC0BC5057968}"/>
              </a:ext>
            </a:extLst>
          </p:cNvPr>
          <p:cNvSpPr txBox="1"/>
          <p:nvPr/>
        </p:nvSpPr>
        <p:spPr>
          <a:xfrm>
            <a:off x="290966" y="4877242"/>
            <a:ext cx="7302529" cy="1754326"/>
          </a:xfrm>
          <a:prstGeom prst="rect">
            <a:avLst/>
          </a:prstGeom>
          <a:noFill/>
        </p:spPr>
        <p:txBody>
          <a:bodyPr wrap="square" rtlCol="0">
            <a:spAutoFit/>
          </a:bodyPr>
          <a:lstStyle/>
          <a:p>
            <a:pPr marL="285750" indent="-285750">
              <a:buFont typeface="Arial" panose="020B0604020202020204" pitchFamily="34" charset="0"/>
              <a:buChar char="•"/>
            </a:pPr>
            <a:r>
              <a:rPr lang="en-GB" dirty="0"/>
              <a:t>Prototypes will be made and tested at KARA</a:t>
            </a:r>
          </a:p>
          <a:p>
            <a:pPr marL="285750" indent="-285750">
              <a:buFont typeface="Arial" panose="020B0604020202020204" pitchFamily="34" charset="0"/>
              <a:buChar char="•"/>
            </a:pPr>
            <a:r>
              <a:rPr lang="en-GB" dirty="0"/>
              <a:t>12 length m feasible for NEG coating</a:t>
            </a:r>
          </a:p>
          <a:p>
            <a:pPr marL="285750" indent="-285750">
              <a:buFont typeface="Arial" panose="020B0604020202020204" pitchFamily="34" charset="0"/>
              <a:buChar char="•"/>
            </a:pPr>
            <a:r>
              <a:rPr lang="en-GB" dirty="0"/>
              <a:t>Tunnel layout and integration </a:t>
            </a:r>
          </a:p>
          <a:p>
            <a:pPr marL="285750" indent="-285750">
              <a:buFont typeface="Arial" panose="020B0604020202020204" pitchFamily="34" charset="0"/>
              <a:buChar char="•"/>
            </a:pPr>
            <a:r>
              <a:rPr lang="en-GB" dirty="0"/>
              <a:t>Ray-tracing (140m length </a:t>
            </a:r>
            <a:r>
              <a:rPr lang="en-GB" dirty="0" err="1"/>
              <a:t>modeled</a:t>
            </a:r>
            <a:r>
              <a:rPr lang="en-GB" dirty="0"/>
              <a:t>) </a:t>
            </a:r>
          </a:p>
          <a:p>
            <a:pPr marL="285750" indent="-285750">
              <a:buFont typeface="Arial" panose="020B0604020202020204" pitchFamily="34" charset="0"/>
              <a:buChar char="•"/>
            </a:pPr>
            <a:r>
              <a:rPr lang="en-GB" dirty="0"/>
              <a:t>Sawtooth profile -- power density issues seen, further investigations</a:t>
            </a:r>
          </a:p>
          <a:p>
            <a:pPr marL="285750" indent="-285750">
              <a:buFont typeface="Arial" panose="020B0604020202020204" pitchFamily="34" charset="0"/>
              <a:buChar char="•"/>
            </a:pPr>
            <a:r>
              <a:rPr lang="en-GB" dirty="0"/>
              <a:t>Work on booster should start</a:t>
            </a:r>
          </a:p>
        </p:txBody>
      </p:sp>
      <p:sp>
        <p:nvSpPr>
          <p:cNvPr id="20" name="Fußzeilenplatzhalter 2">
            <a:extLst>
              <a:ext uri="{FF2B5EF4-FFF2-40B4-BE49-F238E27FC236}">
                <a16:creationId xmlns:a16="http://schemas.microsoft.com/office/drawing/2014/main" id="{7C333356-1EBC-484D-B05B-992B2EFB6F4F}"/>
              </a:ext>
            </a:extLst>
          </p:cNvPr>
          <p:cNvSpPr txBox="1">
            <a:spLocks/>
          </p:cNvSpPr>
          <p:nvPr/>
        </p:nvSpPr>
        <p:spPr>
          <a:xfrm>
            <a:off x="791578" y="6580800"/>
            <a:ext cx="9948937" cy="186841"/>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Technical Advisory Committee Meeting September 2021 | PETRA IV WP 2.01 – Accelerators and Storage Ring</a:t>
            </a:r>
            <a:endParaRPr lang="en-US" dirty="0"/>
          </a:p>
        </p:txBody>
      </p:sp>
      <p:pic>
        <p:nvPicPr>
          <p:cNvPr id="23" name="Picture 22">
            <a:extLst>
              <a:ext uri="{FF2B5EF4-FFF2-40B4-BE49-F238E27FC236}">
                <a16:creationId xmlns:a16="http://schemas.microsoft.com/office/drawing/2014/main" id="{D14395F1-9047-8B44-83B5-A5457FF1916D}"/>
              </a:ext>
            </a:extLst>
          </p:cNvPr>
          <p:cNvPicPr>
            <a:picLocks noChangeAspect="1"/>
          </p:cNvPicPr>
          <p:nvPr/>
        </p:nvPicPr>
        <p:blipFill>
          <a:blip r:embed="rId3"/>
          <a:stretch>
            <a:fillRect/>
          </a:stretch>
        </p:blipFill>
        <p:spPr>
          <a:xfrm>
            <a:off x="3995300" y="821366"/>
            <a:ext cx="3521613" cy="1851757"/>
          </a:xfrm>
          <a:prstGeom prst="rect">
            <a:avLst/>
          </a:prstGeom>
        </p:spPr>
      </p:pic>
      <p:pic>
        <p:nvPicPr>
          <p:cNvPr id="24" name="Picture 23">
            <a:extLst>
              <a:ext uri="{FF2B5EF4-FFF2-40B4-BE49-F238E27FC236}">
                <a16:creationId xmlns:a16="http://schemas.microsoft.com/office/drawing/2014/main" id="{92EF8B53-C2A3-644D-A98E-7EB2454A09BE}"/>
              </a:ext>
            </a:extLst>
          </p:cNvPr>
          <p:cNvPicPr>
            <a:picLocks noChangeAspect="1"/>
          </p:cNvPicPr>
          <p:nvPr/>
        </p:nvPicPr>
        <p:blipFill>
          <a:blip r:embed="rId4"/>
          <a:stretch>
            <a:fillRect/>
          </a:stretch>
        </p:blipFill>
        <p:spPr>
          <a:xfrm>
            <a:off x="100519" y="833897"/>
            <a:ext cx="3621410" cy="1686526"/>
          </a:xfrm>
          <a:prstGeom prst="rect">
            <a:avLst/>
          </a:prstGeom>
        </p:spPr>
      </p:pic>
      <p:pic>
        <p:nvPicPr>
          <p:cNvPr id="25" name="Picture 24">
            <a:extLst>
              <a:ext uri="{FF2B5EF4-FFF2-40B4-BE49-F238E27FC236}">
                <a16:creationId xmlns:a16="http://schemas.microsoft.com/office/drawing/2014/main" id="{BE1B31F4-A483-B54D-911D-670493BF8B50}"/>
              </a:ext>
            </a:extLst>
          </p:cNvPr>
          <p:cNvPicPr>
            <a:picLocks noChangeAspect="1"/>
          </p:cNvPicPr>
          <p:nvPr/>
        </p:nvPicPr>
        <p:blipFill>
          <a:blip r:embed="rId5"/>
          <a:stretch>
            <a:fillRect/>
          </a:stretch>
        </p:blipFill>
        <p:spPr>
          <a:xfrm>
            <a:off x="7447813" y="722576"/>
            <a:ext cx="4718046" cy="2706424"/>
          </a:xfrm>
          <a:prstGeom prst="rect">
            <a:avLst/>
          </a:prstGeom>
        </p:spPr>
      </p:pic>
      <p:pic>
        <p:nvPicPr>
          <p:cNvPr id="26" name="Picture 25">
            <a:extLst>
              <a:ext uri="{FF2B5EF4-FFF2-40B4-BE49-F238E27FC236}">
                <a16:creationId xmlns:a16="http://schemas.microsoft.com/office/drawing/2014/main" id="{93EE3075-B523-3041-913B-D0EF02BECBA4}"/>
              </a:ext>
            </a:extLst>
          </p:cNvPr>
          <p:cNvPicPr>
            <a:picLocks noChangeAspect="1"/>
          </p:cNvPicPr>
          <p:nvPr/>
        </p:nvPicPr>
        <p:blipFill>
          <a:blip r:embed="rId6"/>
          <a:stretch>
            <a:fillRect/>
          </a:stretch>
        </p:blipFill>
        <p:spPr>
          <a:xfrm>
            <a:off x="100519" y="2574530"/>
            <a:ext cx="3224538" cy="2125077"/>
          </a:xfrm>
          <a:prstGeom prst="rect">
            <a:avLst/>
          </a:prstGeom>
        </p:spPr>
      </p:pic>
      <p:pic>
        <p:nvPicPr>
          <p:cNvPr id="27" name="Picture 26">
            <a:extLst>
              <a:ext uri="{FF2B5EF4-FFF2-40B4-BE49-F238E27FC236}">
                <a16:creationId xmlns:a16="http://schemas.microsoft.com/office/drawing/2014/main" id="{457C2A33-4454-A941-BA35-4D69129BD267}"/>
              </a:ext>
            </a:extLst>
          </p:cNvPr>
          <p:cNvPicPr>
            <a:picLocks noChangeAspect="1"/>
          </p:cNvPicPr>
          <p:nvPr/>
        </p:nvPicPr>
        <p:blipFill>
          <a:blip r:embed="rId7"/>
          <a:stretch>
            <a:fillRect/>
          </a:stretch>
        </p:blipFill>
        <p:spPr>
          <a:xfrm>
            <a:off x="4017920" y="2830167"/>
            <a:ext cx="2737030" cy="2192922"/>
          </a:xfrm>
          <a:prstGeom prst="rect">
            <a:avLst/>
          </a:prstGeom>
        </p:spPr>
      </p:pic>
      <p:pic>
        <p:nvPicPr>
          <p:cNvPr id="28" name="Picture 27">
            <a:extLst>
              <a:ext uri="{FF2B5EF4-FFF2-40B4-BE49-F238E27FC236}">
                <a16:creationId xmlns:a16="http://schemas.microsoft.com/office/drawing/2014/main" id="{4A76B03E-0703-C24A-8057-AAE08E670E1F}"/>
              </a:ext>
            </a:extLst>
          </p:cNvPr>
          <p:cNvPicPr>
            <a:picLocks noChangeAspect="1"/>
          </p:cNvPicPr>
          <p:nvPr/>
        </p:nvPicPr>
        <p:blipFill>
          <a:blip r:embed="rId8"/>
          <a:stretch>
            <a:fillRect/>
          </a:stretch>
        </p:blipFill>
        <p:spPr>
          <a:xfrm>
            <a:off x="7919866" y="3628853"/>
            <a:ext cx="3773939" cy="2917397"/>
          </a:xfrm>
          <a:prstGeom prst="rect">
            <a:avLst/>
          </a:prstGeom>
        </p:spPr>
      </p:pic>
    </p:spTree>
    <p:extLst>
      <p:ext uri="{BB962C8B-B14F-4D97-AF65-F5344CB8AC3E}">
        <p14:creationId xmlns:p14="http://schemas.microsoft.com/office/powerpoint/2010/main" val="36829898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Absorbers</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9954702" y="107721"/>
            <a:ext cx="1776512" cy="369332"/>
          </a:xfrm>
          <a:prstGeom prst="rect">
            <a:avLst/>
          </a:prstGeom>
          <a:noFill/>
        </p:spPr>
        <p:txBody>
          <a:bodyPr wrap="none" rtlCol="0">
            <a:spAutoFit/>
          </a:bodyPr>
          <a:lstStyle/>
          <a:p>
            <a:r>
              <a:rPr lang="en-US" dirty="0">
                <a:highlight>
                  <a:srgbClr val="FFFF00"/>
                </a:highlight>
              </a:rPr>
              <a:t>Barbara </a:t>
            </a:r>
            <a:r>
              <a:rPr lang="en-US" dirty="0" err="1">
                <a:highlight>
                  <a:srgbClr val="FFFF00"/>
                </a:highlight>
              </a:rPr>
              <a:t>Humann</a:t>
            </a:r>
            <a:endParaRPr lang="en-GB" dirty="0">
              <a:highlight>
                <a:srgbClr val="FFFF00"/>
              </a:highlight>
            </a:endParaRPr>
          </a:p>
        </p:txBody>
      </p:sp>
      <p:sp>
        <p:nvSpPr>
          <p:cNvPr id="14" name="Fußzeilenplatzhalter 2">
            <a:extLst>
              <a:ext uri="{FF2B5EF4-FFF2-40B4-BE49-F238E27FC236}">
                <a16:creationId xmlns:a16="http://schemas.microsoft.com/office/drawing/2014/main" id="{5F36A022-4D2C-D044-91DE-96B4143A34BB}"/>
              </a:ext>
            </a:extLst>
          </p:cNvPr>
          <p:cNvSpPr>
            <a:spLocks noGrp="1"/>
          </p:cNvSpPr>
          <p:nvPr>
            <p:ph type="ftr" sz="quarter" idx="11"/>
          </p:nvPr>
        </p:nvSpPr>
        <p:spPr>
          <a:xfrm>
            <a:off x="791578" y="6580800"/>
            <a:ext cx="9948937" cy="186841"/>
          </a:xfrm>
        </p:spPr>
        <p:txBody>
          <a:bodyPr/>
          <a:lstStyle/>
          <a:p>
            <a:r>
              <a:rPr lang="en-US" dirty="0"/>
              <a:t>| Technical Advisory Committee Meeting September 2021 | PETRA IV WP 2.01 – Accelerators and Storage Ring</a:t>
            </a:r>
          </a:p>
        </p:txBody>
      </p:sp>
      <p:sp>
        <p:nvSpPr>
          <p:cNvPr id="13" name="Fußzeilenplatzhalter 2">
            <a:extLst>
              <a:ext uri="{FF2B5EF4-FFF2-40B4-BE49-F238E27FC236}">
                <a16:creationId xmlns:a16="http://schemas.microsoft.com/office/drawing/2014/main" id="{7EAB3929-FCB1-3F49-BE93-D4B94F9D9168}"/>
              </a:ext>
            </a:extLst>
          </p:cNvPr>
          <p:cNvSpPr txBox="1">
            <a:spLocks/>
          </p:cNvSpPr>
          <p:nvPr/>
        </p:nvSpPr>
        <p:spPr>
          <a:xfrm>
            <a:off x="791578" y="6580800"/>
            <a:ext cx="9948937" cy="186841"/>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Technical Advisory Committee Meeting September 2021 | PETRA IV WP 2.01 – Accelerators and Storage Ring</a:t>
            </a:r>
            <a:endParaRPr lang="en-US" dirty="0"/>
          </a:p>
        </p:txBody>
      </p:sp>
      <p:sp>
        <p:nvSpPr>
          <p:cNvPr id="11" name="Fußzeilenplatzhalter 2">
            <a:extLst>
              <a:ext uri="{FF2B5EF4-FFF2-40B4-BE49-F238E27FC236}">
                <a16:creationId xmlns:a16="http://schemas.microsoft.com/office/drawing/2014/main" id="{E9BD5A53-BE15-9D44-89CB-61419FC42403}"/>
              </a:ext>
            </a:extLst>
          </p:cNvPr>
          <p:cNvSpPr txBox="1">
            <a:spLocks/>
          </p:cNvSpPr>
          <p:nvPr/>
        </p:nvSpPr>
        <p:spPr>
          <a:xfrm>
            <a:off x="781639" y="6580800"/>
            <a:ext cx="9948937" cy="186841"/>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Technical Advisory Committee Meeting September 2021 | PETRA IV WP 2.01 – Accelerators and Storage Ring</a:t>
            </a:r>
            <a:endParaRPr lang="en-US" dirty="0"/>
          </a:p>
        </p:txBody>
      </p:sp>
      <p:sp>
        <p:nvSpPr>
          <p:cNvPr id="20" name="Fußzeilenplatzhalter 2">
            <a:extLst>
              <a:ext uri="{FF2B5EF4-FFF2-40B4-BE49-F238E27FC236}">
                <a16:creationId xmlns:a16="http://schemas.microsoft.com/office/drawing/2014/main" id="{7C333356-1EBC-484D-B05B-992B2EFB6F4F}"/>
              </a:ext>
            </a:extLst>
          </p:cNvPr>
          <p:cNvSpPr txBox="1">
            <a:spLocks/>
          </p:cNvSpPr>
          <p:nvPr/>
        </p:nvSpPr>
        <p:spPr>
          <a:xfrm>
            <a:off x="791578" y="6580800"/>
            <a:ext cx="9948937" cy="186841"/>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Technical Advisory Committee Meeting September 2021 | PETRA IV WP 2.01 – Accelerators and Storage Ring</a:t>
            </a:r>
            <a:endParaRPr lang="en-US" dirty="0"/>
          </a:p>
        </p:txBody>
      </p:sp>
      <p:sp>
        <p:nvSpPr>
          <p:cNvPr id="17" name="Fußzeilenplatzhalter 2">
            <a:extLst>
              <a:ext uri="{FF2B5EF4-FFF2-40B4-BE49-F238E27FC236}">
                <a16:creationId xmlns:a16="http://schemas.microsoft.com/office/drawing/2014/main" id="{F8998C15-0D89-4A45-B48B-C8E098569D46}"/>
              </a:ext>
            </a:extLst>
          </p:cNvPr>
          <p:cNvSpPr txBox="1">
            <a:spLocks/>
          </p:cNvSpPr>
          <p:nvPr/>
        </p:nvSpPr>
        <p:spPr>
          <a:xfrm>
            <a:off x="791578" y="6580800"/>
            <a:ext cx="9948937" cy="186841"/>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Technical Advisory Committee Meeting September 2021 | PETRA IV WP 2.01 – Accelerators and Storage Ring</a:t>
            </a:r>
            <a:endParaRPr lang="en-US" dirty="0"/>
          </a:p>
        </p:txBody>
      </p:sp>
      <p:pic>
        <p:nvPicPr>
          <p:cNvPr id="19" name="Picture 18">
            <a:extLst>
              <a:ext uri="{FF2B5EF4-FFF2-40B4-BE49-F238E27FC236}">
                <a16:creationId xmlns:a16="http://schemas.microsoft.com/office/drawing/2014/main" id="{ADF04287-69B2-6449-8511-CE1E58AF94EF}"/>
              </a:ext>
            </a:extLst>
          </p:cNvPr>
          <p:cNvPicPr>
            <a:picLocks noChangeAspect="1"/>
          </p:cNvPicPr>
          <p:nvPr/>
        </p:nvPicPr>
        <p:blipFill rotWithShape="1">
          <a:blip r:embed="rId3"/>
          <a:srcRect b="5237"/>
          <a:stretch/>
        </p:blipFill>
        <p:spPr>
          <a:xfrm>
            <a:off x="5885963" y="688167"/>
            <a:ext cx="6095999" cy="2799086"/>
          </a:xfrm>
          <a:prstGeom prst="rect">
            <a:avLst/>
          </a:prstGeom>
        </p:spPr>
      </p:pic>
      <p:pic>
        <p:nvPicPr>
          <p:cNvPr id="22" name="Picture 21">
            <a:extLst>
              <a:ext uri="{FF2B5EF4-FFF2-40B4-BE49-F238E27FC236}">
                <a16:creationId xmlns:a16="http://schemas.microsoft.com/office/drawing/2014/main" id="{785F7AA3-E231-794E-B5BE-D3678C3A88F8}"/>
              </a:ext>
            </a:extLst>
          </p:cNvPr>
          <p:cNvPicPr>
            <a:picLocks noChangeAspect="1"/>
          </p:cNvPicPr>
          <p:nvPr/>
        </p:nvPicPr>
        <p:blipFill>
          <a:blip r:embed="rId4"/>
          <a:stretch>
            <a:fillRect/>
          </a:stretch>
        </p:blipFill>
        <p:spPr>
          <a:xfrm>
            <a:off x="251426" y="4462654"/>
            <a:ext cx="3566207" cy="1502674"/>
          </a:xfrm>
          <a:prstGeom prst="rect">
            <a:avLst/>
          </a:prstGeom>
        </p:spPr>
      </p:pic>
      <p:pic>
        <p:nvPicPr>
          <p:cNvPr id="29" name="Picture 28">
            <a:extLst>
              <a:ext uri="{FF2B5EF4-FFF2-40B4-BE49-F238E27FC236}">
                <a16:creationId xmlns:a16="http://schemas.microsoft.com/office/drawing/2014/main" id="{BBBFDA24-4251-2B45-9FD9-1844C14B5ECE}"/>
              </a:ext>
            </a:extLst>
          </p:cNvPr>
          <p:cNvPicPr>
            <a:picLocks noChangeAspect="1"/>
          </p:cNvPicPr>
          <p:nvPr/>
        </p:nvPicPr>
        <p:blipFill>
          <a:blip r:embed="rId5"/>
          <a:stretch>
            <a:fillRect/>
          </a:stretch>
        </p:blipFill>
        <p:spPr>
          <a:xfrm>
            <a:off x="8374369" y="4791434"/>
            <a:ext cx="2855445" cy="1938495"/>
          </a:xfrm>
          <a:prstGeom prst="rect">
            <a:avLst/>
          </a:prstGeom>
        </p:spPr>
      </p:pic>
      <p:pic>
        <p:nvPicPr>
          <p:cNvPr id="30" name="Picture 29">
            <a:extLst>
              <a:ext uri="{FF2B5EF4-FFF2-40B4-BE49-F238E27FC236}">
                <a16:creationId xmlns:a16="http://schemas.microsoft.com/office/drawing/2014/main" id="{414A085D-C825-2945-9B34-84C0DBBCAB4F}"/>
              </a:ext>
            </a:extLst>
          </p:cNvPr>
          <p:cNvPicPr>
            <a:picLocks noChangeAspect="1"/>
          </p:cNvPicPr>
          <p:nvPr/>
        </p:nvPicPr>
        <p:blipFill>
          <a:blip r:embed="rId6"/>
          <a:stretch>
            <a:fillRect/>
          </a:stretch>
        </p:blipFill>
        <p:spPr>
          <a:xfrm>
            <a:off x="4078519" y="4575178"/>
            <a:ext cx="3425549" cy="1149264"/>
          </a:xfrm>
          <a:prstGeom prst="rect">
            <a:avLst/>
          </a:prstGeom>
        </p:spPr>
      </p:pic>
      <p:pic>
        <p:nvPicPr>
          <p:cNvPr id="31" name="Picture 30">
            <a:extLst>
              <a:ext uri="{FF2B5EF4-FFF2-40B4-BE49-F238E27FC236}">
                <a16:creationId xmlns:a16="http://schemas.microsoft.com/office/drawing/2014/main" id="{EEEC2948-7F03-FE47-B8C9-DAC43F5B4E68}"/>
              </a:ext>
            </a:extLst>
          </p:cNvPr>
          <p:cNvPicPr>
            <a:picLocks noChangeAspect="1"/>
          </p:cNvPicPr>
          <p:nvPr/>
        </p:nvPicPr>
        <p:blipFill>
          <a:blip r:embed="rId7"/>
          <a:stretch>
            <a:fillRect/>
          </a:stretch>
        </p:blipFill>
        <p:spPr>
          <a:xfrm>
            <a:off x="4493548" y="5724442"/>
            <a:ext cx="3271406" cy="761636"/>
          </a:xfrm>
          <a:prstGeom prst="rect">
            <a:avLst/>
          </a:prstGeom>
        </p:spPr>
      </p:pic>
      <p:pic>
        <p:nvPicPr>
          <p:cNvPr id="32" name="Picture 31">
            <a:extLst>
              <a:ext uri="{FF2B5EF4-FFF2-40B4-BE49-F238E27FC236}">
                <a16:creationId xmlns:a16="http://schemas.microsoft.com/office/drawing/2014/main" id="{5CDBC955-2149-4A44-87C1-8CE95E1027AB}"/>
              </a:ext>
            </a:extLst>
          </p:cNvPr>
          <p:cNvPicPr>
            <a:picLocks noChangeAspect="1"/>
          </p:cNvPicPr>
          <p:nvPr/>
        </p:nvPicPr>
        <p:blipFill>
          <a:blip r:embed="rId8"/>
          <a:stretch>
            <a:fillRect/>
          </a:stretch>
        </p:blipFill>
        <p:spPr>
          <a:xfrm>
            <a:off x="7764954" y="3625753"/>
            <a:ext cx="4217008" cy="1373576"/>
          </a:xfrm>
          <a:prstGeom prst="rect">
            <a:avLst/>
          </a:prstGeom>
        </p:spPr>
      </p:pic>
      <p:pic>
        <p:nvPicPr>
          <p:cNvPr id="33" name="Picture 32">
            <a:extLst>
              <a:ext uri="{FF2B5EF4-FFF2-40B4-BE49-F238E27FC236}">
                <a16:creationId xmlns:a16="http://schemas.microsoft.com/office/drawing/2014/main" id="{2198BCE8-E101-4744-957F-D53DA90ECB36}"/>
              </a:ext>
            </a:extLst>
          </p:cNvPr>
          <p:cNvPicPr>
            <a:picLocks noChangeAspect="1"/>
          </p:cNvPicPr>
          <p:nvPr/>
        </p:nvPicPr>
        <p:blipFill>
          <a:blip r:embed="rId9"/>
          <a:stretch>
            <a:fillRect/>
          </a:stretch>
        </p:blipFill>
        <p:spPr>
          <a:xfrm>
            <a:off x="67074" y="718236"/>
            <a:ext cx="5688446" cy="2992735"/>
          </a:xfrm>
          <a:prstGeom prst="rect">
            <a:avLst/>
          </a:prstGeom>
        </p:spPr>
      </p:pic>
    </p:spTree>
    <p:extLst>
      <p:ext uri="{BB962C8B-B14F-4D97-AF65-F5344CB8AC3E}">
        <p14:creationId xmlns:p14="http://schemas.microsoft.com/office/powerpoint/2010/main" val="37458899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Energy calibration, polarization</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12" name="TextBox 11">
            <a:extLst>
              <a:ext uri="{FF2B5EF4-FFF2-40B4-BE49-F238E27FC236}">
                <a16:creationId xmlns:a16="http://schemas.microsoft.com/office/drawing/2014/main" id="{A75F3F15-B670-4044-BF52-7CAEA653C53A}"/>
              </a:ext>
            </a:extLst>
          </p:cNvPr>
          <p:cNvSpPr txBox="1"/>
          <p:nvPr/>
        </p:nvSpPr>
        <p:spPr>
          <a:xfrm>
            <a:off x="9954702" y="107721"/>
            <a:ext cx="1420582" cy="369332"/>
          </a:xfrm>
          <a:prstGeom prst="rect">
            <a:avLst/>
          </a:prstGeom>
          <a:noFill/>
        </p:spPr>
        <p:txBody>
          <a:bodyPr wrap="none" rtlCol="0">
            <a:spAutoFit/>
          </a:bodyPr>
          <a:lstStyle/>
          <a:p>
            <a:r>
              <a:rPr lang="en-US" dirty="0">
                <a:highlight>
                  <a:srgbClr val="FFFF00"/>
                </a:highlight>
              </a:rPr>
              <a:t>Alain Blondel</a:t>
            </a:r>
            <a:endParaRPr lang="en-GB" dirty="0">
              <a:highlight>
                <a:srgbClr val="FFFF00"/>
              </a:highlight>
            </a:endParaRPr>
          </a:p>
        </p:txBody>
      </p:sp>
      <p:sp>
        <p:nvSpPr>
          <p:cNvPr id="14" name="Fußzeilenplatzhalter 2">
            <a:extLst>
              <a:ext uri="{FF2B5EF4-FFF2-40B4-BE49-F238E27FC236}">
                <a16:creationId xmlns:a16="http://schemas.microsoft.com/office/drawing/2014/main" id="{5F36A022-4D2C-D044-91DE-96B4143A34BB}"/>
              </a:ext>
            </a:extLst>
          </p:cNvPr>
          <p:cNvSpPr>
            <a:spLocks noGrp="1"/>
          </p:cNvSpPr>
          <p:nvPr>
            <p:ph type="ftr" sz="quarter" idx="11"/>
          </p:nvPr>
        </p:nvSpPr>
        <p:spPr>
          <a:xfrm>
            <a:off x="791578" y="6580800"/>
            <a:ext cx="9948937" cy="186841"/>
          </a:xfrm>
        </p:spPr>
        <p:txBody>
          <a:bodyPr/>
          <a:lstStyle/>
          <a:p>
            <a:r>
              <a:rPr lang="en-US" dirty="0"/>
              <a:t>| Technical Advisory Committee Meeting September 2021 | PETRA IV WP 2.01 – Accelerators and Storage Ring</a:t>
            </a:r>
          </a:p>
        </p:txBody>
      </p:sp>
      <p:sp>
        <p:nvSpPr>
          <p:cNvPr id="13" name="Fußzeilenplatzhalter 2">
            <a:extLst>
              <a:ext uri="{FF2B5EF4-FFF2-40B4-BE49-F238E27FC236}">
                <a16:creationId xmlns:a16="http://schemas.microsoft.com/office/drawing/2014/main" id="{7EAB3929-FCB1-3F49-BE93-D4B94F9D9168}"/>
              </a:ext>
            </a:extLst>
          </p:cNvPr>
          <p:cNvSpPr txBox="1">
            <a:spLocks/>
          </p:cNvSpPr>
          <p:nvPr/>
        </p:nvSpPr>
        <p:spPr>
          <a:xfrm>
            <a:off x="791578" y="6580800"/>
            <a:ext cx="9948937" cy="186841"/>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Technical Advisory Committee Meeting September 2021 | PETRA IV WP 2.01 – Accelerators and Storage Ring</a:t>
            </a:r>
            <a:endParaRPr lang="en-US" dirty="0"/>
          </a:p>
        </p:txBody>
      </p:sp>
      <p:sp>
        <p:nvSpPr>
          <p:cNvPr id="11" name="Fußzeilenplatzhalter 2">
            <a:extLst>
              <a:ext uri="{FF2B5EF4-FFF2-40B4-BE49-F238E27FC236}">
                <a16:creationId xmlns:a16="http://schemas.microsoft.com/office/drawing/2014/main" id="{E9BD5A53-BE15-9D44-89CB-61419FC42403}"/>
              </a:ext>
            </a:extLst>
          </p:cNvPr>
          <p:cNvSpPr txBox="1">
            <a:spLocks/>
          </p:cNvSpPr>
          <p:nvPr/>
        </p:nvSpPr>
        <p:spPr>
          <a:xfrm>
            <a:off x="781639" y="6580800"/>
            <a:ext cx="9948937" cy="186841"/>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Technical Advisory Committee Meeting September 2021 | PETRA IV WP 2.01 – Accelerators and Storage Ring</a:t>
            </a:r>
            <a:endParaRPr lang="en-US" dirty="0"/>
          </a:p>
        </p:txBody>
      </p:sp>
      <p:sp>
        <p:nvSpPr>
          <p:cNvPr id="20" name="Fußzeilenplatzhalter 2">
            <a:extLst>
              <a:ext uri="{FF2B5EF4-FFF2-40B4-BE49-F238E27FC236}">
                <a16:creationId xmlns:a16="http://schemas.microsoft.com/office/drawing/2014/main" id="{7C333356-1EBC-484D-B05B-992B2EFB6F4F}"/>
              </a:ext>
            </a:extLst>
          </p:cNvPr>
          <p:cNvSpPr txBox="1">
            <a:spLocks/>
          </p:cNvSpPr>
          <p:nvPr/>
        </p:nvSpPr>
        <p:spPr>
          <a:xfrm>
            <a:off x="791578" y="6580800"/>
            <a:ext cx="9948937" cy="186841"/>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Technical Advisory Committee Meeting September 2021 | PETRA IV WP 2.01 – Accelerators and Storage Ring</a:t>
            </a:r>
            <a:endParaRPr lang="en-US" dirty="0"/>
          </a:p>
        </p:txBody>
      </p:sp>
      <p:sp>
        <p:nvSpPr>
          <p:cNvPr id="17" name="Fußzeilenplatzhalter 2">
            <a:extLst>
              <a:ext uri="{FF2B5EF4-FFF2-40B4-BE49-F238E27FC236}">
                <a16:creationId xmlns:a16="http://schemas.microsoft.com/office/drawing/2014/main" id="{F8998C15-0D89-4A45-B48B-C8E098569D46}"/>
              </a:ext>
            </a:extLst>
          </p:cNvPr>
          <p:cNvSpPr txBox="1">
            <a:spLocks/>
          </p:cNvSpPr>
          <p:nvPr/>
        </p:nvSpPr>
        <p:spPr>
          <a:xfrm>
            <a:off x="791578" y="6580800"/>
            <a:ext cx="9948937" cy="186841"/>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Technical Advisory Committee Meeting September 2021 | PETRA IV WP 2.01 – Accelerators and Storage Ring</a:t>
            </a:r>
            <a:endParaRPr lang="en-US" dirty="0"/>
          </a:p>
        </p:txBody>
      </p:sp>
      <p:pic>
        <p:nvPicPr>
          <p:cNvPr id="18" name="Picture 17">
            <a:extLst>
              <a:ext uri="{FF2B5EF4-FFF2-40B4-BE49-F238E27FC236}">
                <a16:creationId xmlns:a16="http://schemas.microsoft.com/office/drawing/2014/main" id="{3201EC73-69F7-C545-84F2-46257473B500}"/>
              </a:ext>
            </a:extLst>
          </p:cNvPr>
          <p:cNvPicPr>
            <a:picLocks noChangeAspect="1"/>
          </p:cNvPicPr>
          <p:nvPr/>
        </p:nvPicPr>
        <p:blipFill>
          <a:blip r:embed="rId3"/>
          <a:stretch>
            <a:fillRect/>
          </a:stretch>
        </p:blipFill>
        <p:spPr>
          <a:xfrm>
            <a:off x="91535" y="1479924"/>
            <a:ext cx="8895828" cy="3972821"/>
          </a:xfrm>
          <a:prstGeom prst="rect">
            <a:avLst/>
          </a:prstGeom>
        </p:spPr>
      </p:pic>
      <p:pic>
        <p:nvPicPr>
          <p:cNvPr id="21" name="Picture 20">
            <a:extLst>
              <a:ext uri="{FF2B5EF4-FFF2-40B4-BE49-F238E27FC236}">
                <a16:creationId xmlns:a16="http://schemas.microsoft.com/office/drawing/2014/main" id="{BB3FC70C-F5AC-794D-A8E7-449EE11ADE08}"/>
              </a:ext>
            </a:extLst>
          </p:cNvPr>
          <p:cNvPicPr>
            <a:picLocks noChangeAspect="1"/>
          </p:cNvPicPr>
          <p:nvPr/>
        </p:nvPicPr>
        <p:blipFill>
          <a:blip r:embed="rId4"/>
          <a:stretch>
            <a:fillRect/>
          </a:stretch>
        </p:blipFill>
        <p:spPr>
          <a:xfrm>
            <a:off x="9561749" y="615552"/>
            <a:ext cx="2479207" cy="3131996"/>
          </a:xfrm>
          <a:prstGeom prst="rect">
            <a:avLst/>
          </a:prstGeom>
        </p:spPr>
      </p:pic>
      <p:pic>
        <p:nvPicPr>
          <p:cNvPr id="2" name="Picture 1">
            <a:extLst>
              <a:ext uri="{FF2B5EF4-FFF2-40B4-BE49-F238E27FC236}">
                <a16:creationId xmlns:a16="http://schemas.microsoft.com/office/drawing/2014/main" id="{EA96FFF0-32C9-A04A-BE37-8172271C38F4}"/>
              </a:ext>
            </a:extLst>
          </p:cNvPr>
          <p:cNvPicPr>
            <a:picLocks noChangeAspect="1"/>
          </p:cNvPicPr>
          <p:nvPr/>
        </p:nvPicPr>
        <p:blipFill>
          <a:blip r:embed="rId5"/>
          <a:stretch>
            <a:fillRect/>
          </a:stretch>
        </p:blipFill>
        <p:spPr>
          <a:xfrm>
            <a:off x="6994140" y="4149103"/>
            <a:ext cx="5135217" cy="2160052"/>
          </a:xfrm>
          <a:prstGeom prst="rect">
            <a:avLst/>
          </a:prstGeom>
        </p:spPr>
      </p:pic>
    </p:spTree>
    <p:extLst>
      <p:ext uri="{BB962C8B-B14F-4D97-AF65-F5344CB8AC3E}">
        <p14:creationId xmlns:p14="http://schemas.microsoft.com/office/powerpoint/2010/main" val="2622451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MAD-X/PTC</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6" name="Rectangle 5">
            <a:extLst>
              <a:ext uri="{FF2B5EF4-FFF2-40B4-BE49-F238E27FC236}">
                <a16:creationId xmlns:a16="http://schemas.microsoft.com/office/drawing/2014/main" id="{99B81B8F-9646-4D06-B600-7825338C81A9}"/>
              </a:ext>
            </a:extLst>
          </p:cNvPr>
          <p:cNvSpPr/>
          <p:nvPr/>
        </p:nvSpPr>
        <p:spPr>
          <a:xfrm>
            <a:off x="6026679" y="2580201"/>
            <a:ext cx="1690213" cy="9477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A75F3F15-B670-4044-BF52-7CAEA653C53A}"/>
              </a:ext>
            </a:extLst>
          </p:cNvPr>
          <p:cNvSpPr txBox="1"/>
          <p:nvPr/>
        </p:nvSpPr>
        <p:spPr>
          <a:xfrm>
            <a:off x="9646588" y="107721"/>
            <a:ext cx="1881990" cy="369332"/>
          </a:xfrm>
          <a:prstGeom prst="rect">
            <a:avLst/>
          </a:prstGeom>
          <a:noFill/>
        </p:spPr>
        <p:txBody>
          <a:bodyPr wrap="none" rtlCol="0">
            <a:spAutoFit/>
          </a:bodyPr>
          <a:lstStyle/>
          <a:p>
            <a:r>
              <a:rPr lang="en-US" dirty="0">
                <a:highlight>
                  <a:srgbClr val="FFFF00"/>
                </a:highlight>
              </a:rPr>
              <a:t>Riccardo de Maria</a:t>
            </a:r>
            <a:endParaRPr lang="en-GB" dirty="0">
              <a:highlight>
                <a:srgbClr val="FFFF00"/>
              </a:highlight>
            </a:endParaRPr>
          </a:p>
        </p:txBody>
      </p:sp>
      <p:pic>
        <p:nvPicPr>
          <p:cNvPr id="7" name="Picture 6">
            <a:extLst>
              <a:ext uri="{FF2B5EF4-FFF2-40B4-BE49-F238E27FC236}">
                <a16:creationId xmlns:a16="http://schemas.microsoft.com/office/drawing/2014/main" id="{AA90F840-974E-AC49-B02A-3C2BA4BF7C50}"/>
              </a:ext>
            </a:extLst>
          </p:cNvPr>
          <p:cNvPicPr>
            <a:picLocks noChangeAspect="1"/>
          </p:cNvPicPr>
          <p:nvPr/>
        </p:nvPicPr>
        <p:blipFill>
          <a:blip r:embed="rId3"/>
          <a:stretch>
            <a:fillRect/>
          </a:stretch>
        </p:blipFill>
        <p:spPr>
          <a:xfrm>
            <a:off x="0" y="615553"/>
            <a:ext cx="7176052" cy="3907527"/>
          </a:xfrm>
          <a:prstGeom prst="rect">
            <a:avLst/>
          </a:prstGeom>
        </p:spPr>
      </p:pic>
      <p:pic>
        <p:nvPicPr>
          <p:cNvPr id="8" name="Picture 7">
            <a:extLst>
              <a:ext uri="{FF2B5EF4-FFF2-40B4-BE49-F238E27FC236}">
                <a16:creationId xmlns:a16="http://schemas.microsoft.com/office/drawing/2014/main" id="{7A5A0432-8887-4446-A28E-D3ED7B2DEB27}"/>
              </a:ext>
            </a:extLst>
          </p:cNvPr>
          <p:cNvPicPr>
            <a:picLocks noChangeAspect="1"/>
          </p:cNvPicPr>
          <p:nvPr/>
        </p:nvPicPr>
        <p:blipFill>
          <a:blip r:embed="rId4"/>
          <a:stretch>
            <a:fillRect/>
          </a:stretch>
        </p:blipFill>
        <p:spPr>
          <a:xfrm>
            <a:off x="6096000" y="4124891"/>
            <a:ext cx="6096000" cy="2625388"/>
          </a:xfrm>
          <a:prstGeom prst="rect">
            <a:avLst/>
          </a:prstGeom>
        </p:spPr>
      </p:pic>
      <p:pic>
        <p:nvPicPr>
          <p:cNvPr id="9" name="Picture 8">
            <a:extLst>
              <a:ext uri="{FF2B5EF4-FFF2-40B4-BE49-F238E27FC236}">
                <a16:creationId xmlns:a16="http://schemas.microsoft.com/office/drawing/2014/main" id="{EA9D7A81-47ED-914F-AA80-A0B6065F8927}"/>
              </a:ext>
            </a:extLst>
          </p:cNvPr>
          <p:cNvPicPr>
            <a:picLocks noChangeAspect="1"/>
          </p:cNvPicPr>
          <p:nvPr/>
        </p:nvPicPr>
        <p:blipFill>
          <a:blip r:embed="rId5"/>
          <a:stretch>
            <a:fillRect/>
          </a:stretch>
        </p:blipFill>
        <p:spPr>
          <a:xfrm>
            <a:off x="7068334" y="1524665"/>
            <a:ext cx="5156508" cy="1691113"/>
          </a:xfrm>
          <a:prstGeom prst="rect">
            <a:avLst/>
          </a:prstGeom>
        </p:spPr>
      </p:pic>
      <p:pic>
        <p:nvPicPr>
          <p:cNvPr id="10" name="Picture 9">
            <a:extLst>
              <a:ext uri="{FF2B5EF4-FFF2-40B4-BE49-F238E27FC236}">
                <a16:creationId xmlns:a16="http://schemas.microsoft.com/office/drawing/2014/main" id="{41C3F857-9E4E-1743-8EE5-8C80774A7534}"/>
              </a:ext>
            </a:extLst>
          </p:cNvPr>
          <p:cNvPicPr>
            <a:picLocks noChangeAspect="1"/>
          </p:cNvPicPr>
          <p:nvPr/>
        </p:nvPicPr>
        <p:blipFill>
          <a:blip r:embed="rId6"/>
          <a:stretch>
            <a:fillRect/>
          </a:stretch>
        </p:blipFill>
        <p:spPr>
          <a:xfrm>
            <a:off x="1324368" y="4870174"/>
            <a:ext cx="3213533" cy="1022025"/>
          </a:xfrm>
          <a:prstGeom prst="rect">
            <a:avLst/>
          </a:prstGeom>
        </p:spPr>
      </p:pic>
    </p:spTree>
    <p:extLst>
      <p:ext uri="{BB962C8B-B14F-4D97-AF65-F5344CB8AC3E}">
        <p14:creationId xmlns:p14="http://schemas.microsoft.com/office/powerpoint/2010/main" val="9312030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0" y="-30778"/>
            <a:ext cx="12192000" cy="646331"/>
          </a:xfrm>
          <a:prstGeom prst="rect">
            <a:avLst/>
          </a:prstGeom>
          <a:solidFill>
            <a:srgbClr val="002060"/>
          </a:solidFill>
        </p:spPr>
        <p:txBody>
          <a:bodyPr wrap="square" rtlCol="0" anchor="ctr">
            <a:spAutoFit/>
          </a:bodyPr>
          <a:lstStyle/>
          <a:p>
            <a:pPr algn="ctr"/>
            <a:r>
              <a:rPr lang="en-US" sz="3600" dirty="0">
                <a:solidFill>
                  <a:schemeClr val="bg1"/>
                </a:solidFill>
              </a:rPr>
              <a:t>The End</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8" name="TextBox 7">
            <a:extLst>
              <a:ext uri="{FF2B5EF4-FFF2-40B4-BE49-F238E27FC236}">
                <a16:creationId xmlns:a16="http://schemas.microsoft.com/office/drawing/2014/main" id="{2CE0E44C-DD21-7E43-8B75-8B04539DB407}"/>
              </a:ext>
            </a:extLst>
          </p:cNvPr>
          <p:cNvSpPr txBox="1"/>
          <p:nvPr/>
        </p:nvSpPr>
        <p:spPr>
          <a:xfrm>
            <a:off x="870439" y="3075057"/>
            <a:ext cx="10858614" cy="707886"/>
          </a:xfrm>
          <a:prstGeom prst="rect">
            <a:avLst/>
          </a:prstGeom>
          <a:noFill/>
        </p:spPr>
        <p:txBody>
          <a:bodyPr wrap="none" rtlCol="0">
            <a:spAutoFit/>
          </a:bodyPr>
          <a:lstStyle/>
          <a:p>
            <a:r>
              <a:rPr lang="en-GB" sz="4000" dirty="0"/>
              <a:t>Congratulations to everyone for fantastic progress! </a:t>
            </a:r>
          </a:p>
        </p:txBody>
      </p:sp>
    </p:spTree>
    <p:extLst>
      <p:ext uri="{BB962C8B-B14F-4D97-AF65-F5344CB8AC3E}">
        <p14:creationId xmlns:p14="http://schemas.microsoft.com/office/powerpoint/2010/main" val="3638475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MAD-X/PTC</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6" name="Rectangle 5">
            <a:extLst>
              <a:ext uri="{FF2B5EF4-FFF2-40B4-BE49-F238E27FC236}">
                <a16:creationId xmlns:a16="http://schemas.microsoft.com/office/drawing/2014/main" id="{99B81B8F-9646-4D06-B600-7825338C81A9}"/>
              </a:ext>
            </a:extLst>
          </p:cNvPr>
          <p:cNvSpPr/>
          <p:nvPr/>
        </p:nvSpPr>
        <p:spPr>
          <a:xfrm>
            <a:off x="6026679" y="2580201"/>
            <a:ext cx="1690213" cy="9477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A75F3F15-B670-4044-BF52-7CAEA653C53A}"/>
              </a:ext>
            </a:extLst>
          </p:cNvPr>
          <p:cNvSpPr txBox="1"/>
          <p:nvPr/>
        </p:nvSpPr>
        <p:spPr>
          <a:xfrm>
            <a:off x="9467684" y="107721"/>
            <a:ext cx="2328266" cy="369332"/>
          </a:xfrm>
          <a:prstGeom prst="rect">
            <a:avLst/>
          </a:prstGeom>
          <a:noFill/>
        </p:spPr>
        <p:txBody>
          <a:bodyPr wrap="none" rtlCol="0">
            <a:spAutoFit/>
          </a:bodyPr>
          <a:lstStyle/>
          <a:p>
            <a:r>
              <a:rPr lang="en-US" dirty="0">
                <a:highlight>
                  <a:srgbClr val="FFFF00"/>
                </a:highlight>
              </a:rPr>
              <a:t>Leon van </a:t>
            </a:r>
            <a:r>
              <a:rPr lang="en-US" dirty="0" err="1">
                <a:highlight>
                  <a:srgbClr val="FFFF00"/>
                </a:highlight>
              </a:rPr>
              <a:t>Riesen</a:t>
            </a:r>
            <a:r>
              <a:rPr lang="en-US" dirty="0">
                <a:highlight>
                  <a:srgbClr val="FFFF00"/>
                </a:highlight>
              </a:rPr>
              <a:t>-Haupt</a:t>
            </a:r>
            <a:endParaRPr lang="en-GB" dirty="0">
              <a:highlight>
                <a:srgbClr val="FFFF00"/>
              </a:highlight>
            </a:endParaRPr>
          </a:p>
        </p:txBody>
      </p:sp>
      <p:pic>
        <p:nvPicPr>
          <p:cNvPr id="2" name="Picture 1">
            <a:extLst>
              <a:ext uri="{FF2B5EF4-FFF2-40B4-BE49-F238E27FC236}">
                <a16:creationId xmlns:a16="http://schemas.microsoft.com/office/drawing/2014/main" id="{E1E74305-B490-734E-897C-907F8A715440}"/>
              </a:ext>
            </a:extLst>
          </p:cNvPr>
          <p:cNvPicPr>
            <a:picLocks noChangeAspect="1"/>
          </p:cNvPicPr>
          <p:nvPr/>
        </p:nvPicPr>
        <p:blipFill>
          <a:blip r:embed="rId3"/>
          <a:stretch>
            <a:fillRect/>
          </a:stretch>
        </p:blipFill>
        <p:spPr>
          <a:xfrm>
            <a:off x="208721" y="732636"/>
            <a:ext cx="5623131" cy="2954782"/>
          </a:xfrm>
          <a:prstGeom prst="rect">
            <a:avLst/>
          </a:prstGeom>
        </p:spPr>
      </p:pic>
      <p:pic>
        <p:nvPicPr>
          <p:cNvPr id="5" name="Picture 4">
            <a:extLst>
              <a:ext uri="{FF2B5EF4-FFF2-40B4-BE49-F238E27FC236}">
                <a16:creationId xmlns:a16="http://schemas.microsoft.com/office/drawing/2014/main" id="{BA2AAF9C-5588-864C-A18D-D79C10B3D432}"/>
              </a:ext>
            </a:extLst>
          </p:cNvPr>
          <p:cNvPicPr>
            <a:picLocks noChangeAspect="1"/>
          </p:cNvPicPr>
          <p:nvPr/>
        </p:nvPicPr>
        <p:blipFill>
          <a:blip r:embed="rId4"/>
          <a:stretch>
            <a:fillRect/>
          </a:stretch>
        </p:blipFill>
        <p:spPr>
          <a:xfrm>
            <a:off x="6494898" y="785039"/>
            <a:ext cx="5301052" cy="2849976"/>
          </a:xfrm>
          <a:prstGeom prst="rect">
            <a:avLst/>
          </a:prstGeom>
        </p:spPr>
      </p:pic>
      <p:pic>
        <p:nvPicPr>
          <p:cNvPr id="11" name="Picture 10">
            <a:extLst>
              <a:ext uri="{FF2B5EF4-FFF2-40B4-BE49-F238E27FC236}">
                <a16:creationId xmlns:a16="http://schemas.microsoft.com/office/drawing/2014/main" id="{2EF1E2AD-ED30-144B-9FA6-600EA1CC7B42}"/>
              </a:ext>
            </a:extLst>
          </p:cNvPr>
          <p:cNvPicPr>
            <a:picLocks noChangeAspect="1"/>
          </p:cNvPicPr>
          <p:nvPr/>
        </p:nvPicPr>
        <p:blipFill>
          <a:blip r:embed="rId5"/>
          <a:stretch>
            <a:fillRect/>
          </a:stretch>
        </p:blipFill>
        <p:spPr>
          <a:xfrm>
            <a:off x="299135" y="3725640"/>
            <a:ext cx="5579995" cy="2878321"/>
          </a:xfrm>
          <a:prstGeom prst="rect">
            <a:avLst/>
          </a:prstGeom>
        </p:spPr>
      </p:pic>
      <p:pic>
        <p:nvPicPr>
          <p:cNvPr id="13" name="Picture 12">
            <a:extLst>
              <a:ext uri="{FF2B5EF4-FFF2-40B4-BE49-F238E27FC236}">
                <a16:creationId xmlns:a16="http://schemas.microsoft.com/office/drawing/2014/main" id="{D80C52F0-1BAC-5543-9737-87986387C588}"/>
              </a:ext>
            </a:extLst>
          </p:cNvPr>
          <p:cNvPicPr>
            <a:picLocks noChangeAspect="1"/>
          </p:cNvPicPr>
          <p:nvPr/>
        </p:nvPicPr>
        <p:blipFill>
          <a:blip r:embed="rId6"/>
          <a:stretch>
            <a:fillRect/>
          </a:stretch>
        </p:blipFill>
        <p:spPr>
          <a:xfrm>
            <a:off x="6987268" y="4042206"/>
            <a:ext cx="4808682" cy="2561755"/>
          </a:xfrm>
          <a:prstGeom prst="rect">
            <a:avLst/>
          </a:prstGeom>
        </p:spPr>
      </p:pic>
    </p:spTree>
    <p:extLst>
      <p:ext uri="{BB962C8B-B14F-4D97-AF65-F5344CB8AC3E}">
        <p14:creationId xmlns:p14="http://schemas.microsoft.com/office/powerpoint/2010/main" val="2252291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FCC-</a:t>
            </a:r>
            <a:r>
              <a:rPr lang="en-US" sz="3600" dirty="0" err="1">
                <a:solidFill>
                  <a:schemeClr val="bg1"/>
                </a:solidFill>
              </a:rPr>
              <a:t>ee</a:t>
            </a:r>
            <a:r>
              <a:rPr lang="en-US" sz="3600" dirty="0">
                <a:solidFill>
                  <a:schemeClr val="bg1"/>
                </a:solidFill>
              </a:rPr>
              <a:t> software framework</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6" name="Rectangle 5">
            <a:extLst>
              <a:ext uri="{FF2B5EF4-FFF2-40B4-BE49-F238E27FC236}">
                <a16:creationId xmlns:a16="http://schemas.microsoft.com/office/drawing/2014/main" id="{99B81B8F-9646-4D06-B600-7825338C81A9}"/>
              </a:ext>
            </a:extLst>
          </p:cNvPr>
          <p:cNvSpPr/>
          <p:nvPr/>
        </p:nvSpPr>
        <p:spPr>
          <a:xfrm>
            <a:off x="6026679" y="2580201"/>
            <a:ext cx="1690213" cy="9477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A75F3F15-B670-4044-BF52-7CAEA653C53A}"/>
              </a:ext>
            </a:extLst>
          </p:cNvPr>
          <p:cNvSpPr txBox="1"/>
          <p:nvPr/>
        </p:nvSpPr>
        <p:spPr>
          <a:xfrm>
            <a:off x="9467684" y="107721"/>
            <a:ext cx="1276119" cy="369332"/>
          </a:xfrm>
          <a:prstGeom prst="rect">
            <a:avLst/>
          </a:prstGeom>
          <a:noFill/>
        </p:spPr>
        <p:txBody>
          <a:bodyPr wrap="none" rtlCol="0">
            <a:spAutoFit/>
          </a:bodyPr>
          <a:lstStyle/>
          <a:p>
            <a:r>
              <a:rPr lang="en-US" dirty="0">
                <a:highlight>
                  <a:srgbClr val="FFFF00"/>
                </a:highlight>
              </a:rPr>
              <a:t>Felix </a:t>
            </a:r>
            <a:r>
              <a:rPr lang="en-US" dirty="0" err="1">
                <a:highlight>
                  <a:srgbClr val="FFFF00"/>
                </a:highlight>
              </a:rPr>
              <a:t>Carlier</a:t>
            </a:r>
            <a:endParaRPr lang="en-GB" dirty="0">
              <a:highlight>
                <a:srgbClr val="FFFF00"/>
              </a:highlight>
            </a:endParaRPr>
          </a:p>
        </p:txBody>
      </p:sp>
      <p:pic>
        <p:nvPicPr>
          <p:cNvPr id="7" name="Picture 6">
            <a:extLst>
              <a:ext uri="{FF2B5EF4-FFF2-40B4-BE49-F238E27FC236}">
                <a16:creationId xmlns:a16="http://schemas.microsoft.com/office/drawing/2014/main" id="{C8388794-5978-BB47-A8E8-ABD57E8F8E75}"/>
              </a:ext>
            </a:extLst>
          </p:cNvPr>
          <p:cNvPicPr>
            <a:picLocks noChangeAspect="1"/>
          </p:cNvPicPr>
          <p:nvPr/>
        </p:nvPicPr>
        <p:blipFill>
          <a:blip r:embed="rId3"/>
          <a:stretch>
            <a:fillRect/>
          </a:stretch>
        </p:blipFill>
        <p:spPr>
          <a:xfrm>
            <a:off x="6510130" y="836330"/>
            <a:ext cx="3208659" cy="1959487"/>
          </a:xfrm>
          <a:prstGeom prst="rect">
            <a:avLst/>
          </a:prstGeom>
        </p:spPr>
      </p:pic>
      <p:pic>
        <p:nvPicPr>
          <p:cNvPr id="8" name="Picture 7">
            <a:extLst>
              <a:ext uri="{FF2B5EF4-FFF2-40B4-BE49-F238E27FC236}">
                <a16:creationId xmlns:a16="http://schemas.microsoft.com/office/drawing/2014/main" id="{C23D20AC-05C5-7C45-B1C9-81D7FD591C9F}"/>
              </a:ext>
            </a:extLst>
          </p:cNvPr>
          <p:cNvPicPr>
            <a:picLocks noChangeAspect="1"/>
          </p:cNvPicPr>
          <p:nvPr/>
        </p:nvPicPr>
        <p:blipFill rotWithShape="1">
          <a:blip r:embed="rId4"/>
          <a:srcRect r="1282"/>
          <a:stretch/>
        </p:blipFill>
        <p:spPr>
          <a:xfrm>
            <a:off x="689114" y="904479"/>
            <a:ext cx="5337566" cy="1386796"/>
          </a:xfrm>
          <a:prstGeom prst="rect">
            <a:avLst/>
          </a:prstGeom>
        </p:spPr>
      </p:pic>
      <p:pic>
        <p:nvPicPr>
          <p:cNvPr id="9" name="Picture 8">
            <a:extLst>
              <a:ext uri="{FF2B5EF4-FFF2-40B4-BE49-F238E27FC236}">
                <a16:creationId xmlns:a16="http://schemas.microsoft.com/office/drawing/2014/main" id="{AEFC2F26-9054-2A4B-B9DF-26BE94E18445}"/>
              </a:ext>
            </a:extLst>
          </p:cNvPr>
          <p:cNvPicPr>
            <a:picLocks noChangeAspect="1"/>
          </p:cNvPicPr>
          <p:nvPr/>
        </p:nvPicPr>
        <p:blipFill>
          <a:blip r:embed="rId5"/>
          <a:stretch>
            <a:fillRect/>
          </a:stretch>
        </p:blipFill>
        <p:spPr>
          <a:xfrm>
            <a:off x="9339210" y="836330"/>
            <a:ext cx="2809185" cy="1855302"/>
          </a:xfrm>
          <a:prstGeom prst="rect">
            <a:avLst/>
          </a:prstGeom>
        </p:spPr>
      </p:pic>
      <p:pic>
        <p:nvPicPr>
          <p:cNvPr id="10" name="Picture 9">
            <a:extLst>
              <a:ext uri="{FF2B5EF4-FFF2-40B4-BE49-F238E27FC236}">
                <a16:creationId xmlns:a16="http://schemas.microsoft.com/office/drawing/2014/main" id="{CE39DAE1-1686-A043-B418-49CA2008AB0C}"/>
              </a:ext>
            </a:extLst>
          </p:cNvPr>
          <p:cNvPicPr>
            <a:picLocks noChangeAspect="1"/>
          </p:cNvPicPr>
          <p:nvPr/>
        </p:nvPicPr>
        <p:blipFill>
          <a:blip r:embed="rId6"/>
          <a:stretch>
            <a:fillRect/>
          </a:stretch>
        </p:blipFill>
        <p:spPr>
          <a:xfrm>
            <a:off x="274707" y="3000843"/>
            <a:ext cx="6851650" cy="3704196"/>
          </a:xfrm>
          <a:prstGeom prst="rect">
            <a:avLst/>
          </a:prstGeom>
        </p:spPr>
      </p:pic>
      <p:pic>
        <p:nvPicPr>
          <p:cNvPr id="14" name="Picture 13">
            <a:extLst>
              <a:ext uri="{FF2B5EF4-FFF2-40B4-BE49-F238E27FC236}">
                <a16:creationId xmlns:a16="http://schemas.microsoft.com/office/drawing/2014/main" id="{76A70750-C53B-2547-9199-1609CFE3DB67}"/>
              </a:ext>
            </a:extLst>
          </p:cNvPr>
          <p:cNvPicPr>
            <a:picLocks noChangeAspect="1"/>
          </p:cNvPicPr>
          <p:nvPr/>
        </p:nvPicPr>
        <p:blipFill>
          <a:blip r:embed="rId7"/>
          <a:stretch>
            <a:fillRect/>
          </a:stretch>
        </p:blipFill>
        <p:spPr>
          <a:xfrm>
            <a:off x="7171940" y="3905700"/>
            <a:ext cx="5029999" cy="2038898"/>
          </a:xfrm>
          <a:prstGeom prst="rect">
            <a:avLst/>
          </a:prstGeom>
        </p:spPr>
      </p:pic>
    </p:spTree>
    <p:extLst>
      <p:ext uri="{BB962C8B-B14F-4D97-AF65-F5344CB8AC3E}">
        <p14:creationId xmlns:p14="http://schemas.microsoft.com/office/powerpoint/2010/main" val="1583418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FCC-</a:t>
            </a:r>
            <a:r>
              <a:rPr lang="en-US" sz="3600" dirty="0" err="1">
                <a:solidFill>
                  <a:schemeClr val="bg1"/>
                </a:solidFill>
              </a:rPr>
              <a:t>ee</a:t>
            </a:r>
            <a:r>
              <a:rPr lang="en-US" sz="3600" dirty="0">
                <a:solidFill>
                  <a:schemeClr val="bg1"/>
                </a:solidFill>
              </a:rPr>
              <a:t> software framework</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6" name="Rectangle 5">
            <a:extLst>
              <a:ext uri="{FF2B5EF4-FFF2-40B4-BE49-F238E27FC236}">
                <a16:creationId xmlns:a16="http://schemas.microsoft.com/office/drawing/2014/main" id="{99B81B8F-9646-4D06-B600-7825338C81A9}"/>
              </a:ext>
            </a:extLst>
          </p:cNvPr>
          <p:cNvSpPr/>
          <p:nvPr/>
        </p:nvSpPr>
        <p:spPr>
          <a:xfrm>
            <a:off x="6026679" y="2580201"/>
            <a:ext cx="1690213" cy="9477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A75F3F15-B670-4044-BF52-7CAEA653C53A}"/>
              </a:ext>
            </a:extLst>
          </p:cNvPr>
          <p:cNvSpPr txBox="1"/>
          <p:nvPr/>
        </p:nvSpPr>
        <p:spPr>
          <a:xfrm>
            <a:off x="9467684" y="107721"/>
            <a:ext cx="1276119" cy="369332"/>
          </a:xfrm>
          <a:prstGeom prst="rect">
            <a:avLst/>
          </a:prstGeom>
          <a:noFill/>
        </p:spPr>
        <p:txBody>
          <a:bodyPr wrap="none" rtlCol="0">
            <a:spAutoFit/>
          </a:bodyPr>
          <a:lstStyle/>
          <a:p>
            <a:r>
              <a:rPr lang="en-US" dirty="0">
                <a:highlight>
                  <a:srgbClr val="FFFF00"/>
                </a:highlight>
              </a:rPr>
              <a:t>Felix </a:t>
            </a:r>
            <a:r>
              <a:rPr lang="en-US" dirty="0" err="1">
                <a:highlight>
                  <a:srgbClr val="FFFF00"/>
                </a:highlight>
              </a:rPr>
              <a:t>Carlier</a:t>
            </a:r>
            <a:endParaRPr lang="en-GB" dirty="0">
              <a:highlight>
                <a:srgbClr val="FFFF00"/>
              </a:highlight>
            </a:endParaRPr>
          </a:p>
        </p:txBody>
      </p:sp>
      <p:pic>
        <p:nvPicPr>
          <p:cNvPr id="7" name="Picture 6">
            <a:extLst>
              <a:ext uri="{FF2B5EF4-FFF2-40B4-BE49-F238E27FC236}">
                <a16:creationId xmlns:a16="http://schemas.microsoft.com/office/drawing/2014/main" id="{C8388794-5978-BB47-A8E8-ABD57E8F8E75}"/>
              </a:ext>
            </a:extLst>
          </p:cNvPr>
          <p:cNvPicPr>
            <a:picLocks noChangeAspect="1"/>
          </p:cNvPicPr>
          <p:nvPr/>
        </p:nvPicPr>
        <p:blipFill>
          <a:blip r:embed="rId3"/>
          <a:stretch>
            <a:fillRect/>
          </a:stretch>
        </p:blipFill>
        <p:spPr>
          <a:xfrm>
            <a:off x="6510130" y="836330"/>
            <a:ext cx="3208659" cy="1959487"/>
          </a:xfrm>
          <a:prstGeom prst="rect">
            <a:avLst/>
          </a:prstGeom>
        </p:spPr>
      </p:pic>
      <p:pic>
        <p:nvPicPr>
          <p:cNvPr id="8" name="Picture 7">
            <a:extLst>
              <a:ext uri="{FF2B5EF4-FFF2-40B4-BE49-F238E27FC236}">
                <a16:creationId xmlns:a16="http://schemas.microsoft.com/office/drawing/2014/main" id="{C23D20AC-05C5-7C45-B1C9-81D7FD591C9F}"/>
              </a:ext>
            </a:extLst>
          </p:cNvPr>
          <p:cNvPicPr>
            <a:picLocks noChangeAspect="1"/>
          </p:cNvPicPr>
          <p:nvPr/>
        </p:nvPicPr>
        <p:blipFill rotWithShape="1">
          <a:blip r:embed="rId4"/>
          <a:srcRect r="1282"/>
          <a:stretch/>
        </p:blipFill>
        <p:spPr>
          <a:xfrm>
            <a:off x="689114" y="904479"/>
            <a:ext cx="5337566" cy="1386796"/>
          </a:xfrm>
          <a:prstGeom prst="rect">
            <a:avLst/>
          </a:prstGeom>
        </p:spPr>
      </p:pic>
      <p:pic>
        <p:nvPicPr>
          <p:cNvPr id="9" name="Picture 8">
            <a:extLst>
              <a:ext uri="{FF2B5EF4-FFF2-40B4-BE49-F238E27FC236}">
                <a16:creationId xmlns:a16="http://schemas.microsoft.com/office/drawing/2014/main" id="{AEFC2F26-9054-2A4B-B9DF-26BE94E18445}"/>
              </a:ext>
            </a:extLst>
          </p:cNvPr>
          <p:cNvPicPr>
            <a:picLocks noChangeAspect="1"/>
          </p:cNvPicPr>
          <p:nvPr/>
        </p:nvPicPr>
        <p:blipFill>
          <a:blip r:embed="rId5"/>
          <a:stretch>
            <a:fillRect/>
          </a:stretch>
        </p:blipFill>
        <p:spPr>
          <a:xfrm>
            <a:off x="9339210" y="836330"/>
            <a:ext cx="2809185" cy="1855302"/>
          </a:xfrm>
          <a:prstGeom prst="rect">
            <a:avLst/>
          </a:prstGeom>
        </p:spPr>
      </p:pic>
      <p:pic>
        <p:nvPicPr>
          <p:cNvPr id="10" name="Picture 9">
            <a:extLst>
              <a:ext uri="{FF2B5EF4-FFF2-40B4-BE49-F238E27FC236}">
                <a16:creationId xmlns:a16="http://schemas.microsoft.com/office/drawing/2014/main" id="{CE39DAE1-1686-A043-B418-49CA2008AB0C}"/>
              </a:ext>
            </a:extLst>
          </p:cNvPr>
          <p:cNvPicPr>
            <a:picLocks noChangeAspect="1"/>
          </p:cNvPicPr>
          <p:nvPr/>
        </p:nvPicPr>
        <p:blipFill>
          <a:blip r:embed="rId6"/>
          <a:stretch>
            <a:fillRect/>
          </a:stretch>
        </p:blipFill>
        <p:spPr>
          <a:xfrm>
            <a:off x="274707" y="3000843"/>
            <a:ext cx="6851650" cy="3704196"/>
          </a:xfrm>
          <a:prstGeom prst="rect">
            <a:avLst/>
          </a:prstGeom>
        </p:spPr>
      </p:pic>
      <p:pic>
        <p:nvPicPr>
          <p:cNvPr id="14" name="Picture 13">
            <a:extLst>
              <a:ext uri="{FF2B5EF4-FFF2-40B4-BE49-F238E27FC236}">
                <a16:creationId xmlns:a16="http://schemas.microsoft.com/office/drawing/2014/main" id="{76A70750-C53B-2547-9199-1609CFE3DB67}"/>
              </a:ext>
            </a:extLst>
          </p:cNvPr>
          <p:cNvPicPr>
            <a:picLocks noChangeAspect="1"/>
          </p:cNvPicPr>
          <p:nvPr/>
        </p:nvPicPr>
        <p:blipFill>
          <a:blip r:embed="rId7"/>
          <a:stretch>
            <a:fillRect/>
          </a:stretch>
        </p:blipFill>
        <p:spPr>
          <a:xfrm>
            <a:off x="7171940" y="3905700"/>
            <a:ext cx="5029999" cy="2038898"/>
          </a:xfrm>
          <a:prstGeom prst="rect">
            <a:avLst/>
          </a:prstGeom>
        </p:spPr>
      </p:pic>
    </p:spTree>
    <p:extLst>
      <p:ext uri="{BB962C8B-B14F-4D97-AF65-F5344CB8AC3E}">
        <p14:creationId xmlns:p14="http://schemas.microsoft.com/office/powerpoint/2010/main" val="39540682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FCC-</a:t>
            </a:r>
            <a:r>
              <a:rPr lang="en-US" sz="3600" dirty="0" err="1">
                <a:solidFill>
                  <a:schemeClr val="bg1"/>
                </a:solidFill>
              </a:rPr>
              <a:t>ee</a:t>
            </a:r>
            <a:r>
              <a:rPr lang="en-US" sz="3600" dirty="0">
                <a:solidFill>
                  <a:schemeClr val="bg1"/>
                </a:solidFill>
              </a:rPr>
              <a:t> software framework</a:t>
            </a:r>
            <a:endParaRPr lang="en-GB" sz="3600" dirty="0">
              <a:solidFill>
                <a:schemeClr val="bg1"/>
              </a:solidFill>
            </a:endParaRP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sp>
        <p:nvSpPr>
          <p:cNvPr id="6" name="Rectangle 5">
            <a:extLst>
              <a:ext uri="{FF2B5EF4-FFF2-40B4-BE49-F238E27FC236}">
                <a16:creationId xmlns:a16="http://schemas.microsoft.com/office/drawing/2014/main" id="{99B81B8F-9646-4D06-B600-7825338C81A9}"/>
              </a:ext>
            </a:extLst>
          </p:cNvPr>
          <p:cNvSpPr/>
          <p:nvPr/>
        </p:nvSpPr>
        <p:spPr>
          <a:xfrm>
            <a:off x="6026679" y="2580201"/>
            <a:ext cx="1690213" cy="9477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A75F3F15-B670-4044-BF52-7CAEA653C53A}"/>
              </a:ext>
            </a:extLst>
          </p:cNvPr>
          <p:cNvSpPr txBox="1"/>
          <p:nvPr/>
        </p:nvSpPr>
        <p:spPr>
          <a:xfrm>
            <a:off x="9339210" y="113648"/>
            <a:ext cx="1827616" cy="369332"/>
          </a:xfrm>
          <a:prstGeom prst="rect">
            <a:avLst/>
          </a:prstGeom>
          <a:noFill/>
        </p:spPr>
        <p:txBody>
          <a:bodyPr wrap="none" rtlCol="0">
            <a:spAutoFit/>
          </a:bodyPr>
          <a:lstStyle/>
          <a:p>
            <a:r>
              <a:rPr lang="en-US" dirty="0">
                <a:highlight>
                  <a:srgbClr val="FFFF00"/>
                </a:highlight>
              </a:rPr>
              <a:t>Giovanni </a:t>
            </a:r>
            <a:r>
              <a:rPr lang="en-US" dirty="0" err="1">
                <a:highlight>
                  <a:srgbClr val="FFFF00"/>
                </a:highlight>
              </a:rPr>
              <a:t>Iadarola</a:t>
            </a:r>
            <a:endParaRPr lang="en-GB" dirty="0">
              <a:highlight>
                <a:srgbClr val="FFFF00"/>
              </a:highlight>
            </a:endParaRPr>
          </a:p>
        </p:txBody>
      </p:sp>
      <p:pic>
        <p:nvPicPr>
          <p:cNvPr id="2" name="Picture 1">
            <a:extLst>
              <a:ext uri="{FF2B5EF4-FFF2-40B4-BE49-F238E27FC236}">
                <a16:creationId xmlns:a16="http://schemas.microsoft.com/office/drawing/2014/main" id="{F3E315CC-4633-E343-9EEA-7388BD6E466F}"/>
              </a:ext>
            </a:extLst>
          </p:cNvPr>
          <p:cNvPicPr>
            <a:picLocks noChangeAspect="1"/>
          </p:cNvPicPr>
          <p:nvPr/>
        </p:nvPicPr>
        <p:blipFill>
          <a:blip r:embed="rId3"/>
          <a:stretch>
            <a:fillRect/>
          </a:stretch>
        </p:blipFill>
        <p:spPr>
          <a:xfrm>
            <a:off x="344758" y="776127"/>
            <a:ext cx="5751242" cy="3608148"/>
          </a:xfrm>
          <a:prstGeom prst="rect">
            <a:avLst/>
          </a:prstGeom>
        </p:spPr>
      </p:pic>
      <p:pic>
        <p:nvPicPr>
          <p:cNvPr id="5" name="Picture 4">
            <a:extLst>
              <a:ext uri="{FF2B5EF4-FFF2-40B4-BE49-F238E27FC236}">
                <a16:creationId xmlns:a16="http://schemas.microsoft.com/office/drawing/2014/main" id="{C520B53D-C854-D74F-A1D4-25C943778D51}"/>
              </a:ext>
            </a:extLst>
          </p:cNvPr>
          <p:cNvPicPr>
            <a:picLocks noChangeAspect="1"/>
          </p:cNvPicPr>
          <p:nvPr/>
        </p:nvPicPr>
        <p:blipFill>
          <a:blip r:embed="rId4"/>
          <a:stretch>
            <a:fillRect/>
          </a:stretch>
        </p:blipFill>
        <p:spPr>
          <a:xfrm>
            <a:off x="5771042" y="623514"/>
            <a:ext cx="6420958" cy="3535022"/>
          </a:xfrm>
          <a:prstGeom prst="rect">
            <a:avLst/>
          </a:prstGeom>
        </p:spPr>
      </p:pic>
      <p:pic>
        <p:nvPicPr>
          <p:cNvPr id="11" name="Picture 10">
            <a:extLst>
              <a:ext uri="{FF2B5EF4-FFF2-40B4-BE49-F238E27FC236}">
                <a16:creationId xmlns:a16="http://schemas.microsoft.com/office/drawing/2014/main" id="{1B817AC3-C684-3646-AE2C-7056C18EF5EE}"/>
              </a:ext>
            </a:extLst>
          </p:cNvPr>
          <p:cNvPicPr>
            <a:picLocks noChangeAspect="1"/>
          </p:cNvPicPr>
          <p:nvPr/>
        </p:nvPicPr>
        <p:blipFill rotWithShape="1">
          <a:blip r:embed="rId5"/>
          <a:srcRect r="22654" b="48225"/>
          <a:stretch/>
        </p:blipFill>
        <p:spPr>
          <a:xfrm>
            <a:off x="296974" y="5417887"/>
            <a:ext cx="4840380" cy="287173"/>
          </a:xfrm>
          <a:prstGeom prst="rect">
            <a:avLst/>
          </a:prstGeom>
        </p:spPr>
      </p:pic>
      <p:pic>
        <p:nvPicPr>
          <p:cNvPr id="13" name="Picture 12">
            <a:extLst>
              <a:ext uri="{FF2B5EF4-FFF2-40B4-BE49-F238E27FC236}">
                <a16:creationId xmlns:a16="http://schemas.microsoft.com/office/drawing/2014/main" id="{0ABBC199-B3E3-1142-ACF4-F5784083CC51}"/>
              </a:ext>
            </a:extLst>
          </p:cNvPr>
          <p:cNvPicPr>
            <a:picLocks noChangeAspect="1"/>
          </p:cNvPicPr>
          <p:nvPr/>
        </p:nvPicPr>
        <p:blipFill>
          <a:blip r:embed="rId6"/>
          <a:stretch>
            <a:fillRect/>
          </a:stretch>
        </p:blipFill>
        <p:spPr>
          <a:xfrm>
            <a:off x="5137354" y="4230753"/>
            <a:ext cx="6565423" cy="2522309"/>
          </a:xfrm>
          <a:prstGeom prst="rect">
            <a:avLst/>
          </a:prstGeom>
        </p:spPr>
      </p:pic>
    </p:spTree>
    <p:extLst>
      <p:ext uri="{BB962C8B-B14F-4D97-AF65-F5344CB8AC3E}">
        <p14:creationId xmlns:p14="http://schemas.microsoft.com/office/powerpoint/2010/main" val="636272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13A28-3EB3-479B-BEB9-395D7F39630C}"/>
              </a:ext>
            </a:extLst>
          </p:cNvPr>
          <p:cNvSpPr txBox="1"/>
          <p:nvPr/>
        </p:nvSpPr>
        <p:spPr>
          <a:xfrm>
            <a:off x="9939" y="-30778"/>
            <a:ext cx="12192000" cy="646331"/>
          </a:xfrm>
          <a:prstGeom prst="rect">
            <a:avLst/>
          </a:prstGeom>
          <a:solidFill>
            <a:srgbClr val="002060"/>
          </a:solidFill>
        </p:spPr>
        <p:txBody>
          <a:bodyPr wrap="square" rtlCol="0" anchor="ctr">
            <a:spAutoFit/>
          </a:bodyPr>
          <a:lstStyle/>
          <a:p>
            <a:r>
              <a:rPr lang="en-US" sz="3600" dirty="0">
                <a:solidFill>
                  <a:schemeClr val="bg1"/>
                </a:solidFill>
              </a:rPr>
              <a:t>                     Friday Dec 4th</a:t>
            </a:r>
          </a:p>
        </p:txBody>
      </p:sp>
      <p:pic>
        <p:nvPicPr>
          <p:cNvPr id="4" name="Picture 3" descr="A picture containing icon&#10;&#10;Description automatically generated">
            <a:extLst>
              <a:ext uri="{FF2B5EF4-FFF2-40B4-BE49-F238E27FC236}">
                <a16:creationId xmlns:a16="http://schemas.microsoft.com/office/drawing/2014/main" id="{440CA0B1-1D4B-426A-B310-C8EB41CAB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35" y="-30778"/>
            <a:ext cx="1935386" cy="654292"/>
          </a:xfrm>
          <a:prstGeom prst="rect">
            <a:avLst/>
          </a:prstGeom>
        </p:spPr>
      </p:pic>
      <p:pic>
        <p:nvPicPr>
          <p:cNvPr id="2" name="Picture 1">
            <a:extLst>
              <a:ext uri="{FF2B5EF4-FFF2-40B4-BE49-F238E27FC236}">
                <a16:creationId xmlns:a16="http://schemas.microsoft.com/office/drawing/2014/main" id="{D7B3C967-D960-FA45-BB9D-78D4FCE61137}"/>
              </a:ext>
            </a:extLst>
          </p:cNvPr>
          <p:cNvPicPr>
            <a:picLocks noChangeAspect="1"/>
          </p:cNvPicPr>
          <p:nvPr/>
        </p:nvPicPr>
        <p:blipFill>
          <a:blip r:embed="rId3"/>
          <a:stretch>
            <a:fillRect/>
          </a:stretch>
        </p:blipFill>
        <p:spPr>
          <a:xfrm>
            <a:off x="376952" y="615553"/>
            <a:ext cx="4340698" cy="6229183"/>
          </a:xfrm>
          <a:prstGeom prst="rect">
            <a:avLst/>
          </a:prstGeom>
        </p:spPr>
      </p:pic>
    </p:spTree>
    <p:extLst>
      <p:ext uri="{BB962C8B-B14F-4D97-AF65-F5344CB8AC3E}">
        <p14:creationId xmlns:p14="http://schemas.microsoft.com/office/powerpoint/2010/main" val="15850348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docProps/app.xml><?xml version="1.0" encoding="utf-8"?>
<Properties xmlns="http://schemas.openxmlformats.org/officeDocument/2006/extended-properties" xmlns:vt="http://schemas.openxmlformats.org/officeDocument/2006/docPropsVTypes">
  <TotalTime>20631</TotalTime>
  <Words>846</Words>
  <Application>Microsoft Macintosh PowerPoint</Application>
  <PresentationFormat>Widescreen</PresentationFormat>
  <Paragraphs>135</Paragraphs>
  <Slides>40</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40</vt:i4>
      </vt:variant>
    </vt:vector>
  </HeadingPairs>
  <TitlesOfParts>
    <vt:vector size="45" baseType="lpstr">
      <vt:lpstr>Arial</vt:lpstr>
      <vt:lpstr>Calibri</vt:lpstr>
      <vt:lpstr>Calibri Light</vt:lpstr>
      <vt:lpstr>Office Theme</vt:lpstr>
      <vt:lpstr>Content Slides - Deep Blue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Ilya Agapov</cp:lastModifiedBy>
  <cp:revision>504</cp:revision>
  <dcterms:created xsi:type="dcterms:W3CDTF">2021-05-03T11:17:38Z</dcterms:created>
  <dcterms:modified xsi:type="dcterms:W3CDTF">2021-12-10T08:07:12Z</dcterms:modified>
</cp:coreProperties>
</file>