
<file path=[Content_Types].xml><?xml version="1.0" encoding="utf-8"?>
<Types xmlns="http://schemas.openxmlformats.org/package/2006/content-types">
  <Default Extension="wmf" ContentType="image/x-wmf"/>
  <Default Extension="png" ContentType="image/png"/>
  <Default Extension="jpeg" ContentType="image/jpeg"/>
  <Default Extension="xml" ContentType="application/xml"/>
  <Default Extension="emf" ContentType="image/x-emf"/>
  <Default Extension="rels" ContentType="application/vnd.openxmlformats-package.relationships+xml"/>
  <Default Extension="bin" ContentType="application/vnd.openxmlformats-officedocument.oleObject"/>
  <Override PartName="/ppt/slides/slide23.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Layouts/slideLayout16.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21.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s/slide18.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11.xml" ContentType="application/vnd.openxmlformats-officedocument.presentationml.slideLayout+xml"/>
  <Override PartName="/ppt/slideLayouts/slideLayout19.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s/slide22.xml" ContentType="application/vnd.openxmlformats-officedocument.presentationml.slide+xml"/>
  <Override PartName="/ppt/slides/slide8.xml" ContentType="application/vnd.openxmlformats-officedocument.presentationml.slide+xml"/>
  <Override PartName="/ppt/slideLayouts/slideLayout6.xml" ContentType="application/vnd.openxmlformats-officedocument.presentationml.slideLayout+xml"/>
  <Override PartName="/docProps/app.xml" ContentType="application/vnd.openxmlformats-officedocument.extended-properties+xml"/>
  <Override PartName="/ppt/slideLayouts/slideLayout5.xml" ContentType="application/vnd.openxmlformats-officedocument.presentationml.slideLayout+xml"/>
  <Override PartName="/ppt/slides/slide21.xml" ContentType="application/vnd.openxmlformats-officedocument.presentationml.slide+xml"/>
  <Override PartName="/ppt/slides/slide4.xml" ContentType="application/vnd.openxmlformats-officedocument.presentationml.slide+xml"/>
  <Override PartName="/docProps/core.xml" ContentType="application/vnd.openxmlformats-package.core-properties+xml"/>
  <Override PartName="/ppt/slides/slide19.xml" ContentType="application/vnd.openxmlformats-officedocument.presentationml.slide+xml"/>
  <Override PartName="/ppt/viewProps.xml" ContentType="application/vnd.openxmlformats-officedocument.presentationml.viewProps+xml"/>
  <Override PartName="/ppt/slides/slide11.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slides/slide5.xml" ContentType="application/vnd.openxmlformats-officedocument.presentationml.slide+xml"/>
  <Override PartName="/ppt/slideMasters/slideMaster1.xml" ContentType="application/vnd.openxmlformats-officedocument.presentationml.slideMaster+xml"/>
  <Override PartName="/ppt/tableStyles.xml" ContentType="application/vnd.openxmlformats-officedocument.presentationml.tableStyles+xml"/>
  <Override PartName="/ppt/presentation.xml" ContentType="application/vnd.openxmlformats-officedocument.presentationml.presentation.main+xml"/>
  <Override PartName="/ppt/theme/theme1.xml" ContentType="application/vnd.openxmlformats-officedocument.theme+xml"/>
  <Override PartName="/docProps/custom.xml" ContentType="application/vnd.openxmlformats-officedocument.custom-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12192000" cy="6858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642C694A-9951-9064-05FE-836CC30001DF}">
  <a:tblStyle styleId="{642C694A-9951-9064-05FE-836CC30001DF}"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presProps" Target="presProps.xml" /><Relationship Id="rId27" Type="http://schemas.openxmlformats.org/officeDocument/2006/relationships/tableStyles" Target="tableStyles.xml" /><Relationship Id="rId28"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Logo Slide">
    <p:bg>
      <p:bgPr shadeToTitle="0">
        <a:solidFill>
          <a:schemeClr val="tx1"/>
        </a:solidFill>
      </p:bgPr>
    </p:bg>
    <p:spTree>
      <p:nvGrpSpPr>
        <p:cNvPr id="1" name="" hidden="0"/>
        <p:cNvGrpSpPr/>
        <p:nvPr isPhoto="0" userDrawn="0"/>
      </p:nvGrpSpPr>
      <p:grpSpPr bwMode="auto">
        <a:xfrm>
          <a:off x="0" y="0"/>
          <a:ext cx="0" cy="0"/>
          <a:chOff x="0" y="0"/>
          <a:chExt cx="0" cy="0"/>
        </a:xfrm>
      </p:grpSpPr>
      <p:pic>
        <p:nvPicPr>
          <p:cNvPr id="4" name="Image 2" descr="logooutline.eps" hidden="0"/>
          <p:cNvPicPr>
            <a:picLocks noChangeAspect="1"/>
          </p:cNvPicPr>
          <p:nvPr isPhoto="0" userDrawn="0"/>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Picture">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9" y="373593"/>
            <a:ext cx="5616574" cy="1065742"/>
          </a:xfrm>
        </p:spPr>
        <p:txBody>
          <a:bodyPr/>
          <a:lstStyle/>
          <a:p>
            <a:pPr>
              <a:defRPr/>
            </a:pPr>
            <a:r>
              <a:rPr lang="en-US"/>
              <a:t>Click to edit Master title style</a:t>
            </a:r>
            <a:endParaRPr lang="en-US"/>
          </a:p>
        </p:txBody>
      </p:sp>
      <p:sp>
        <p:nvSpPr>
          <p:cNvPr id="3" name="Content Placeholder 2" hidden="0"/>
          <p:cNvSpPr>
            <a:spLocks noGrp="1"/>
          </p:cNvSpPr>
          <p:nvPr isPhoto="0" userDrawn="0">
            <p:ph sz="half" idx="1" hasCustomPrompt="0"/>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9" name="Picture Placeholder 8" hidden="0"/>
          <p:cNvSpPr>
            <a:spLocks noGrp="1"/>
          </p:cNvSpPr>
          <p:nvPr isPhoto="0" userDrawn="0">
            <p:ph type="pic" sz="quarter" idx="13" hasCustomPrompt="1"/>
          </p:nvPr>
        </p:nvSpPr>
        <p:spPr bwMode="auto">
          <a:xfrm>
            <a:off x="6167438" y="0"/>
            <a:ext cx="6024562" cy="631798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hidden="0"/>
          <p:cNvSpPr>
            <a:spLocks noGrp="1"/>
          </p:cNvSpPr>
          <p:nvPr isPhoto="0" userDrawn="0">
            <p:ph type="dt" sz="half" idx="14" hasCustomPrompt="0"/>
          </p:nvPr>
        </p:nvSpPr>
        <p:spPr bwMode="auto"/>
        <p:txBody>
          <a:bodyPr/>
          <a:lstStyle/>
          <a:p>
            <a:pPr>
              <a:defRPr/>
            </a:pPr>
            <a:r>
              <a:rPr lang="en-GB"/>
              <a:t>07/12/2021</a:t>
            </a:r>
            <a:endParaRPr/>
          </a:p>
        </p:txBody>
      </p:sp>
      <p:sp>
        <p:nvSpPr>
          <p:cNvPr id="8" name="Footer Placeholder 7" hidden="0"/>
          <p:cNvSpPr>
            <a:spLocks noGrp="1"/>
          </p:cNvSpPr>
          <p:nvPr isPhoto="0" userDrawn="0">
            <p:ph type="ftr" sz="quarter" idx="15" hasCustomPrompt="0"/>
          </p:nvPr>
        </p:nvSpPr>
        <p:spPr bwMode="auto"/>
        <p:txBody>
          <a:bodyPr/>
          <a:lstStyle/>
          <a:p>
            <a:pPr>
              <a:defRPr/>
            </a:pPr>
            <a:r>
              <a:rPr lang="en-GB"/>
              <a:t>R. Ramjiawan</a:t>
            </a:r>
            <a:endParaRPr/>
          </a:p>
        </p:txBody>
      </p:sp>
      <p:sp>
        <p:nvSpPr>
          <p:cNvPr id="10" name="Slide Number Placeholder 9" hidden="0"/>
          <p:cNvSpPr>
            <a:spLocks noGrp="1"/>
          </p:cNvSpPr>
          <p:nvPr isPhoto="0" userDrawn="0">
            <p:ph type="sldNum" sz="quarter" idx="16"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2 Pictures horizontal">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9" y="373593"/>
            <a:ext cx="11376024" cy="1065742"/>
          </a:xfrm>
        </p:spPr>
        <p:txBody>
          <a:bodyPr/>
          <a:lstStyle/>
          <a:p>
            <a:pPr>
              <a:defRPr/>
            </a:pPr>
            <a:r>
              <a:rPr lang="en-US"/>
              <a:t>Click to edit Master title style</a:t>
            </a:r>
            <a:endParaRPr lang="en-US"/>
          </a:p>
        </p:txBody>
      </p:sp>
      <p:sp>
        <p:nvSpPr>
          <p:cNvPr id="3" name="Content Placeholder 2" hidden="0"/>
          <p:cNvSpPr>
            <a:spLocks noGrp="1"/>
          </p:cNvSpPr>
          <p:nvPr isPhoto="0" userDrawn="0">
            <p:ph sz="half" idx="1" hasCustomPrompt="0"/>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hidden="0"/>
          <p:cNvSpPr>
            <a:spLocks noGrp="1"/>
          </p:cNvSpPr>
          <p:nvPr isPhoto="0" userDrawn="0">
            <p:ph type="dt" sz="half" idx="14" hasCustomPrompt="0"/>
          </p:nvPr>
        </p:nvSpPr>
        <p:spPr bwMode="auto"/>
        <p:txBody>
          <a:bodyPr/>
          <a:lstStyle/>
          <a:p>
            <a:pPr>
              <a:defRPr/>
            </a:pPr>
            <a:r>
              <a:rPr lang="en-GB"/>
              <a:t>07/12/2021</a:t>
            </a:r>
            <a:endParaRPr/>
          </a:p>
        </p:txBody>
      </p:sp>
      <p:sp>
        <p:nvSpPr>
          <p:cNvPr id="8" name="Footer Placeholder 7" hidden="0"/>
          <p:cNvSpPr>
            <a:spLocks noGrp="1"/>
          </p:cNvSpPr>
          <p:nvPr isPhoto="0" userDrawn="0">
            <p:ph type="ftr" sz="quarter" idx="15" hasCustomPrompt="0"/>
          </p:nvPr>
        </p:nvSpPr>
        <p:spPr bwMode="auto"/>
        <p:txBody>
          <a:bodyPr/>
          <a:lstStyle/>
          <a:p>
            <a:pPr>
              <a:defRPr/>
            </a:pPr>
            <a:r>
              <a:rPr lang="en-GB"/>
              <a:t>R. Ramjiawan</a:t>
            </a:r>
            <a:endParaRPr/>
          </a:p>
        </p:txBody>
      </p:sp>
      <p:sp>
        <p:nvSpPr>
          <p:cNvPr id="10" name="Slide Number Placeholder 9" hidden="0"/>
          <p:cNvSpPr>
            <a:spLocks noGrp="1"/>
          </p:cNvSpPr>
          <p:nvPr isPhoto="0" userDrawn="0">
            <p:ph type="sldNum" sz="quarter" idx="16" hasCustomPrompt="0"/>
          </p:nvPr>
        </p:nvSpPr>
        <p:spPr bwMode="auto"/>
        <p:txBody>
          <a:bodyPr/>
          <a:lstStyle/>
          <a:p>
            <a:pPr>
              <a:defRPr/>
            </a:pPr>
            <a:fld id="{6F5466C4-E5CD-4E84-8892-8426DCDF1367}" type="slidenum">
              <a:rPr lang="en-GB"/>
              <a:t/>
            </a:fld>
            <a:endParaRPr lang="en-GB"/>
          </a:p>
        </p:txBody>
      </p:sp>
      <p:sp>
        <p:nvSpPr>
          <p:cNvPr id="11" name="Picture Placeholder 5" hidden="0"/>
          <p:cNvSpPr>
            <a:spLocks noGrp="1"/>
          </p:cNvSpPr>
          <p:nvPr isPhoto="0" userDrawn="0">
            <p:ph type="pic" sz="quarter" idx="13" hasCustomPrompt="1"/>
          </p:nvPr>
        </p:nvSpPr>
        <p:spPr bwMode="auto">
          <a:xfrm>
            <a:off x="6167438" y="159226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hidden="0"/>
          <p:cNvSpPr>
            <a:spLocks noGrp="1"/>
          </p:cNvSpPr>
          <p:nvPr isPhoto="0" userDrawn="0">
            <p:ph type="pic" sz="quarter" idx="17" hasCustomPrompt="1"/>
          </p:nvPr>
        </p:nvSpPr>
        <p:spPr bwMode="auto">
          <a:xfrm>
            <a:off x="6167438" y="396970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4 Pictures">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9" y="373593"/>
            <a:ext cx="11376024" cy="1065742"/>
          </a:xfrm>
        </p:spPr>
        <p:txBody>
          <a:bodyPr/>
          <a:lstStyle/>
          <a:p>
            <a:pPr>
              <a:defRPr/>
            </a:pPr>
            <a:r>
              <a:rPr lang="en-US"/>
              <a:t>Click to edit Master title style</a:t>
            </a:r>
            <a:endParaRPr lang="en-US"/>
          </a:p>
        </p:txBody>
      </p:sp>
      <p:sp>
        <p:nvSpPr>
          <p:cNvPr id="3" name="Content Placeholder 2" hidden="0"/>
          <p:cNvSpPr>
            <a:spLocks noGrp="1"/>
          </p:cNvSpPr>
          <p:nvPr isPhoto="0" userDrawn="0">
            <p:ph sz="half" idx="1" hasCustomPrompt="0"/>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hidden="0"/>
          <p:cNvSpPr>
            <a:spLocks noGrp="1"/>
          </p:cNvSpPr>
          <p:nvPr isPhoto="0" userDrawn="0">
            <p:ph type="dt" sz="half" idx="14" hasCustomPrompt="0"/>
          </p:nvPr>
        </p:nvSpPr>
        <p:spPr bwMode="auto"/>
        <p:txBody>
          <a:bodyPr/>
          <a:lstStyle/>
          <a:p>
            <a:pPr>
              <a:defRPr/>
            </a:pPr>
            <a:r>
              <a:rPr lang="en-GB"/>
              <a:t>07/12/2021</a:t>
            </a:r>
            <a:endParaRPr/>
          </a:p>
        </p:txBody>
      </p:sp>
      <p:sp>
        <p:nvSpPr>
          <p:cNvPr id="8" name="Footer Placeholder 7" hidden="0"/>
          <p:cNvSpPr>
            <a:spLocks noGrp="1"/>
          </p:cNvSpPr>
          <p:nvPr isPhoto="0" userDrawn="0">
            <p:ph type="ftr" sz="quarter" idx="15" hasCustomPrompt="0"/>
          </p:nvPr>
        </p:nvSpPr>
        <p:spPr bwMode="auto"/>
        <p:txBody>
          <a:bodyPr/>
          <a:lstStyle/>
          <a:p>
            <a:pPr>
              <a:defRPr/>
            </a:pPr>
            <a:r>
              <a:rPr lang="en-GB"/>
              <a:t>R. Ramjiawan</a:t>
            </a:r>
            <a:endParaRPr/>
          </a:p>
        </p:txBody>
      </p:sp>
      <p:sp>
        <p:nvSpPr>
          <p:cNvPr id="10" name="Slide Number Placeholder 9" hidden="0"/>
          <p:cNvSpPr>
            <a:spLocks noGrp="1"/>
          </p:cNvSpPr>
          <p:nvPr isPhoto="0" userDrawn="0">
            <p:ph type="sldNum" sz="quarter" idx="16" hasCustomPrompt="0"/>
          </p:nvPr>
        </p:nvSpPr>
        <p:spPr bwMode="auto"/>
        <p:txBody>
          <a:bodyPr/>
          <a:lstStyle/>
          <a:p>
            <a:pPr>
              <a:defRPr/>
            </a:pPr>
            <a:fld id="{6F5466C4-E5CD-4E84-8892-8426DCDF1367}" type="slidenum">
              <a:rPr lang="en-GB"/>
              <a:t/>
            </a:fld>
            <a:endParaRPr lang="en-GB"/>
          </a:p>
        </p:txBody>
      </p:sp>
      <p:sp>
        <p:nvSpPr>
          <p:cNvPr id="9" name="Picture Placeholder 5" hidden="0"/>
          <p:cNvSpPr>
            <a:spLocks noGrp="1"/>
          </p:cNvSpPr>
          <p:nvPr isPhoto="0" userDrawn="0">
            <p:ph type="pic" sz="quarter" idx="13" hasCustomPrompt="1"/>
          </p:nvPr>
        </p:nvSpPr>
        <p:spPr bwMode="auto">
          <a:xfrm>
            <a:off x="8075613" y="1592263"/>
            <a:ext cx="3708400"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5" hidden="0"/>
          <p:cNvSpPr>
            <a:spLocks noGrp="1"/>
          </p:cNvSpPr>
          <p:nvPr isPhoto="0" userDrawn="0">
            <p:ph type="pic" sz="quarter" idx="17" hasCustomPrompt="1"/>
          </p:nvPr>
        </p:nvSpPr>
        <p:spPr bwMode="auto">
          <a:xfrm>
            <a:off x="8124681" y="396970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4" name="Picture Placeholder 5" hidden="0"/>
          <p:cNvSpPr>
            <a:spLocks noGrp="1"/>
          </p:cNvSpPr>
          <p:nvPr isPhoto="0" userDrawn="0">
            <p:ph type="pic" sz="quarter" idx="18" hasCustomPrompt="1"/>
          </p:nvPr>
        </p:nvSpPr>
        <p:spPr bwMode="auto">
          <a:xfrm>
            <a:off x="4259263" y="159226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5" name="Picture Placeholder 5" hidden="0"/>
          <p:cNvSpPr>
            <a:spLocks noGrp="1"/>
          </p:cNvSpPr>
          <p:nvPr isPhoto="0" userDrawn="0">
            <p:ph type="pic" sz="quarter" idx="19" hasCustomPrompt="1"/>
          </p:nvPr>
        </p:nvSpPr>
        <p:spPr bwMode="auto">
          <a:xfrm>
            <a:off x="4259263" y="3978015"/>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Subtitles and 2 Pictures ">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lang="en-US"/>
          </a:p>
        </p:txBody>
      </p:sp>
      <p:sp>
        <p:nvSpPr>
          <p:cNvPr id="3" name="Text Placeholder 2" hidden="0"/>
          <p:cNvSpPr>
            <a:spLocks noGrp="1"/>
          </p:cNvSpPr>
          <p:nvPr isPhoto="0" userDrawn="0">
            <p:ph type="body" idx="1" hasCustomPrompt="0"/>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hidden="0"/>
          <p:cNvSpPr>
            <a:spLocks noGrp="1"/>
          </p:cNvSpPr>
          <p:nvPr isPhoto="0" userDrawn="0">
            <p:ph type="body" sz="quarter" idx="3" hasCustomPrompt="0"/>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hidden="0"/>
          <p:cNvSpPr>
            <a:spLocks noGrp="1"/>
          </p:cNvSpPr>
          <p:nvPr isPhoto="0" userDrawn="0">
            <p:ph type="pic" sz="quarter" idx="13" hasCustomPrompt="1"/>
          </p:nvPr>
        </p:nvSpPr>
        <p:spPr bwMode="auto">
          <a:xfrm>
            <a:off x="407988" y="2420938"/>
            <a:ext cx="5616575"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hidden="0"/>
          <p:cNvSpPr>
            <a:spLocks noGrp="1"/>
          </p:cNvSpPr>
          <p:nvPr isPhoto="0" userDrawn="0">
            <p:ph type="dt" sz="half" idx="15" hasCustomPrompt="0"/>
          </p:nvPr>
        </p:nvSpPr>
        <p:spPr bwMode="auto"/>
        <p:txBody>
          <a:bodyPr/>
          <a:lstStyle/>
          <a:p>
            <a:pPr>
              <a:defRPr/>
            </a:pPr>
            <a:r>
              <a:rPr lang="en-GB"/>
              <a:t>07/12/2021</a:t>
            </a:r>
            <a:endParaRPr/>
          </a:p>
        </p:txBody>
      </p:sp>
      <p:sp>
        <p:nvSpPr>
          <p:cNvPr id="6" name="Footer Placeholder 5" hidden="0"/>
          <p:cNvSpPr>
            <a:spLocks noGrp="1"/>
          </p:cNvSpPr>
          <p:nvPr isPhoto="0" userDrawn="0">
            <p:ph type="ftr" sz="quarter" idx="16" hasCustomPrompt="0"/>
          </p:nvPr>
        </p:nvSpPr>
        <p:spPr bwMode="auto"/>
        <p:txBody>
          <a:bodyPr/>
          <a:lstStyle/>
          <a:p>
            <a:pPr>
              <a:defRPr/>
            </a:pPr>
            <a:r>
              <a:rPr lang="en-GB"/>
              <a:t>R. Ramjiawan</a:t>
            </a:r>
            <a:endParaRPr/>
          </a:p>
        </p:txBody>
      </p:sp>
      <p:sp>
        <p:nvSpPr>
          <p:cNvPr id="10" name="Slide Number Placeholder 9" hidden="0"/>
          <p:cNvSpPr>
            <a:spLocks noGrp="1"/>
          </p:cNvSpPr>
          <p:nvPr isPhoto="0" userDrawn="0">
            <p:ph type="sldNum" sz="quarter" idx="17" hasCustomPrompt="0"/>
          </p:nvPr>
        </p:nvSpPr>
        <p:spPr bwMode="auto"/>
        <p:txBody>
          <a:bodyPr/>
          <a:lstStyle/>
          <a:p>
            <a:pPr>
              <a:defRPr/>
            </a:pPr>
            <a:fld id="{6F5466C4-E5CD-4E84-8892-8426DCDF1367}" type="slidenum">
              <a:rPr lang="en-GB"/>
              <a:t/>
            </a:fld>
            <a:endParaRPr lang="en-GB"/>
          </a:p>
        </p:txBody>
      </p:sp>
      <p:sp>
        <p:nvSpPr>
          <p:cNvPr id="8" name="Picture Placeholder 7" hidden="0"/>
          <p:cNvSpPr>
            <a:spLocks noGrp="1"/>
          </p:cNvSpPr>
          <p:nvPr isPhoto="0" userDrawn="0">
            <p:ph type="pic" sz="quarter" idx="18" hasCustomPrompt="1"/>
          </p:nvPr>
        </p:nvSpPr>
        <p:spPr bwMode="auto">
          <a:xfrm>
            <a:off x="6172200" y="2420938"/>
            <a:ext cx="5616575" cy="3779837"/>
          </a:xfrm>
          <a:prstGeom prst="rect">
            <a:avLst/>
          </a:prstGeom>
          <a:pattFill prst="lgCheck">
            <a:fgClr>
              <a:schemeClr val="accent4"/>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Subtitle and 3 Pictures">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lang="en-US"/>
          </a:p>
        </p:txBody>
      </p:sp>
      <p:sp>
        <p:nvSpPr>
          <p:cNvPr id="3" name="Text Placeholder 2" hidden="0"/>
          <p:cNvSpPr>
            <a:spLocks noGrp="1"/>
          </p:cNvSpPr>
          <p:nvPr isPhoto="0" userDrawn="0">
            <p:ph type="body" idx="1" hasCustomPrompt="0"/>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hidden="0"/>
          <p:cNvSpPr>
            <a:spLocks noGrp="1"/>
          </p:cNvSpPr>
          <p:nvPr isPhoto="0" userDrawn="0">
            <p:ph type="body" sz="quarter" idx="3" hasCustomPrompt="0"/>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hidden="0"/>
          <p:cNvSpPr>
            <a:spLocks noGrp="1"/>
          </p:cNvSpPr>
          <p:nvPr isPhoto="0" userDrawn="0">
            <p:ph type="pic" sz="quarter" idx="13" hasCustomPrompt="1"/>
          </p:nvPr>
        </p:nvSpPr>
        <p:spPr bwMode="auto">
          <a:xfrm>
            <a:off x="407989" y="2420938"/>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12" hidden="0"/>
          <p:cNvSpPr>
            <a:spLocks noGrp="1"/>
          </p:cNvSpPr>
          <p:nvPr isPhoto="0" userDrawn="0">
            <p:ph type="pic" sz="quarter" idx="14" hasCustomPrompt="1"/>
          </p:nvPr>
        </p:nvSpPr>
        <p:spPr bwMode="auto">
          <a:xfrm>
            <a:off x="8075613" y="2416175"/>
            <a:ext cx="3713187" cy="3779837"/>
          </a:xfrm>
          <a:prstGeom prst="rect">
            <a:avLst/>
          </a:prstGeom>
          <a:pattFill prst="lgCheck">
            <a:fgClr>
              <a:schemeClr val="accent4"/>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endParaRPr lang="en-US"/>
          </a:p>
        </p:txBody>
      </p:sp>
      <p:sp>
        <p:nvSpPr>
          <p:cNvPr id="10" name="Text Placeholder 2" hidden="0"/>
          <p:cNvSpPr>
            <a:spLocks noGrp="1"/>
          </p:cNvSpPr>
          <p:nvPr isPhoto="0" userDrawn="0">
            <p:ph type="body" idx="15" hasCustomPrompt="0"/>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hidden="0"/>
          <p:cNvSpPr>
            <a:spLocks noGrp="1"/>
          </p:cNvSpPr>
          <p:nvPr isPhoto="0" userDrawn="0">
            <p:ph type="pic" sz="quarter" idx="16" hasCustomPrompt="1"/>
          </p:nvPr>
        </p:nvSpPr>
        <p:spPr bwMode="auto">
          <a:xfrm>
            <a:off x="4253848" y="2429902"/>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hidden="0"/>
          <p:cNvSpPr>
            <a:spLocks noGrp="1"/>
          </p:cNvSpPr>
          <p:nvPr isPhoto="0" userDrawn="0">
            <p:ph type="dt" sz="half" idx="17" hasCustomPrompt="0"/>
          </p:nvPr>
        </p:nvSpPr>
        <p:spPr bwMode="auto"/>
        <p:txBody>
          <a:bodyPr/>
          <a:lstStyle/>
          <a:p>
            <a:pPr>
              <a:defRPr/>
            </a:pPr>
            <a:r>
              <a:rPr lang="en-GB"/>
              <a:t>07/12/2021</a:t>
            </a:r>
            <a:endParaRPr/>
          </a:p>
        </p:txBody>
      </p:sp>
      <p:sp>
        <p:nvSpPr>
          <p:cNvPr id="6" name="Footer Placeholder 5" hidden="0"/>
          <p:cNvSpPr>
            <a:spLocks noGrp="1"/>
          </p:cNvSpPr>
          <p:nvPr isPhoto="0" userDrawn="0">
            <p:ph type="ftr" sz="quarter" idx="18" hasCustomPrompt="0"/>
          </p:nvPr>
        </p:nvSpPr>
        <p:spPr bwMode="auto"/>
        <p:txBody>
          <a:bodyPr/>
          <a:lstStyle/>
          <a:p>
            <a:pPr>
              <a:defRPr/>
            </a:pPr>
            <a:r>
              <a:rPr lang="en-GB"/>
              <a:t>R. Ramjiawan</a:t>
            </a:r>
            <a:endParaRPr/>
          </a:p>
        </p:txBody>
      </p:sp>
      <p:sp>
        <p:nvSpPr>
          <p:cNvPr id="14" name="Slide Number Placeholder 13" hidden="0"/>
          <p:cNvSpPr>
            <a:spLocks noGrp="1"/>
          </p:cNvSpPr>
          <p:nvPr isPhoto="0" userDrawn="0">
            <p:ph type="sldNum" sz="quarter" idx="19"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ext and 3 Pictures with boxes">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lang="en-US"/>
          </a:p>
        </p:txBody>
      </p:sp>
      <p:sp>
        <p:nvSpPr>
          <p:cNvPr id="10" name="Text Placeholder 2" hidden="0"/>
          <p:cNvSpPr>
            <a:spLocks noGrp="1"/>
          </p:cNvSpPr>
          <p:nvPr isPhoto="0" userDrawn="0">
            <p:ph type="body" idx="15" hasCustomPrompt="0"/>
          </p:nvPr>
        </p:nvSpPr>
        <p:spPr bwMode="auto">
          <a:xfrm>
            <a:off x="4116386" y="1601376"/>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hidden="0"/>
          <p:cNvSpPr>
            <a:spLocks noGrp="1"/>
          </p:cNvSpPr>
          <p:nvPr isPhoto="0" userDrawn="0">
            <p:ph type="pic" sz="quarter" idx="16" hasCustomPrompt="1"/>
          </p:nvPr>
        </p:nvSpPr>
        <p:spPr bwMode="auto">
          <a:xfrm>
            <a:off x="4116386" y="2732442"/>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hidden="0"/>
          <p:cNvSpPr>
            <a:spLocks noGrp="1"/>
          </p:cNvSpPr>
          <p:nvPr isPhoto="0" userDrawn="0">
            <p:ph type="dt" sz="half" idx="17" hasCustomPrompt="0"/>
          </p:nvPr>
        </p:nvSpPr>
        <p:spPr bwMode="auto"/>
        <p:txBody>
          <a:bodyPr/>
          <a:lstStyle/>
          <a:p>
            <a:pPr>
              <a:defRPr/>
            </a:pPr>
            <a:r>
              <a:rPr lang="en-GB"/>
              <a:t>07/12/2021</a:t>
            </a:r>
            <a:endParaRPr/>
          </a:p>
        </p:txBody>
      </p:sp>
      <p:sp>
        <p:nvSpPr>
          <p:cNvPr id="6" name="Footer Placeholder 5" hidden="0"/>
          <p:cNvSpPr>
            <a:spLocks noGrp="1"/>
          </p:cNvSpPr>
          <p:nvPr isPhoto="0" userDrawn="0">
            <p:ph type="ftr" sz="quarter" idx="18" hasCustomPrompt="0"/>
          </p:nvPr>
        </p:nvSpPr>
        <p:spPr bwMode="auto"/>
        <p:txBody>
          <a:bodyPr/>
          <a:lstStyle/>
          <a:p>
            <a:pPr>
              <a:defRPr/>
            </a:pPr>
            <a:r>
              <a:rPr lang="en-GB"/>
              <a:t>R. Ramjiawan</a:t>
            </a:r>
            <a:endParaRPr/>
          </a:p>
        </p:txBody>
      </p:sp>
      <p:sp>
        <p:nvSpPr>
          <p:cNvPr id="14" name="Slide Number Placeholder 13" hidden="0"/>
          <p:cNvSpPr>
            <a:spLocks noGrp="1"/>
          </p:cNvSpPr>
          <p:nvPr isPhoto="0" userDrawn="0">
            <p:ph type="sldNum" sz="quarter" idx="19" hasCustomPrompt="0"/>
          </p:nvPr>
        </p:nvSpPr>
        <p:spPr bwMode="auto"/>
        <p:txBody>
          <a:bodyPr/>
          <a:lstStyle/>
          <a:p>
            <a:pPr>
              <a:defRPr/>
            </a:pPr>
            <a:fld id="{6F5466C4-E5CD-4E84-8892-8426DCDF1367}" type="slidenum">
              <a:rPr lang="en-GB"/>
              <a:t/>
            </a:fld>
            <a:endParaRPr lang="en-GB"/>
          </a:p>
        </p:txBody>
      </p:sp>
      <p:sp>
        <p:nvSpPr>
          <p:cNvPr id="15" name="Text Placeholder 2" hidden="0"/>
          <p:cNvSpPr>
            <a:spLocks noGrp="1"/>
          </p:cNvSpPr>
          <p:nvPr isPhoto="0" userDrawn="0">
            <p:ph type="body" idx="20" hasCustomPrompt="0"/>
          </p:nvPr>
        </p:nvSpPr>
        <p:spPr bwMode="auto">
          <a:xfrm>
            <a:off x="3275"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6" name="Picture Placeholder 10" hidden="0"/>
          <p:cNvSpPr>
            <a:spLocks noGrp="1"/>
          </p:cNvSpPr>
          <p:nvPr isPhoto="0" userDrawn="0">
            <p:ph type="pic" sz="quarter" idx="21" hasCustomPrompt="1"/>
          </p:nvPr>
        </p:nvSpPr>
        <p:spPr bwMode="auto">
          <a:xfrm>
            <a:off x="4050"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7" name="Text Placeholder 2" hidden="0"/>
          <p:cNvSpPr>
            <a:spLocks noGrp="1"/>
          </p:cNvSpPr>
          <p:nvPr isPhoto="0" userDrawn="0">
            <p:ph type="body" idx="22" hasCustomPrompt="0"/>
          </p:nvPr>
        </p:nvSpPr>
        <p:spPr bwMode="auto">
          <a:xfrm>
            <a:off x="8232388"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8" name="Picture Placeholder 10" hidden="0"/>
          <p:cNvSpPr>
            <a:spLocks noGrp="1"/>
          </p:cNvSpPr>
          <p:nvPr isPhoto="0" userDrawn="0">
            <p:ph type="pic" sz="quarter" idx="23" hasCustomPrompt="1"/>
          </p:nvPr>
        </p:nvSpPr>
        <p:spPr bwMode="auto">
          <a:xfrm>
            <a:off x="8232388"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Picture Horizontal and texts">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lang="en-US"/>
          </a:p>
        </p:txBody>
      </p:sp>
      <p:sp>
        <p:nvSpPr>
          <p:cNvPr id="11" name="Picture Placeholder 10" hidden="0"/>
          <p:cNvSpPr>
            <a:spLocks noGrp="1"/>
          </p:cNvSpPr>
          <p:nvPr isPhoto="0" userDrawn="0">
            <p:ph type="pic" sz="quarter" idx="13" hasCustomPrompt="1"/>
          </p:nvPr>
        </p:nvSpPr>
        <p:spPr bwMode="auto">
          <a:xfrm>
            <a:off x="412776" y="1592263"/>
            <a:ext cx="11376024" cy="256390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hidden="0"/>
          <p:cNvSpPr>
            <a:spLocks noGrp="1"/>
          </p:cNvSpPr>
          <p:nvPr isPhoto="0" userDrawn="0">
            <p:ph type="body" sz="quarter" idx="14" hasCustomPrompt="0"/>
          </p:nvPr>
        </p:nvSpPr>
        <p:spPr bwMode="auto">
          <a:xfrm>
            <a:off x="407989" y="4294188"/>
            <a:ext cx="3708400"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hidden="0"/>
          <p:cNvSpPr>
            <a:spLocks noGrp="1"/>
          </p:cNvSpPr>
          <p:nvPr isPhoto="0" userDrawn="0">
            <p:ph type="body" sz="quarter" idx="15" hasCustomPrompt="0"/>
          </p:nvPr>
        </p:nvSpPr>
        <p:spPr bwMode="auto">
          <a:xfrm>
            <a:off x="4267201" y="4294188"/>
            <a:ext cx="3665537"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hidden="0"/>
          <p:cNvSpPr>
            <a:spLocks noGrp="1"/>
          </p:cNvSpPr>
          <p:nvPr isPhoto="0" userDrawn="0">
            <p:ph type="dt" sz="half" idx="16" hasCustomPrompt="0"/>
          </p:nvPr>
        </p:nvSpPr>
        <p:spPr bwMode="auto"/>
        <p:txBody>
          <a:bodyPr/>
          <a:lstStyle/>
          <a:p>
            <a:pPr>
              <a:defRPr/>
            </a:pPr>
            <a:r>
              <a:rPr lang="en-GB"/>
              <a:t>07/12/2021</a:t>
            </a:r>
            <a:endParaRPr/>
          </a:p>
        </p:txBody>
      </p:sp>
      <p:sp>
        <p:nvSpPr>
          <p:cNvPr id="4" name="Footer Placeholder 3" hidden="0"/>
          <p:cNvSpPr>
            <a:spLocks noGrp="1"/>
          </p:cNvSpPr>
          <p:nvPr isPhoto="0" userDrawn="0">
            <p:ph type="ftr" sz="quarter" idx="17" hasCustomPrompt="0"/>
          </p:nvPr>
        </p:nvSpPr>
        <p:spPr bwMode="auto"/>
        <p:txBody>
          <a:bodyPr/>
          <a:lstStyle/>
          <a:p>
            <a:pPr>
              <a:defRPr/>
            </a:pPr>
            <a:r>
              <a:rPr lang="en-GB"/>
              <a:t>R. Ramjiawan</a:t>
            </a:r>
            <a:endParaRPr/>
          </a:p>
        </p:txBody>
      </p:sp>
      <p:sp>
        <p:nvSpPr>
          <p:cNvPr id="5" name="Slide Number Placeholder 4" hidden="0"/>
          <p:cNvSpPr>
            <a:spLocks noGrp="1"/>
          </p:cNvSpPr>
          <p:nvPr isPhoto="0" userDrawn="0">
            <p:ph type="sldNum" sz="quarter" idx="18" hasCustomPrompt="0"/>
          </p:nvPr>
        </p:nvSpPr>
        <p:spPr bwMode="auto"/>
        <p:txBody>
          <a:bodyPr/>
          <a:lstStyle/>
          <a:p>
            <a:pPr>
              <a:defRPr/>
            </a:pPr>
            <a:fld id="{6F5466C4-E5CD-4E84-8892-8426DCDF1367}" type="slidenum">
              <a:rPr lang="en-GB"/>
              <a:t/>
            </a:fld>
            <a:endParaRPr lang="en-GB"/>
          </a:p>
        </p:txBody>
      </p:sp>
      <p:sp>
        <p:nvSpPr>
          <p:cNvPr id="9" name="Text Placeholder 5" hidden="0"/>
          <p:cNvSpPr>
            <a:spLocks noGrp="1"/>
          </p:cNvSpPr>
          <p:nvPr isPhoto="0" userDrawn="0">
            <p:ph type="body" sz="quarter" idx="19" hasCustomPrompt="0"/>
          </p:nvPr>
        </p:nvSpPr>
        <p:spPr bwMode="auto">
          <a:xfrm>
            <a:off x="8085668" y="4294188"/>
            <a:ext cx="3703132"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Picture Horizontal and text in boxes">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lang="en-US"/>
          </a:p>
        </p:txBody>
      </p:sp>
      <p:sp>
        <p:nvSpPr>
          <p:cNvPr id="11" name="Picture Placeholder 10" hidden="0"/>
          <p:cNvSpPr>
            <a:spLocks noGrp="1"/>
          </p:cNvSpPr>
          <p:nvPr isPhoto="0" userDrawn="0">
            <p:ph type="pic" sz="quarter" idx="13" hasCustomPrompt="1"/>
          </p:nvPr>
        </p:nvSpPr>
        <p:spPr bwMode="auto">
          <a:xfrm>
            <a:off x="0" y="1592263"/>
            <a:ext cx="12192000" cy="2945870"/>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hidden="0"/>
          <p:cNvSpPr>
            <a:spLocks noGrp="1"/>
          </p:cNvSpPr>
          <p:nvPr isPhoto="0" userDrawn="0">
            <p:ph type="body" sz="quarter" idx="14" hasCustomPrompt="0"/>
          </p:nvPr>
        </p:nvSpPr>
        <p:spPr bwMode="auto">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hidden="0"/>
          <p:cNvSpPr>
            <a:spLocks noGrp="1"/>
          </p:cNvSpPr>
          <p:nvPr isPhoto="0" userDrawn="0">
            <p:ph type="body" sz="quarter" idx="15" hasCustomPrompt="0"/>
          </p:nvPr>
        </p:nvSpPr>
        <p:spPr bwMode="auto">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hidden="0"/>
          <p:cNvSpPr>
            <a:spLocks noGrp="1"/>
          </p:cNvSpPr>
          <p:nvPr isPhoto="0" userDrawn="0">
            <p:ph type="dt" sz="half" idx="16" hasCustomPrompt="0"/>
          </p:nvPr>
        </p:nvSpPr>
        <p:spPr bwMode="auto"/>
        <p:txBody>
          <a:bodyPr/>
          <a:lstStyle/>
          <a:p>
            <a:pPr>
              <a:defRPr/>
            </a:pPr>
            <a:r>
              <a:rPr lang="en-GB"/>
              <a:t>07/12/2021</a:t>
            </a:r>
            <a:endParaRPr/>
          </a:p>
        </p:txBody>
      </p:sp>
      <p:sp>
        <p:nvSpPr>
          <p:cNvPr id="4" name="Footer Placeholder 3" hidden="0"/>
          <p:cNvSpPr>
            <a:spLocks noGrp="1"/>
          </p:cNvSpPr>
          <p:nvPr isPhoto="0" userDrawn="0">
            <p:ph type="ftr" sz="quarter" idx="17" hasCustomPrompt="0"/>
          </p:nvPr>
        </p:nvSpPr>
        <p:spPr bwMode="auto"/>
        <p:txBody>
          <a:bodyPr/>
          <a:lstStyle/>
          <a:p>
            <a:pPr>
              <a:defRPr/>
            </a:pPr>
            <a:r>
              <a:rPr lang="en-GB"/>
              <a:t>R. Ramjiawan</a:t>
            </a:r>
            <a:endParaRPr/>
          </a:p>
        </p:txBody>
      </p:sp>
      <p:sp>
        <p:nvSpPr>
          <p:cNvPr id="5" name="Slide Number Placeholder 4" hidden="0"/>
          <p:cNvSpPr>
            <a:spLocks noGrp="1"/>
          </p:cNvSpPr>
          <p:nvPr isPhoto="0" userDrawn="0">
            <p:ph type="sldNum" sz="quarter" idx="18" hasCustomPrompt="0"/>
          </p:nvPr>
        </p:nvSpPr>
        <p:spPr bwMode="auto"/>
        <p:txBody>
          <a:bodyPr/>
          <a:lstStyle/>
          <a:p>
            <a:pPr>
              <a:defRPr/>
            </a:pPr>
            <a:fld id="{6F5466C4-E5CD-4E84-8892-8426DCDF1367}" type="slidenum">
              <a:rPr lang="en-GB"/>
              <a:t/>
            </a:fld>
            <a:endParaRPr lang="en-GB"/>
          </a:p>
        </p:txBody>
      </p:sp>
      <p:sp>
        <p:nvSpPr>
          <p:cNvPr id="9" name="Text Placeholder 5" hidden="0"/>
          <p:cNvSpPr>
            <a:spLocks noGrp="1"/>
          </p:cNvSpPr>
          <p:nvPr isPhoto="0" userDrawn="0">
            <p:ph type="body" sz="quarter" idx="19" hasCustomPrompt="0"/>
          </p:nvPr>
        </p:nvSpPr>
        <p:spPr bwMode="auto">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Chapter Header">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7" y="1709738"/>
            <a:ext cx="11376025" cy="2852737"/>
          </a:xfrm>
        </p:spPr>
        <p:txBody>
          <a:bodyPr anchor="b"/>
          <a:lstStyle>
            <a:lvl1pPr>
              <a:defRPr sz="5000"/>
            </a:lvl1pPr>
          </a:lstStyle>
          <a:p>
            <a:pPr>
              <a:defRPr/>
            </a:pPr>
            <a:r>
              <a:rPr lang="en-US"/>
              <a:t>Click to edit Master title style</a:t>
            </a:r>
            <a:endParaRPr lang="en-US"/>
          </a:p>
        </p:txBody>
      </p:sp>
      <p:sp>
        <p:nvSpPr>
          <p:cNvPr id="3" name="Text Placeholder 2" hidden="0"/>
          <p:cNvSpPr>
            <a:spLocks noGrp="1"/>
          </p:cNvSpPr>
          <p:nvPr isPhoto="0" userDrawn="0">
            <p:ph type="body" idx="1" hasCustomPrompt="0"/>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endParaRPr/>
          </a:p>
        </p:txBody>
      </p:sp>
      <p:sp>
        <p:nvSpPr>
          <p:cNvPr id="7" name="Date Placeholder 6" hidden="0"/>
          <p:cNvSpPr>
            <a:spLocks noGrp="1"/>
          </p:cNvSpPr>
          <p:nvPr isPhoto="0" userDrawn="0">
            <p:ph type="dt" sz="half" idx="10" hasCustomPrompt="0"/>
          </p:nvPr>
        </p:nvSpPr>
        <p:spPr bwMode="auto"/>
        <p:txBody>
          <a:bodyPr/>
          <a:lstStyle/>
          <a:p>
            <a:pPr>
              <a:defRPr/>
            </a:pPr>
            <a:r>
              <a:rPr lang="en-GB"/>
              <a:t>07/12/2021</a:t>
            </a:r>
            <a:endParaRPr/>
          </a:p>
        </p:txBody>
      </p:sp>
      <p:sp>
        <p:nvSpPr>
          <p:cNvPr id="8" name="Footer Placeholder 7" hidden="0"/>
          <p:cNvSpPr>
            <a:spLocks noGrp="1"/>
          </p:cNvSpPr>
          <p:nvPr isPhoto="0" userDrawn="0">
            <p:ph type="ftr" sz="quarter" idx="11" hasCustomPrompt="0"/>
          </p:nvPr>
        </p:nvSpPr>
        <p:spPr bwMode="auto"/>
        <p:txBody>
          <a:bodyPr/>
          <a:lstStyle/>
          <a:p>
            <a:pPr>
              <a:defRPr/>
            </a:pPr>
            <a:r>
              <a:rPr lang="en-GB"/>
              <a:t>R. Ramjiawan</a:t>
            </a:r>
            <a:endParaRPr/>
          </a:p>
        </p:txBody>
      </p:sp>
      <p:sp>
        <p:nvSpPr>
          <p:cNvPr id="9" name="Slide Number Placeholder 8"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le Only  ">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lang="en-US"/>
          </a:p>
        </p:txBody>
      </p:sp>
      <p:sp>
        <p:nvSpPr>
          <p:cNvPr id="6" name="Date Placeholder 5" hidden="0"/>
          <p:cNvSpPr>
            <a:spLocks noGrp="1"/>
          </p:cNvSpPr>
          <p:nvPr isPhoto="0" userDrawn="0">
            <p:ph type="dt" sz="half" idx="10" hasCustomPrompt="0"/>
          </p:nvPr>
        </p:nvSpPr>
        <p:spPr bwMode="auto"/>
        <p:txBody>
          <a:bodyPr/>
          <a:lstStyle/>
          <a:p>
            <a:pPr>
              <a:defRPr/>
            </a:pPr>
            <a:r>
              <a:rPr lang="en-GB"/>
              <a:t>07/12/2021</a:t>
            </a:r>
            <a:endParaRPr/>
          </a:p>
        </p:txBody>
      </p:sp>
      <p:sp>
        <p:nvSpPr>
          <p:cNvPr id="7" name="Footer Placeholder 6" hidden="0"/>
          <p:cNvSpPr>
            <a:spLocks noGrp="1"/>
          </p:cNvSpPr>
          <p:nvPr isPhoto="0" userDrawn="0">
            <p:ph type="ftr" sz="quarter" idx="11" hasCustomPrompt="0"/>
          </p:nvPr>
        </p:nvSpPr>
        <p:spPr bwMode="auto"/>
        <p:txBody>
          <a:bodyPr/>
          <a:lstStyle/>
          <a:p>
            <a:pPr>
              <a:defRPr/>
            </a:pPr>
            <a:r>
              <a:rPr lang="en-GB"/>
              <a:t>R. Ramjiawan</a:t>
            </a:r>
            <a:endParaRPr/>
          </a:p>
        </p:txBody>
      </p:sp>
      <p:sp>
        <p:nvSpPr>
          <p:cNvPr id="8" name="Slide Number Placeholder 7"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le Slide  ">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ctrTitle" hasCustomPrompt="0"/>
          </p:nvPr>
        </p:nvSpPr>
        <p:spPr bwMode="auto">
          <a:xfrm>
            <a:off x="1524000" y="1046163"/>
            <a:ext cx="9144000" cy="2387600"/>
          </a:xfrm>
        </p:spPr>
        <p:txBody>
          <a:bodyPr anchor="b"/>
          <a:lstStyle>
            <a:lvl1pPr algn="ctr">
              <a:defRPr sz="6000"/>
            </a:lvl1pPr>
          </a:lstStyle>
          <a:p>
            <a:pPr>
              <a:defRPr/>
            </a:pPr>
            <a:r>
              <a:rPr lang="en-US"/>
              <a:t>Click to edit Master title style</a:t>
            </a:r>
            <a:endParaRPr lang="en-US"/>
          </a:p>
        </p:txBody>
      </p:sp>
      <p:sp>
        <p:nvSpPr>
          <p:cNvPr id="3" name="Subtitle 2" hidden="0"/>
          <p:cNvSpPr>
            <a:spLocks noGrp="1"/>
          </p:cNvSpPr>
          <p:nvPr isPhoto="0" userDrawn="0">
            <p:ph type="subTitle" idx="1" hasCustomPrompt="0"/>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a:p>
        </p:txBody>
      </p:sp>
      <p:sp>
        <p:nvSpPr>
          <p:cNvPr id="7" name="Date Placeholder 6" hidden="0"/>
          <p:cNvSpPr>
            <a:spLocks noGrp="1"/>
          </p:cNvSpPr>
          <p:nvPr isPhoto="0" userDrawn="0">
            <p:ph type="dt" sz="half" idx="10" hasCustomPrompt="0"/>
          </p:nvPr>
        </p:nvSpPr>
        <p:spPr bwMode="auto"/>
        <p:txBody>
          <a:bodyPr/>
          <a:lstStyle/>
          <a:p>
            <a:pPr>
              <a:defRPr/>
            </a:pPr>
            <a:r>
              <a:rPr lang="en-GB"/>
              <a:t>07/12/2021</a:t>
            </a:r>
            <a:endParaRPr/>
          </a:p>
        </p:txBody>
      </p:sp>
      <p:sp>
        <p:nvSpPr>
          <p:cNvPr id="8" name="Footer Placeholder 7" hidden="0"/>
          <p:cNvSpPr>
            <a:spLocks noGrp="1"/>
          </p:cNvSpPr>
          <p:nvPr isPhoto="0" userDrawn="0">
            <p:ph type="ftr" sz="quarter" idx="11" hasCustomPrompt="0"/>
          </p:nvPr>
        </p:nvSpPr>
        <p:spPr bwMode="auto"/>
        <p:txBody>
          <a:bodyPr/>
          <a:lstStyle/>
          <a:p>
            <a:pPr>
              <a:defRPr/>
            </a:pPr>
            <a:r>
              <a:rPr lang="en-GB"/>
              <a:t>R. Ramjiawan</a:t>
            </a:r>
            <a:endParaRPr/>
          </a:p>
        </p:txBody>
      </p:sp>
      <p:sp>
        <p:nvSpPr>
          <p:cNvPr id="9" name="Slide Number Placeholder 8"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1_Blank">
    <p:spTree>
      <p:nvGrpSpPr>
        <p:cNvPr id="1" name="" hidden="0"/>
        <p:cNvGrpSpPr/>
        <p:nvPr isPhoto="0" userDrawn="0"/>
      </p:nvGrpSpPr>
      <p:grpSpPr bwMode="auto">
        <a:xfrm>
          <a:off x="0" y="0"/>
          <a:ext cx="0" cy="0"/>
          <a:chOff x="0" y="0"/>
          <a:chExt cx="0" cy="0"/>
        </a:xfrm>
      </p:grpSpPr>
      <p:sp>
        <p:nvSpPr>
          <p:cNvPr id="5" name="Date Placeholder 4" hidden="0"/>
          <p:cNvSpPr>
            <a:spLocks noGrp="1"/>
          </p:cNvSpPr>
          <p:nvPr isPhoto="0" userDrawn="0">
            <p:ph type="dt" sz="half" idx="10" hasCustomPrompt="0"/>
          </p:nvPr>
        </p:nvSpPr>
        <p:spPr bwMode="auto"/>
        <p:txBody>
          <a:bodyPr/>
          <a:lstStyle/>
          <a:p>
            <a:pPr>
              <a:defRPr/>
            </a:pPr>
            <a:r>
              <a:rPr lang="en-GB"/>
              <a:t>07/12/2021</a:t>
            </a:r>
            <a:endParaRPr/>
          </a:p>
        </p:txBody>
      </p:sp>
      <p:sp>
        <p:nvSpPr>
          <p:cNvPr id="6" name="Footer Placeholder 5" hidden="0"/>
          <p:cNvSpPr>
            <a:spLocks noGrp="1"/>
          </p:cNvSpPr>
          <p:nvPr isPhoto="0" userDrawn="0">
            <p:ph type="ftr" sz="quarter" idx="11" hasCustomPrompt="0"/>
          </p:nvPr>
        </p:nvSpPr>
        <p:spPr bwMode="auto"/>
        <p:txBody>
          <a:bodyPr/>
          <a:lstStyle/>
          <a:p>
            <a:pPr>
              <a:defRPr/>
            </a:pPr>
            <a:r>
              <a:rPr lang="en-GB"/>
              <a:t>R. Ramjiawan</a:t>
            </a:r>
            <a:endParaRPr/>
          </a:p>
        </p:txBody>
      </p:sp>
      <p:sp>
        <p:nvSpPr>
          <p:cNvPr id="7" name="Slide Number Placeholder 6"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blank" userDrawn="1">
  <p:cSld name="Last slide">
    <p:spTree>
      <p:nvGrpSpPr>
        <p:cNvPr id="1" name="" hidden="0"/>
        <p:cNvGrpSpPr/>
        <p:nvPr isPhoto="0" userDrawn="0"/>
      </p:nvGrpSpPr>
      <p:grpSpPr bwMode="auto">
        <a:xfrm>
          <a:off x="0" y="0"/>
          <a:ext cx="0" cy="0"/>
          <a:chOff x="0" y="0"/>
          <a:chExt cx="0" cy="0"/>
        </a:xfrm>
      </p:grpSpPr>
      <p:sp>
        <p:nvSpPr>
          <p:cNvPr id="4" name="TextBox 3" hidden="0"/>
          <p:cNvSpPr txBox="1"/>
          <p:nvPr isPhoto="0" userDrawn="0"/>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hidden="0"/>
          <p:cNvPicPr>
            <a:picLocks noChangeAspect="1"/>
          </p:cNvPicPr>
          <p:nvPr isPhoto="0" userDrawn="0"/>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Title Slide with logo">
    <p:bg>
      <p:bgPr shadeToTitle="0">
        <a:solidFill>
          <a:schemeClr val="tx1"/>
        </a:solidFill>
      </p:bgPr>
    </p:bg>
    <p:spTree>
      <p:nvGrpSpPr>
        <p:cNvPr id="1" name="" hidden="0"/>
        <p:cNvGrpSpPr/>
        <p:nvPr isPhoto="0" userDrawn="0"/>
      </p:nvGrpSpPr>
      <p:grpSpPr bwMode="auto">
        <a:xfrm>
          <a:off x="0" y="0"/>
          <a:ext cx="0" cy="0"/>
          <a:chOff x="0" y="0"/>
          <a:chExt cx="0" cy="0"/>
        </a:xfrm>
      </p:grpSpPr>
      <p:pic>
        <p:nvPicPr>
          <p:cNvPr id="4" name="Image 2" descr="logooutline.eps" hidden="0"/>
          <p:cNvPicPr>
            <a:picLocks noChangeAspect="1"/>
          </p:cNvPicPr>
          <p:nvPr isPhoto="0" userDrawn="0"/>
        </p:nvPicPr>
        <p:blipFill>
          <a:blip r:embed="rId2"/>
          <a:stretch/>
        </p:blipFill>
        <p:spPr bwMode="auto">
          <a:xfrm>
            <a:off x="5106130" y="710117"/>
            <a:ext cx="1990424" cy="1970420"/>
          </a:xfrm>
          <a:prstGeom prst="rect">
            <a:avLst/>
          </a:prstGeom>
        </p:spPr>
      </p:pic>
      <p:sp>
        <p:nvSpPr>
          <p:cNvPr id="3" name="Title 1" hidden="0"/>
          <p:cNvSpPr>
            <a:spLocks noGrp="1"/>
          </p:cNvSpPr>
          <p:nvPr isPhoto="0" userDrawn="0">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5" name="Subtitle 2" hidden="0"/>
          <p:cNvSpPr>
            <a:spLocks noGrp="1"/>
          </p:cNvSpPr>
          <p:nvPr isPhoto="0" userDrawn="0">
            <p:ph type="subTitle" idx="1" hasCustomPrompt="0"/>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Content  ">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Title 6" hidden="0"/>
          <p:cNvSpPr>
            <a:spLocks noGrp="1"/>
          </p:cNvSpPr>
          <p:nvPr isPhoto="0" userDrawn="0">
            <p:ph type="title" hasCustomPrompt="0"/>
          </p:nvPr>
        </p:nvSpPr>
        <p:spPr bwMode="auto"/>
        <p:txBody>
          <a:bodyPr/>
          <a:lstStyle/>
          <a:p>
            <a:pPr>
              <a:defRPr/>
            </a:pPr>
            <a:r>
              <a:rPr lang="en-US"/>
              <a:t>Click to edit Master title style</a:t>
            </a:r>
            <a:endParaRPr lang="en-US"/>
          </a:p>
        </p:txBody>
      </p:sp>
      <p:sp>
        <p:nvSpPr>
          <p:cNvPr id="11"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12"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13" name="Slide Number Placeholder 12"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Bulleted Content">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7" name="Title 6" hidden="0"/>
          <p:cNvSpPr>
            <a:spLocks noGrp="1"/>
          </p:cNvSpPr>
          <p:nvPr isPhoto="0" userDrawn="0">
            <p:ph type="title" hasCustomPrompt="0"/>
          </p:nvPr>
        </p:nvSpPr>
        <p:spPr bwMode="auto"/>
        <p:txBody>
          <a:bodyPr/>
          <a:lstStyle/>
          <a:p>
            <a:pPr>
              <a:defRPr/>
            </a:pPr>
            <a:r>
              <a:rPr lang="en-US"/>
              <a:t>Click to edit Master title style</a:t>
            </a:r>
            <a:endParaRPr lang="en-US"/>
          </a:p>
        </p:txBody>
      </p:sp>
      <p:sp>
        <p:nvSpPr>
          <p:cNvPr id="11"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12"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13" name="Slide Number Placeholder 12"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Big Picture">
    <p:spTree>
      <p:nvGrpSpPr>
        <p:cNvPr id="1" name="" hidden="0"/>
        <p:cNvGrpSpPr/>
        <p:nvPr isPhoto="0" userDrawn="0"/>
      </p:nvGrpSpPr>
      <p:grpSpPr bwMode="auto">
        <a:xfrm>
          <a:off x="0" y="0"/>
          <a:ext cx="0" cy="0"/>
          <a:chOff x="0" y="0"/>
          <a:chExt cx="0" cy="0"/>
        </a:xfrm>
      </p:grpSpPr>
      <p:sp>
        <p:nvSpPr>
          <p:cNvPr id="7" name="Title 6" hidden="0"/>
          <p:cNvSpPr>
            <a:spLocks noGrp="1"/>
          </p:cNvSpPr>
          <p:nvPr isPhoto="0" userDrawn="0">
            <p:ph type="title" hasCustomPrompt="0"/>
          </p:nvPr>
        </p:nvSpPr>
        <p:spPr bwMode="auto"/>
        <p:txBody>
          <a:bodyPr/>
          <a:lstStyle/>
          <a:p>
            <a:pPr>
              <a:defRPr/>
            </a:pPr>
            <a:r>
              <a:rPr lang="en-US"/>
              <a:t>Click to edit Master title style</a:t>
            </a:r>
            <a:endParaRPr lang="en-US"/>
          </a:p>
        </p:txBody>
      </p:sp>
      <p:sp>
        <p:nvSpPr>
          <p:cNvPr id="11"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12"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13" name="Slide Number Placeholder 12"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
        <p:nvSpPr>
          <p:cNvPr id="4" name="Picture Placeholder 3" hidden="0"/>
          <p:cNvSpPr>
            <a:spLocks noGrp="1"/>
          </p:cNvSpPr>
          <p:nvPr isPhoto="0" userDrawn="0">
            <p:ph type="pic" sz="quarter" idx="13" hasCustomPrompt="1"/>
          </p:nvPr>
        </p:nvSpPr>
        <p:spPr bwMode="auto">
          <a:xfrm>
            <a:off x="407988" y="1439863"/>
            <a:ext cx="11376025" cy="4760912"/>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Full page Picture">
    <p:spTree>
      <p:nvGrpSpPr>
        <p:cNvPr id="1" name="" hidden="0"/>
        <p:cNvGrpSpPr/>
        <p:nvPr isPhoto="0" userDrawn="0"/>
      </p:nvGrpSpPr>
      <p:grpSpPr bwMode="auto">
        <a:xfrm>
          <a:off x="0" y="0"/>
          <a:ext cx="0" cy="0"/>
          <a:chOff x="0" y="0"/>
          <a:chExt cx="0" cy="0"/>
        </a:xfrm>
      </p:grpSpPr>
      <p:sp>
        <p:nvSpPr>
          <p:cNvPr id="8" name="Picture Placeholder 3" hidden="0"/>
          <p:cNvSpPr>
            <a:spLocks noGrp="1"/>
          </p:cNvSpPr>
          <p:nvPr isPhoto="0" userDrawn="0">
            <p:ph type="pic" sz="quarter" idx="13" hasCustomPrompt="1"/>
          </p:nvPr>
        </p:nvSpPr>
        <p:spPr bwMode="auto">
          <a:xfrm>
            <a:off x="0" y="-29980"/>
            <a:ext cx="12192000" cy="6351588"/>
          </a:xfrm>
          <a:prstGeom prst="rect">
            <a:avLst/>
          </a:prstGeom>
          <a:pattFill prst="lgCheck">
            <a:fgClr>
              <a:schemeClr val="accent4"/>
            </a:fgClr>
            <a:bgClr>
              <a:schemeClr val="bg1"/>
            </a:bgClr>
          </a:pattFill>
        </p:spPr>
        <p:txBody>
          <a:bodyPr anchor="ctr" anchorCtr="0"/>
          <a:lstStyle>
            <a:lvl1pPr algn="ctr">
              <a:defRPr/>
            </a:lvl1pPr>
          </a:lstStyle>
          <a:p>
            <a:pPr>
              <a:defRPr/>
            </a:pPr>
            <a:r>
              <a:rPr lang="en-US"/>
              <a:t>Drag and drop picture</a:t>
            </a:r>
            <a:endParaRPr/>
          </a:p>
        </p:txBody>
      </p:sp>
      <p:sp>
        <p:nvSpPr>
          <p:cNvPr id="3" name="Content Placeholder 2" hidden="0"/>
          <p:cNvSpPr>
            <a:spLocks noGrp="1"/>
          </p:cNvSpPr>
          <p:nvPr isPhoto="0" userDrawn="0">
            <p:ph idx="1" hasCustomPrompt="0"/>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1"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12"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13" name="Slide Number Placeholder 12"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2 Contents">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3" name="Content Placeholder 2" hidden="0"/>
          <p:cNvSpPr>
            <a:spLocks noGrp="1"/>
          </p:cNvSpPr>
          <p:nvPr isPhoto="0" userDrawn="0">
            <p:ph sz="half" idx="1" hasCustomPrompt="0"/>
          </p:nvPr>
        </p:nvSpPr>
        <p:spPr bwMode="auto">
          <a:xfrm>
            <a:off x="407987" y="1592264"/>
            <a:ext cx="5616575" cy="4608512"/>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Content Placeholder 3" hidden="0"/>
          <p:cNvSpPr>
            <a:spLocks noGrp="1"/>
          </p:cNvSpPr>
          <p:nvPr isPhoto="0" userDrawn="0">
            <p:ph sz="half" idx="2" hasCustomPrompt="0"/>
          </p:nvPr>
        </p:nvSpPr>
        <p:spPr bwMode="auto">
          <a:xfrm>
            <a:off x="6172199" y="1592264"/>
            <a:ext cx="5611813" cy="4608511"/>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8" name="Date Placeholder 7" hidden="0"/>
          <p:cNvSpPr>
            <a:spLocks noGrp="1"/>
          </p:cNvSpPr>
          <p:nvPr isPhoto="0" userDrawn="0">
            <p:ph type="dt" sz="half" idx="10" hasCustomPrompt="0"/>
          </p:nvPr>
        </p:nvSpPr>
        <p:spPr bwMode="auto"/>
        <p:txBody>
          <a:bodyPr/>
          <a:lstStyle/>
          <a:p>
            <a:pPr>
              <a:defRPr/>
            </a:pPr>
            <a:r>
              <a:rPr lang="en-GB"/>
              <a:t>07/12/2021</a:t>
            </a:r>
            <a:endParaRPr/>
          </a:p>
        </p:txBody>
      </p:sp>
      <p:sp>
        <p:nvSpPr>
          <p:cNvPr id="9" name="Footer Placeholder 8" hidden="0"/>
          <p:cNvSpPr>
            <a:spLocks noGrp="1"/>
          </p:cNvSpPr>
          <p:nvPr isPhoto="0" userDrawn="0">
            <p:ph type="ftr" sz="quarter" idx="11" hasCustomPrompt="0"/>
          </p:nvPr>
        </p:nvSpPr>
        <p:spPr bwMode="auto"/>
        <p:txBody>
          <a:bodyPr/>
          <a:lstStyle/>
          <a:p>
            <a:pPr>
              <a:defRPr/>
            </a:pPr>
            <a:r>
              <a:rPr lang="en-GB"/>
              <a:t>R. Ramjiawan</a:t>
            </a:r>
            <a:endParaRPr/>
          </a:p>
        </p:txBody>
      </p:sp>
      <p:sp>
        <p:nvSpPr>
          <p:cNvPr id="10" name="Slide Number Placeholder 9"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Subtitle and Comparison">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407988" y="365125"/>
            <a:ext cx="11380812" cy="1084263"/>
          </a:xfrm>
        </p:spPr>
        <p:txBody>
          <a:bodyPr/>
          <a:lstStyle/>
          <a:p>
            <a:pPr>
              <a:defRPr/>
            </a:pPr>
            <a:r>
              <a:rPr lang="en-US"/>
              <a:t>Click to edit Master title style</a:t>
            </a:r>
            <a:endParaRPr lang="en-US"/>
          </a:p>
        </p:txBody>
      </p:sp>
      <p:sp>
        <p:nvSpPr>
          <p:cNvPr id="3" name="Text Placeholder 2" hidden="0"/>
          <p:cNvSpPr>
            <a:spLocks noGrp="1"/>
          </p:cNvSpPr>
          <p:nvPr isPhoto="0" userDrawn="0">
            <p:ph type="body" idx="1" hasCustomPrompt="0"/>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4" name="Content Placeholder 3" hidden="0"/>
          <p:cNvSpPr>
            <a:spLocks noGrp="1"/>
          </p:cNvSpPr>
          <p:nvPr isPhoto="0" userDrawn="0">
            <p:ph sz="half" idx="2" hasCustomPrompt="0"/>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5" name="Text Placeholder 4" hidden="0"/>
          <p:cNvSpPr>
            <a:spLocks noGrp="1"/>
          </p:cNvSpPr>
          <p:nvPr isPhoto="0" userDrawn="0">
            <p:ph type="body" sz="quarter" idx="3" hasCustomPrompt="0"/>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Content Placeholder 5" hidden="0"/>
          <p:cNvSpPr>
            <a:spLocks noGrp="1"/>
          </p:cNvSpPr>
          <p:nvPr isPhoto="0" userDrawn="0">
            <p:ph sz="quarter" idx="4" hasCustomPrompt="0"/>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0" name="Date Placeholder 9" hidden="0"/>
          <p:cNvSpPr>
            <a:spLocks noGrp="1"/>
          </p:cNvSpPr>
          <p:nvPr isPhoto="0" userDrawn="0">
            <p:ph type="dt" sz="half" idx="10" hasCustomPrompt="0"/>
          </p:nvPr>
        </p:nvSpPr>
        <p:spPr bwMode="auto"/>
        <p:txBody>
          <a:bodyPr/>
          <a:lstStyle/>
          <a:p>
            <a:pPr>
              <a:defRPr/>
            </a:pPr>
            <a:r>
              <a:rPr lang="en-GB"/>
              <a:t>07/12/2021</a:t>
            </a:r>
            <a:endParaRPr/>
          </a:p>
        </p:txBody>
      </p:sp>
      <p:sp>
        <p:nvSpPr>
          <p:cNvPr id="11" name="Footer Placeholder 10" hidden="0"/>
          <p:cNvSpPr>
            <a:spLocks noGrp="1"/>
          </p:cNvSpPr>
          <p:nvPr isPhoto="0" userDrawn="0">
            <p:ph type="ftr" sz="quarter" idx="11" hasCustomPrompt="0"/>
          </p:nvPr>
        </p:nvSpPr>
        <p:spPr bwMode="auto"/>
        <p:txBody>
          <a:bodyPr/>
          <a:lstStyle/>
          <a:p>
            <a:pPr>
              <a:defRPr/>
            </a:pPr>
            <a:r>
              <a:rPr lang="en-GB"/>
              <a:t>R. Ramjiawan</a:t>
            </a:r>
            <a:endParaRPr/>
          </a:p>
        </p:txBody>
      </p:sp>
      <p:sp>
        <p:nvSpPr>
          <p:cNvPr id="12" name="Slide Number Placeholder 11"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2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hidden="0"/>
        <p:cNvGrpSpPr/>
        <p:nvPr isPhoto="0" userDrawn="0"/>
      </p:nvGrpSpPr>
      <p:grpSpPr bwMode="auto">
        <a:xfrm>
          <a:off x="0" y="0"/>
          <a:ext cx="0" cy="0"/>
          <a:chOff x="0" y="0"/>
          <a:chExt cx="0" cy="0"/>
        </a:xfrm>
      </p:grpSpPr>
      <p:sp>
        <p:nvSpPr>
          <p:cNvPr id="2" name="Title Placeholder 1" hidden="0"/>
          <p:cNvSpPr>
            <a:spLocks noGrp="1"/>
          </p:cNvSpPr>
          <p:nvPr isPhoto="0" userDrawn="0">
            <p:ph type="title" hasCustomPrompt="0"/>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endParaRPr lang="en-US"/>
          </a:p>
        </p:txBody>
      </p:sp>
      <p:pic>
        <p:nvPicPr>
          <p:cNvPr id="5" name="Picture 4" hidden="0"/>
          <p:cNvPicPr>
            <a:picLocks noChangeAspect="1"/>
          </p:cNvPicPr>
          <p:nvPr isPhoto="0" userDrawn="0"/>
        </p:nvPicPr>
        <p:blipFill>
          <a:blip r:embed="rId23"/>
          <a:stretch/>
        </p:blipFill>
        <p:spPr bwMode="auto">
          <a:xfrm>
            <a:off x="0" y="6315998"/>
            <a:ext cx="12192000" cy="542002"/>
          </a:xfrm>
          <a:prstGeom prst="rect">
            <a:avLst/>
          </a:prstGeom>
        </p:spPr>
      </p:pic>
      <p:sp>
        <p:nvSpPr>
          <p:cNvPr id="3" name="Text Placeholder 2" hidden="0"/>
          <p:cNvSpPr>
            <a:spLocks noGrp="1"/>
          </p:cNvSpPr>
          <p:nvPr isPhoto="0" userDrawn="0">
            <p:ph type="body" idx="1" hasCustomPrompt="0"/>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hidden="0"/>
          <p:cNvSpPr>
            <a:spLocks noGrp="1"/>
          </p:cNvSpPr>
          <p:nvPr isPhoto="0" userDrawn="0">
            <p:ph type="dt" sz="half" idx="2" hasCustomPrompt="0"/>
          </p:nvPr>
        </p:nvSpPr>
        <p:spPr bwMode="auto">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pPr>
              <a:defRPr/>
            </a:pPr>
            <a:r>
              <a:rPr lang="en-GB"/>
              <a:t>07/12/2021</a:t>
            </a:r>
            <a:endParaRPr/>
          </a:p>
        </p:txBody>
      </p:sp>
      <p:sp>
        <p:nvSpPr>
          <p:cNvPr id="6" name="Slide Number Placeholder 5" hidden="0"/>
          <p:cNvSpPr>
            <a:spLocks noGrp="1"/>
          </p:cNvSpPr>
          <p:nvPr isPhoto="0" userDrawn="0">
            <p:ph type="sldNum" sz="quarter" idx="4" hasCustomPrompt="0"/>
          </p:nvPr>
        </p:nvSpPr>
        <p:spPr bwMode="auto">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6F5466C4-E5CD-4E84-8892-8426DCDF1367}" type="slidenum">
              <a:rPr lang="en-GB"/>
              <a:t/>
            </a:fld>
            <a:endParaRPr lang="en-GB"/>
          </a:p>
        </p:txBody>
      </p:sp>
      <p:sp>
        <p:nvSpPr>
          <p:cNvPr id="7" name="Footer Placeholder 6" hidden="0"/>
          <p:cNvSpPr>
            <a:spLocks noGrp="1"/>
          </p:cNvSpPr>
          <p:nvPr isPhoto="0" userDrawn="0">
            <p:ph type="ftr" sz="quarter" idx="3" hasCustomPrompt="0"/>
          </p:nvPr>
        </p:nvSpPr>
        <p:spPr bwMode="auto">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GB"/>
              <a:t>R. Ramjiawan</a:t>
            </a:r>
            <a:endParaRPr/>
          </a:p>
        </p:txBody>
      </p:sp>
    </p:spTree>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dt="1" ftr="1" hdr="0" sldNum="1"/>
  <p:txStyles>
    <p:titleStyle>
      <a:lvl1pPr algn="l" defTabSz="914400">
        <a:lnSpc>
          <a:spcPct val="90000"/>
        </a:lnSpc>
        <a:spcBef>
          <a:spcPts val="0"/>
        </a:spcBef>
        <a:buNone/>
        <a:defRPr sz="3600" b="1">
          <a:solidFill>
            <a:schemeClr val="tx1"/>
          </a:solidFill>
          <a:latin typeface="+mj-lt"/>
          <a:ea typeface="+mj-ea"/>
          <a:cs typeface="+mj-cs"/>
        </a:defRPr>
      </a:lvl1pPr>
    </p:titleStyle>
    <p:bodyStyle>
      <a:lvl1pPr marL="0" indent="0" algn="l" defTabSz="914400">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 Id="rId3" Type="http://schemas.openxmlformats.org/officeDocument/2006/relationships/image" Target="../media/image14.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 Id="rId3" Type="http://schemas.openxmlformats.org/officeDocument/2006/relationships/image" Target="../media/image16.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cds.cern.ch/record/2666853/files/tupaf037.pdf" TargetMode="External"/><Relationship Id="rId3" Type="http://schemas.openxmlformats.org/officeDocument/2006/relationships/hyperlink" Target="https://cas.web.cern.ch/sites/cas.web.cern.ch/files/lectures/erice-2017/paralievii.pdf" TargetMode="External"/><Relationship Id="rId4" Type="http://schemas.openxmlformats.org/officeDocument/2006/relationships/hyperlink" Target="https://accelconf.web.cern.ch/e08/papers/tupd002.pdf" TargetMode="Externa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 Id="rId3" Type="http://schemas.openxmlformats.org/officeDocument/2006/relationships/hyperlink" Target="https://indico.cern.ch/event/643268/contributions/2610648/attachments/1602193/2557334/Kickers_and_Septa.pdf" TargetMode="Externa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inspirehep.net/files/571f9a8f34ddfbede4b67f25e9ae9ad2" TargetMode="External"/><Relationship Id="rId3" Type="http://schemas.openxmlformats.org/officeDocument/2006/relationships/image" Target="../media/image18.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hyperlink" Target="https://ieeexplore.ieee.org/stamp/stamp.jsp?tp=&amp;arnumber=7764034&amp;tag=1" TargetMode="External"/><Relationship Id="rId4" Type="http://schemas.openxmlformats.org/officeDocument/2006/relationships/hyperlink" Target="https://cds.cern.ch/record/1612509/files/CERN-ACC-2013-0238.pdf" TargetMode="Externa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9.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ctrTitle" hasCustomPrompt="0"/>
          </p:nvPr>
        </p:nvSpPr>
        <p:spPr bwMode="auto"/>
        <p:txBody>
          <a:bodyPr/>
          <a:lstStyle/>
          <a:p>
            <a:pPr>
              <a:defRPr/>
            </a:pPr>
            <a:r>
              <a:rPr lang="en-GB">
                <a:latin typeface="Calibri"/>
                <a:cs typeface="Calibri"/>
              </a:rPr>
              <a:t>Injection and extraction in the collider</a:t>
            </a:r>
            <a:endParaRPr/>
          </a:p>
        </p:txBody>
      </p:sp>
      <p:sp>
        <p:nvSpPr>
          <p:cNvPr id="5" name="Subtitle 4" hidden="0"/>
          <p:cNvSpPr>
            <a:spLocks noGrp="1"/>
          </p:cNvSpPr>
          <p:nvPr isPhoto="0" userDrawn="0">
            <p:ph type="subTitle" idx="1" hasCustomPrompt="0"/>
          </p:nvPr>
        </p:nvSpPr>
        <p:spPr bwMode="auto">
          <a:xfrm flipH="0" flipV="0">
            <a:off x="407986" y="4622200"/>
            <a:ext cx="11084077" cy="803786"/>
          </a:xfrm>
        </p:spPr>
        <p:txBody>
          <a:bodyPr/>
          <a:lstStyle/>
          <a:p>
            <a:pPr>
              <a:spcBef>
                <a:spcPts val="600"/>
              </a:spcBef>
              <a:defRPr/>
            </a:pPr>
            <a:r>
              <a:rPr lang="en-GB" sz="2200">
                <a:solidFill>
                  <a:schemeClr val="bg1"/>
                </a:solidFill>
                <a:latin typeface="Calibri"/>
                <a:ea typeface="Calibri"/>
                <a:cs typeface="Calibri"/>
              </a:rPr>
              <a:t>Rebecca Ra</a:t>
            </a:r>
            <a:r>
              <a:rPr lang="en-GB" sz="2200">
                <a:solidFill>
                  <a:schemeClr val="bg1"/>
                </a:solidFill>
                <a:latin typeface="Calibri"/>
                <a:ea typeface="Calibri"/>
                <a:cs typeface="Calibri"/>
              </a:rPr>
              <a:t>mjiawan (</a:t>
            </a:r>
            <a:r>
              <a:rPr sz="2200" b="0" i="0" u="none">
                <a:solidFill>
                  <a:schemeClr val="bg1"/>
                </a:solidFill>
                <a:latin typeface="Calibri"/>
                <a:ea typeface="Calibri"/>
                <a:cs typeface="Calibri"/>
              </a:rPr>
              <a:t>SY-ABT-BTP, CERN</a:t>
            </a:r>
            <a:r>
              <a:rPr lang="en-GB" sz="2200" b="0" i="0" u="none">
                <a:solidFill>
                  <a:schemeClr val="bg1"/>
                </a:solidFill>
                <a:latin typeface="Calibri"/>
                <a:ea typeface="Calibri"/>
                <a:cs typeface="Calibri"/>
              </a:rPr>
              <a:t>)</a:t>
            </a:r>
            <a:endParaRPr sz="2200">
              <a:solidFill>
                <a:schemeClr val="bg1"/>
              </a:solidFill>
              <a:latin typeface="Calibri"/>
              <a:ea typeface="Calibri"/>
              <a:cs typeface="Calibri"/>
            </a:endParaRPr>
          </a:p>
          <a:p>
            <a:pPr>
              <a:spcBef>
                <a:spcPts val="599"/>
              </a:spcBef>
              <a:defRPr/>
            </a:pPr>
            <a:r>
              <a:rPr lang="en-GB" sz="1700">
                <a:solidFill>
                  <a:schemeClr val="bg1"/>
                </a:solidFill>
                <a:latin typeface="Calibri"/>
                <a:ea typeface="Calibri"/>
                <a:cs typeface="Calibri"/>
              </a:rPr>
              <a:t>With thanks to Y. </a:t>
            </a:r>
            <a:r>
              <a:rPr lang="en-GB" sz="1700">
                <a:solidFill>
                  <a:schemeClr val="bg1"/>
                </a:solidFill>
                <a:latin typeface="Calibri"/>
                <a:ea typeface="Calibri"/>
                <a:cs typeface="Calibri"/>
              </a:rPr>
              <a:t>Dutheil</a:t>
            </a:r>
            <a:r>
              <a:rPr lang="en-GB" sz="1700">
                <a:solidFill>
                  <a:schemeClr val="bg1"/>
                </a:solidFill>
                <a:latin typeface="Calibri"/>
                <a:ea typeface="Calibri"/>
                <a:cs typeface="Calibri"/>
              </a:rPr>
              <a:t>, </a:t>
            </a:r>
            <a:r>
              <a:rPr lang="en-GB" sz="1700" b="0" i="0" u="none" strike="noStrike" cap="none" spc="0">
                <a:solidFill>
                  <a:schemeClr val="bg1"/>
                </a:solidFill>
                <a:latin typeface="Calibri"/>
                <a:ea typeface="Calibri"/>
                <a:cs typeface="Calibri"/>
              </a:rPr>
              <a:t>W. </a:t>
            </a:r>
            <a:r>
              <a:rPr lang="en-GB" sz="1700" b="0" i="0" u="none" strike="noStrike" cap="none" spc="0">
                <a:solidFill>
                  <a:schemeClr val="bg1"/>
                </a:solidFill>
                <a:latin typeface="Calibri"/>
                <a:ea typeface="Calibri"/>
                <a:cs typeface="Calibri"/>
              </a:rPr>
              <a:t>Bartmann, J. Borburgh, </a:t>
            </a:r>
            <a:r>
              <a:rPr lang="en-GB" sz="1700">
                <a:solidFill>
                  <a:schemeClr val="bg1"/>
                </a:solidFill>
                <a:latin typeface="Calibri"/>
                <a:ea typeface="Calibri"/>
                <a:cs typeface="Calibri"/>
              </a:rPr>
              <a:t>M. Hofer, P. Hunchak, M. Aiba, </a:t>
            </a:r>
            <a:r>
              <a:rPr lang="en-GB" sz="1700">
                <a:solidFill>
                  <a:schemeClr val="bg1"/>
                </a:solidFill>
                <a:latin typeface="Calibri"/>
                <a:ea typeface="Calibri"/>
                <a:cs typeface="Calibri"/>
              </a:rPr>
              <a:t>A. Krainer, A. Lechner</a:t>
            </a:r>
            <a:endParaRPr sz="1800">
              <a:solidFill>
                <a:schemeClr val="bg1"/>
              </a:solidFill>
              <a:latin typeface="Calibri"/>
              <a:ea typeface="Calibri"/>
              <a:cs typeface="Calibri"/>
            </a:endParaRPr>
          </a:p>
          <a:p>
            <a:pPr>
              <a:spcBef>
                <a:spcPts val="600"/>
              </a:spcBef>
              <a:defRPr/>
            </a:pPr>
            <a:r>
              <a:rPr lang="en-GB" b="1" i="1">
                <a:solidFill>
                  <a:schemeClr val="bg1"/>
                </a:solidFill>
                <a:latin typeface="Calibri"/>
                <a:ea typeface="Calibri"/>
                <a:cs typeface="Calibri"/>
              </a:rPr>
              <a:t>FCCIS WP2 Workshop 2021</a:t>
            </a:r>
            <a:endParaRPr>
              <a:solidFill>
                <a:schemeClr val="bg1"/>
              </a:solidFill>
              <a:latin typeface="Calibri"/>
              <a:ea typeface="Calibri"/>
              <a:cs typeface="Calibri"/>
            </a:endParaRPr>
          </a:p>
          <a:p>
            <a:pPr>
              <a:spcBef>
                <a:spcPts val="600"/>
              </a:spcBef>
              <a:defRPr/>
            </a:pPr>
            <a:r>
              <a:rPr lang="en-GB" sz="1800" i="1">
                <a:solidFill>
                  <a:schemeClr val="bg1"/>
                </a:solidFill>
                <a:latin typeface="Calibri"/>
                <a:ea typeface="Calibri"/>
                <a:cs typeface="Calibri"/>
              </a:rPr>
              <a:t>Tuesday 7</a:t>
            </a:r>
            <a:r>
              <a:rPr lang="en-GB" sz="1800" i="1" baseline="30000">
                <a:solidFill>
                  <a:schemeClr val="bg1"/>
                </a:solidFill>
                <a:latin typeface="Calibri"/>
                <a:ea typeface="Calibri"/>
                <a:cs typeface="Calibri"/>
              </a:rPr>
              <a:t>th</a:t>
            </a:r>
            <a:r>
              <a:rPr lang="en-GB" sz="1800" i="1">
                <a:solidFill>
                  <a:schemeClr val="bg1"/>
                </a:solidFill>
                <a:latin typeface="Calibri"/>
                <a:ea typeface="Calibri"/>
                <a:cs typeface="Calibri"/>
              </a:rPr>
              <a:t> December 2021</a:t>
            </a:r>
            <a:endParaRPr>
              <a:solidFill>
                <a:schemeClr val="bg1"/>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176788482" name="Content Placeholder 1" hidden="0"/>
          <p:cNvSpPr>
            <a:spLocks noGrp="1"/>
          </p:cNvSpPr>
          <p:nvPr isPhoto="0" userDrawn="0">
            <p:ph idx="1" hasCustomPrompt="0"/>
          </p:nvPr>
        </p:nvSpPr>
        <p:spPr bwMode="auto">
          <a:xfrm flipH="0" flipV="0">
            <a:off x="487363" y="1359959"/>
            <a:ext cx="5628010" cy="4608511"/>
          </a:xfrm>
        </p:spPr>
        <p:txBody>
          <a:bodyPr>
            <a:noAutofit/>
          </a:bodyPr>
          <a:lstStyle/>
          <a:p>
            <a:pPr marL="327936" marR="0" indent="-327936" algn="l" defTabSz="914400">
              <a:lnSpc>
                <a:spcPct val="90000"/>
              </a:lnSpc>
              <a:spcBef>
                <a:spcPts val="1799"/>
              </a:spcBef>
              <a:spcAft>
                <a:spcPts val="399"/>
              </a:spcAft>
              <a:buClr>
                <a:srgbClr val="E68937"/>
              </a:buClr>
              <a:buFont typeface="Wingdings"/>
              <a:buChar char="§"/>
              <a:defRPr/>
            </a:pPr>
            <a:r>
              <a:rPr lang="en-GB" sz="2200" b="0" strike="noStrike" cap="none" spc="0">
                <a:solidFill>
                  <a:schemeClr val="tx1"/>
                </a:solidFill>
                <a:latin typeface="Calibri"/>
                <a:ea typeface="Calibri"/>
                <a:cs typeface="Calibri"/>
              </a:rPr>
              <a:t>If the magnetic field changes inside of a solid conductor, eddy currents will be induced to oppose the magnetic field change. </a:t>
            </a:r>
            <a:r>
              <a:rPr lang="en-GB" sz="2200" b="0" strike="noStrike" cap="none" spc="0">
                <a:solidFill>
                  <a:schemeClr val="tx1"/>
                </a:solidFill>
                <a:latin typeface="Calibri"/>
                <a:ea typeface="Calibri"/>
                <a:cs typeface="Calibri"/>
              </a:rPr>
              <a:t>These septa use the eddy currents to shield the leakage field. </a:t>
            </a:r>
            <a:endParaRPr sz="2200" b="0" strike="noStrike" cap="none" spc="0">
              <a:solidFill>
                <a:schemeClr val="tx1"/>
              </a:solidFill>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r>
              <a:rPr lang="en-GB" sz="2200" b="0" strike="noStrike" cap="none" spc="0">
                <a:solidFill>
                  <a:schemeClr val="tx1"/>
                </a:solidFill>
                <a:latin typeface="Calibri"/>
                <a:ea typeface="Calibri"/>
                <a:cs typeface="Calibri"/>
              </a:rPr>
              <a:t>Eddy current magnitude depends on the frequency of change of the magnetic field.</a:t>
            </a:r>
            <a:endParaRPr sz="2200" b="0" strike="noStrike" cap="none" spc="0">
              <a:solidFill>
                <a:schemeClr val="tx1"/>
              </a:solidFill>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r>
              <a:rPr lang="en-GB" sz="2200" b="0" strike="noStrike" cap="none" spc="0">
                <a:solidFill>
                  <a:schemeClr val="tx1"/>
                </a:solidFill>
                <a:latin typeface="Calibri"/>
                <a:ea typeface="Calibri"/>
                <a:cs typeface="Calibri"/>
              </a:rPr>
              <a:t>Leakage fields can be down to 0.01%, this may require mu-metal shielding.</a:t>
            </a:r>
            <a:endParaRPr sz="2200" b="0" strike="noStrike" cap="none" spc="0">
              <a:solidFill>
                <a:schemeClr val="tx1"/>
              </a:solidFill>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r>
              <a:rPr lang="en-GB" sz="2200" b="0" strike="noStrike" cap="none" spc="0">
                <a:solidFill>
                  <a:schemeClr val="tx1"/>
                </a:solidFill>
                <a:latin typeface="Calibri"/>
                <a:ea typeface="Calibri"/>
                <a:cs typeface="Calibri"/>
              </a:rPr>
              <a:t>The coil is typically single-turn, to minimise inductance.</a:t>
            </a:r>
            <a:endParaRPr sz="2200" b="0" strike="noStrike" cap="none" spc="0">
              <a:solidFill>
                <a:schemeClr val="tx1"/>
              </a:solidFill>
              <a:latin typeface="Calibri"/>
              <a:ea typeface="Calibri"/>
              <a:cs typeface="Calibri"/>
            </a:endParaRPr>
          </a:p>
        </p:txBody>
      </p:sp>
      <p:sp>
        <p:nvSpPr>
          <p:cNvPr id="1591920064" name="Date Placeholder 2" hidden="0"/>
          <p:cNvSpPr>
            <a:spLocks noGrp="1"/>
          </p:cNvSpPr>
          <p:nvPr isPhoto="0" userDrawn="0">
            <p:ph type="dt" sz="half" idx="10" hasCustomPrompt="0"/>
          </p:nvPr>
        </p:nvSpPr>
        <p:spPr bwMode="auto"/>
        <p:txBody>
          <a:bodyPr/>
          <a:lstStyle/>
          <a:p>
            <a:pPr>
              <a:defRPr/>
            </a:pPr>
            <a:r>
              <a:rPr lang="en-GB"/>
              <a:t>21/05/2021</a:t>
            </a:r>
            <a:endParaRPr/>
          </a:p>
        </p:txBody>
      </p:sp>
      <p:sp>
        <p:nvSpPr>
          <p:cNvPr id="896877761" name="Footer Placeholder 3" hidden="0"/>
          <p:cNvSpPr>
            <a:spLocks noGrp="1"/>
          </p:cNvSpPr>
          <p:nvPr isPhoto="0" userDrawn="0">
            <p:ph type="ftr" sz="quarter" idx="11" hasCustomPrompt="0"/>
          </p:nvPr>
        </p:nvSpPr>
        <p:spPr bwMode="auto"/>
        <p:txBody>
          <a:bodyPr/>
          <a:lstStyle/>
          <a:p>
            <a:pPr>
              <a:defRPr/>
            </a:pPr>
            <a:r>
              <a:rPr lang="en-GB"/>
              <a:t>Rebecca Ramjiawan</a:t>
            </a:r>
            <a:endParaRPr lang="en-GB"/>
          </a:p>
        </p:txBody>
      </p:sp>
      <p:sp>
        <p:nvSpPr>
          <p:cNvPr id="1785289736" name="Title 4" hidden="0"/>
          <p:cNvSpPr>
            <a:spLocks noGrp="1"/>
          </p:cNvSpPr>
          <p:nvPr isPhoto="0" userDrawn="0">
            <p:ph type="title" hasCustomPrompt="0"/>
          </p:nvPr>
        </p:nvSpPr>
        <p:spPr bwMode="auto"/>
        <p:txBody>
          <a:bodyPr/>
          <a:lstStyle/>
          <a:p>
            <a:pPr>
              <a:defRPr/>
            </a:pPr>
            <a:r>
              <a:rPr lang="en-GB" sz="4000">
                <a:latin typeface="Calibri"/>
                <a:ea typeface="Calibri"/>
                <a:cs typeface="Calibri"/>
              </a:rPr>
              <a:t> Magnetic eddy septa</a:t>
            </a:r>
            <a:endParaRPr sz="4000">
              <a:latin typeface="Calibri"/>
              <a:ea typeface="Calibri"/>
              <a:cs typeface="Calibri"/>
            </a:endParaRPr>
          </a:p>
        </p:txBody>
      </p:sp>
      <p:sp>
        <p:nvSpPr>
          <p:cNvPr id="1152658681" name="Slide Number Placeholder 5" hidden="0"/>
          <p:cNvSpPr>
            <a:spLocks noGrp="1"/>
          </p:cNvSpPr>
          <p:nvPr isPhoto="0" userDrawn="0">
            <p:ph type="sldNum" sz="quarter" idx="12" hasCustomPrompt="0"/>
          </p:nvPr>
        </p:nvSpPr>
        <p:spPr bwMode="auto"/>
        <p:txBody>
          <a:bodyPr/>
          <a:lstStyle/>
          <a:p>
            <a:pPr>
              <a:defRPr/>
            </a:pPr>
            <a:fld id="{AEB4428F-B336-4B3C-A8B9-A7DF55983F30}" type="slidenum">
              <a:rPr lang="en-GB"/>
              <a:t/>
            </a:fld>
            <a:endParaRPr lang="en-GB"/>
          </a:p>
        </p:txBody>
      </p:sp>
      <p:grpSp>
        <p:nvGrpSpPr>
          <p:cNvPr id="257941618" name="Group 8" hidden="0"/>
          <p:cNvGrpSpPr/>
          <p:nvPr isPhoto="0" userDrawn="0"/>
        </p:nvGrpSpPr>
        <p:grpSpPr bwMode="auto">
          <a:xfrm flipH="1">
            <a:off x="7699551" y="4291641"/>
            <a:ext cx="5653335" cy="3992438"/>
            <a:chOff x="-2329564" y="2327782"/>
            <a:chExt cx="8593404" cy="4898691"/>
          </a:xfrm>
        </p:grpSpPr>
        <p:sp>
          <p:nvSpPr>
            <p:cNvPr id="18544995" name="Rectangle 9" hidden="0"/>
            <p:cNvSpPr/>
            <p:nvPr isPhoto="0" userDrawn="0"/>
          </p:nvSpPr>
          <p:spPr bwMode="auto">
            <a:xfrm>
              <a:off x="1886625" y="2339187"/>
              <a:ext cx="3467860" cy="1021107"/>
            </a:xfrm>
            <a:prstGeom prst="rect">
              <a:avLst/>
            </a:prstGeom>
            <a:noFill/>
            <a:ln w="28575">
              <a:solidFill>
                <a:srgbClr val="FE7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nvGrpSpPr>
            <p:cNvPr id="2098348141" name="Group 10" hidden="0"/>
            <p:cNvGrpSpPr/>
            <p:nvPr isPhoto="0" userDrawn="0"/>
          </p:nvGrpSpPr>
          <p:grpSpPr bwMode="auto">
            <a:xfrm>
              <a:off x="-2329564" y="2327782"/>
              <a:ext cx="8593404" cy="4898691"/>
              <a:chOff x="-2330339" y="3428998"/>
              <a:chExt cx="8593404" cy="4898691"/>
            </a:xfrm>
          </p:grpSpPr>
          <p:cxnSp>
            <p:nvCxnSpPr>
              <p:cNvPr id="1078041008" name="Straight Connector 11" hidden="0"/>
              <p:cNvCxnSpPr>
                <a:cxnSpLocks/>
              </p:cNvCxnSpPr>
              <p:nvPr isPhoto="0" userDrawn="0"/>
            </p:nvCxnSpPr>
            <p:spPr bwMode="auto">
              <a:xfrm>
                <a:off x="555185" y="3428998"/>
                <a:ext cx="1411951" cy="0"/>
              </a:xfrm>
              <a:prstGeom prst="line">
                <a:avLst/>
              </a:prstGeom>
              <a:ln w="38100">
                <a:solidFill>
                  <a:srgbClr val="0070C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85594748" name="Straight Connector 12" hidden="0"/>
              <p:cNvCxnSpPr>
                <a:cxnSpLocks/>
              </p:cNvCxnSpPr>
              <p:nvPr isPhoto="0" userDrawn="0"/>
            </p:nvCxnSpPr>
            <p:spPr bwMode="auto">
              <a:xfrm>
                <a:off x="5353711" y="4461512"/>
                <a:ext cx="909352" cy="798531"/>
              </a:xfrm>
              <a:prstGeom prst="line">
                <a:avLst/>
              </a:prstGeom>
              <a:ln w="38100">
                <a:solidFill>
                  <a:srgbClr val="0070C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514119905" name="Arc 13" hidden="0"/>
              <p:cNvSpPr/>
              <p:nvPr isPhoto="0" userDrawn="0"/>
            </p:nvSpPr>
            <p:spPr bwMode="auto">
              <a:xfrm>
                <a:off x="-2330339" y="3428998"/>
                <a:ext cx="8468766" cy="4898691"/>
              </a:xfrm>
              <a:prstGeom prst="arc">
                <a:avLst>
                  <a:gd name="adj1" fmla="val 16195694"/>
                  <a:gd name="adj2" fmla="val 19998088"/>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GB"/>
              </a:p>
            </p:txBody>
          </p:sp>
        </p:grpSp>
      </p:grpSp>
      <p:sp>
        <p:nvSpPr>
          <p:cNvPr id="314513728" name="TextBox 14" hidden="0"/>
          <p:cNvSpPr txBox="1"/>
          <p:nvPr isPhoto="0" userDrawn="0"/>
        </p:nvSpPr>
        <p:spPr bwMode="auto">
          <a:xfrm flipH="1">
            <a:off x="8327823" y="4288099"/>
            <a:ext cx="964522" cy="365795"/>
          </a:xfrm>
          <a:prstGeom prst="rect">
            <a:avLst/>
          </a:prstGeom>
          <a:noFill/>
        </p:spPr>
        <p:txBody>
          <a:bodyPr wrap="square" rtlCol="0">
            <a:spAutoFit/>
          </a:bodyPr>
          <a:lstStyle/>
          <a:p>
            <a:pP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b="0" i="1">
                          <a:latin typeface="Cambria Math"/>
                        </a:rPr>
                        <m:t>𝜃</m:t>
                      </m:r>
                    </m:oMath>
                  </m:oMathPara>
                </a14:m>
              </mc:Choice>
              <mc:Fallback/>
            </mc:AlternateContent>
            <a:endParaRPr lang="en-GB"/>
          </a:p>
        </p:txBody>
      </p:sp>
      <p:sp>
        <p:nvSpPr>
          <p:cNvPr id="439774232" name="Arc 15" hidden="0"/>
          <p:cNvSpPr/>
          <p:nvPr isPhoto="0" userDrawn="0"/>
        </p:nvSpPr>
        <p:spPr bwMode="auto">
          <a:xfrm rot="17664174" flipH="1">
            <a:off x="8986762" y="4122817"/>
            <a:ext cx="612000" cy="610330"/>
          </a:xfrm>
          <a:prstGeom prst="arc">
            <a:avLst>
              <a:gd name="adj1" fmla="val 16200000"/>
              <a:gd name="adj2" fmla="val 19711029"/>
            </a:avLst>
          </a:prstGeom>
          <a:ln w="38100">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GB"/>
          </a:p>
        </p:txBody>
      </p:sp>
      <p:cxnSp>
        <p:nvCxnSpPr>
          <p:cNvPr id="2046947033" name="Straight Connector 16" hidden="0"/>
          <p:cNvCxnSpPr>
            <a:cxnSpLocks/>
          </p:cNvCxnSpPr>
          <p:nvPr isPhoto="0" userDrawn="0"/>
        </p:nvCxnSpPr>
        <p:spPr bwMode="auto">
          <a:xfrm flipH="1">
            <a:off x="7185108" y="4023240"/>
            <a:ext cx="4301545" cy="0"/>
          </a:xfrm>
          <a:prstGeom prst="line">
            <a:avLst/>
          </a:prstGeom>
          <a:ln w="3810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41513380" name="Rectangle 17" hidden="0"/>
          <p:cNvSpPr/>
          <p:nvPr isPhoto="0" userDrawn="0"/>
        </p:nvSpPr>
        <p:spPr bwMode="auto">
          <a:xfrm>
            <a:off x="8297786" y="4100018"/>
            <a:ext cx="2281399" cy="12275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cxnSp>
        <p:nvCxnSpPr>
          <p:cNvPr id="177722436" name="Straight Arrow Connector 18" hidden="0"/>
          <p:cNvCxnSpPr>
            <a:cxnSpLocks/>
          </p:cNvCxnSpPr>
          <p:nvPr isPhoto="0" userDrawn="0"/>
        </p:nvCxnSpPr>
        <p:spPr bwMode="auto">
          <a:xfrm>
            <a:off x="8192594" y="3824316"/>
            <a:ext cx="0" cy="2677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9862260" name="Straight Arrow Connector 19" hidden="0"/>
          <p:cNvCxnSpPr>
            <a:cxnSpLocks/>
          </p:cNvCxnSpPr>
          <p:nvPr isPhoto="0" userDrawn="0"/>
        </p:nvCxnSpPr>
        <p:spPr bwMode="auto">
          <a:xfrm flipV="1">
            <a:off x="8192594" y="4222771"/>
            <a:ext cx="0" cy="2677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2507393" name="Straight Connector 20" hidden="0"/>
          <p:cNvCxnSpPr>
            <a:cxnSpLocks/>
          </p:cNvCxnSpPr>
          <p:nvPr isPhoto="0" userDrawn="0"/>
        </p:nvCxnSpPr>
        <p:spPr bwMode="auto">
          <a:xfrm>
            <a:off x="8135444" y="4092048"/>
            <a:ext cx="114300" cy="0"/>
          </a:xfrm>
          <a:prstGeom prst="line">
            <a:avLst/>
          </a:prstGeom>
        </p:spPr>
        <p:style>
          <a:lnRef idx="1">
            <a:schemeClr val="dk1"/>
          </a:lnRef>
          <a:fillRef idx="0">
            <a:schemeClr val="dk1"/>
          </a:fillRef>
          <a:effectRef idx="0">
            <a:schemeClr val="dk1"/>
          </a:effectRef>
          <a:fontRef idx="minor">
            <a:schemeClr val="tx1"/>
          </a:fontRef>
        </p:style>
      </p:cxnSp>
      <p:cxnSp>
        <p:nvCxnSpPr>
          <p:cNvPr id="1381722760" name="Straight Connector 21" hidden="0"/>
          <p:cNvCxnSpPr>
            <a:cxnSpLocks/>
          </p:cNvCxnSpPr>
          <p:nvPr isPhoto="0" userDrawn="0"/>
        </p:nvCxnSpPr>
        <p:spPr bwMode="auto">
          <a:xfrm>
            <a:off x="8135444" y="4219840"/>
            <a:ext cx="114300" cy="0"/>
          </a:xfrm>
          <a:prstGeom prst="line">
            <a:avLst/>
          </a:prstGeom>
        </p:spPr>
        <p:style>
          <a:lnRef idx="1">
            <a:schemeClr val="dk1"/>
          </a:lnRef>
          <a:fillRef idx="0">
            <a:schemeClr val="dk1"/>
          </a:fillRef>
          <a:effectRef idx="0">
            <a:schemeClr val="dk1"/>
          </a:effectRef>
          <a:fontRef idx="minor">
            <a:schemeClr val="tx1"/>
          </a:fontRef>
        </p:style>
      </p:cxnSp>
      <p:sp>
        <p:nvSpPr>
          <p:cNvPr id="1858062989" name="TextBox 22" hidden="0"/>
          <p:cNvSpPr txBox="1"/>
          <p:nvPr isPhoto="0" userDrawn="0"/>
        </p:nvSpPr>
        <p:spPr bwMode="auto">
          <a:xfrm flipH="1">
            <a:off x="6962402" y="3958972"/>
            <a:ext cx="1510240" cy="579155"/>
          </a:xfrm>
          <a:prstGeom prst="rect">
            <a:avLst/>
          </a:prstGeom>
          <a:noFill/>
        </p:spPr>
        <p:txBody>
          <a:bodyPr wrap="square" rtlCol="0">
            <a:spAutoFit/>
          </a:bodyPr>
          <a:lstStyle/>
          <a:p>
            <a:pPr algn="ctr">
              <a:defRPr/>
            </a:pPr>
            <a:r>
              <a:rPr lang="en-GB" sz="1600" i="1">
                <a:latin typeface="Calibri"/>
                <a:ea typeface="Calibri"/>
                <a:cs typeface="Calibri"/>
              </a:rPr>
              <a:t>septum thickness</a:t>
            </a:r>
            <a:endParaRPr sz="1600" i="1">
              <a:latin typeface="Calibri"/>
              <a:ea typeface="Calibri"/>
              <a:cs typeface="Calibri"/>
            </a:endParaRPr>
          </a:p>
        </p:txBody>
      </p:sp>
      <p:sp>
        <p:nvSpPr>
          <p:cNvPr id="135921615" name="Rectangle 23" hidden="0"/>
          <p:cNvSpPr/>
          <p:nvPr isPhoto="0" userDrawn="0"/>
        </p:nvSpPr>
        <p:spPr bwMode="auto">
          <a:xfrm>
            <a:off x="9528003" y="4557659"/>
            <a:ext cx="1166828" cy="579155"/>
          </a:xfrm>
          <a:prstGeom prst="rect">
            <a:avLst/>
          </a:prstGeom>
        </p:spPr>
        <p:txBody>
          <a:bodyPr wrap="square">
            <a:spAutoFit/>
          </a:bodyPr>
          <a:lstStyle/>
          <a:p>
            <a:pPr>
              <a:defRPr/>
            </a:pPr>
            <a:r>
              <a:rPr lang="en-GB" sz="1600" i="1">
                <a:latin typeface="Calibri"/>
                <a:cs typeface="Calibri"/>
              </a:rPr>
              <a:t>deflecting field region</a:t>
            </a:r>
            <a:endParaRPr/>
          </a:p>
        </p:txBody>
      </p:sp>
      <p:sp>
        <p:nvSpPr>
          <p:cNvPr id="2093065947" name="TextBox 24" hidden="0"/>
          <p:cNvSpPr txBox="1"/>
          <p:nvPr isPhoto="0" userDrawn="0"/>
        </p:nvSpPr>
        <p:spPr bwMode="auto">
          <a:xfrm>
            <a:off x="10394105" y="3575773"/>
            <a:ext cx="2146335" cy="335315"/>
          </a:xfrm>
          <a:prstGeom prst="rect">
            <a:avLst/>
          </a:prstGeom>
          <a:noFill/>
        </p:spPr>
        <p:txBody>
          <a:bodyPr wrap="square" rtlCol="0">
            <a:spAutoFit/>
          </a:bodyPr>
          <a:lstStyle/>
          <a:p>
            <a:pPr>
              <a:defRPr/>
            </a:pPr>
            <a:r>
              <a:rPr lang="en-GB" sz="1600" i="1">
                <a:solidFill>
                  <a:srgbClr val="FF0000"/>
                </a:solidFill>
              </a:rPr>
              <a:t>stored beam</a:t>
            </a:r>
            <a:endParaRPr/>
          </a:p>
        </p:txBody>
      </p:sp>
      <p:sp>
        <p:nvSpPr>
          <p:cNvPr id="1940185042" name="TextBox 25" hidden="0"/>
          <p:cNvSpPr txBox="1"/>
          <p:nvPr isPhoto="0" userDrawn="0"/>
        </p:nvSpPr>
        <p:spPr bwMode="auto">
          <a:xfrm>
            <a:off x="10669466" y="4333523"/>
            <a:ext cx="928914" cy="579155"/>
          </a:xfrm>
          <a:prstGeom prst="rect">
            <a:avLst/>
          </a:prstGeom>
          <a:noFill/>
        </p:spPr>
        <p:txBody>
          <a:bodyPr wrap="square" rtlCol="0">
            <a:spAutoFit/>
          </a:bodyPr>
          <a:lstStyle/>
          <a:p>
            <a:pPr>
              <a:defRPr/>
            </a:pPr>
            <a:r>
              <a:rPr lang="en-GB" sz="1600" i="1">
                <a:solidFill>
                  <a:srgbClr val="0053A1"/>
                </a:solidFill>
                <a:latin typeface="Calibri"/>
                <a:cs typeface="Calibri"/>
              </a:rPr>
              <a:t>injected beam</a:t>
            </a:r>
            <a:endParaRPr/>
          </a:p>
        </p:txBody>
      </p:sp>
      <p:pic>
        <p:nvPicPr>
          <p:cNvPr id="1031733981" name="" hidden="0"/>
          <p:cNvPicPr>
            <a:picLocks noChangeAspect="1"/>
          </p:cNvPicPr>
          <p:nvPr isPhoto="0" userDrawn="0"/>
        </p:nvPicPr>
        <p:blipFill>
          <a:blip r:embed="rId2"/>
          <a:stretch/>
        </p:blipFill>
        <p:spPr bwMode="auto">
          <a:xfrm flipH="0" flipV="0">
            <a:off x="7556343" y="468842"/>
            <a:ext cx="3493337" cy="2415589"/>
          </a:xfrm>
          <a:prstGeom prst="rect">
            <a:avLst/>
          </a:prstGeom>
        </p:spPr>
      </p:pic>
      <p:sp>
        <p:nvSpPr>
          <p:cNvPr id="1416815997" name="TextBox 22" hidden="0"/>
          <p:cNvSpPr txBox="1"/>
          <p:nvPr isPhoto="0" userDrawn="0"/>
        </p:nvSpPr>
        <p:spPr bwMode="auto">
          <a:xfrm flipH="1" flipV="0">
            <a:off x="8192594" y="2932058"/>
            <a:ext cx="1959978" cy="579155"/>
          </a:xfrm>
          <a:prstGeom prst="rect">
            <a:avLst/>
          </a:prstGeom>
          <a:noFill/>
        </p:spPr>
        <p:txBody>
          <a:bodyPr wrap="square" rtlCol="0">
            <a:noAutofit/>
          </a:bodyPr>
          <a:lstStyle/>
          <a:p>
            <a:pPr algn="ctr">
              <a:defRPr/>
            </a:pPr>
            <a:r>
              <a:rPr lang="en-GB" sz="1600" i="1">
                <a:latin typeface="Calibri"/>
                <a:ea typeface="Calibri"/>
                <a:cs typeface="Calibri"/>
              </a:rPr>
              <a:t>eddy current septum</a:t>
            </a:r>
            <a:endParaRPr sz="1600" i="1">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 name="Title 2" hidden="0"/>
          <p:cNvSpPr>
            <a:spLocks noGrp="1"/>
          </p:cNvSpPr>
          <p:nvPr isPhoto="0" userDrawn="0">
            <p:ph type="title" hasCustomPrompt="0"/>
          </p:nvPr>
        </p:nvSpPr>
        <p:spPr bwMode="auto">
          <a:xfrm>
            <a:off x="465739" y="365292"/>
            <a:ext cx="11376025" cy="1065742"/>
          </a:xfrm>
        </p:spPr>
        <p:txBody>
          <a:bodyPr/>
          <a:lstStyle/>
          <a:p>
            <a:pPr>
              <a:defRPr/>
            </a:pPr>
            <a:r>
              <a:rPr lang="en-GB" sz="4000">
                <a:latin typeface="Calibri"/>
                <a:ea typeface="Calibri"/>
                <a:cs typeface="Calibri"/>
              </a:rPr>
              <a:t>Magnetic eddy septum </a:t>
            </a:r>
            <a:endParaRPr sz="4000">
              <a:latin typeface="Calibri"/>
              <a:ea typeface="Calibri"/>
              <a:cs typeface="Calibri"/>
            </a:endParaRPr>
          </a:p>
        </p:txBody>
      </p:sp>
      <p:sp>
        <p:nvSpPr>
          <p:cNvPr id="30" name="TextBox 29" hidden="0"/>
          <p:cNvSpPr txBox="1"/>
          <p:nvPr isPhoto="0" userDrawn="0"/>
        </p:nvSpPr>
        <p:spPr bwMode="auto">
          <a:xfrm flipH="0" flipV="0">
            <a:off x="465738" y="1101559"/>
            <a:ext cx="7109560" cy="3352835"/>
          </a:xfrm>
          <a:prstGeom prst="rect">
            <a:avLst/>
          </a:prstGeom>
          <a:noFill/>
        </p:spPr>
        <p:txBody>
          <a:bodyPr wrap="square" lIns="0" tIns="0" rIns="0" bIns="0" rtlCol="0">
            <a:noAutofit/>
          </a:bodyPr>
          <a:lstStyle/>
          <a:p>
            <a:pPr marL="285750" indent="-285750">
              <a:buClr>
                <a:srgbClr val="FF9933"/>
              </a:buClr>
              <a:buFont typeface="Wingdings"/>
              <a:buChar char="§"/>
              <a:defRPr/>
            </a:pPr>
            <a:r>
              <a:rPr lang="en-GB" sz="2200">
                <a:latin typeface="Calibri"/>
                <a:cs typeface="Calibri"/>
              </a:rPr>
              <a:t>Leakage field, do we need mu-metal shielding?</a:t>
            </a:r>
            <a:endParaRPr sz="2200"/>
          </a:p>
          <a:p>
            <a:pPr marL="285750" indent="-285750">
              <a:buClr>
                <a:srgbClr val="FF9933"/>
              </a:buClr>
              <a:buFont typeface="Wingdings"/>
              <a:buChar char="§"/>
              <a:defRPr/>
            </a:pPr>
            <a:r>
              <a:rPr lang="en-GB" sz="2200">
                <a:latin typeface="Calibri"/>
                <a:cs typeface="Calibri"/>
              </a:rPr>
              <a:t>Gap width and deflecting field region required.</a:t>
            </a:r>
            <a:endParaRPr sz="2200"/>
          </a:p>
          <a:p>
            <a:pPr marL="285750" indent="-285750">
              <a:buClr>
                <a:srgbClr val="FF9933"/>
              </a:buClr>
              <a:buFont typeface="Wingdings"/>
              <a:buChar char="§"/>
              <a:defRPr/>
            </a:pPr>
            <a:r>
              <a:rPr lang="en-GB" sz="2200">
                <a:latin typeface="Calibri"/>
                <a:cs typeface="Calibri"/>
              </a:rPr>
              <a:t>Powering: half-sine, full-sine. </a:t>
            </a:r>
            <a:r>
              <a:rPr lang="en-GB" sz="2200">
                <a:latin typeface="Calibri"/>
                <a:cs typeface="Calibri"/>
              </a:rPr>
              <a:t>Pulse frequency, duration.</a:t>
            </a:r>
            <a:endParaRPr sz="2200">
              <a:latin typeface="Calibri"/>
              <a:cs typeface="Calibri"/>
            </a:endParaRPr>
          </a:p>
          <a:p>
            <a:pPr marL="285750" indent="-285750">
              <a:buClr>
                <a:srgbClr val="FF9933"/>
              </a:buClr>
              <a:buFont typeface="Wingdings"/>
              <a:buChar char="§"/>
              <a:defRPr/>
            </a:pPr>
            <a:r>
              <a:rPr lang="en-GB" sz="2200">
                <a:latin typeface="Calibri"/>
                <a:cs typeface="Calibri"/>
              </a:rPr>
              <a:t>Is edge-cooling required?</a:t>
            </a:r>
            <a:endParaRPr sz="2200"/>
          </a:p>
          <a:p>
            <a:pPr marL="285750" indent="-285750">
              <a:buClr>
                <a:srgbClr val="FF9933"/>
              </a:buClr>
              <a:buFont typeface="Wingdings"/>
              <a:buChar char="§"/>
              <a:defRPr/>
            </a:pPr>
            <a:r>
              <a:rPr lang="en-GB" sz="2200">
                <a:latin typeface="Calibri"/>
                <a:cs typeface="Calibri"/>
              </a:rPr>
              <a:t>Consider mechanical and thermal stresses.</a:t>
            </a:r>
            <a:endParaRPr lang="en-GB" sz="2200">
              <a:latin typeface="Calibri"/>
              <a:cs typeface="Calibri"/>
            </a:endParaRPr>
          </a:p>
          <a:p>
            <a:pPr marL="285750" indent="-285750" algn="l">
              <a:buClr>
                <a:srgbClr val="FF9933"/>
              </a:buClr>
              <a:buFont typeface="Wingdings"/>
              <a:buChar char="§"/>
              <a:defRPr/>
            </a:pPr>
            <a:endParaRPr sz="2200">
              <a:latin typeface="Calibri"/>
              <a:cs typeface="Calibri"/>
            </a:endParaRPr>
          </a:p>
        </p:txBody>
      </p:sp>
      <p:sp>
        <p:nvSpPr>
          <p:cNvPr id="32" name="Date Placeholder 31" hidden="0"/>
          <p:cNvSpPr>
            <a:spLocks noGrp="1"/>
          </p:cNvSpPr>
          <p:nvPr isPhoto="0" userDrawn="0">
            <p:ph type="dt" sz="half" idx="10" hasCustomPrompt="0"/>
          </p:nvPr>
        </p:nvSpPr>
        <p:spPr bwMode="auto"/>
        <p:txBody>
          <a:bodyPr/>
          <a:lstStyle/>
          <a:p>
            <a:pPr>
              <a:defRPr/>
            </a:pPr>
            <a:r>
              <a:rPr lang="en-GB"/>
              <a:t>07/12/2021</a:t>
            </a:r>
            <a:endParaRPr/>
          </a:p>
        </p:txBody>
      </p:sp>
      <p:sp>
        <p:nvSpPr>
          <p:cNvPr id="33" name="Footer Placeholder 32" hidden="0"/>
          <p:cNvSpPr>
            <a:spLocks noGrp="1"/>
          </p:cNvSpPr>
          <p:nvPr isPhoto="0" userDrawn="0">
            <p:ph type="ftr" sz="quarter" idx="11" hasCustomPrompt="0"/>
          </p:nvPr>
        </p:nvSpPr>
        <p:spPr bwMode="auto"/>
        <p:txBody>
          <a:bodyPr/>
          <a:lstStyle/>
          <a:p>
            <a:pPr>
              <a:defRPr/>
            </a:pPr>
            <a:r>
              <a:rPr lang="en-GB"/>
              <a:t>R. Ramjiawan</a:t>
            </a:r>
            <a:endParaRPr/>
          </a:p>
        </p:txBody>
      </p:sp>
      <p:sp>
        <p:nvSpPr>
          <p:cNvPr id="34" name="Slide Number Placeholder 33"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
        <p:nvSpPr>
          <p:cNvPr id="1280642178" name="" hidden="0"/>
          <p:cNvSpPr/>
          <p:nvPr isPhoto="0" userDrawn="0"/>
        </p:nvSpPr>
        <p:spPr bwMode="auto">
          <a:xfrm flipH="0" flipV="0">
            <a:off x="992953" y="3395302"/>
            <a:ext cx="1352549" cy="990599"/>
          </a:xfrm>
          <a:prstGeom prst="roundRect">
            <a:avLst>
              <a:gd name="adj" fmla="val 16667"/>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p>
            <a:pPr algn="ctr">
              <a:defRPr/>
            </a:pPr>
            <a:r>
              <a:rPr lang="en-GB"/>
              <a:t>Deflection angle: </a:t>
            </a:r>
            <mc:AlternateContent xmlns:mc="http://schemas.openxmlformats.org/markup-compatibility/2006" xmlns:m="http://schemas.openxmlformats.org/officeDocument/2006/math">
              <mc:Choice xmlns:a14="http://schemas.microsoft.com/office/drawing/2010/main" Requires="a14">
                <a14:m>
                  <m:oMathPara>
                    <m:oMathParaPr/>
                    <m:oMath>
                      <m:r>
                        <m:rPr/>
                        <a:rPr lang="en-GB">
                          <a:latin typeface="Cambria Math"/>
                          <a:ea typeface="Cambria Math"/>
                          <a:cs typeface="Cambria Math"/>
                        </a:rPr>
                        <m:t>100 </m:t>
                      </m:r>
                      <m:r>
                        <m:rPr>
                          <m:sty m:val="p"/>
                        </m:rPr>
                        <a:rPr lang="en-GB"/>
                        <m:t>μrad</m:t>
                      </m:r>
                    </m:oMath>
                  </m:oMathPara>
                </a14:m>
              </mc:Choice>
              <mc:Fallback/>
            </mc:AlternateContent>
            <a:endParaRPr/>
          </a:p>
        </p:txBody>
      </p:sp>
      <p:sp>
        <p:nvSpPr>
          <p:cNvPr id="1993845695" name="" hidden="0"/>
          <p:cNvSpPr txBox="1"/>
          <p:nvPr isPhoto="0" userDrawn="0"/>
        </p:nvSpPr>
        <p:spPr bwMode="auto">
          <a:xfrm flipH="0" flipV="0">
            <a:off x="2752890" y="3504881"/>
            <a:ext cx="3298409" cy="938170"/>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l">
              <a:defRPr/>
            </a:pPr>
            <mc:AlternateContent xmlns:mc="http://schemas.openxmlformats.org/markup-compatibility/2006" xmlns:m="http://schemas.openxmlformats.org/officeDocument/2006/math">
              <mc:Choice xmlns:a14="http://schemas.microsoft.com/office/drawing/2010/main" Requires="a14">
                <a14:m>
                  <m:oMathPara>
                    <m:oMathParaPr>
                      <m:jc m:val="left"/>
                    </m:oMathParaPr>
                    <m:oMath>
                      <m:sSub>
                        <m:sSubPr>
                          <m:ctrlPr>
                            <a:rPr lang="en-GB" sz="1800" i="1">
                              <a:latin typeface="Cambria Math"/>
                              <a:ea typeface="Cambria Math"/>
                              <a:cs typeface="Cambria Math"/>
                            </a:rPr>
                          </m:ctrlPr>
                        </m:sSubPr>
                        <m:e>
                          <m:r>
                            <m:rPr/>
                            <a:rPr lang="en-GB" sz="1800" i="1">
                              <a:latin typeface="Cambria Math"/>
                              <a:ea typeface="Cambria Math"/>
                              <a:cs typeface="Cambria Math"/>
                            </a:rPr>
                            <m:t>𝜃</m:t>
                          </m:r>
                        </m:e>
                        <m:sub>
                          <m:r>
                            <m:rPr/>
                            <a:rPr lang="en-GB" sz="1800" i="1">
                              <a:latin typeface="Cambria Math"/>
                              <a:ea typeface="Cambria Math"/>
                              <a:cs typeface="Cambria Math"/>
                            </a:rPr>
                            <m:t>𝐵</m:t>
                          </m:r>
                        </m:sub>
                      </m:sSub>
                      <m:d>
                        <m:dPr>
                          <m:begChr m:val="["/>
                          <m:endChr m:val="]"/>
                          <m:ctrlPr>
                            <a:rPr lang="en-GB" sz="1800" i="1">
                              <a:latin typeface="Cambria Math"/>
                              <a:ea typeface="Cambria Math"/>
                              <a:cs typeface="Cambria Math"/>
                            </a:rPr>
                          </m:ctrlPr>
                        </m:dPr>
                        <m:e>
                          <m:r>
                            <m:rPr>
                              <m:sty m:val="p"/>
                            </m:rPr>
                            <a:rPr lang="en-GB" sz="1800">
                              <a:latin typeface="Cambria Math"/>
                              <a:ea typeface="Cambria Math"/>
                              <a:cs typeface="Cambria Math"/>
                            </a:rPr>
                            <m:t>rad</m:t>
                          </m:r>
                        </m:e>
                      </m:d>
                      <m:r>
                        <m:rPr/>
                        <a:rPr lang="en-GB" sz="1800" i="1">
                          <a:latin typeface="Cambria Math"/>
                          <a:ea typeface="Cambria Math"/>
                          <a:cs typeface="Cambria Math"/>
                        </a:rPr>
                        <m:t>≈</m:t>
                      </m:r>
                      <m:f>
                        <m:fPr>
                          <m:ctrlPr>
                            <a:rPr lang="en-GB" sz="1800" i="1">
                              <a:latin typeface="Cambria Math"/>
                              <a:ea typeface="Cambria Math"/>
                              <a:cs typeface="Cambria Math"/>
                            </a:rPr>
                          </m:ctrlPr>
                        </m:fPr>
                        <m:num>
                          <m:r>
                            <m:rPr/>
                            <a:rPr lang="en-GB" sz="1800" i="1">
                              <a:latin typeface="Cambria Math"/>
                              <a:ea typeface="Cambria Math"/>
                              <a:cs typeface="Cambria Math"/>
                            </a:rPr>
                            <m:t>0.2998×l</m:t>
                          </m:r>
                          <m:d>
                            <m:dPr>
                              <m:begChr m:val="["/>
                              <m:endChr m:val="]"/>
                              <m:ctrlPr>
                                <a:rPr lang="en-GB" sz="1800" i="1">
                                  <a:latin typeface="Cambria Math"/>
                                  <a:ea typeface="Cambria Math"/>
                                  <a:cs typeface="Cambria Math"/>
                                </a:rPr>
                              </m:ctrlPr>
                            </m:dPr>
                            <m:e>
                              <m:r>
                                <m:rPr>
                                  <m:sty m:val="p"/>
                                </m:rPr>
                                <a:rPr lang="en-GB" sz="1800">
                                  <a:latin typeface="Cambria Math"/>
                                  <a:ea typeface="Cambria Math"/>
                                  <a:cs typeface="Cambria Math"/>
                                </a:rPr>
                                <m:t>m</m:t>
                              </m:r>
                            </m:e>
                          </m:d>
                        </m:num>
                        <m:den>
                          <m:r>
                            <m:rPr/>
                            <a:rPr lang="en-GB" sz="1800" i="1">
                              <a:latin typeface="Cambria Math"/>
                              <a:ea typeface="Cambria Math"/>
                              <a:cs typeface="Cambria Math"/>
                            </a:rPr>
                            <m:t>𝑝</m:t>
                          </m:r>
                          <m:d>
                            <m:dPr>
                              <m:begChr m:val="["/>
                              <m:endChr m:val="]"/>
                              <m:ctrlPr>
                                <a:rPr lang="en-GB" sz="1800" i="1">
                                  <a:latin typeface="Cambria Math"/>
                                  <a:ea typeface="Cambria Math"/>
                                  <a:cs typeface="Cambria Math"/>
                                </a:rPr>
                              </m:ctrlPr>
                            </m:dPr>
                            <m:e>
                              <m:f>
                                <m:fPr>
                                  <m:ctrlPr>
                                    <a:rPr lang="en-GB" sz="1800" i="1">
                                      <a:latin typeface="Cambria Math"/>
                                      <a:ea typeface="Cambria Math"/>
                                      <a:cs typeface="Cambria Math"/>
                                    </a:rPr>
                                  </m:ctrlPr>
                                </m:fPr>
                                <m:num>
                                  <m:r>
                                    <m:rPr>
                                      <m:sty m:val="p"/>
                                    </m:rPr>
                                    <a:rPr lang="en-GB" sz="1800">
                                      <a:latin typeface="Cambria Math"/>
                                      <a:ea typeface="Cambria Math"/>
                                      <a:cs typeface="Cambria Math"/>
                                    </a:rPr>
                                    <m:t>GeV</m:t>
                                  </m:r>
                                </m:num>
                                <m:den>
                                  <m:r>
                                    <m:rPr>
                                      <m:sty m:val="p"/>
                                    </m:rPr>
                                    <a:rPr lang="en-GB" sz="1800">
                                      <a:latin typeface="Cambria Math"/>
                                      <a:ea typeface="Cambria Math"/>
                                      <a:cs typeface="Cambria Math"/>
                                    </a:rPr>
                                    <m:t>c</m:t>
                                  </m:r>
                                </m:den>
                              </m:f>
                            </m:e>
                          </m:d>
                        </m:den>
                      </m:f>
                      <m:r>
                        <m:rPr/>
                        <a:rPr lang="en-GB" sz="1800" i="1">
                          <a:latin typeface="Cambria Math"/>
                          <a:ea typeface="Cambria Math"/>
                          <a:cs typeface="Cambria Math"/>
                        </a:rPr>
                        <m:t>𝐵</m:t>
                      </m:r>
                      <m:r>
                        <m:rPr/>
                        <a:rPr lang="en-GB" sz="1800" i="1">
                          <a:latin typeface="Cambria Math"/>
                          <a:ea typeface="Cambria Math"/>
                          <a:cs typeface="Cambria Math"/>
                        </a:rPr>
                        <m:t>[</m:t>
                      </m:r>
                      <m:r>
                        <m:rPr/>
                        <a:rPr lang="en-GB" sz="1800" i="1">
                          <a:latin typeface="Cambria Math"/>
                          <a:ea typeface="Cambria Math"/>
                          <a:cs typeface="Cambria Math"/>
                        </a:rPr>
                        <m:t>𝑇</m:t>
                      </m:r>
                      <m:r>
                        <m:rPr/>
                        <a:rPr lang="en-GB" sz="1800" i="1">
                          <a:latin typeface="Cambria Math"/>
                          <a:ea typeface="Cambria Math"/>
                          <a:cs typeface="Cambria Math"/>
                        </a:rPr>
                        <m:t>]</m:t>
                      </m:r>
                    </m:oMath>
                  </m:oMathPara>
                </a14:m>
              </mc:Choice>
              <mc:Fallback/>
            </mc:AlternateContent>
            <a:endParaRPr sz="1800">
              <a:latin typeface="Calibri"/>
              <a:ea typeface="Calibri"/>
              <a:cs typeface="Calibri"/>
            </a:endParaRPr>
          </a:p>
        </p:txBody>
      </p:sp>
      <p:cxnSp>
        <p:nvCxnSpPr>
          <p:cNvPr id="0" name="" hidden="0"/>
          <p:cNvCxnSpPr>
            <a:cxnSpLocks/>
          </p:cNvCxnSpPr>
          <p:nvPr isPhoto="0" userDrawn="0"/>
        </p:nvCxnSpPr>
        <p:spPr bwMode="auto">
          <a:xfrm rot="0" flipH="0" flipV="0">
            <a:off x="5967294" y="3890602"/>
            <a:ext cx="292960"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453787447" name="" hidden="0"/>
          <p:cNvCxnSpPr>
            <a:cxnSpLocks/>
          </p:cNvCxnSpPr>
          <p:nvPr isPhoto="0" userDrawn="0"/>
        </p:nvCxnSpPr>
        <p:spPr bwMode="auto">
          <a:xfrm rot="0" flipH="0" flipV="0">
            <a:off x="2347795" y="3890602"/>
            <a:ext cx="292959"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247268300" name="" hidden="0"/>
          <p:cNvSpPr/>
          <p:nvPr isPhoto="0" userDrawn="0"/>
        </p:nvSpPr>
        <p:spPr bwMode="auto">
          <a:xfrm flipH="0" flipV="0">
            <a:off x="6260255" y="3366727"/>
            <a:ext cx="1515897" cy="1047749"/>
          </a:xfrm>
          <a:prstGeom prst="roundRect">
            <a:avLst>
              <a:gd name="adj" fmla="val 16667"/>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p>
            <a:pPr algn="ctr">
              <a:defRPr/>
            </a:pPr>
            <a:r>
              <a:rPr lang="en-GB"/>
              <a:t>Magnetic field B: 0.061 T (</a:t>
            </a:r>
            <mc:AlternateContent xmlns:mc="http://schemas.openxmlformats.org/markup-compatibility/2006" xmlns:m="http://schemas.openxmlformats.org/officeDocument/2006/math">
              <mc:Choice xmlns:a14="http://schemas.microsoft.com/office/drawing/2010/main" Requires="a14">
                <a14:m>
                  <m:oMathPara>
                    <m:oMathParaPr/>
                    <m:oMath>
                      <m:r>
                        <m:rPr>
                          <m:sty m:val="i"/>
                        </m:rPr>
                        <a:rPr lang="en-GB">
                          <a:latin typeface="Cambria Math"/>
                          <a:ea typeface="Cambria Math"/>
                          <a:cs typeface="Cambria Math"/>
                        </a:rPr>
                        <m:t>t</m:t>
                      </m:r>
                      <m:acc>
                        <m:accPr>
                          <m:chr m:val="̅"/>
                          <m:ctrlPr>
                            <a:rPr i="1">
                              <a:latin typeface="Cambria Math"/>
                              <a:ea typeface="Cambria Math"/>
                              <a:cs typeface="Cambria Math"/>
                            </a:rPr>
                          </m:ctrlPr>
                        </m:accPr>
                        <m:e>
                          <m:r>
                            <m:rPr/>
                            <a:rPr lang="en-GB">
                              <a:latin typeface="Cambria Math"/>
                              <a:ea typeface="Cambria Math"/>
                              <a:cs typeface="Cambria Math"/>
                            </a:rPr>
                            <m:t>t</m:t>
                          </m:r>
                        </m:e>
                      </m:acc>
                    </m:oMath>
                  </m:oMathPara>
                </a14:m>
              </mc:Choice>
              <mc:Fallback/>
            </mc:AlternateContent>
            <a:r>
              <a:rPr lang="en-GB"/>
              <a:t>)</a:t>
            </a:r>
            <a:endParaRPr/>
          </a:p>
        </p:txBody>
      </p:sp>
      <p:sp>
        <p:nvSpPr>
          <p:cNvPr id="580516474" name="" hidden="0"/>
          <p:cNvSpPr txBox="1"/>
          <p:nvPr isPhoto="0" userDrawn="0"/>
        </p:nvSpPr>
        <p:spPr bwMode="auto">
          <a:xfrm flipH="0" flipV="0">
            <a:off x="8107277" y="3602826"/>
            <a:ext cx="3068775" cy="585077"/>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l">
              <a:defRPr/>
            </a:pPr>
            <mc:AlternateContent xmlns:mc="http://schemas.openxmlformats.org/markup-compatibility/2006" xmlns:m="http://schemas.openxmlformats.org/officeDocument/2006/math">
              <mc:Choice xmlns:a14="http://schemas.microsoft.com/office/drawing/2010/main" Requires="a14">
                <a14:m>
                  <m:oMathPara>
                    <m:oMathParaPr>
                      <m:jc m:val="left"/>
                    </m:oMathParaPr>
                    <m:oMath>
                      <m:r>
                        <m:rPr/>
                        <a:rPr lang="en-GB" sz="1800" b="0" i="1">
                          <a:latin typeface="Cambria Math"/>
                        </a:rPr>
                        <m:t>𝐵</m:t>
                      </m:r>
                      <m:r>
                        <m:rPr/>
                        <a:rPr lang="en-GB" sz="1800" b="0" i="1">
                          <a:latin typeface="Cambria Math"/>
                        </a:rPr>
                        <m:t>[</m:t>
                      </m:r>
                      <m:r>
                        <m:rPr/>
                        <a:rPr lang="en-GB" sz="1800" b="0" i="1">
                          <a:latin typeface="Cambria Math"/>
                        </a:rPr>
                        <m:t>𝑇</m:t>
                      </m:r>
                      <m:r>
                        <m:rPr/>
                        <a:rPr lang="en-GB" sz="1800" b="0" i="1">
                          <a:latin typeface="Cambria Math"/>
                        </a:rPr>
                        <m:t>]≈</m:t>
                      </m:r>
                      <m:f>
                        <m:fPr>
                          <m:ctrlPr>
                            <a:rPr lang="en-GB" sz="1800" b="0" i="1">
                              <a:latin typeface="Cambria Math"/>
                              <a:ea typeface="Cambria Math"/>
                              <a:cs typeface="Cambria Math"/>
                            </a:rPr>
                          </m:ctrlPr>
                        </m:fPr>
                        <m:num>
                          <m:sSub>
                            <m:sSubPr>
                              <m:ctrlPr>
                                <a:rPr lang="en-GB" sz="1800" b="0" i="1">
                                  <a:latin typeface="Cambria Math"/>
                                  <a:ea typeface="Cambria Math"/>
                                  <a:cs typeface="Cambria Math"/>
                                </a:rPr>
                              </m:ctrlPr>
                            </m:sSubPr>
                            <m:e>
                              <m:r>
                                <m:rPr/>
                                <a:rPr lang="en-GB" sz="1800" b="0" i="1">
                                  <a:latin typeface="Cambria Math"/>
                                  <a:ea typeface="Cambria Math"/>
                                </a:rPr>
                                <m:t>𝜇</m:t>
                              </m:r>
                            </m:e>
                            <m:sub>
                              <m:r>
                                <m:rPr/>
                                <a:rPr lang="en-GB" sz="1800" b="0" i="1">
                                  <a:latin typeface="Cambria Math"/>
                                  <a:ea typeface="Cambria Math"/>
                                </a:rPr>
                                <m:t>0</m:t>
                              </m:r>
                            </m:sub>
                          </m:sSub>
                          <m:d>
                            <m:dPr>
                              <m:begChr m:val="["/>
                              <m:endChr m:val="]"/>
                              <m:ctrlPr>
                                <a:rPr lang="en-GB" sz="1800" b="0" i="1">
                                  <a:latin typeface="Cambria Math"/>
                                  <a:ea typeface="Cambria Math"/>
                                  <a:cs typeface="Cambria Math"/>
                                </a:rPr>
                              </m:ctrlPr>
                            </m:dPr>
                            <m:e>
                              <m:f>
                                <m:fPr>
                                  <m:ctrlPr>
                                    <a:rPr lang="en-GB" sz="1800" b="0" i="1">
                                      <a:latin typeface="Cambria Math"/>
                                      <a:ea typeface="Cambria Math"/>
                                      <a:cs typeface="Cambria Math"/>
                                    </a:rPr>
                                  </m:ctrlPr>
                                </m:fPr>
                                <m:num>
                                  <m:r>
                                    <m:rPr/>
                                    <a:rPr lang="en-GB" sz="1800" b="0" i="1">
                                      <a:latin typeface="Cambria Math"/>
                                      <a:ea typeface="Cambria Math"/>
                                    </a:rPr>
                                    <m:t>𝐻</m:t>
                                  </m:r>
                                </m:num>
                                <m:den>
                                  <m:r>
                                    <m:rPr/>
                                    <a:rPr lang="en-GB" sz="1800" b="0" i="1">
                                      <a:latin typeface="Cambria Math"/>
                                      <a:ea typeface="Cambria Math"/>
                                    </a:rPr>
                                    <m:t>𝑚</m:t>
                                  </m:r>
                                </m:den>
                              </m:f>
                            </m:e>
                          </m:d>
                          <m:r>
                            <m:rPr/>
                            <a:rPr lang="en-GB" sz="1800" b="0" i="1">
                              <a:latin typeface="Cambria Math"/>
                              <a:ea typeface="Cambria Math"/>
                            </a:rPr>
                            <m:t>𝑁𝐼</m:t>
                          </m:r>
                          <m:r>
                            <m:rPr/>
                            <a:rPr lang="en-GB" sz="1800" b="0" i="1">
                              <a:latin typeface="Cambria Math"/>
                              <a:ea typeface="Cambria Math"/>
                            </a:rPr>
                            <m:t>[</m:t>
                          </m:r>
                          <m:r>
                            <m:rPr/>
                            <a:rPr lang="en-GB" sz="1800" b="0" i="1">
                              <a:latin typeface="Cambria Math"/>
                              <a:ea typeface="Cambria Math"/>
                            </a:rPr>
                            <m:t>𝐴</m:t>
                          </m:r>
                          <m:r>
                            <m:rPr/>
                            <a:rPr lang="en-GB" sz="1800" b="0" i="1">
                              <a:latin typeface="Cambria Math"/>
                              <a:ea typeface="Cambria Math"/>
                            </a:rPr>
                            <m:t>]</m:t>
                          </m:r>
                        </m:num>
                        <m:den>
                          <m:r>
                            <m:rPr/>
                            <a:rPr lang="en-GB" sz="1800" b="0" i="1">
                              <a:latin typeface="Cambria Math"/>
                              <a:ea typeface="Cambria Math"/>
                            </a:rPr>
                            <m:t>𝑑</m:t>
                          </m:r>
                          <m:r>
                            <m:rPr/>
                            <a:rPr lang="en-GB" sz="1800" b="0" i="1">
                              <a:latin typeface="Cambria Math"/>
                              <a:ea typeface="Cambria Math"/>
                            </a:rPr>
                            <m:t>[</m:t>
                          </m:r>
                          <m:r>
                            <m:rPr/>
                            <a:rPr lang="en-GB" sz="1800" b="0" i="1">
                              <a:latin typeface="Cambria Math"/>
                              <a:ea typeface="Cambria Math"/>
                            </a:rPr>
                            <m:t>𝑚</m:t>
                          </m:r>
                          <m:r>
                            <m:rPr/>
                            <a:rPr lang="en-GB" sz="1800" b="0" i="1">
                              <a:latin typeface="Cambria Math"/>
                              <a:ea typeface="Cambria Math"/>
                            </a:rPr>
                            <m:t>]</m:t>
                          </m:r>
                        </m:den>
                      </m:f>
                    </m:oMath>
                  </m:oMathPara>
                </a14:m>
              </mc:Choice>
              <mc:Fallback/>
            </mc:AlternateContent>
            <a:endParaRPr sz="1800"/>
          </a:p>
        </p:txBody>
      </p:sp>
      <p:cxnSp>
        <p:nvCxnSpPr>
          <p:cNvPr id="81796352" name="" hidden="0"/>
          <p:cNvCxnSpPr>
            <a:cxnSpLocks/>
          </p:cNvCxnSpPr>
          <p:nvPr isPhoto="0" userDrawn="0"/>
        </p:nvCxnSpPr>
        <p:spPr bwMode="auto">
          <a:xfrm rot="0" flipH="0" flipV="0">
            <a:off x="7776153" y="3895364"/>
            <a:ext cx="292959"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939694601" name="" hidden="0"/>
          <p:cNvCxnSpPr>
            <a:cxnSpLocks/>
          </p:cNvCxnSpPr>
          <p:nvPr isPhoto="0" userDrawn="0"/>
        </p:nvCxnSpPr>
        <p:spPr bwMode="auto">
          <a:xfrm rot="0" flipH="0" flipV="0">
            <a:off x="10274013" y="3895364"/>
            <a:ext cx="292959"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016742592" name="" hidden="0"/>
          <p:cNvSpPr/>
          <p:nvPr isPhoto="0" userDrawn="0"/>
        </p:nvSpPr>
        <p:spPr bwMode="auto">
          <a:xfrm flipH="0" flipV="0">
            <a:off x="10579999" y="3366727"/>
            <a:ext cx="1129026" cy="1047748"/>
          </a:xfrm>
          <a:prstGeom prst="roundRect">
            <a:avLst>
              <a:gd name="adj" fmla="val 16667"/>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p>
            <a:pPr algn="ctr">
              <a:defRPr/>
            </a:pPr>
            <a:r>
              <a:rPr lang="en-GB"/>
              <a:t>Max. current: 3 kA</a:t>
            </a:r>
            <a:endParaRPr/>
          </a:p>
        </p:txBody>
      </p:sp>
      <p:sp>
        <p:nvSpPr>
          <p:cNvPr id="1679591252" name="" hidden="0"/>
          <p:cNvSpPr/>
          <p:nvPr isPhoto="0" userDrawn="0"/>
        </p:nvSpPr>
        <p:spPr bwMode="auto">
          <a:xfrm flipH="0" flipV="0">
            <a:off x="992952" y="4776426"/>
            <a:ext cx="1352549" cy="990598"/>
          </a:xfrm>
          <a:prstGeom prst="roundRect">
            <a:avLst>
              <a:gd name="adj" fmla="val 16667"/>
            </a:avLst>
          </a:prstGeom>
          <a:solidFill>
            <a:srgbClr val="D96500"/>
          </a:solidFill>
          <a:ln w="12700" cap="flat" cmpd="sng" algn="ctr">
            <a:solidFill>
              <a:srgbClr val="C00000"/>
            </a:solidFill>
            <a:prstDash val="solid"/>
            <a:miter/>
          </a:ln>
        </p:spPr>
        <p:style>
          <a:lnRef idx="2">
            <a:schemeClr val="accent1">
              <a:shade val="50000"/>
            </a:schemeClr>
          </a:lnRef>
          <a:fillRef idx="1">
            <a:schemeClr val="accent1"/>
          </a:fillRef>
          <a:effectRef idx="0">
            <a:schemeClr val="accent1"/>
          </a:effectRef>
          <a:fontRef idx="minor">
            <a:schemeClr val="lt1"/>
          </a:fontRef>
        </p:style>
        <p:txBody>
          <a:bodyPr/>
          <a:p>
            <a:pPr algn="ctr">
              <a:defRPr/>
            </a:pPr>
            <a:r>
              <a:rPr lang="en-GB"/>
              <a:t>Septum thickness: 3 mm</a:t>
            </a:r>
            <a:endParaRPr/>
          </a:p>
        </p:txBody>
      </p:sp>
      <p:sp>
        <p:nvSpPr>
          <p:cNvPr id="1557687040" name="" hidden="0"/>
          <p:cNvSpPr txBox="1"/>
          <p:nvPr isPhoto="0" userDrawn="0"/>
        </p:nvSpPr>
        <p:spPr bwMode="auto">
          <a:xfrm flipH="0" flipV="0">
            <a:off x="2622543" y="5020288"/>
            <a:ext cx="1589093" cy="817200"/>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l">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sz="1800"/>
                        <m:t>δ</m:t>
                      </m:r>
                      <m:r>
                        <m:rPr/>
                        <a:rPr lang="en-GB" sz="1800">
                          <a:latin typeface="Cambria Math"/>
                          <a:ea typeface="Cambria Math"/>
                          <a:cs typeface="Cambria Math"/>
                        </a:rPr>
                        <m:t>≈</m:t>
                      </m:r>
                      <m:r>
                        <m:rPr/>
                        <a:rPr lang="en-GB" sz="1800"/>
                        <m:t>0.1</m:t>
                      </m:r>
                      <m:r>
                        <m:rPr/>
                        <a:rPr lang="en-GB" sz="1800"/>
                        <m:t>×</m:t>
                      </m:r>
                      <m:r>
                        <m:rPr/>
                        <a:rPr lang="en-GB" sz="1800"/>
                        <m:t>d</m:t>
                      </m:r>
                    </m:oMath>
                  </m:oMathPara>
                </a14:m>
              </mc:Choice>
              <mc:Fallback/>
            </mc:AlternateContent>
            <a:endParaRPr sz="1800">
              <a:latin typeface="Calibri"/>
              <a:ea typeface="Calibri"/>
              <a:cs typeface="Calibri"/>
            </a:endParaRPr>
          </a:p>
        </p:txBody>
      </p:sp>
      <p:cxnSp>
        <p:nvCxnSpPr>
          <p:cNvPr id="1020403611" name="" hidden="0"/>
          <p:cNvCxnSpPr>
            <a:cxnSpLocks/>
          </p:cNvCxnSpPr>
          <p:nvPr isPhoto="0" userDrawn="0"/>
        </p:nvCxnSpPr>
        <p:spPr bwMode="auto">
          <a:xfrm rot="0" flipH="0" flipV="0">
            <a:off x="2345503" y="5276489"/>
            <a:ext cx="292959"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619784513" name="" hidden="0"/>
          <p:cNvCxnSpPr>
            <a:cxnSpLocks/>
          </p:cNvCxnSpPr>
          <p:nvPr isPhoto="0" userDrawn="0"/>
        </p:nvCxnSpPr>
        <p:spPr bwMode="auto">
          <a:xfrm rot="0" flipH="0" flipV="0">
            <a:off x="4116387" y="5271726"/>
            <a:ext cx="292959"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833135267" name="" hidden="0"/>
          <p:cNvSpPr/>
          <p:nvPr isPhoto="0" userDrawn="0"/>
        </p:nvSpPr>
        <p:spPr bwMode="auto">
          <a:xfrm flipH="0" flipV="0">
            <a:off x="4409347" y="4747851"/>
            <a:ext cx="1302351" cy="1047748"/>
          </a:xfrm>
          <a:prstGeom prst="roundRect">
            <a:avLst>
              <a:gd name="adj" fmla="val 16667"/>
            </a:avLst>
          </a:prstGeom>
          <a:solidFill>
            <a:srgbClr val="D96500"/>
          </a:solidFill>
          <a:ln w="12700" cap="flat" cmpd="sng" algn="ctr">
            <a:solidFill>
              <a:srgbClr val="C00000"/>
            </a:solidFill>
            <a:prstDash val="solid"/>
            <a:miter/>
          </a:ln>
        </p:spPr>
        <p:style>
          <a:lnRef idx="2">
            <a:schemeClr val="accent1">
              <a:shade val="50000"/>
            </a:schemeClr>
          </a:lnRef>
          <a:fillRef idx="1">
            <a:schemeClr val="accent1"/>
          </a:fillRef>
          <a:effectRef idx="0">
            <a:schemeClr val="accent1"/>
          </a:effectRef>
          <a:fontRef idx="minor">
            <a:schemeClr val="lt1"/>
          </a:fontRef>
        </p:style>
        <p:txBody>
          <a:bodyPr/>
          <a:p>
            <a:pPr algn="ctr">
              <a:defRPr/>
            </a:pPr>
            <a:r>
              <a:rPr lang="en-GB"/>
              <a:t>Skin depth </a:t>
            </a:r>
            <a:r>
              <a:rPr lang="en-GB">
                <a:latin typeface="Cambria Math"/>
                <a:ea typeface="Cambria Math"/>
                <a:cs typeface="Cambria Math"/>
              </a:rPr>
              <a:t>δ</a:t>
            </a:r>
            <a:r>
              <a:rPr lang="en-GB"/>
              <a:t>: 0.03 mm</a:t>
            </a:r>
            <a:endParaRPr/>
          </a:p>
        </p:txBody>
      </p:sp>
      <p:sp>
        <p:nvSpPr>
          <p:cNvPr id="990793549" name="" hidden="0"/>
          <p:cNvSpPr txBox="1"/>
          <p:nvPr isPhoto="0" userDrawn="0"/>
        </p:nvSpPr>
        <p:spPr bwMode="auto">
          <a:xfrm flipH="0" flipV="0">
            <a:off x="6046476" y="5031576"/>
            <a:ext cx="1341623" cy="585076"/>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l">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sz="1800"/>
                        <m:t>δ</m:t>
                      </m:r>
                      <m:r>
                        <m:rPr/>
                        <a:rPr lang="en-GB" sz="1800"/>
                        <m:t>∝1/</m:t>
                      </m:r>
                      <m:rad>
                        <m:radPr>
                          <m:degHide m:val="on"/>
                          <m:ctrlPr>
                            <a:rPr sz="1800">
                              <a:latin typeface="Cambria Math"/>
                              <a:ea typeface="Cambria Math"/>
                              <a:cs typeface="Cambria Math"/>
                            </a:rPr>
                          </m:ctrlPr>
                        </m:radPr>
                        <m:deg>
                          <m:r>
                            <m:rPr/>
                            <a:rPr sz="1800">
                              <a:latin typeface="Cambria Math"/>
                              <a:ea typeface="Cambria Math"/>
                              <a:cs typeface="Cambria Math"/>
                            </a:rPr>
                            <m:t/>
                          </m:r>
                        </m:deg>
                        <m:e>
                          <m:r>
                            <m:rPr/>
                            <a:rPr lang="en-GB" sz="1800">
                              <a:latin typeface="Cambria Math"/>
                              <a:ea typeface="Cambria Math"/>
                              <a:cs typeface="Cambria Math"/>
                            </a:rPr>
                            <m:t>f</m:t>
                          </m:r>
                        </m:e>
                      </m:rad>
                    </m:oMath>
                  </m:oMathPara>
                </a14:m>
              </mc:Choice>
              <mc:Fallback/>
            </mc:AlternateContent>
            <a:endParaRPr sz="1800"/>
          </a:p>
        </p:txBody>
      </p:sp>
      <p:cxnSp>
        <p:nvCxnSpPr>
          <p:cNvPr id="146728719" name="" hidden="0"/>
          <p:cNvCxnSpPr>
            <a:cxnSpLocks/>
          </p:cNvCxnSpPr>
          <p:nvPr isPhoto="0" userDrawn="0"/>
        </p:nvCxnSpPr>
        <p:spPr bwMode="auto">
          <a:xfrm rot="0" flipH="0" flipV="0">
            <a:off x="5711699" y="5271726"/>
            <a:ext cx="292959"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311836660" name="" hidden="0"/>
          <p:cNvCxnSpPr>
            <a:cxnSpLocks/>
          </p:cNvCxnSpPr>
          <p:nvPr isPhoto="0" userDrawn="0"/>
        </p:nvCxnSpPr>
        <p:spPr bwMode="auto">
          <a:xfrm rot="0" flipH="0" flipV="0">
            <a:off x="7303817" y="5271726"/>
            <a:ext cx="292959" cy="0"/>
          </a:xfrm>
          <a:prstGeom prst="line">
            <a:avLst/>
          </a:prstGeom>
          <a:ln w="38099" cap="flat" cmpd="sng" algn="ctr">
            <a:solidFill>
              <a:srgbClr val="E68937"/>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438572596" name="" hidden="0"/>
          <p:cNvSpPr/>
          <p:nvPr isPhoto="0" userDrawn="0"/>
        </p:nvSpPr>
        <p:spPr bwMode="auto">
          <a:xfrm flipH="0" flipV="0">
            <a:off x="7642901" y="4747851"/>
            <a:ext cx="1441098" cy="1047748"/>
          </a:xfrm>
          <a:prstGeom prst="roundRect">
            <a:avLst>
              <a:gd name="adj" fmla="val 16667"/>
            </a:avLst>
          </a:prstGeom>
          <a:solidFill>
            <a:srgbClr val="D96500"/>
          </a:solidFill>
          <a:ln w="12700" cap="flat" cmpd="sng" algn="ctr">
            <a:solidFill>
              <a:srgbClr val="C00000"/>
            </a:solidFill>
            <a:prstDash val="solid"/>
            <a:miter/>
          </a:ln>
        </p:spPr>
        <p:style>
          <a:lnRef idx="2">
            <a:schemeClr val="accent1">
              <a:shade val="50000"/>
            </a:schemeClr>
          </a:lnRef>
          <a:fillRef idx="1">
            <a:schemeClr val="accent1"/>
          </a:fillRef>
          <a:effectRef idx="0">
            <a:schemeClr val="accent1"/>
          </a:effectRef>
          <a:fontRef idx="minor">
            <a:schemeClr val="lt1"/>
          </a:fontRef>
        </p:style>
        <p:txBody>
          <a:bodyPr/>
          <a:p>
            <a:pPr algn="ctr">
              <a:defRPr/>
            </a:pPr>
            <a:r>
              <a:rPr lang="en-GB"/>
              <a:t>Pulse frequency: </a:t>
            </a:r>
            <mc:AlternateContent xmlns:mc="http://schemas.openxmlformats.org/markup-compatibility/2006" xmlns:m="http://schemas.openxmlformats.org/officeDocument/2006/math">
              <mc:Choice xmlns:a14="http://schemas.microsoft.com/office/drawing/2010/main" Requires="a14">
                <a14:m>
                  <m:oMathPara>
                    <m:oMathParaPr/>
                    <m:oMath>
                      <m:r>
                        <m:rPr/>
                        <a:rPr lang="en-GB">
                          <a:latin typeface="Cambria Math"/>
                          <a:ea typeface="Cambria Math"/>
                          <a:cs typeface="Cambria Math"/>
                        </a:rPr>
                        <m:t>f</m:t>
                      </m:r>
                    </m:oMath>
                  </m:oMathPara>
                </a14:m>
              </mc:Choice>
              <mc:Fallback/>
            </mc:AlternateContent>
            <a:endParaRPr/>
          </a:p>
        </p:txBody>
      </p:sp>
      <p:graphicFrame>
        <p:nvGraphicFramePr>
          <p:cNvPr id="2068900573" name="" hidden="0"/>
          <p:cNvGraphicFramePr>
            <a:graphicFrameLocks xmlns:a="http://schemas.openxmlformats.org/drawingml/2006/main"/>
          </p:cNvGraphicFramePr>
          <p:nvPr isPhoto="0" userDrawn="0"/>
        </p:nvGraphicFramePr>
        <p:xfrm>
          <a:off x="7784849" y="644524"/>
          <a:ext cx="3888180" cy="2311721"/>
        </p:xfrm>
        <a:graphic>
          <a:graphicData uri="http://schemas.openxmlformats.org/drawingml/2006/table">
            <a:tbl>
              <a:tblPr firstRow="1" firstCol="0" lastRow="0" lastCol="0" bandRow="1" bandCol="0">
                <a:tableStyleId>{642C694A-9951-9064-05FE-836CC30001DF}</a:tableStyleId>
              </a:tblPr>
              <a:tblGrid>
                <a:gridCol w="2250000"/>
                <a:gridCol w="1625479"/>
              </a:tblGrid>
              <a:tr h="365759">
                <a:tc>
                  <a:txBody>
                    <a:bodyPr/>
                    <a:p>
                      <a:pPr>
                        <a:defRPr/>
                      </a:pPr>
                      <a:r>
                        <a:rPr lang="en-GB"/>
                        <a:t>Parameter</a:t>
                      </a:r>
                      <a:endParaRPr/>
                    </a:p>
                  </a:txBody>
                  <a:tcPr/>
                </a:tc>
                <a:tc>
                  <a:txBody>
                    <a:bodyPr/>
                    <a:p>
                      <a:pPr>
                        <a:defRPr/>
                      </a:pPr>
                      <a:r>
                        <a:rPr lang="en-GB"/>
                        <a:t>Value</a:t>
                      </a:r>
                      <a:endParaRPr/>
                    </a:p>
                  </a:txBody>
                  <a:tcPr/>
                </a:tc>
              </a:tr>
              <a:tr h="365759">
                <a:tc>
                  <a:txBody>
                    <a:bodyPr/>
                    <a:p>
                      <a:pPr>
                        <a:defRPr/>
                      </a:pPr>
                      <a:r>
                        <a:rPr lang="en-GB" b="1"/>
                        <a:t>Deflection </a:t>
                      </a:r>
                      <a:endParaRPr b="1"/>
                    </a:p>
                  </a:txBody>
                  <a:tcPr/>
                </a:tc>
                <a:tc>
                  <a:txBody>
                    <a:bodyPr/>
                    <a:p>
                      <a:pPr>
                        <a:defRPr/>
                      </a:pPr>
                      <a:r>
                        <a:rPr lang="en-GB"/>
                        <a:t>100 </a:t>
                      </a:r>
                      <mc:AlternateContent xmlns:mc="http://schemas.openxmlformats.org/markup-compatibility/2006" xmlns:m="http://schemas.openxmlformats.org/officeDocument/2006/math">
                        <mc:Choice xmlns:a14="http://schemas.microsoft.com/office/drawing/2010/main" Requires="a14">
                          <a14:m>
                            <m:oMathPara>
                              <m:oMathParaPr/>
                              <m:oMath>
                                <m:r>
                                  <m:rPr>
                                    <m:sty m:val="p"/>
                                  </m:rPr>
                                  <a:rPr lang="en-GB"/>
                                  <m:t>μrad</m:t>
                                </m:r>
                              </m:oMath>
                            </m:oMathPara>
                          </a14:m>
                        </mc:Choice>
                        <mc:Fallback/>
                      </mc:AlternateContent>
                      <a:endParaRPr/>
                    </a:p>
                  </a:txBody>
                  <a:tcPr/>
                </a:tc>
              </a:tr>
              <a:tr h="365759">
                <a:tc>
                  <a:txBody>
                    <a:bodyPr/>
                    <a:p>
                      <a:pPr>
                        <a:defRPr/>
                      </a:pPr>
                      <a:r>
                        <a:rPr lang="en-GB" b="1"/>
                        <a:t>Field (Z, </a:t>
                      </a:r>
                      <mc:AlternateContent xmlns:mc="http://schemas.openxmlformats.org/markup-compatibility/2006" xmlns:m="http://schemas.openxmlformats.org/officeDocument/2006/math">
                        <mc:Choice xmlns:a14="http://schemas.microsoft.com/office/drawing/2010/main" Requires="a14">
                          <a14:m>
                            <m:oMathPara>
                              <m:oMathParaPr/>
                              <m:oMath>
                                <m:acc>
                                  <m:accPr>
                                    <m:chr m:val="̅"/>
                                    <m:ctrlPr>
                                      <a:rPr b="1" i="1">
                                        <a:latin typeface="Cambria Math"/>
                                        <a:ea typeface="Cambria Math"/>
                                        <a:cs typeface="Cambria Math"/>
                                      </a:rPr>
                                    </m:ctrlPr>
                                  </m:accPr>
                                  <m:e>
                                    <m:r>
                                      <m:rPr>
                                        <m:sty m:val="bi"/>
                                      </m:rPr>
                                      <a:rPr lang="en-GB">
                                        <a:latin typeface="Cambria Math"/>
                                        <a:ea typeface="Cambria Math"/>
                                        <a:cs typeface="Cambria Math"/>
                                      </a:rPr>
                                      <m:t>t</m:t>
                                    </m:r>
                                    <m:r>
                                      <m:rPr>
                                        <m:sty m:val="bi"/>
                                      </m:rPr>
                                      <a:rPr lang="en-GB">
                                        <a:latin typeface="Cambria Math"/>
                                        <a:ea typeface="Cambria Math"/>
                                        <a:cs typeface="Cambria Math"/>
                                      </a:rPr>
                                      <m:t>t</m:t>
                                    </m:r>
                                  </m:e>
                                </m:acc>
                              </m:oMath>
                            </m:oMathPara>
                          </a14:m>
                        </mc:Choice>
                        <mc:Fallback/>
                      </mc:AlternateContent>
                      <a:r>
                        <a:rPr lang="en-GB" b="1"/>
                        <a:t>)</a:t>
                      </a:r>
                      <a:endParaRPr b="1"/>
                    </a:p>
                  </a:txBody>
                  <a:tcPr/>
                </a:tc>
                <a:tc>
                  <a:txBody>
                    <a:bodyPr/>
                    <a:p>
                      <a:pPr>
                        <a:defRPr/>
                      </a:pPr>
                      <a:r>
                        <a:rPr lang="en-GB"/>
                        <a:t>0.015/0.061 T</a:t>
                      </a:r>
                      <a:endParaRPr/>
                    </a:p>
                  </a:txBody>
                  <a:tcPr/>
                </a:tc>
              </a:tr>
              <a:tr h="365759">
                <a:tc>
                  <a:txBody>
                    <a:bodyPr/>
                    <a:p>
                      <a:pPr>
                        <a:defRPr/>
                      </a:pPr>
                      <a:r>
                        <a:rPr lang="en-GB" b="1"/>
                        <a:t>Max. current </a:t>
                      </a:r>
                      <a:endParaRPr b="1"/>
                    </a:p>
                  </a:txBody>
                  <a:tcPr/>
                </a:tc>
                <a:tc>
                  <a:txBody>
                    <a:bodyPr/>
                    <a:p>
                      <a:pPr>
                        <a:defRPr/>
                      </a:pPr>
                      <a:r>
                        <a:rPr lang="en-GB"/>
                        <a:t>3 kA</a:t>
                      </a:r>
                      <a:endParaRPr/>
                    </a:p>
                  </a:txBody>
                  <a:tcPr/>
                </a:tc>
              </a:tr>
              <a:tr h="365759">
                <a:tc>
                  <a:txBody>
                    <a:bodyPr/>
                    <a:p>
                      <a:pPr>
                        <a:defRPr/>
                      </a:pPr>
                      <a:r>
                        <a:rPr lang="en-GB" b="1"/>
                        <a:t>Septum thickness</a:t>
                      </a:r>
                      <a:endParaRPr b="1"/>
                    </a:p>
                  </a:txBody>
                  <a:tcPr/>
                </a:tc>
                <a:tc>
                  <a:txBody>
                    <a:bodyPr/>
                    <a:p>
                      <a:pPr>
                        <a:defRPr/>
                      </a:pPr>
                      <a:r>
                        <a:rPr lang="en-GB"/>
                        <a:t>3 mm</a:t>
                      </a:r>
                      <a:endParaRPr/>
                    </a:p>
                  </a:txBody>
                  <a:tcPr/>
                </a:tc>
              </a:tr>
              <a:tr h="365759">
                <a:tc>
                  <a:txBody>
                    <a:bodyPr/>
                    <a:p>
                      <a:pPr>
                        <a:defRPr/>
                      </a:pPr>
                      <a:r>
                        <a:rPr lang="en-GB" b="1"/>
                        <a:t>Gap height</a:t>
                      </a:r>
                      <a:endParaRPr b="1"/>
                    </a:p>
                  </a:txBody>
                  <a:tcPr/>
                </a:tc>
                <a:tc>
                  <a:txBody>
                    <a:bodyPr/>
                    <a:p>
                      <a:pPr>
                        <a:defRPr/>
                      </a:pPr>
                      <a:r>
                        <a:rPr lang="en-GB"/>
                        <a:t>6 cm</a:t>
                      </a:r>
                      <a:endParaRPr/>
                    </a:p>
                  </a:txBody>
                  <a:tcPr/>
                </a:tc>
              </a:tr>
            </a:tbl>
          </a:graphicData>
        </a:graphic>
      </p:graphicFrame>
      <p:sp>
        <p:nvSpPr>
          <p:cNvPr id="1356768882" name="" hidden="0"/>
          <p:cNvSpPr txBox="1"/>
          <p:nvPr isPhoto="0" userDrawn="0"/>
        </p:nvSpPr>
        <p:spPr bwMode="auto">
          <a:xfrm flipH="0" flipV="0">
            <a:off x="7784849" y="278147"/>
            <a:ext cx="3468323"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lang="en-GB" i="1">
                <a:solidFill>
                  <a:srgbClr val="FF0000"/>
                </a:solidFill>
              </a:rPr>
              <a:t>Preliminary still under study</a:t>
            </a:r>
            <a:endParaRPr i="1">
              <a:solidFill>
                <a:srgbClr val="FF0000"/>
              </a:solidFill>
            </a:endParaRPr>
          </a:p>
        </p:txBody>
      </p:sp>
      <p:sp>
        <p:nvSpPr>
          <p:cNvPr id="2008162744" name="" hidden="0"/>
          <p:cNvSpPr txBox="1"/>
          <p:nvPr isPhoto="0" userDrawn="0"/>
        </p:nvSpPr>
        <p:spPr bwMode="auto">
          <a:xfrm rot="16199969" flipH="0" flipV="0">
            <a:off x="-1427724" y="4313626"/>
            <a:ext cx="3753497"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lang="en-GB" sz="2200" b="1">
                <a:latin typeface="Calibri"/>
                <a:ea typeface="Calibri"/>
                <a:cs typeface="Calibri"/>
              </a:rPr>
              <a:t>Design process</a:t>
            </a:r>
            <a:endParaRPr sz="2200" b="1">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ctrTitle" hasCustomPrompt="0"/>
          </p:nvPr>
        </p:nvSpPr>
        <p:spPr bwMode="auto">
          <a:xfrm>
            <a:off x="407987" y="4005649"/>
            <a:ext cx="11376025" cy="2153265"/>
          </a:xfrm>
        </p:spPr>
        <p:txBody>
          <a:bodyPr/>
          <a:lstStyle/>
          <a:p>
            <a:pPr>
              <a:defRPr/>
            </a:pPr>
            <a:r>
              <a:rPr lang="en-GB">
                <a:latin typeface="Calibri"/>
                <a:cs typeface="Calibri"/>
              </a:rPr>
              <a:t>Extraction from the collider ring</a:t>
            </a:r>
            <a:endParaRPr/>
          </a:p>
        </p:txBody>
      </p:sp>
      <p:cxnSp>
        <p:nvCxnSpPr>
          <p:cNvPr id="5" name="Straight Connector 4" hidden="0"/>
          <p:cNvCxnSpPr>
            <a:cxnSpLocks/>
          </p:cNvCxnSpPr>
          <p:nvPr isPhoto="0" userDrawn="0"/>
        </p:nvCxnSpPr>
        <p:spPr bwMode="auto">
          <a:xfrm flipV="1">
            <a:off x="407987" y="4810433"/>
            <a:ext cx="11281505" cy="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Content Placeholder 4" hidden="0"/>
          <p:cNvSpPr>
            <a:spLocks noGrp="1"/>
          </p:cNvSpPr>
          <p:nvPr isPhoto="0" userDrawn="0">
            <p:ph idx="1" hasCustomPrompt="0"/>
          </p:nvPr>
        </p:nvSpPr>
        <p:spPr bwMode="auto">
          <a:xfrm flipH="0" flipV="0">
            <a:off x="225749" y="1317640"/>
            <a:ext cx="5778499" cy="4476733"/>
          </a:xfrm>
        </p:spPr>
        <p:txBody>
          <a:bodyPr/>
          <a:lstStyle/>
          <a:p>
            <a:pPr lvl="2" algn="l" defTabSz="914400">
              <a:lnSpc>
                <a:spcPct val="100000"/>
              </a:lnSpc>
              <a:spcBef>
                <a:spcPts val="499"/>
              </a:spcBef>
              <a:spcAft>
                <a:spcPts val="299"/>
              </a:spcAft>
              <a:buClr>
                <a:srgbClr val="E68937"/>
              </a:buClr>
              <a:buSzPct val="100000"/>
              <a:buFont typeface="Wingdings"/>
              <a:buChar char="§"/>
              <a:defRPr/>
            </a:pPr>
            <a:r>
              <a:rPr lang="en-GB" sz="2200" strike="noStrike" cap="none" spc="0">
                <a:solidFill>
                  <a:schemeClr val="tx1"/>
                </a:solidFill>
                <a:latin typeface="Calibri"/>
                <a:ea typeface="Calibri"/>
                <a:cs typeface="Calibri"/>
              </a:rPr>
              <a:t>Extraction with kicker and septum separated, ideally, with a defocusing quadrupole.</a:t>
            </a:r>
            <a:endParaRPr lang="en-GB" sz="2200" strike="noStrike" cap="none" spc="0">
              <a:solidFill>
                <a:schemeClr val="tx1"/>
              </a:solidFill>
              <a:latin typeface="Calibri"/>
              <a:ea typeface="Calibri"/>
              <a:cs typeface="Calibri"/>
            </a:endParaRPr>
          </a:p>
          <a:p>
            <a:pPr lvl="2" algn="l" defTabSz="914400">
              <a:lnSpc>
                <a:spcPct val="100000"/>
              </a:lnSpc>
              <a:spcBef>
                <a:spcPts val="498"/>
              </a:spcBef>
              <a:spcAft>
                <a:spcPts val="298"/>
              </a:spcAft>
              <a:buClr>
                <a:srgbClr val="E68937"/>
              </a:buClr>
              <a:buSzPct val="100000"/>
              <a:buFont typeface="Wingdings"/>
              <a:buChar char="§"/>
              <a:defRPr/>
            </a:pPr>
            <a:r>
              <a:rPr lang="en-GB" sz="2200" strike="noStrike" cap="none" spc="0">
                <a:solidFill>
                  <a:schemeClr val="tx1"/>
                </a:solidFill>
                <a:latin typeface="Calibri"/>
                <a:ea typeface="Calibri"/>
                <a:cs typeface="Calibri"/>
              </a:rPr>
              <a:t>At Z-pole, </a:t>
            </a:r>
            <a:r>
              <a:rPr lang="en-GB" sz="2200" b="1" strike="noStrike" cap="none" spc="0">
                <a:solidFill>
                  <a:schemeClr val="tx1"/>
                </a:solidFill>
                <a:latin typeface="Calibri"/>
                <a:ea typeface="Calibri"/>
                <a:cs typeface="Calibri"/>
              </a:rPr>
              <a:t>20.6 MJ</a:t>
            </a:r>
            <a:r>
              <a:rPr lang="en-GB" sz="2200" strike="noStrike" cap="none" spc="0">
                <a:solidFill>
                  <a:schemeClr val="tx1"/>
                </a:solidFill>
                <a:latin typeface="Calibri"/>
                <a:ea typeface="Calibri"/>
                <a:cs typeface="Calibri"/>
              </a:rPr>
              <a:t> of stored energy/beam.</a:t>
            </a:r>
            <a:endParaRPr sz="2200" strike="noStrike" cap="none" spc="0">
              <a:solidFill>
                <a:schemeClr val="tx1"/>
              </a:solidFill>
              <a:latin typeface="Calibri"/>
              <a:ea typeface="Calibri"/>
              <a:cs typeface="Calibri"/>
            </a:endParaRPr>
          </a:p>
          <a:p>
            <a:pPr lvl="2" algn="l" defTabSz="914400">
              <a:lnSpc>
                <a:spcPct val="100000"/>
              </a:lnSpc>
              <a:spcBef>
                <a:spcPts val="499"/>
              </a:spcBef>
              <a:spcAft>
                <a:spcPts val="299"/>
              </a:spcAft>
              <a:buClr>
                <a:srgbClr val="E68937"/>
              </a:buClr>
              <a:buSzPct val="100000"/>
              <a:buFont typeface="Wingdings"/>
              <a:buChar char="§"/>
              <a:defRPr/>
            </a:pPr>
            <a:r>
              <a:rPr lang="en-GB" sz="2200" strike="noStrike" cap="none" spc="0">
                <a:solidFill>
                  <a:schemeClr val="tx1"/>
                </a:solidFill>
                <a:latin typeface="Calibri"/>
                <a:ea typeface="Calibri"/>
                <a:cs typeface="Calibri"/>
              </a:rPr>
              <a:t>Beam-dump-to-collider separation of</a:t>
            </a:r>
            <a:r>
              <a:rPr lang="en-GB" sz="2200" b="1" strike="noStrike" cap="none" spc="0">
                <a:solidFill>
                  <a:schemeClr val="tx1"/>
                </a:solidFill>
                <a:latin typeface="Calibri"/>
                <a:ea typeface="Calibri"/>
                <a:cs typeface="Calibri"/>
              </a:rPr>
              <a:t> 5-10 m</a:t>
            </a:r>
            <a:r>
              <a:rPr lang="en-GB" sz="2200" strike="noStrike" cap="none" spc="0">
                <a:solidFill>
                  <a:schemeClr val="tx1"/>
                </a:solidFill>
                <a:latin typeface="Calibri"/>
                <a:ea typeface="Calibri"/>
                <a:cs typeface="Calibri"/>
              </a:rPr>
              <a:t> for sufficient protection from radiation.</a:t>
            </a:r>
            <a:endParaRPr sz="2200" strike="noStrike" cap="none" spc="0">
              <a:solidFill>
                <a:schemeClr val="tx1"/>
              </a:solidFill>
              <a:latin typeface="Calibri"/>
              <a:ea typeface="Calibri"/>
              <a:cs typeface="Calibri"/>
            </a:endParaRPr>
          </a:p>
          <a:p>
            <a:pPr lvl="2" algn="l" defTabSz="914400">
              <a:lnSpc>
                <a:spcPct val="100000"/>
              </a:lnSpc>
              <a:spcBef>
                <a:spcPts val="499"/>
              </a:spcBef>
              <a:spcAft>
                <a:spcPts val="299"/>
              </a:spcAft>
              <a:buClr>
                <a:srgbClr val="E68937"/>
              </a:buClr>
              <a:buSzPct val="100000"/>
              <a:buFont typeface="Wingdings"/>
              <a:buChar char="§"/>
              <a:defRPr/>
            </a:pPr>
            <a:r>
              <a:rPr lang="en-GB" sz="2200" strike="noStrike" cap="none" spc="0">
                <a:solidFill>
                  <a:schemeClr val="tx1"/>
                </a:solidFill>
                <a:latin typeface="Calibri"/>
                <a:ea typeface="Calibri"/>
                <a:cs typeface="Calibri"/>
              </a:rPr>
              <a:t>Beam is defocused with the triplet, propagates for 100s of metres and passes through a spoiler to further dilute the beam. </a:t>
            </a:r>
            <a:endParaRPr lang="en-GB" sz="2200" strike="noStrike" cap="none" spc="0">
              <a:solidFill>
                <a:schemeClr val="tx1"/>
              </a:solidFill>
              <a:latin typeface="Calibri"/>
              <a:ea typeface="Calibri"/>
              <a:cs typeface="Calibri"/>
            </a:endParaRPr>
          </a:p>
          <a:p>
            <a:pPr lvl="2" algn="l" defTabSz="914400">
              <a:lnSpc>
                <a:spcPct val="100000"/>
              </a:lnSpc>
              <a:spcBef>
                <a:spcPts val="498"/>
              </a:spcBef>
              <a:spcAft>
                <a:spcPts val="298"/>
              </a:spcAft>
              <a:buClr>
                <a:srgbClr val="E68937"/>
              </a:buClr>
              <a:buSzPct val="100000"/>
              <a:buFont typeface="Wingdings"/>
              <a:buChar char="§"/>
              <a:defRPr/>
            </a:pPr>
            <a:r>
              <a:rPr lang="en-GB" sz="2200" strike="noStrike" cap="none" spc="0">
                <a:solidFill>
                  <a:schemeClr val="tx1"/>
                </a:solidFill>
                <a:latin typeface="Calibri"/>
                <a:ea typeface="Calibri"/>
                <a:cs typeface="Calibri"/>
              </a:rPr>
              <a:t>Alternatives considered: horizontal vs. vertical extraction, septum-less extraction, among other configurations. </a:t>
            </a:r>
            <a:endParaRPr lang="en-GB" sz="2200" strike="noStrike" cap="none" spc="0">
              <a:solidFill>
                <a:schemeClr val="tx1"/>
              </a:solidFill>
              <a:latin typeface="Calibri"/>
              <a:ea typeface="Calibri"/>
              <a:cs typeface="Calibri"/>
            </a:endParaRPr>
          </a:p>
          <a:p>
            <a:pPr algn="l">
              <a:defRPr/>
            </a:pPr>
            <a:endParaRPr sz="2200">
              <a:latin typeface="Calibri"/>
              <a:ea typeface="Calibri"/>
              <a:cs typeface="Calibri"/>
            </a:endParaRPr>
          </a:p>
          <a:p>
            <a:pPr lvl="2" algn="l" defTabSz="914400">
              <a:lnSpc>
                <a:spcPct val="100000"/>
              </a:lnSpc>
              <a:spcBef>
                <a:spcPts val="499"/>
              </a:spcBef>
              <a:spcAft>
                <a:spcPts val="299"/>
              </a:spcAft>
              <a:buClr>
                <a:srgbClr val="E68937"/>
              </a:buClr>
              <a:buSzPct val="100000"/>
              <a:buFont typeface="Wingdings"/>
              <a:buChar char="§"/>
              <a:defRPr/>
            </a:pPr>
            <a:endParaRPr lang="en-GB" sz="2100" strike="noStrike" cap="none" spc="0">
              <a:solidFill>
                <a:schemeClr val="tx1"/>
              </a:solidFill>
              <a:latin typeface="Calibri"/>
              <a:cs typeface="Calibri"/>
            </a:endParaRPr>
          </a:p>
          <a:p>
            <a:pPr marL="324000" lvl="2" indent="0" algn="l">
              <a:buNone/>
              <a:defRPr/>
            </a:pPr>
            <a:endParaRPr sz="2100">
              <a:solidFill>
                <a:schemeClr val="tx1"/>
              </a:solidFill>
              <a:latin typeface="Calibri"/>
              <a:cs typeface="Calibri"/>
            </a:endParaRPr>
          </a:p>
        </p:txBody>
      </p:sp>
      <p:sp>
        <p:nvSpPr>
          <p:cNvPr id="4" name="Title 3" hidden="0"/>
          <p:cNvSpPr>
            <a:spLocks noGrp="1"/>
          </p:cNvSpPr>
          <p:nvPr isPhoto="0" userDrawn="0">
            <p:ph type="title" hasCustomPrompt="0"/>
          </p:nvPr>
        </p:nvSpPr>
        <p:spPr bwMode="auto"/>
        <p:txBody>
          <a:bodyPr/>
          <a:lstStyle/>
          <a:p>
            <a:pPr>
              <a:defRPr/>
            </a:pPr>
            <a:r>
              <a:rPr lang="en-GB" sz="4000">
                <a:latin typeface="Calibri"/>
                <a:ea typeface="Calibri"/>
                <a:cs typeface="Calibri"/>
              </a:rPr>
              <a:t>Extraction from the collider</a:t>
            </a:r>
            <a:endParaRPr sz="4000">
              <a:latin typeface="Calibri"/>
              <a:ea typeface="Calibri"/>
              <a:cs typeface="Calibri"/>
            </a:endParaRPr>
          </a:p>
        </p:txBody>
      </p:sp>
      <p:sp>
        <p:nvSpPr>
          <p:cNvPr id="7" name="Date Placeholder 6" hidden="0"/>
          <p:cNvSpPr>
            <a:spLocks noGrp="1"/>
          </p:cNvSpPr>
          <p:nvPr isPhoto="0" userDrawn="0">
            <p:ph type="dt" sz="half" idx="10" hasCustomPrompt="0"/>
          </p:nvPr>
        </p:nvSpPr>
        <p:spPr bwMode="auto"/>
        <p:txBody>
          <a:bodyPr/>
          <a:lstStyle/>
          <a:p>
            <a:pPr>
              <a:defRPr/>
            </a:pPr>
            <a:r>
              <a:rPr lang="en-GB"/>
              <a:t>07/12/2021</a:t>
            </a:r>
            <a:endParaRPr/>
          </a:p>
        </p:txBody>
      </p:sp>
      <p:sp>
        <p:nvSpPr>
          <p:cNvPr id="8" name="Footer Placeholder 7" hidden="0"/>
          <p:cNvSpPr>
            <a:spLocks noGrp="1"/>
          </p:cNvSpPr>
          <p:nvPr isPhoto="0" userDrawn="0">
            <p:ph type="ftr" sz="quarter" idx="11" hasCustomPrompt="0"/>
          </p:nvPr>
        </p:nvSpPr>
        <p:spPr bwMode="auto"/>
        <p:txBody>
          <a:bodyPr/>
          <a:lstStyle/>
          <a:p>
            <a:pPr>
              <a:defRPr/>
            </a:pPr>
            <a:r>
              <a:rPr lang="en-GB"/>
              <a:t>R. Ramjiawan</a:t>
            </a:r>
            <a:endParaRPr/>
          </a:p>
        </p:txBody>
      </p:sp>
      <p:sp>
        <p:nvSpPr>
          <p:cNvPr id="9" name="Slide Number Placeholder 8"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
        <p:nvSpPr>
          <p:cNvPr id="95657393" name="" hidden="0"/>
          <p:cNvSpPr txBox="1"/>
          <p:nvPr isPhoto="0" userDrawn="0"/>
        </p:nvSpPr>
        <p:spPr bwMode="auto">
          <a:xfrm flipH="0" flipV="0">
            <a:off x="7032198" y="1119276"/>
            <a:ext cx="4036176" cy="64011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ctr">
              <a:defRPr/>
            </a:pPr>
            <a:r>
              <a:rPr lang="en-GB" sz="2200" i="1">
                <a:latin typeface="Calibri"/>
                <a:ea typeface="Calibri"/>
                <a:cs typeface="Calibri"/>
              </a:rPr>
              <a:t>Potential extraction configuration for the end of LSS</a:t>
            </a:r>
            <a:endParaRPr sz="2200" i="1">
              <a:latin typeface="Calibri"/>
              <a:ea typeface="Calibri"/>
              <a:cs typeface="Calibri"/>
            </a:endParaRPr>
          </a:p>
        </p:txBody>
      </p:sp>
      <p:pic>
        <p:nvPicPr>
          <p:cNvPr id="1011965088" name="" hidden="0"/>
          <p:cNvPicPr>
            <a:picLocks noChangeAspect="1"/>
          </p:cNvPicPr>
          <p:nvPr isPhoto="0" userDrawn="0"/>
        </p:nvPicPr>
        <p:blipFill>
          <a:blip r:embed="rId2"/>
          <a:stretch/>
        </p:blipFill>
        <p:spPr bwMode="auto">
          <a:xfrm flipH="0" flipV="0">
            <a:off x="6369374" y="1881497"/>
            <a:ext cx="5367012" cy="333600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1163175288" name="" hidden="0"/>
          <p:cNvPicPr>
            <a:picLocks noChangeAspect="1"/>
          </p:cNvPicPr>
          <p:nvPr isPhoto="0" userDrawn="0"/>
        </p:nvPicPr>
        <p:blipFill>
          <a:blip r:embed="rId2"/>
          <a:stretch/>
        </p:blipFill>
        <p:spPr bwMode="auto">
          <a:xfrm flipH="0" flipV="0">
            <a:off x="5364791" y="1305215"/>
            <a:ext cx="6657730" cy="4476749"/>
          </a:xfrm>
          <a:prstGeom prst="rect">
            <a:avLst/>
          </a:prstGeom>
        </p:spPr>
      </p:pic>
      <p:sp>
        <p:nvSpPr>
          <p:cNvPr id="628507099" name="Title 6" hidden="0"/>
          <p:cNvSpPr>
            <a:spLocks noGrp="1"/>
          </p:cNvSpPr>
          <p:nvPr isPhoto="0" userDrawn="0">
            <p:ph type="title" hasCustomPrompt="0"/>
          </p:nvPr>
        </p:nvSpPr>
        <p:spPr bwMode="auto"/>
        <p:txBody>
          <a:bodyPr/>
          <a:lstStyle/>
          <a:p>
            <a:pPr>
              <a:defRPr/>
            </a:pPr>
            <a:r>
              <a:rPr lang="en-GB" sz="4000">
                <a:latin typeface="Calibri"/>
                <a:ea typeface="Calibri"/>
                <a:cs typeface="Calibri"/>
              </a:rPr>
              <a:t>Horizontal extraction (Z-pole)</a:t>
            </a:r>
            <a:endParaRPr sz="4000">
              <a:latin typeface="Calibri"/>
              <a:ea typeface="Calibri"/>
              <a:cs typeface="Calibri"/>
            </a:endParaRPr>
          </a:p>
        </p:txBody>
      </p:sp>
      <p:sp>
        <p:nvSpPr>
          <p:cNvPr id="308316398"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276949990"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453475732" name="Slide Number Placeholder 12" hidden="0"/>
          <p:cNvSpPr>
            <a:spLocks noGrp="1"/>
          </p:cNvSpPr>
          <p:nvPr isPhoto="0" userDrawn="0">
            <p:ph type="sldNum" sz="quarter" idx="12" hasCustomPrompt="0"/>
          </p:nvPr>
        </p:nvSpPr>
        <p:spPr bwMode="auto"/>
        <p:txBody>
          <a:bodyPr/>
          <a:lstStyle/>
          <a:p>
            <a:pPr>
              <a:defRPr/>
            </a:pPr>
            <a:fld id="{AF9D3096-7F12-FB96-610E-215C64A2CE4E}" type="slidenum">
              <a:rPr lang="en-GB"/>
              <a:t/>
            </a:fld>
            <a:endParaRPr lang="en-GB"/>
          </a:p>
        </p:txBody>
      </p:sp>
      <p:sp>
        <p:nvSpPr>
          <p:cNvPr id="1504857235" name="" hidden="0"/>
          <p:cNvSpPr/>
          <p:nvPr isPhoto="0" userDrawn="0"/>
        </p:nvSpPr>
        <p:spPr bwMode="auto">
          <a:xfrm flipH="0" flipV="0">
            <a:off x="3580566" y="6907174"/>
            <a:ext cx="237479" cy="329036"/>
          </a:xfrm>
        </p:spPr>
        <p:txBody>
          <a:bodyPr rot="0" spcFirstLastPara="0" vertOverflow="overflow" horzOverflow="clip" vert="horz" wrap="square" lIns="91440" tIns="45720" rIns="91440" bIns="45720" numCol="1" spcCol="0" rtlCol="0" fromWordArt="0" anchor="t" anchorCtr="0" forceAA="0" upright="0" compatLnSpc="1">
            <a:prstTxWarp prst="textNoShape"/>
            <a:noAutofit/>
          </a:bodyPr>
          <a:p>
            <a:pPr>
              <a:defRPr/>
            </a:pPr>
            <a:endParaRPr/>
          </a:p>
        </p:txBody>
      </p:sp>
      <p:sp>
        <p:nvSpPr>
          <p:cNvPr id="1706914276" name="" hidden="0"/>
          <p:cNvSpPr/>
          <p:nvPr isPhoto="0" userDrawn="0"/>
        </p:nvSpPr>
        <p:spPr bwMode="auto">
          <a:xfrm flipH="0" flipV="0">
            <a:off x="6119274" y="3382605"/>
            <a:ext cx="218885" cy="406459"/>
          </a:xfrm>
        </p:spPr>
        <p:txBody>
          <a:bodyPr rot="0" spcFirstLastPara="0" vertOverflow="overflow" horzOverflow="clip" vert="horz" wrap="square" lIns="91440" tIns="45720" rIns="91440" bIns="45720" numCol="1" spcCol="0" rtlCol="0" fromWordArt="0" anchor="t" anchorCtr="0" forceAA="0" upright="0" compatLnSpc="1">
            <a:prstTxWarp prst="textNoShape"/>
            <a:noAutofit/>
          </a:bodyPr>
          <a:p>
            <a:pPr>
              <a:defRPr/>
            </a:pPr>
            <a:endParaRPr/>
          </a:p>
        </p:txBody>
      </p:sp>
      <p:sp>
        <p:nvSpPr>
          <p:cNvPr id="882599745" name="" hidden="0"/>
          <p:cNvSpPr txBox="1"/>
          <p:nvPr isPhoto="0" userDrawn="0"/>
        </p:nvSpPr>
        <p:spPr bwMode="auto">
          <a:xfrm flipH="0" flipV="0">
            <a:off x="8300021" y="1003434"/>
            <a:ext cx="1555037" cy="406459"/>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i="1"/>
              <a:t>kicker</a:t>
            </a:r>
            <a:endParaRPr i="1"/>
          </a:p>
        </p:txBody>
      </p:sp>
      <p:sp>
        <p:nvSpPr>
          <p:cNvPr id="1401426311" name="" hidden="0"/>
          <p:cNvSpPr txBox="1"/>
          <p:nvPr isPhoto="0" userDrawn="0"/>
        </p:nvSpPr>
        <p:spPr bwMode="auto">
          <a:xfrm flipH="0" flipV="0">
            <a:off x="10095989" y="4562717"/>
            <a:ext cx="1554666" cy="406459"/>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i="1"/>
              <a:t>dump</a:t>
            </a:r>
            <a:endParaRPr i="1"/>
          </a:p>
        </p:txBody>
      </p:sp>
      <p:sp>
        <p:nvSpPr>
          <p:cNvPr id="1766389888" name="" hidden="0"/>
          <p:cNvSpPr txBox="1"/>
          <p:nvPr isPhoto="0" userDrawn="0"/>
        </p:nvSpPr>
        <p:spPr bwMode="auto">
          <a:xfrm flipH="0" flipV="0">
            <a:off x="10787119" y="735206"/>
            <a:ext cx="1188147" cy="406456"/>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i="1"/>
              <a:t>collider ring</a:t>
            </a:r>
            <a:endParaRPr i="1"/>
          </a:p>
        </p:txBody>
      </p:sp>
      <p:cxnSp>
        <p:nvCxnSpPr>
          <p:cNvPr id="1581362194" name="" hidden="0"/>
          <p:cNvCxnSpPr>
            <a:cxnSpLocks/>
          </p:cNvCxnSpPr>
          <p:nvPr isPhoto="0" userDrawn="0"/>
        </p:nvCxnSpPr>
        <p:spPr bwMode="auto">
          <a:xfrm rot="5399943" flipH="0" flipV="1">
            <a:off x="8457916" y="1412560"/>
            <a:ext cx="374709" cy="279860"/>
          </a:xfrm>
          <a:prstGeom prst="line">
            <a:avLst/>
          </a:prstGeom>
          <a:ln w="19049" cap="flat" cmpd="sng" algn="ctr">
            <a:solidFill>
              <a:schemeClr val="accent1">
                <a:shade val="50000"/>
              </a:schemeClr>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656534726" name="" hidden="0"/>
          <p:cNvCxnSpPr>
            <a:cxnSpLocks/>
          </p:cNvCxnSpPr>
          <p:nvPr isPhoto="0" userDrawn="0"/>
        </p:nvCxnSpPr>
        <p:spPr bwMode="auto">
          <a:xfrm rot="10799956" flipH="1" flipV="1">
            <a:off x="10787119" y="4894598"/>
            <a:ext cx="637939" cy="105840"/>
          </a:xfrm>
          <a:prstGeom prst="line">
            <a:avLst/>
          </a:prstGeom>
          <a:ln w="19049" cap="flat" cmpd="sng" algn="ctr">
            <a:solidFill>
              <a:schemeClr val="accent1">
                <a:shade val="50000"/>
              </a:schemeClr>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700800849" name="" hidden="0"/>
          <p:cNvSpPr txBox="1"/>
          <p:nvPr isPhoto="0" userDrawn="0"/>
        </p:nvSpPr>
        <p:spPr bwMode="auto">
          <a:xfrm flipH="0" flipV="0">
            <a:off x="10846652" y="3706088"/>
            <a:ext cx="1810863"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lang="en-GB" i="1"/>
              <a:t>spoiler</a:t>
            </a:r>
            <a:endParaRPr i="1"/>
          </a:p>
        </p:txBody>
      </p:sp>
      <p:cxnSp>
        <p:nvCxnSpPr>
          <p:cNvPr id="1001619759" name="" hidden="0"/>
          <p:cNvCxnSpPr>
            <a:cxnSpLocks/>
          </p:cNvCxnSpPr>
          <p:nvPr isPhoto="0" userDrawn="0"/>
        </p:nvCxnSpPr>
        <p:spPr bwMode="auto">
          <a:xfrm rot="10799956" flipH="0" flipV="1">
            <a:off x="11192213" y="4071884"/>
            <a:ext cx="232845" cy="408935"/>
          </a:xfrm>
          <a:prstGeom prst="line">
            <a:avLst/>
          </a:prstGeom>
          <a:ln w="19049" cap="flat" cmpd="sng" algn="ctr">
            <a:solidFill>
              <a:schemeClr val="accent1">
                <a:shade val="50000"/>
              </a:schemeClr>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242432083" name="" hidden="0"/>
          <p:cNvCxnSpPr>
            <a:cxnSpLocks/>
          </p:cNvCxnSpPr>
          <p:nvPr isPhoto="0" userDrawn="0"/>
        </p:nvCxnSpPr>
        <p:spPr bwMode="auto">
          <a:xfrm rot="10799956" flipH="1" flipV="1">
            <a:off x="11370825" y="1214126"/>
            <a:ext cx="247647" cy="542925"/>
          </a:xfrm>
          <a:prstGeom prst="line">
            <a:avLst/>
          </a:prstGeom>
          <a:ln w="19049" cap="flat" cmpd="sng" algn="ctr">
            <a:solidFill>
              <a:schemeClr val="accent1">
                <a:shade val="50000"/>
              </a:schemeClr>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472792556" name="" hidden="0"/>
          <p:cNvCxnSpPr>
            <a:cxnSpLocks/>
          </p:cNvCxnSpPr>
          <p:nvPr isPhoto="0" userDrawn="0"/>
        </p:nvCxnSpPr>
        <p:spPr bwMode="auto">
          <a:xfrm rot="10799956" flipH="0" flipV="0">
            <a:off x="9214062" y="2129258"/>
            <a:ext cx="820613" cy="366348"/>
          </a:xfrm>
          <a:prstGeom prst="line">
            <a:avLst/>
          </a:prstGeom>
          <a:ln w="19049" cap="flat" cmpd="sng" algn="ctr">
            <a:solidFill>
              <a:schemeClr val="accent1">
                <a:shade val="50000"/>
              </a:schemeClr>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581486215" name="" hidden="0"/>
          <p:cNvSpPr txBox="1"/>
          <p:nvPr isPhoto="0" userDrawn="0"/>
        </p:nvSpPr>
        <p:spPr bwMode="auto">
          <a:xfrm flipH="0" flipV="0">
            <a:off x="10077227" y="2366151"/>
            <a:ext cx="1122146" cy="406459"/>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i="1"/>
              <a:t>triplet</a:t>
            </a:r>
            <a:endParaRPr i="1"/>
          </a:p>
        </p:txBody>
      </p:sp>
      <p:sp>
        <p:nvSpPr>
          <p:cNvPr id="320478956" name="" hidden="0"/>
          <p:cNvSpPr txBox="1"/>
          <p:nvPr isPhoto="0" userDrawn="0"/>
        </p:nvSpPr>
        <p:spPr bwMode="auto">
          <a:xfrm flipH="0" flipV="0">
            <a:off x="9318007" y="1081309"/>
            <a:ext cx="1555314" cy="406459"/>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i="1"/>
              <a:t>septum</a:t>
            </a:r>
            <a:endParaRPr i="1"/>
          </a:p>
        </p:txBody>
      </p:sp>
      <p:cxnSp>
        <p:nvCxnSpPr>
          <p:cNvPr id="1859098122" name="" hidden="0"/>
          <p:cNvCxnSpPr>
            <a:cxnSpLocks/>
          </p:cNvCxnSpPr>
          <p:nvPr isPhoto="0" userDrawn="0"/>
        </p:nvCxnSpPr>
        <p:spPr bwMode="auto">
          <a:xfrm rot="5399943" flipH="0" flipV="0">
            <a:off x="9044559" y="1421656"/>
            <a:ext cx="399927" cy="454280"/>
          </a:xfrm>
          <a:prstGeom prst="line">
            <a:avLst/>
          </a:prstGeom>
          <a:ln w="19049" cap="flat" cmpd="sng" algn="ctr">
            <a:solidFill>
              <a:schemeClr val="accent1">
                <a:shade val="50000"/>
              </a:schemeClr>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1134240070" name="" hidden="0"/>
          <p:cNvSpPr txBox="1"/>
          <p:nvPr isPhoto="0" userDrawn="0"/>
        </p:nvSpPr>
        <p:spPr bwMode="auto">
          <a:xfrm flipH="0" flipV="0">
            <a:off x="8348283" y="2415687"/>
            <a:ext cx="1555252" cy="406459"/>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i="1"/>
              <a:t>d-quad</a:t>
            </a:r>
            <a:endParaRPr i="1"/>
          </a:p>
        </p:txBody>
      </p:sp>
      <p:cxnSp>
        <p:nvCxnSpPr>
          <p:cNvPr id="653667127" name="" hidden="0"/>
          <p:cNvCxnSpPr>
            <a:cxnSpLocks/>
          </p:cNvCxnSpPr>
          <p:nvPr isPhoto="0" userDrawn="0"/>
        </p:nvCxnSpPr>
        <p:spPr bwMode="auto">
          <a:xfrm rot="5399943" flipH="1" flipV="1">
            <a:off x="8663570" y="2306079"/>
            <a:ext cx="363405" cy="120142"/>
          </a:xfrm>
          <a:prstGeom prst="line">
            <a:avLst/>
          </a:prstGeom>
          <a:ln w="19049" cap="flat" cmpd="sng" algn="ctr">
            <a:solidFill>
              <a:schemeClr val="accent1">
                <a:shade val="50000"/>
              </a:schemeClr>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723553379" name="" hidden="0"/>
          <p:cNvSpPr/>
          <p:nvPr isPhoto="0" userDrawn="0"/>
        </p:nvSpPr>
        <p:spPr bwMode="auto">
          <a:xfrm>
            <a:off x="5968944" y="3391542"/>
            <a:ext cx="25491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357555190" name="" hidden="0"/>
          <p:cNvSpPr txBox="1"/>
          <p:nvPr isPhoto="0" userDrawn="0"/>
        </p:nvSpPr>
        <p:spPr bwMode="auto">
          <a:xfrm flipH="0" flipV="0">
            <a:off x="407987" y="1127289"/>
            <a:ext cx="4977136" cy="1792174"/>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marL="283879" marR="0" indent="-283879" algn="l" defTabSz="914400">
              <a:lnSpc>
                <a:spcPct val="100000"/>
              </a:lnSpc>
              <a:spcBef>
                <a:spcPts val="0"/>
              </a:spcBef>
              <a:spcAft>
                <a:spcPts val="0"/>
              </a:spcAft>
              <a:buClr>
                <a:srgbClr val="E68937"/>
              </a:buClr>
              <a:buFont typeface="Wingdings"/>
              <a:buChar char="§"/>
              <a:defRPr/>
            </a:pPr>
            <a:r>
              <a:rPr lang="en-GB" sz="2200" strike="noStrike" cap="none" spc="0">
                <a:latin typeface="Calibri"/>
                <a:ea typeface="Calibri"/>
                <a:cs typeface="Calibri"/>
              </a:rPr>
              <a:t>Horizontal kicker and septum.</a:t>
            </a:r>
            <a:endParaRPr sz="2200" strike="noStrike" cap="none" spc="0">
              <a:latin typeface="Calibri"/>
              <a:ea typeface="Calibri"/>
              <a:cs typeface="Calibri"/>
            </a:endParaRPr>
          </a:p>
          <a:p>
            <a:pPr marL="283879" marR="0" indent="-283879" algn="l" defTabSz="914400">
              <a:lnSpc>
                <a:spcPct val="100000"/>
              </a:lnSpc>
              <a:spcBef>
                <a:spcPts val="0"/>
              </a:spcBef>
              <a:spcAft>
                <a:spcPts val="0"/>
              </a:spcAft>
              <a:buClr>
                <a:srgbClr val="E68937"/>
              </a:buClr>
              <a:buFont typeface="Wingdings"/>
              <a:buChar char="§"/>
              <a:defRPr/>
            </a:pPr>
            <a:r>
              <a:rPr lang="en-GB" sz="2200" strike="noStrike" cap="none" spc="0">
                <a:latin typeface="Calibri"/>
                <a:ea typeface="Calibri"/>
                <a:cs typeface="Calibri"/>
              </a:rPr>
              <a:t>At spoiler </a:t>
            </a:r>
            <mc:AlternateContent xmlns:mc="http://schemas.openxmlformats.org/markup-compatibility/2006" xmlns:m="http://schemas.openxmlformats.org/officeDocument/2006/math">
              <mc:Choice xmlns:a14="http://schemas.microsoft.com/office/drawing/2010/main" Requires="a14">
                <a14:m>
                  <m:oMathPara>
                    <m:oMathParaPr/>
                    <m:oMath>
                      <m:sSub>
                        <m:sSubPr>
                          <m:ctrlPr>
                            <a:rPr sz="2200">
                              <a:latin typeface="Cambria Math"/>
                              <a:ea typeface="Cambria Math"/>
                              <a:cs typeface="Cambria Math"/>
                            </a:rPr>
                          </m:ctrlPr>
                        </m:sSubPr>
                        <m:e>
                          <m:r>
                            <m:rPr/>
                            <a:rPr sz="2200"/>
                            <m:t>σ</m:t>
                          </m:r>
                        </m:e>
                        <m:sub>
                          <m:r>
                            <m:rPr/>
                            <a:rPr sz="2200"/>
                            <m:t>x</m:t>
                          </m:r>
                          <m:r>
                            <m:rPr/>
                            <a:rPr lang="en-GB" sz="2200"/>
                            <m:t>,y</m:t>
                          </m:r>
                        </m:sub>
                      </m:sSub>
                      <m:r>
                        <m:rPr/>
                        <a:rPr lang="en-GB" sz="2200">
                          <a:latin typeface="Cambria Math"/>
                          <a:ea typeface="Cambria Math"/>
                          <a:cs typeface="Cambria Math"/>
                        </a:rPr>
                        <m:t>= 11.3</m:t>
                      </m:r>
                      <m:r>
                        <m:rPr/>
                        <a:rPr lang="en-GB" sz="2200"/>
                        <m:t>×1.2 </m:t>
                      </m:r>
                      <m:r>
                        <m:rPr>
                          <m:sty m:val="p"/>
                        </m:rPr>
                        <a:rPr lang="en-GB" sz="2200"/>
                        <m:t>mm</m:t>
                      </m:r>
                    </m:oMath>
                  </m:oMathPara>
                </a14:m>
              </mc:Choice>
              <mc:Fallback/>
            </mc:AlternateContent>
            <a:r>
              <a:rPr lang="en-GB" sz="2200" strike="noStrike" cap="none" spc="0">
                <a:latin typeface="Calibri"/>
                <a:ea typeface="Calibri"/>
                <a:cs typeface="Calibri"/>
              </a:rPr>
              <a:t>.</a:t>
            </a:r>
            <a:endParaRPr sz="2200" strike="noStrike" cap="none" spc="0">
              <a:latin typeface="Calibri"/>
              <a:ea typeface="Calibri"/>
              <a:cs typeface="Calibri"/>
            </a:endParaRPr>
          </a:p>
          <a:p>
            <a:pPr marL="283879" marR="0" indent="-283879" algn="l" defTabSz="914400">
              <a:lnSpc>
                <a:spcPct val="100000"/>
              </a:lnSpc>
              <a:spcBef>
                <a:spcPts val="0"/>
              </a:spcBef>
              <a:spcAft>
                <a:spcPts val="0"/>
              </a:spcAft>
              <a:buClr>
                <a:srgbClr val="E68937"/>
              </a:buClr>
              <a:buFont typeface="Wingdings"/>
              <a:buChar char="§"/>
              <a:defRPr/>
            </a:pPr>
            <a:r>
              <a:rPr lang="en-GB" sz="2200" strike="noStrike" cap="none" spc="0">
                <a:latin typeface="Calibri"/>
                <a:ea typeface="Calibri"/>
                <a:cs typeface="Calibri"/>
              </a:rPr>
              <a:t>Kicker deflection 1 mrad, septum deflection 5 mrad. Beam-beam separation at septum 5 cm.</a:t>
            </a:r>
            <a:endParaRPr sz="2200" strike="noStrike" cap="none" spc="0">
              <a:latin typeface="Calibri"/>
              <a:ea typeface="Calibri"/>
              <a:cs typeface="Calibri"/>
            </a:endParaRPr>
          </a:p>
        </p:txBody>
      </p:sp>
      <p:pic>
        <p:nvPicPr>
          <p:cNvPr id="1121055481" name="" hidden="0"/>
          <p:cNvPicPr>
            <a:picLocks noChangeAspect="1"/>
          </p:cNvPicPr>
          <p:nvPr isPhoto="0" userDrawn="0"/>
        </p:nvPicPr>
        <p:blipFill>
          <a:blip r:embed="rId3"/>
          <a:srcRect l="0" t="0" r="0" b="63454"/>
          <a:stretch/>
        </p:blipFill>
        <p:spPr bwMode="auto">
          <a:xfrm flipH="0" flipV="0">
            <a:off x="-100574" y="3506934"/>
            <a:ext cx="4979591" cy="2179780"/>
          </a:xfrm>
          <a:prstGeom prst="rect">
            <a:avLst/>
          </a:prstGeom>
        </p:spPr>
      </p:pic>
      <p:pic>
        <p:nvPicPr>
          <p:cNvPr id="418415902" name="" hidden="0"/>
          <p:cNvPicPr>
            <a:picLocks noChangeAspect="1"/>
          </p:cNvPicPr>
          <p:nvPr isPhoto="0" userDrawn="0"/>
        </p:nvPicPr>
        <p:blipFill>
          <a:blip r:embed="rId3"/>
          <a:srcRect l="-91" t="95903" r="91" b="490"/>
          <a:stretch/>
        </p:blipFill>
        <p:spPr bwMode="auto">
          <a:xfrm flipH="0" flipV="0">
            <a:off x="-304616" y="5829300"/>
            <a:ext cx="5292358" cy="228599"/>
          </a:xfrm>
          <a:prstGeom prst="rect">
            <a:avLst/>
          </a:prstGeom>
        </p:spPr>
      </p:pic>
      <p:cxnSp>
        <p:nvCxnSpPr>
          <p:cNvPr id="0" name="" hidden="0"/>
          <p:cNvCxnSpPr>
            <a:cxnSpLocks/>
          </p:cNvCxnSpPr>
          <p:nvPr isPhoto="0" userDrawn="0"/>
        </p:nvCxnSpPr>
        <p:spPr bwMode="auto">
          <a:xfrm flipH="0" flipV="0">
            <a:off x="2772053" y="3345235"/>
            <a:ext cx="1585071" cy="26614"/>
          </a:xfrm>
          <a:prstGeom prst="line">
            <a:avLst/>
          </a:prstGeom>
          <a:ln w="25399" cap="flat" cmpd="sng" algn="ctr">
            <a:solidFill>
              <a:srgbClr val="F0801D"/>
            </a:solidFill>
            <a:prstDash val="solid"/>
            <a:miter/>
            <a:headEnd type="arrow" len="med"/>
            <a:tailEnd type="arrow" len="med"/>
          </a:ln>
        </p:spPr>
        <p:style>
          <a:lnRef idx="1">
            <a:schemeClr val="accent1">
              <a:shade val="50000"/>
            </a:schemeClr>
          </a:lnRef>
          <a:fillRef idx="0">
            <a:schemeClr val="accent1"/>
          </a:fillRef>
          <a:effectRef idx="0">
            <a:schemeClr val="accent1"/>
          </a:effectRef>
          <a:fontRef idx="minor">
            <a:schemeClr val="tx1"/>
          </a:fontRef>
        </p:style>
      </p:cxnSp>
      <p:sp>
        <p:nvSpPr>
          <p:cNvPr id="921416458" name="" hidden="0"/>
          <p:cNvSpPr txBox="1"/>
          <p:nvPr isPhoto="0" userDrawn="0"/>
        </p:nvSpPr>
        <p:spPr bwMode="auto">
          <a:xfrm flipH="0" flipV="0">
            <a:off x="3347384" y="3390899"/>
            <a:ext cx="1028879" cy="64011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b="1">
                <a:solidFill>
                  <a:srgbClr val="F0801D"/>
                </a:solidFill>
              </a:rPr>
              <a:t>700 m</a:t>
            </a:r>
            <a:endParaRPr b="1">
              <a:solidFill>
                <a:srgbClr val="F0801D"/>
              </a:solidFill>
            </a:endParaRPr>
          </a:p>
        </p:txBody>
      </p:sp>
      <p:sp>
        <p:nvSpPr>
          <p:cNvPr id="587933583" name="" hidden="0"/>
          <p:cNvSpPr txBox="1"/>
          <p:nvPr isPhoto="0" userDrawn="0"/>
        </p:nvSpPr>
        <p:spPr bwMode="auto">
          <a:xfrm flipH="0" flipV="0">
            <a:off x="4368042" y="3149792"/>
            <a:ext cx="1811006"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lang="en-GB" sz="2200" i="1">
                <a:solidFill>
                  <a:srgbClr val="F0801D"/>
                </a:solidFill>
                <a:latin typeface="Calibri"/>
                <a:ea typeface="Calibri"/>
                <a:cs typeface="Calibri"/>
              </a:rPr>
              <a:t>spoiler</a:t>
            </a:r>
            <a:endParaRPr sz="2200" i="1">
              <a:solidFill>
                <a:srgbClr val="F0801D"/>
              </a:solidFill>
              <a:latin typeface="Calibri"/>
              <a:ea typeface="Calibri"/>
              <a:cs typeface="Calibri"/>
            </a:endParaRPr>
          </a:p>
        </p:txBody>
      </p:sp>
      <p:sp>
        <p:nvSpPr>
          <p:cNvPr id="1199268023" name="" hidden="0"/>
          <p:cNvSpPr txBox="1"/>
          <p:nvPr isPhoto="0" userDrawn="0"/>
        </p:nvSpPr>
        <p:spPr bwMode="auto">
          <a:xfrm flipH="0" flipV="0">
            <a:off x="1924125" y="3160378"/>
            <a:ext cx="1133677" cy="406458"/>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defRPr/>
            </a:pPr>
            <a:r>
              <a:rPr lang="en-GB" sz="2200" i="1">
                <a:solidFill>
                  <a:srgbClr val="F0801D"/>
                </a:solidFill>
                <a:latin typeface="Calibri"/>
                <a:ea typeface="Calibri"/>
                <a:cs typeface="Calibri"/>
              </a:rPr>
              <a:t>kicker</a:t>
            </a:r>
            <a:endParaRPr sz="2200" i="1">
              <a:solidFill>
                <a:srgbClr val="F0801D"/>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Content Placeholder 1" hidden="0"/>
          <p:cNvSpPr>
            <a:spLocks noGrp="1"/>
          </p:cNvSpPr>
          <p:nvPr isPhoto="0" userDrawn="0">
            <p:ph idx="1" hasCustomPrompt="0"/>
          </p:nvPr>
        </p:nvSpPr>
        <p:spPr bwMode="auto">
          <a:xfrm flipH="0" flipV="0">
            <a:off x="423299" y="1063623"/>
            <a:ext cx="6088950" cy="4608511"/>
          </a:xfrm>
        </p:spPr>
        <p:txBody>
          <a:bodyPr/>
          <a:lstStyle/>
          <a:p>
            <a:pPr>
              <a:defRPr/>
            </a:pPr>
            <a:r>
              <a:rPr lang="en-GB" sz="2200" b="0">
                <a:solidFill>
                  <a:schemeClr val="tx1"/>
                </a:solidFill>
                <a:latin typeface="Calibri"/>
                <a:ea typeface="Calibri"/>
                <a:cs typeface="Calibri"/>
              </a:rPr>
              <a:t>Kicker and septum parameters below are achievable with current technology (taking CDR beam params).</a:t>
            </a:r>
            <a:endParaRPr sz="2200" b="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Font typeface="Wingdings"/>
              <a:buChar char="§"/>
              <a:defRPr/>
            </a:pPr>
            <a:endParaRPr sz="2200">
              <a:latin typeface="Calibri"/>
              <a:ea typeface="Calibri"/>
              <a:cs typeface="Calibri"/>
            </a:endParaRPr>
          </a:p>
        </p:txBody>
      </p:sp>
      <p:sp>
        <p:nvSpPr>
          <p:cNvPr id="3" name="Title 2" hidden="0"/>
          <p:cNvSpPr>
            <a:spLocks noGrp="1"/>
          </p:cNvSpPr>
          <p:nvPr isPhoto="0" userDrawn="0">
            <p:ph type="title" hasCustomPrompt="0"/>
          </p:nvPr>
        </p:nvSpPr>
        <p:spPr bwMode="auto"/>
        <p:txBody>
          <a:bodyPr/>
          <a:lstStyle/>
          <a:p>
            <a:pPr>
              <a:defRPr/>
            </a:pPr>
            <a:r>
              <a:rPr lang="en-GB" sz="4000">
                <a:latin typeface="Calibri"/>
                <a:ea typeface="Calibri"/>
                <a:cs typeface="Calibri"/>
              </a:rPr>
              <a:t>Kicker and septum </a:t>
            </a:r>
            <a:endParaRPr sz="4000">
              <a:latin typeface="Calibri"/>
              <a:ea typeface="Calibri"/>
              <a:cs typeface="Calibri"/>
            </a:endParaRPr>
          </a:p>
        </p:txBody>
      </p:sp>
      <p:sp>
        <p:nvSpPr>
          <p:cNvPr id="4" name="Date Placeholder 3" hidden="0"/>
          <p:cNvSpPr>
            <a:spLocks noGrp="1"/>
          </p:cNvSpPr>
          <p:nvPr isPhoto="0" userDrawn="0">
            <p:ph type="dt" sz="half" idx="10" hasCustomPrompt="0"/>
          </p:nvPr>
        </p:nvSpPr>
        <p:spPr bwMode="auto"/>
        <p:txBody>
          <a:bodyPr/>
          <a:lstStyle/>
          <a:p>
            <a:pPr>
              <a:defRPr/>
            </a:pPr>
            <a:r>
              <a:rPr lang="en-GB"/>
              <a:t>07/12/2021</a:t>
            </a:r>
            <a:endParaRPr/>
          </a:p>
        </p:txBody>
      </p:sp>
      <p:sp>
        <p:nvSpPr>
          <p:cNvPr id="5" name="Footer Placeholder 4" hidden="0"/>
          <p:cNvSpPr>
            <a:spLocks noGrp="1"/>
          </p:cNvSpPr>
          <p:nvPr isPhoto="0" userDrawn="0">
            <p:ph type="ftr" sz="quarter" idx="11" hasCustomPrompt="0"/>
          </p:nvPr>
        </p:nvSpPr>
        <p:spPr bwMode="auto"/>
        <p:txBody>
          <a:bodyPr/>
          <a:lstStyle/>
          <a:p>
            <a:pPr>
              <a:defRPr/>
            </a:pPr>
            <a:r>
              <a:rPr lang="en-GB"/>
              <a:t>R. Ramjiawan</a:t>
            </a:r>
            <a:endParaRPr/>
          </a:p>
        </p:txBody>
      </p:sp>
      <p:sp>
        <p:nvSpPr>
          <p:cNvPr id="6" name="Slide Number Placeholder 5"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graphicFrame>
        <p:nvGraphicFramePr>
          <p:cNvPr id="1988744993" name="" hidden="0"/>
          <p:cNvGraphicFramePr>
            <a:graphicFrameLocks xmlns:a="http://schemas.openxmlformats.org/drawingml/2006/main"/>
          </p:cNvGraphicFramePr>
          <p:nvPr isPhoto="0" userDrawn="0"/>
        </p:nvGraphicFramePr>
        <p:xfrm>
          <a:off x="423299" y="1962148"/>
          <a:ext cx="5657849" cy="3691575"/>
        </p:xfrm>
        <a:graphic>
          <a:graphicData uri="http://schemas.openxmlformats.org/drawingml/2006/table">
            <a:tbl>
              <a:tblPr firstRow="1" firstCol="0" lastRow="0" lastCol="0" bandRow="1" bandCol="0">
                <a:tableStyleId>{642C694A-9951-9064-05FE-836CC30001DF}</a:tableStyleId>
              </a:tblPr>
              <a:tblGrid>
                <a:gridCol w="1618029"/>
                <a:gridCol w="988795"/>
                <a:gridCol w="1418051"/>
                <a:gridCol w="1765622"/>
              </a:tblGrid>
              <a:tr h="855888">
                <a:tc>
                  <a:txBody>
                    <a:bodyPr/>
                    <a:p>
                      <a:pPr>
                        <a:defRPr/>
                      </a:pPr>
                      <a:r>
                        <a:rPr lang="en-GB" sz="2200">
                          <a:latin typeface="Calibri"/>
                          <a:ea typeface="Calibri"/>
                          <a:cs typeface="Calibri"/>
                        </a:rPr>
                        <a:t>Magnet</a:t>
                      </a:r>
                      <a:endParaRPr sz="2200">
                        <a:latin typeface="Calibri"/>
                        <a:ea typeface="Calibri"/>
                        <a:cs typeface="Calibri"/>
                      </a:endParaRPr>
                    </a:p>
                  </a:txBody>
                  <a:tcPr/>
                </a:tc>
                <a:tc>
                  <a:txBody>
                    <a:bodyPr/>
                    <a:p>
                      <a:pPr>
                        <a:defRPr/>
                      </a:pPr>
                      <a:r>
                        <a:rPr lang="en-GB" sz="2200">
                          <a:latin typeface="Calibri"/>
                          <a:ea typeface="Calibri"/>
                          <a:cs typeface="Calibri"/>
                        </a:rPr>
                        <a:t>Length [m]</a:t>
                      </a:r>
                      <a:endParaRPr sz="2200">
                        <a:latin typeface="Calibri"/>
                        <a:ea typeface="Calibri"/>
                        <a:cs typeface="Calibri"/>
                      </a:endParaRPr>
                    </a:p>
                  </a:txBody>
                  <a:tcPr/>
                </a:tc>
                <a:tc>
                  <a:txBody>
                    <a:bodyPr/>
                    <a:p>
                      <a:pPr>
                        <a:defRPr/>
                      </a:pPr>
                      <a:r>
                        <a:rPr lang="en-GB" sz="2200">
                          <a:latin typeface="Calibri"/>
                          <a:ea typeface="Calibri"/>
                          <a:cs typeface="Calibri"/>
                        </a:rPr>
                        <a:t>Field</a:t>
                      </a:r>
                      <a:endParaRPr sz="2200">
                        <a:latin typeface="Calibri"/>
                        <a:ea typeface="Calibri"/>
                        <a:cs typeface="Calibri"/>
                      </a:endParaRPr>
                    </a:p>
                  </a:txBody>
                  <a:tcPr/>
                </a:tc>
                <a:tc>
                  <a:txBody>
                    <a:bodyPr/>
                    <a:p>
                      <a:pPr>
                        <a:defRPr/>
                      </a:pPr>
                      <a:r>
                        <a:rPr lang="en-GB" sz="2200">
                          <a:latin typeface="Calibri"/>
                          <a:ea typeface="Calibri"/>
                          <a:cs typeface="Calibri"/>
                        </a:rPr>
                        <a:t>1</a:t>
                      </a:r>
                      <a:r>
                        <a:rPr lang="en-GB" sz="2200">
                          <a:latin typeface="Cambria Math"/>
                          <a:ea typeface="Cambria Math"/>
                          <a:cs typeface="Cambria Math"/>
                        </a:rPr>
                        <a:t>σ</a:t>
                      </a:r>
                      <a:r>
                        <a:rPr lang="en-GB" sz="2200">
                          <a:latin typeface="Calibri"/>
                          <a:ea typeface="Calibri"/>
                          <a:cs typeface="Calibri"/>
                        </a:rPr>
                        <a:t> (x/y) [mm]</a:t>
                      </a:r>
                      <a:endParaRPr sz="2200">
                        <a:latin typeface="Calibri"/>
                        <a:ea typeface="Calibri"/>
                        <a:cs typeface="Calibri"/>
                      </a:endParaRPr>
                    </a:p>
                  </a:txBody>
                  <a:tcPr/>
                </a:tc>
              </a:tr>
              <a:tr h="515039">
                <a:tc>
                  <a:txBody>
                    <a:bodyPr/>
                    <a:p>
                      <a:pPr>
                        <a:defRPr/>
                      </a:pPr>
                      <a:r>
                        <a:rPr lang="en-GB" sz="2200">
                          <a:latin typeface="Calibri"/>
                          <a:ea typeface="Calibri"/>
                          <a:cs typeface="Calibri"/>
                        </a:rPr>
                        <a:t>Kicker</a:t>
                      </a:r>
                      <a:endParaRPr sz="2200">
                        <a:latin typeface="Calibri"/>
                        <a:ea typeface="Calibri"/>
                        <a:cs typeface="Calibri"/>
                      </a:endParaRPr>
                    </a:p>
                  </a:txBody>
                  <a:tcPr/>
                </a:tc>
                <a:tc>
                  <a:txBody>
                    <a:bodyPr/>
                    <a:p>
                      <a:pPr>
                        <a:defRPr/>
                      </a:pPr>
                      <a:r>
                        <a:rPr lang="en-GB" sz="2200">
                          <a:latin typeface="Calibri"/>
                          <a:ea typeface="Calibri"/>
                          <a:cs typeface="Calibri"/>
                        </a:rPr>
                        <a:t>3 </a:t>
                      </a:r>
                      <a:endParaRPr sz="2200">
                        <a:latin typeface="Calibri"/>
                        <a:ea typeface="Calibri"/>
                        <a:cs typeface="Calibri"/>
                      </a:endParaRPr>
                    </a:p>
                  </a:txBody>
                  <a:tcPr/>
                </a:tc>
                <a:tc>
                  <a:txBody>
                    <a:bodyPr/>
                    <a:p>
                      <a:pPr>
                        <a:defRPr/>
                      </a:pPr>
                      <a:r>
                        <a:rPr lang="en-GB" sz="2200">
                          <a:latin typeface="Calibri"/>
                          <a:ea typeface="Calibri"/>
                          <a:cs typeface="Calibri"/>
                        </a:rPr>
                        <a:t> 0.05 T</a:t>
                      </a:r>
                      <a:endParaRPr sz="2200">
                        <a:latin typeface="Calibri"/>
                        <a:ea typeface="Calibri"/>
                        <a:cs typeface="Calibri"/>
                      </a:endParaRPr>
                    </a:p>
                  </a:txBody>
                  <a:tcPr/>
                </a:tc>
                <a:tc>
                  <a:txBody>
                    <a:bodyPr/>
                    <a:p>
                      <a:pPr>
                        <a:defRPr/>
                      </a:pPr>
                      <a:r>
                        <a:rPr lang="en-GB" sz="2200">
                          <a:latin typeface="Calibri"/>
                          <a:ea typeface="Calibri"/>
                          <a:cs typeface="Calibri"/>
                        </a:rPr>
                        <a:t>0.29/0.023</a:t>
                      </a:r>
                      <a:endParaRPr sz="2200">
                        <a:latin typeface="Calibri"/>
                        <a:ea typeface="Calibri"/>
                        <a:cs typeface="Calibri"/>
                      </a:endParaRPr>
                    </a:p>
                  </a:txBody>
                  <a:tcPr/>
                </a:tc>
              </a:tr>
              <a:tr h="623771">
                <a:tc>
                  <a:txBody>
                    <a:bodyPr/>
                    <a:p>
                      <a:pPr>
                        <a:defRPr/>
                      </a:pPr>
                      <a:r>
                        <a:rPr lang="en-GB" sz="2200">
                          <a:latin typeface="Calibri"/>
                          <a:ea typeface="Calibri"/>
                          <a:cs typeface="Calibri"/>
                        </a:rPr>
                        <a:t>Septum (DC)</a:t>
                      </a:r>
                      <a:endParaRPr sz="2200">
                        <a:latin typeface="Calibri"/>
                        <a:ea typeface="Calibri"/>
                        <a:cs typeface="Calibri"/>
                      </a:endParaRPr>
                    </a:p>
                  </a:txBody>
                  <a:tcPr/>
                </a:tc>
                <a:tc>
                  <a:txBody>
                    <a:bodyPr/>
                    <a:p>
                      <a:pPr>
                        <a:defRPr/>
                      </a:pPr>
                      <a:r>
                        <a:rPr lang="en-GB" sz="2200" b="0" i="0" u="none" strike="noStrike" cap="none" spc="0">
                          <a:solidFill>
                            <a:schemeClr val="dk1"/>
                          </a:solidFill>
                          <a:latin typeface="Calibri"/>
                          <a:ea typeface="Calibri"/>
                          <a:cs typeface="Calibri"/>
                        </a:rPr>
                        <a:t>3 </a:t>
                      </a:r>
                      <a:endParaRPr sz="2200">
                        <a:latin typeface="Calibri"/>
                        <a:ea typeface="Calibri"/>
                        <a:cs typeface="Calibri"/>
                      </a:endParaRPr>
                    </a:p>
                  </a:txBody>
                  <a:tcPr/>
                </a:tc>
                <a:tc>
                  <a:txBody>
                    <a:bodyPr/>
                    <a:p>
                      <a:pPr>
                        <a:defRPr/>
                      </a:pPr>
                      <a:r>
                        <a:rPr lang="en-GB" sz="2200">
                          <a:latin typeface="Calibri"/>
                          <a:ea typeface="Calibri"/>
                          <a:cs typeface="Calibri"/>
                        </a:rPr>
                        <a:t> 0.25 T</a:t>
                      </a:r>
                      <a:endParaRPr sz="2200">
                        <a:latin typeface="Calibri"/>
                        <a:ea typeface="Calibri"/>
                        <a:cs typeface="Calibri"/>
                      </a:endParaRPr>
                    </a:p>
                  </a:txBody>
                  <a:tcPr/>
                </a:tc>
                <a:tc>
                  <a:txBody>
                    <a:bodyPr/>
                    <a:p>
                      <a:pPr>
                        <a:defRPr/>
                      </a:pPr>
                      <a:r>
                        <a:rPr lang="en-GB" sz="2200">
                          <a:latin typeface="Calibri"/>
                          <a:ea typeface="Calibri"/>
                          <a:cs typeface="Calibri"/>
                        </a:rPr>
                        <a:t>0.35/0.023</a:t>
                      </a:r>
                      <a:endParaRPr sz="2200">
                        <a:latin typeface="Calibri"/>
                        <a:ea typeface="Calibri"/>
                        <a:cs typeface="Calibri"/>
                      </a:endParaRPr>
                    </a:p>
                  </a:txBody>
                  <a:tcPr/>
                </a:tc>
              </a:tr>
              <a:tr h="506848">
                <a:tc>
                  <a:txBody>
                    <a:bodyPr/>
                    <a:p>
                      <a:pPr>
                        <a:defRPr/>
                      </a:pPr>
                      <a:r>
                        <a:rPr lang="en-GB" sz="2200">
                          <a:latin typeface="Calibri"/>
                          <a:ea typeface="Calibri"/>
                          <a:cs typeface="Calibri"/>
                        </a:rPr>
                        <a:t>Q1</a:t>
                      </a:r>
                      <a:endParaRPr sz="2200">
                        <a:latin typeface="Calibri"/>
                        <a:ea typeface="Calibri"/>
                        <a:cs typeface="Calibri"/>
                      </a:endParaRPr>
                    </a:p>
                  </a:txBody>
                  <a:tcPr/>
                </a:tc>
                <a:tc>
                  <a:txBody>
                    <a:bodyPr/>
                    <a:p>
                      <a:pPr>
                        <a:defRPr/>
                      </a:pPr>
                      <a:r>
                        <a:rPr lang="en-GB" sz="2200" b="0" i="0" u="none" strike="noStrike" cap="none" spc="0">
                          <a:solidFill>
                            <a:schemeClr val="dk1"/>
                          </a:solidFill>
                          <a:latin typeface="Calibri"/>
                          <a:ea typeface="Calibri"/>
                          <a:cs typeface="Calibri"/>
                        </a:rPr>
                        <a:t>3 </a:t>
                      </a:r>
                      <a:endParaRPr sz="2200">
                        <a:latin typeface="Calibri"/>
                        <a:ea typeface="Calibri"/>
                        <a:cs typeface="Calibri"/>
                      </a:endParaRPr>
                    </a:p>
                  </a:txBody>
                  <a:tcPr/>
                </a:tc>
                <a:tc>
                  <a:txBody>
                    <a:bodyPr/>
                    <a:p>
                      <a:pPr>
                        <a:defRPr/>
                      </a:pPr>
                      <a:r>
                        <a:rPr lang="en-GB" sz="2200">
                          <a:latin typeface="Calibri"/>
                          <a:ea typeface="Calibri"/>
                          <a:cs typeface="Calibri"/>
                        </a:rPr>
                        <a:t>4.2 Tm</a:t>
                      </a:r>
                      <a:r>
                        <a:rPr lang="en-GB" sz="2200" baseline="30000">
                          <a:latin typeface="Calibri"/>
                          <a:ea typeface="Calibri"/>
                          <a:cs typeface="Calibri"/>
                        </a:rPr>
                        <a:t>-1</a:t>
                      </a:r>
                      <a:endParaRPr sz="2200">
                        <a:latin typeface="Calibri"/>
                        <a:ea typeface="Calibri"/>
                        <a:cs typeface="Calibri"/>
                      </a:endParaRPr>
                    </a:p>
                  </a:txBody>
                  <a:tcPr/>
                </a:tc>
                <a:tc>
                  <a:txBody>
                    <a:bodyPr/>
                    <a:p>
                      <a:pPr>
                        <a:defRPr/>
                      </a:pPr>
                      <a:r>
                        <a:rPr lang="en-GB" sz="2200">
                          <a:latin typeface="Calibri"/>
                          <a:ea typeface="Calibri"/>
                          <a:cs typeface="Calibri"/>
                        </a:rPr>
                        <a:t>0.50/0.024</a:t>
                      </a:r>
                      <a:endParaRPr sz="2200">
                        <a:latin typeface="Calibri"/>
                        <a:ea typeface="Calibri"/>
                        <a:cs typeface="Calibri"/>
                      </a:endParaRPr>
                    </a:p>
                  </a:txBody>
                  <a:tcPr/>
                </a:tc>
              </a:tr>
              <a:tr h="506848">
                <a:tc>
                  <a:txBody>
                    <a:bodyPr/>
                    <a:p>
                      <a:pPr>
                        <a:defRPr/>
                      </a:pPr>
                      <a:r>
                        <a:rPr lang="en-GB" sz="2200">
                          <a:latin typeface="Calibri"/>
                          <a:ea typeface="Calibri"/>
                          <a:cs typeface="Calibri"/>
                        </a:rPr>
                        <a:t>Q2</a:t>
                      </a:r>
                      <a:endParaRPr sz="2200">
                        <a:latin typeface="Calibri"/>
                        <a:ea typeface="Calibri"/>
                        <a:cs typeface="Calibri"/>
                      </a:endParaRPr>
                    </a:p>
                  </a:txBody>
                  <a:tcPr/>
                </a:tc>
                <a:tc>
                  <a:txBody>
                    <a:bodyPr/>
                    <a:p>
                      <a:pPr>
                        <a:defRPr/>
                      </a:pPr>
                      <a:r>
                        <a:rPr lang="en-GB" sz="2200" b="0" i="0" u="none" strike="noStrike" cap="none" spc="0">
                          <a:solidFill>
                            <a:schemeClr val="dk1"/>
                          </a:solidFill>
                          <a:latin typeface="Calibri"/>
                          <a:ea typeface="Calibri"/>
                          <a:cs typeface="Calibri"/>
                        </a:rPr>
                        <a:t>3 </a:t>
                      </a:r>
                      <a:endParaRPr sz="2200">
                        <a:latin typeface="Calibri"/>
                        <a:ea typeface="Calibri"/>
                        <a:cs typeface="Calibri"/>
                      </a:endParaRPr>
                    </a:p>
                  </a:txBody>
                  <a:tcPr/>
                </a:tc>
                <a:tc>
                  <a:txBody>
                    <a:bodyPr/>
                    <a:p>
                      <a:pPr>
                        <a:defRPr/>
                      </a:pPr>
                      <a:r>
                        <a:rPr lang="en-GB" sz="2200">
                          <a:latin typeface="Calibri"/>
                          <a:ea typeface="Calibri"/>
                          <a:cs typeface="Calibri"/>
                        </a:rPr>
                        <a:t>-3.3 Tm</a:t>
                      </a:r>
                      <a:r>
                        <a:rPr lang="en-GB" sz="2200" baseline="30000">
                          <a:latin typeface="Calibri"/>
                          <a:ea typeface="Calibri"/>
                          <a:cs typeface="Calibri"/>
                        </a:rPr>
                        <a:t>-1</a:t>
                      </a:r>
                      <a:endParaRPr sz="2200">
                        <a:latin typeface="Calibri"/>
                        <a:ea typeface="Calibri"/>
                        <a:cs typeface="Calibri"/>
                      </a:endParaRPr>
                    </a:p>
                  </a:txBody>
                  <a:tcPr/>
                </a:tc>
                <a:tc>
                  <a:txBody>
                    <a:bodyPr/>
                    <a:p>
                      <a:pPr>
                        <a:defRPr/>
                      </a:pPr>
                      <a:r>
                        <a:rPr lang="en-GB" sz="2200">
                          <a:latin typeface="Calibri"/>
                          <a:ea typeface="Calibri"/>
                          <a:cs typeface="Calibri"/>
                        </a:rPr>
                        <a:t>0.14/0.038</a:t>
                      </a:r>
                      <a:endParaRPr sz="2200">
                        <a:latin typeface="Calibri"/>
                        <a:ea typeface="Calibri"/>
                        <a:cs typeface="Calibri"/>
                      </a:endParaRPr>
                    </a:p>
                  </a:txBody>
                  <a:tcPr/>
                </a:tc>
              </a:tr>
              <a:tr h="506848">
                <a:tc>
                  <a:txBody>
                    <a:bodyPr/>
                    <a:p>
                      <a:pPr>
                        <a:defRPr/>
                      </a:pPr>
                      <a:r>
                        <a:rPr lang="en-GB" sz="2200">
                          <a:latin typeface="Calibri"/>
                          <a:ea typeface="Calibri"/>
                          <a:cs typeface="Calibri"/>
                        </a:rPr>
                        <a:t>Q3</a:t>
                      </a:r>
                      <a:endParaRPr sz="2200">
                        <a:latin typeface="Calibri"/>
                        <a:ea typeface="Calibri"/>
                        <a:cs typeface="Calibri"/>
                      </a:endParaRPr>
                    </a:p>
                  </a:txBody>
                  <a:tcPr/>
                </a:tc>
                <a:tc>
                  <a:txBody>
                    <a:bodyPr/>
                    <a:p>
                      <a:pPr>
                        <a:defRPr/>
                      </a:pPr>
                      <a:r>
                        <a:rPr lang="en-GB" sz="2200" b="0" i="0" u="none" strike="noStrike" cap="none" spc="0">
                          <a:solidFill>
                            <a:schemeClr val="dk1"/>
                          </a:solidFill>
                          <a:latin typeface="Calibri"/>
                          <a:ea typeface="Calibri"/>
                          <a:cs typeface="Calibri"/>
                        </a:rPr>
                        <a:t>3 </a:t>
                      </a:r>
                      <a:endParaRPr sz="2200">
                        <a:latin typeface="Calibri"/>
                        <a:ea typeface="Calibri"/>
                        <a:cs typeface="Calibri"/>
                      </a:endParaRPr>
                    </a:p>
                  </a:txBody>
                  <a:tcPr/>
                </a:tc>
                <a:tc>
                  <a:txBody>
                    <a:bodyPr/>
                    <a:p>
                      <a:pPr>
                        <a:defRPr/>
                      </a:pPr>
                      <a:r>
                        <a:rPr lang="en-GB" sz="2200">
                          <a:latin typeface="Calibri"/>
                          <a:ea typeface="Calibri"/>
                          <a:cs typeface="Calibri"/>
                        </a:rPr>
                        <a:t>4.2 Tm</a:t>
                      </a:r>
                      <a:r>
                        <a:rPr lang="en-GB" sz="2200" baseline="30000">
                          <a:latin typeface="Calibri"/>
                          <a:ea typeface="Calibri"/>
                          <a:cs typeface="Calibri"/>
                        </a:rPr>
                        <a:t>-1</a:t>
                      </a:r>
                      <a:endParaRPr sz="2200" baseline="30000">
                        <a:latin typeface="Calibri"/>
                        <a:ea typeface="Calibri"/>
                        <a:cs typeface="Calibri"/>
                      </a:endParaRPr>
                    </a:p>
                  </a:txBody>
                  <a:tcPr/>
                </a:tc>
                <a:tc>
                  <a:txBody>
                    <a:bodyPr/>
                    <a:p>
                      <a:pPr>
                        <a:defRPr/>
                      </a:pPr>
                      <a:r>
                        <a:rPr lang="en-GB" sz="2200">
                          <a:latin typeface="Calibri"/>
                          <a:ea typeface="Calibri"/>
                          <a:cs typeface="Calibri"/>
                        </a:rPr>
                        <a:t>11.1/1.2</a:t>
                      </a:r>
                      <a:endParaRPr sz="2200">
                        <a:latin typeface="Calibri"/>
                        <a:ea typeface="Calibri"/>
                        <a:cs typeface="Calibri"/>
                      </a:endParaRPr>
                    </a:p>
                  </a:txBody>
                  <a:tcPr/>
                </a:tc>
              </a:tr>
            </a:tbl>
          </a:graphicData>
        </a:graphic>
      </p:graphicFrame>
      <p:sp>
        <p:nvSpPr>
          <p:cNvPr id="1363051303" name="" hidden="0"/>
          <p:cNvSpPr txBox="1"/>
          <p:nvPr isPhoto="0" userDrawn="0"/>
        </p:nvSpPr>
        <p:spPr bwMode="auto">
          <a:xfrm flipH="0" flipV="0">
            <a:off x="6744256" y="1608135"/>
            <a:ext cx="4990868" cy="414337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l">
              <a:defRPr/>
            </a:pPr>
            <a:r>
              <a:rPr lang="en-GB" sz="2200" b="1" i="0" u="none" strike="noStrike" cap="none" spc="0">
                <a:solidFill>
                  <a:srgbClr val="E68937"/>
                </a:solidFill>
                <a:latin typeface="Calibri"/>
                <a:ea typeface="Calibri"/>
                <a:cs typeface="Calibri"/>
              </a:rPr>
              <a:t>Machine protection</a:t>
            </a:r>
            <a:endParaRPr sz="2200" b="1">
              <a:solidFill>
                <a:srgbClr val="E68937"/>
              </a:solidFill>
              <a:latin typeface="Calibri"/>
              <a:ea typeface="Calibri"/>
              <a:cs typeface="Calibri"/>
            </a:endParaRPr>
          </a:p>
          <a:p>
            <a:pPr marL="316921" marR="0" indent="-316921" algn="l" defTabSz="914400">
              <a:lnSpc>
                <a:spcPct val="90000"/>
              </a:lnSpc>
              <a:spcBef>
                <a:spcPts val="1799"/>
              </a:spcBef>
              <a:spcAft>
                <a:spcPts val="399"/>
              </a:spcAft>
              <a:buClr>
                <a:srgbClr val="E68937"/>
              </a:buClr>
              <a:buFont typeface="Wingdings"/>
              <a:buChar char="§"/>
              <a:defRPr/>
            </a:pPr>
            <a:r>
              <a:rPr lang="en-GB" sz="2200" b="0" i="0" u="none" strike="noStrike" cap="none" spc="0">
                <a:solidFill>
                  <a:schemeClr val="tx1"/>
                </a:solidFill>
                <a:latin typeface="Calibri"/>
                <a:ea typeface="Calibri"/>
                <a:cs typeface="Calibri"/>
              </a:rPr>
              <a:t>Without the defocusing triplet, the beam would damage the spoiler, </a:t>
            </a:r>
            <mc:AlternateContent xmlns:mc="http://schemas.openxmlformats.org/markup-compatibility/2006" xmlns:m="http://schemas.openxmlformats.org/officeDocument/2006/math">
              <mc:Choice xmlns:a14="http://schemas.microsoft.com/office/drawing/2010/main" Requires="a14">
                <a14:m>
                  <m:oMathPara>
                    <m:oMathParaPr/>
                    <m:oMath>
                      <m:sSub>
                        <m:sSubPr>
                          <m:ctrlPr>
                            <a:rPr/>
                          </m:ctrlPr>
                        </m:sSubPr>
                        <m:e>
                          <m:r>
                            <m:rPr/>
                            <a:rPr/>
                            <m:t>1σ</m:t>
                          </m:r>
                        </m:e>
                        <m:sub>
                          <m:r>
                            <m:rPr/>
                            <a:rPr/>
                            <m:t>x</m:t>
                          </m:r>
                          <m:r>
                            <m:rPr/>
                            <a:rPr lang="en-GB"/>
                            <m:t>,</m:t>
                          </m:r>
                          <m:r>
                            <m:rPr/>
                            <a:rPr lang="en-GB"/>
                            <m:t>y</m:t>
                          </m:r>
                        </m:sub>
                      </m:sSub>
                      <m:r>
                        <m:rPr/>
                        <a:rPr lang="en-GB" sz="2200">
                          <a:latin typeface="Cambria Math"/>
                          <a:ea typeface="Cambria Math"/>
                          <a:cs typeface="Cambria Math"/>
                        </a:rPr>
                        <m:t>=5 </m:t>
                      </m:r>
                      <m:r>
                        <m:rPr>
                          <m:sty m:val="p"/>
                        </m:rPr>
                        <a:rPr lang="en-GB" sz="2200">
                          <a:latin typeface="Cambria Math"/>
                          <a:ea typeface="Cambria Math"/>
                          <a:cs typeface="Cambria Math"/>
                        </a:rPr>
                        <m:t>mm</m:t>
                      </m:r>
                      <m:r>
                        <m:rPr/>
                        <a:rPr lang="en-GB" sz="2200"/>
                        <m:t>×0.03 </m:t>
                      </m:r>
                      <m:r>
                        <m:rPr>
                          <m:sty m:val="p"/>
                        </m:rPr>
                        <a:rPr lang="en-GB" sz="2200"/>
                        <m:t>mm</m:t>
                      </m:r>
                    </m:oMath>
                  </m:oMathPara>
                </a14:m>
              </mc:Choice>
              <mc:Fallback/>
            </mc:AlternateContent>
            <a:r>
              <a:rPr lang="en-GB" sz="2200" b="0" i="0" u="none" strike="noStrike" cap="none" spc="0">
                <a:solidFill>
                  <a:schemeClr val="tx1"/>
                </a:solidFill>
                <a:latin typeface="Calibri"/>
                <a:ea typeface="Calibri"/>
                <a:cs typeface="Calibri"/>
              </a:rPr>
              <a:t>. </a:t>
            </a:r>
            <a:endParaRPr sz="2200" b="0" i="0" u="none" strike="noStrike" cap="none" spc="0">
              <a:solidFill>
                <a:schemeClr val="tx1"/>
              </a:solidFill>
              <a:latin typeface="Calibri"/>
              <a:ea typeface="Calibri"/>
              <a:cs typeface="Calibri"/>
            </a:endParaRPr>
          </a:p>
          <a:p>
            <a:pPr marL="316921" marR="0" indent="-316921" algn="l" defTabSz="914400">
              <a:lnSpc>
                <a:spcPct val="90000"/>
              </a:lnSpc>
              <a:spcBef>
                <a:spcPts val="1799"/>
              </a:spcBef>
              <a:spcAft>
                <a:spcPts val="399"/>
              </a:spcAft>
              <a:buClr>
                <a:srgbClr val="E68937"/>
              </a:buClr>
              <a:buFont typeface="Wingdings"/>
              <a:buChar char="§"/>
              <a:defRPr/>
            </a:pPr>
            <a:r>
              <a:rPr lang="en-GB" sz="2200" b="0" i="0" u="none" strike="noStrike" cap="none" spc="0">
                <a:solidFill>
                  <a:schemeClr val="tx1"/>
                </a:solidFill>
                <a:latin typeface="Calibri"/>
                <a:ea typeface="Calibri"/>
                <a:cs typeface="Calibri"/>
              </a:rPr>
              <a:t>As is the case for the LHC, we could implement current-change monitors to detect variations of order 10</a:t>
            </a:r>
            <a:r>
              <a:rPr lang="en-GB" sz="2200" b="0" i="0" u="none" strike="noStrike" cap="none" spc="0" baseline="30000">
                <a:solidFill>
                  <a:schemeClr val="tx1"/>
                </a:solidFill>
                <a:latin typeface="Calibri"/>
                <a:ea typeface="Calibri"/>
                <a:cs typeface="Calibri"/>
              </a:rPr>
              <a:t>-3 </a:t>
            </a:r>
            <a:r>
              <a:rPr lang="en-GB" sz="2200" b="0" i="0" u="none" strike="noStrike" cap="none" spc="0">
                <a:solidFill>
                  <a:schemeClr val="tx1"/>
                </a:solidFill>
                <a:latin typeface="Calibri"/>
                <a:ea typeface="Calibri"/>
                <a:cs typeface="Calibri"/>
              </a:rPr>
              <a:t>in the triplet to trigger a beam dump. </a:t>
            </a:r>
            <a:endParaRPr sz="2200" b="0" i="0" u="none" strike="noStrike" cap="none" spc="0">
              <a:solidFill>
                <a:schemeClr val="tx1"/>
              </a:solidFill>
              <a:latin typeface="Calibri"/>
              <a:ea typeface="Calibri"/>
              <a:cs typeface="Calibri"/>
            </a:endParaRPr>
          </a:p>
          <a:p>
            <a:pPr marL="316921" marR="0" indent="-316921" algn="l" defTabSz="914400">
              <a:lnSpc>
                <a:spcPct val="90000"/>
              </a:lnSpc>
              <a:spcBef>
                <a:spcPts val="1799"/>
              </a:spcBef>
              <a:spcAft>
                <a:spcPts val="399"/>
              </a:spcAft>
              <a:buClr>
                <a:srgbClr val="E68937"/>
              </a:buClr>
              <a:buFont typeface="Wingdings"/>
              <a:buChar char="§"/>
              <a:defRPr/>
            </a:pPr>
            <a:r>
              <a:rPr lang="en-GB" sz="2200" b="0" i="0" u="none" strike="noStrike" cap="none" spc="0">
                <a:solidFill>
                  <a:schemeClr val="tx1"/>
                </a:solidFill>
                <a:latin typeface="Calibri"/>
                <a:ea typeface="Calibri"/>
                <a:cs typeface="Calibri"/>
              </a:rPr>
              <a:t>For </a:t>
            </a:r>
            <a:r>
              <a:rPr lang="en-GB" sz="2200" b="0" i="0" u="none" strike="noStrike" cap="none" spc="0">
                <a:solidFill>
                  <a:schemeClr val="tx1"/>
                </a:solidFill>
                <a:latin typeface="Calibri"/>
                <a:ea typeface="Calibri"/>
                <a:cs typeface="Calibri"/>
              </a:rPr>
              <a:t>a </a:t>
            </a:r>
            <mc:AlternateContent xmlns:mc="http://schemas.openxmlformats.org/markup-compatibility/2006" xmlns:m="http://schemas.openxmlformats.org/officeDocument/2006/math">
              <mc:Choice xmlns:a14="http://schemas.microsoft.com/office/drawing/2010/main" Requires="a14">
                <a14:m>
                  <m:oMathPara>
                    <m:oMathParaPr/>
                    <m:oMath>
                      <m:r>
                        <m:rPr/>
                        <a:rPr lang="en-GB" sz="2200"/>
                        <m:t>±</m:t>
                      </m:r>
                    </m:oMath>
                  </m:oMathPara>
                </a14:m>
              </mc:Choice>
              <mc:Fallback/>
            </mc:AlternateContent>
            <a:r>
              <a:rPr lang="en-GB" sz="2200" b="0" i="0" u="none" strike="noStrike" cap="none" spc="0">
                <a:solidFill>
                  <a:schemeClr val="tx1"/>
                </a:solidFill>
                <a:latin typeface="Calibri"/>
                <a:ea typeface="Calibri"/>
                <a:cs typeface="Calibri"/>
              </a:rPr>
              <a:t>2% change in any of the quadrupoles in the triplet, the beam size could reduce to </a:t>
            </a:r>
            <mc:AlternateContent xmlns:mc="http://schemas.openxmlformats.org/markup-compatibility/2006" xmlns:m="http://schemas.openxmlformats.org/officeDocument/2006/math">
              <mc:Choice xmlns:a14="http://schemas.microsoft.com/office/drawing/2010/main" Requires="a14">
                <a14:m>
                  <m:oMathPara>
                    <m:oMathParaPr/>
                    <m:oMath>
                      <m:r>
                        <m:rPr/>
                        <a:rPr lang="en-GB" sz="2200" strike="noStrike" cap="none" spc="0">
                          <a:solidFill>
                            <a:schemeClr val="tx1"/>
                          </a:solidFill>
                          <a:latin typeface="Cambria Math"/>
                          <a:ea typeface="Cambria Math"/>
                          <a:cs typeface="Cambria Math"/>
                        </a:rPr>
                        <m:t>10.7</m:t>
                      </m:r>
                      <m:r>
                        <m:rPr/>
                        <a:rPr lang="en-GB" sz="2200" strike="noStrike" cap="none" spc="0">
                          <a:solidFill>
                            <a:schemeClr val="tx1"/>
                          </a:solidFill>
                          <a:latin typeface="Cambria Math"/>
                          <a:ea typeface="Cambria Math"/>
                          <a:cs typeface="Cambria Math"/>
                        </a:rPr>
                        <m:t>×1.1 </m:t>
                      </m:r>
                      <m:r>
                        <m:rPr>
                          <m:sty m:val="p"/>
                        </m:rPr>
                        <a:rPr lang="en-GB" sz="2200" strike="noStrike" cap="none" spc="0">
                          <a:solidFill>
                            <a:schemeClr val="tx1"/>
                          </a:solidFill>
                          <a:latin typeface="Cambria Math"/>
                          <a:ea typeface="Cambria Math"/>
                          <a:cs typeface="Cambria Math"/>
                        </a:rPr>
                        <m:t>mm</m:t>
                      </m:r>
                    </m:oMath>
                  </m:oMathPara>
                </a14:m>
              </mc:Choice>
              <mc:Fallback/>
            </mc:AlternateContent>
            <a:r>
              <a:rPr lang="en-GB" sz="2200" b="0" i="0" u="none" strike="noStrike" cap="none" spc="0">
                <a:solidFill>
                  <a:schemeClr val="tx1"/>
                </a:solidFill>
                <a:latin typeface="Calibri"/>
                <a:ea typeface="Calibri"/>
                <a:cs typeface="Calibri"/>
              </a:rPr>
              <a:t>.</a:t>
            </a:r>
            <a:endParaRPr sz="2200" b="0" i="0" u="none" strike="noStrike" cap="none" spc="0">
              <a:solidFill>
                <a:schemeClr val="tx1"/>
              </a:solidFill>
              <a:latin typeface="Calibri"/>
              <a:ea typeface="Calibri"/>
              <a:cs typeface="Calibri"/>
            </a:endParaRPr>
          </a:p>
        </p:txBody>
      </p:sp>
      <p:sp>
        <p:nvSpPr>
          <p:cNvPr id="357108496" name="" hidden="0"/>
          <p:cNvSpPr txBox="1"/>
          <p:nvPr isPhoto="0" userDrawn="0"/>
        </p:nvSpPr>
        <p:spPr bwMode="auto">
          <a:xfrm flipH="0" flipV="0">
            <a:off x="1673532" y="5642929"/>
            <a:ext cx="3468359"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lang="en-GB" i="1">
                <a:solidFill>
                  <a:srgbClr val="FF0000"/>
                </a:solidFill>
              </a:rPr>
              <a:t>Preliminary still under study</a:t>
            </a:r>
            <a:endParaRPr i="1">
              <a:solidFill>
                <a:srgbClr val="FF0000"/>
              </a:solidFill>
            </a:endParaRPr>
          </a:p>
        </p:txBody>
      </p:sp>
      <p:sp>
        <p:nvSpPr>
          <p:cNvPr id="1761460535" name="" hidden="0"/>
          <p:cNvSpPr txBox="1"/>
          <p:nvPr isPhoto="0" userDrawn="0"/>
        </p:nvSpPr>
        <p:spPr bwMode="auto">
          <a:xfrm flipH="0" flipV="0">
            <a:off x="6782124" y="594340"/>
            <a:ext cx="5000624" cy="1097316"/>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l">
              <a:defRPr/>
            </a:pPr>
            <a:r>
              <a:rPr lang="en-GB" sz="2200">
                <a:solidFill>
                  <a:srgbClr val="FF0000"/>
                </a:solidFill>
                <a:latin typeface="Calibri"/>
                <a:ea typeface="Calibri"/>
                <a:cs typeface="Calibri"/>
              </a:rPr>
              <a:t>Kicker rise time </a:t>
            </a:r>
            <a:r>
              <a:rPr lang="en-GB" sz="2200" b="0" i="0" u="none" strike="noStrike" cap="none" spc="0">
                <a:solidFill>
                  <a:srgbClr val="FF0000"/>
                </a:solidFill>
                <a:latin typeface="Calibri"/>
                <a:ea typeface="Calibri"/>
                <a:cs typeface="Calibri"/>
              </a:rPr>
              <a:t>3 </a:t>
            </a:r>
            <a:r>
              <a:rPr lang="en-GB" sz="2200" b="0" i="0" u="none" strike="noStrike" cap="none" spc="0">
                <a:solidFill>
                  <a:srgbClr val="FF0000"/>
                </a:solidFill>
                <a:latin typeface="Calibri"/>
                <a:ea typeface="Calibri"/>
                <a:cs typeface="Calibri"/>
              </a:rPr>
              <a:t>μ</a:t>
            </a:r>
            <a:r>
              <a:rPr lang="en-GB" sz="2200" b="0" i="0" u="none" strike="noStrike" cap="none" spc="0">
                <a:solidFill>
                  <a:srgbClr val="FF0000"/>
                </a:solidFill>
                <a:latin typeface="Calibri"/>
                <a:ea typeface="Calibri"/>
                <a:cs typeface="Calibri"/>
              </a:rPr>
              <a:t>s</a:t>
            </a:r>
            <a:r>
              <a:rPr lang="en-GB" sz="2200">
                <a:solidFill>
                  <a:srgbClr val="FF0000"/>
                </a:solidFill>
                <a:latin typeface="Calibri"/>
                <a:ea typeface="Calibri"/>
                <a:cs typeface="Calibri"/>
              </a:rPr>
              <a:t> (within abort gap</a:t>
            </a:r>
            <a:r>
              <a:rPr lang="en-GB" sz="2200">
                <a:solidFill>
                  <a:srgbClr val="FF0000"/>
                </a:solidFill>
                <a:latin typeface="Calibri"/>
                <a:ea typeface="Calibri"/>
                <a:cs typeface="Calibri"/>
              </a:rPr>
              <a:t>) and flat-top (to cover entire ring ~300 </a:t>
            </a:r>
            <a:r>
              <a:rPr lang="en-GB" sz="2200" b="0" i="0" u="none" strike="noStrike" cap="none" spc="0">
                <a:solidFill>
                  <a:srgbClr val="FF0000"/>
                </a:solidFill>
                <a:latin typeface="Calibri"/>
                <a:ea typeface="Calibri"/>
                <a:cs typeface="Calibri"/>
              </a:rPr>
              <a:t>μ</a:t>
            </a:r>
            <a:r>
              <a:rPr lang="en-GB" sz="2200" b="0" i="0" u="none" strike="noStrike" cap="none" spc="0">
                <a:solidFill>
                  <a:srgbClr val="FF0000"/>
                </a:solidFill>
                <a:latin typeface="Calibri"/>
                <a:ea typeface="Calibri"/>
                <a:cs typeface="Calibri"/>
              </a:rPr>
              <a:t>s</a:t>
            </a:r>
            <a:r>
              <a:rPr lang="en-GB" sz="2200">
                <a:solidFill>
                  <a:srgbClr val="FF0000"/>
                </a:solidFill>
                <a:latin typeface="Calibri"/>
                <a:ea typeface="Calibri"/>
                <a:cs typeface="Calibri"/>
              </a:rPr>
              <a:t>).</a:t>
            </a:r>
            <a:endParaRPr sz="2200">
              <a:solidFill>
                <a:srgbClr val="FF0000"/>
              </a:solidFill>
              <a:latin typeface="Calibri"/>
              <a:ea typeface="Calibri"/>
              <a:cs typeface="Calibri"/>
            </a:endParaRPr>
          </a:p>
          <a:p>
            <a:pPr algn="l">
              <a:defRPr/>
            </a:pPr>
            <a:endParaRPr sz="2200" b="1">
              <a:solidFill>
                <a:srgbClr val="FF0000"/>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785414137" name="" hidden="0"/>
          <p:cNvPicPr>
            <a:picLocks noChangeAspect="1"/>
          </p:cNvPicPr>
          <p:nvPr isPhoto="0" userDrawn="0"/>
        </p:nvPicPr>
        <p:blipFill>
          <a:blip r:embed="rId2"/>
          <a:stretch/>
        </p:blipFill>
        <p:spPr bwMode="auto">
          <a:xfrm flipH="0" flipV="0">
            <a:off x="1758450" y="3330893"/>
            <a:ext cx="4284072" cy="2913941"/>
          </a:xfrm>
          <a:prstGeom prst="rect">
            <a:avLst/>
          </a:prstGeom>
        </p:spPr>
      </p:pic>
      <p:sp>
        <p:nvSpPr>
          <p:cNvPr id="1379799342" name="Content Placeholder 2" hidden="0"/>
          <p:cNvSpPr>
            <a:spLocks noGrp="1"/>
          </p:cNvSpPr>
          <p:nvPr isPhoto="0" userDrawn="0">
            <p:ph idx="1" hasCustomPrompt="0"/>
          </p:nvPr>
        </p:nvSpPr>
        <p:spPr bwMode="auto">
          <a:xfrm flipH="0" flipV="0">
            <a:off x="440512" y="1119761"/>
            <a:ext cx="6985529" cy="4781363"/>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2" marR="0" indent="-316922" algn="l" defTabSz="914400">
              <a:lnSpc>
                <a:spcPct val="90000"/>
              </a:lnSpc>
              <a:spcBef>
                <a:spcPts val="1799"/>
              </a:spcBef>
              <a:spcAft>
                <a:spcPts val="399"/>
              </a:spcAft>
              <a:buClr>
                <a:srgbClr val="E68937"/>
              </a:buClr>
              <a:buFont typeface="Wingdings"/>
              <a:buChar char="§"/>
              <a:defRPr/>
            </a:pPr>
            <a:r>
              <a:rPr lang="en-GB" sz="2200" b="0" strike="noStrike" cap="none" spc="0">
                <a:solidFill>
                  <a:schemeClr val="tx1"/>
                </a:solidFill>
                <a:latin typeface="Calibri"/>
                <a:ea typeface="Calibri"/>
                <a:cs typeface="Calibri"/>
              </a:rPr>
              <a:t>Kicker to extract </a:t>
            </a:r>
            <a:r>
              <a:rPr lang="en-GB" sz="2200" b="1" strike="noStrike" cap="none" spc="0">
                <a:solidFill>
                  <a:schemeClr val="tx1"/>
                </a:solidFill>
                <a:latin typeface="Calibri"/>
                <a:ea typeface="Calibri"/>
                <a:cs typeface="Calibri"/>
              </a:rPr>
              <a:t>vertically</a:t>
            </a:r>
            <a:r>
              <a:rPr lang="en-GB" sz="2200" b="0" strike="noStrike" cap="none" spc="0">
                <a:solidFill>
                  <a:schemeClr val="tx1"/>
                </a:solidFill>
                <a:latin typeface="Calibri"/>
                <a:ea typeface="Calibri"/>
                <a:cs typeface="Calibri"/>
              </a:rPr>
              <a:t>, septum to deflect </a:t>
            </a:r>
            <a:r>
              <a:rPr lang="en-GB" sz="2200" b="1" strike="noStrike" cap="none" spc="0">
                <a:solidFill>
                  <a:schemeClr val="tx1"/>
                </a:solidFill>
                <a:latin typeface="Calibri"/>
                <a:ea typeface="Calibri"/>
                <a:cs typeface="Calibri"/>
              </a:rPr>
              <a:t>horizontally</a:t>
            </a:r>
            <a:r>
              <a:rPr lang="en-GB" sz="2200" b="0" strike="noStrike" cap="none" spc="0">
                <a:solidFill>
                  <a:schemeClr val="tx1"/>
                </a:solidFill>
                <a:latin typeface="Calibri"/>
                <a:ea typeface="Calibri"/>
                <a:cs typeface="Calibri"/>
              </a:rPr>
              <a:t>. </a:t>
            </a:r>
            <a:endParaRPr sz="2200" b="0"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Font typeface="Wingdings"/>
              <a:buChar char="§"/>
              <a:defRPr/>
            </a:pPr>
            <a:r>
              <a:rPr lang="en-GB" sz="2200" b="0" strike="noStrike" cap="none" spc="0">
                <a:solidFill>
                  <a:schemeClr val="tx1"/>
                </a:solidFill>
                <a:latin typeface="Calibri"/>
                <a:ea typeface="Calibri"/>
                <a:cs typeface="Calibri"/>
              </a:rPr>
              <a:t>Offers more flexibility for the placement of extraction, in terms of the availability of defocusing quadrupoles.</a:t>
            </a:r>
            <a:endParaRPr sz="2200" b="0"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Font typeface="Wingdings"/>
              <a:buChar char="§"/>
              <a:defRPr/>
            </a:pPr>
            <a:r>
              <a:rPr lang="en-GB" sz="2200" b="0" strike="noStrike" cap="none" spc="0">
                <a:solidFill>
                  <a:schemeClr val="tx1"/>
                </a:solidFill>
                <a:latin typeface="Calibri"/>
                <a:ea typeface="Calibri"/>
                <a:cs typeface="Calibri"/>
              </a:rPr>
              <a:t>Vertical dispersion, from the kicker, also helps with increasing the vertical beam size at the spoiler. </a:t>
            </a:r>
            <a:endParaRPr sz="2200" b="0"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Font typeface="Wingdings"/>
              <a:buChar char="§"/>
              <a:defRPr/>
            </a:pPr>
            <a:endParaRPr sz="2200" b="0" strike="noStrike" cap="none" spc="0">
              <a:solidFill>
                <a:schemeClr val="tx1"/>
              </a:solidFill>
              <a:latin typeface="Calibri"/>
              <a:ea typeface="Calibri"/>
              <a:cs typeface="Calibri"/>
            </a:endParaRPr>
          </a:p>
        </p:txBody>
      </p:sp>
      <p:sp>
        <p:nvSpPr>
          <p:cNvPr id="1563885805" name="Title 6" hidden="0"/>
          <p:cNvSpPr>
            <a:spLocks noGrp="1"/>
          </p:cNvSpPr>
          <p:nvPr isPhoto="0" userDrawn="0">
            <p:ph type="title" hasCustomPrompt="0"/>
          </p:nvPr>
        </p:nvSpPr>
        <p:spPr bwMode="auto"/>
        <p:txBody>
          <a:bodyPr/>
          <a:lstStyle/>
          <a:p>
            <a:pPr>
              <a:defRPr/>
            </a:pPr>
            <a:r>
              <a:rPr lang="en-GB" sz="4000">
                <a:latin typeface="Calibri"/>
                <a:ea typeface="Calibri"/>
                <a:cs typeface="Calibri"/>
              </a:rPr>
              <a:t>Vertical-kicker extraction</a:t>
            </a:r>
            <a:endParaRPr sz="4000">
              <a:latin typeface="Calibri"/>
              <a:ea typeface="Calibri"/>
              <a:cs typeface="Calibri"/>
            </a:endParaRPr>
          </a:p>
        </p:txBody>
      </p:sp>
      <p:sp>
        <p:nvSpPr>
          <p:cNvPr id="225812032"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287736474"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1417427182" name="Slide Number Placeholder 12" hidden="0"/>
          <p:cNvSpPr>
            <a:spLocks noGrp="1"/>
          </p:cNvSpPr>
          <p:nvPr isPhoto="0" userDrawn="0">
            <p:ph type="sldNum" sz="quarter" idx="12" hasCustomPrompt="0"/>
          </p:nvPr>
        </p:nvSpPr>
        <p:spPr bwMode="auto"/>
        <p:txBody>
          <a:bodyPr/>
          <a:lstStyle/>
          <a:p>
            <a:pPr>
              <a:defRPr/>
            </a:pPr>
            <a:fld id="{B9A25594-485F-011E-AAC1-E6DE817E5187}" type="slidenum">
              <a:rPr lang="en-GB"/>
              <a:t/>
            </a:fld>
            <a:endParaRPr lang="en-GB"/>
          </a:p>
        </p:txBody>
      </p:sp>
      <p:sp>
        <p:nvSpPr>
          <p:cNvPr id="1473735029" name="" hidden="0"/>
          <p:cNvSpPr/>
          <p:nvPr isPhoto="0" userDrawn="0"/>
        </p:nvSpPr>
        <p:spPr bwMode="auto">
          <a:xfrm flipH="0" flipV="0">
            <a:off x="8880647" y="2625335"/>
            <a:ext cx="172884" cy="250050"/>
          </a:xfrm>
        </p:spPr>
        <p:txBody>
          <a:bodyPr rot="0" spcFirstLastPara="0" vertOverflow="overflow" horzOverflow="clip" vert="horz" wrap="square" lIns="91440" tIns="45720" rIns="91440" bIns="45720" numCol="1" spcCol="0" rtlCol="0" fromWordArt="0" anchor="t" anchorCtr="0" forceAA="0" upright="0" compatLnSpc="1">
            <a:prstTxWarp prst="textNoShape"/>
            <a:noAutofit/>
          </a:bodyPr>
          <a:p>
            <a:pPr>
              <a:defRPr/>
            </a:pPr>
            <a:endParaRPr/>
          </a:p>
        </p:txBody>
      </p:sp>
      <p:pic>
        <p:nvPicPr>
          <p:cNvPr id="2092724610" name="" hidden="0"/>
          <p:cNvPicPr>
            <a:picLocks noChangeAspect="1"/>
          </p:cNvPicPr>
          <p:nvPr isPhoto="0" userDrawn="0"/>
        </p:nvPicPr>
        <p:blipFill>
          <a:blip r:embed="rId3"/>
          <a:stretch/>
        </p:blipFill>
        <p:spPr bwMode="auto">
          <a:xfrm flipH="0" flipV="0">
            <a:off x="7368279" y="539749"/>
            <a:ext cx="4515770" cy="5408999"/>
          </a:xfrm>
          <a:prstGeom prst="rect">
            <a:avLst/>
          </a:prstGeom>
        </p:spPr>
      </p:pic>
      <p:sp>
        <p:nvSpPr>
          <p:cNvPr id="758738120" name="" hidden="0"/>
          <p:cNvSpPr/>
          <p:nvPr isPhoto="0" userDrawn="0"/>
        </p:nvSpPr>
        <p:spPr bwMode="auto">
          <a:xfrm flipH="0" flipV="0">
            <a:off x="-975332" y="3030268"/>
            <a:ext cx="45720" cy="125717"/>
          </a:xfrm>
        </p:spPr>
        <p:txBody>
          <a:bodyPr rot="0" spcFirstLastPara="0" vertOverflow="overflow" horzOverflow="clip" vert="horz" wrap="square" lIns="91440" tIns="45720" rIns="91440" bIns="45720" numCol="1" spcCol="0" rtlCol="0" fromWordArt="0" anchor="t" anchorCtr="0" forceAA="0" upright="0" compatLnSpc="1">
            <a:prstTxWarp prst="textNoShape"/>
            <a:noAutofit/>
          </a:bodyPr>
          <a:p>
            <a:pPr>
              <a:defRPr/>
            </a:pPr>
            <a:endParaRPr/>
          </a:p>
        </p:txBody>
      </p:sp>
      <p:sp>
        <p:nvSpPr>
          <p:cNvPr id="1780801181" name="" hidden="0"/>
          <p:cNvSpPr txBox="1"/>
          <p:nvPr isPhoto="0" userDrawn="0"/>
        </p:nvSpPr>
        <p:spPr bwMode="auto">
          <a:xfrm flipH="0" flipV="0">
            <a:off x="2389948" y="5358279"/>
            <a:ext cx="1008745" cy="3657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lang="en-GB">
                <a:solidFill>
                  <a:srgbClr val="0070C0"/>
                </a:solidFill>
              </a:rPr>
              <a:t>x</a:t>
            </a:r>
            <a:r>
              <a:rPr lang="en-GB"/>
              <a:t>, </a:t>
            </a:r>
            <a:r>
              <a:rPr lang="en-GB">
                <a:solidFill>
                  <a:srgbClr val="F0801D"/>
                </a:solidFill>
              </a:rPr>
              <a:t>y</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634736389" name="Content Placeholder 2" hidden="0"/>
          <p:cNvSpPr>
            <a:spLocks noGrp="1"/>
          </p:cNvSpPr>
          <p:nvPr isPhoto="0" userDrawn="0">
            <p:ph idx="1" hasCustomPrompt="0"/>
          </p:nvPr>
        </p:nvSpPr>
        <p:spPr bwMode="auto">
          <a:xfrm>
            <a:off x="407988" y="1173162"/>
            <a:ext cx="11376023" cy="4608511"/>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a:defRPr/>
            </a:pPr>
            <a:r>
              <a:rPr lang="en-GB" sz="2050" b="1">
                <a:solidFill>
                  <a:srgbClr val="E68937"/>
                </a:solidFill>
                <a:latin typeface="Calibri"/>
                <a:ea typeface="Calibri"/>
                <a:cs typeface="Calibri"/>
              </a:rPr>
              <a:t>Injection</a:t>
            </a:r>
            <a:endParaRPr sz="2050" b="1">
              <a:latin typeface="Calibri"/>
              <a:ea typeface="Calibri"/>
              <a:cs typeface="Calibri"/>
            </a:endParaRPr>
          </a:p>
          <a:p>
            <a:pPr>
              <a:defRPr/>
            </a:pPr>
            <a:r>
              <a:rPr lang="en-GB" sz="2050" b="0">
                <a:solidFill>
                  <a:schemeClr val="tx1"/>
                </a:solidFill>
                <a:latin typeface="Calibri"/>
                <a:ea typeface="Calibri"/>
                <a:cs typeface="Calibri"/>
              </a:rPr>
              <a:t>We will consider four strategies for top-up injection, with studies so far focusing on off-axis injection. </a:t>
            </a:r>
            <a:r>
              <a:rPr lang="en-GB" sz="2050" b="0">
                <a:solidFill>
                  <a:schemeClr val="tx1"/>
                </a:solidFill>
                <a:latin typeface="Calibri"/>
                <a:ea typeface="Calibri"/>
                <a:cs typeface="Calibri"/>
              </a:rPr>
              <a:t>We will study conventional and multipole kicker injection, with both off-axis and on-axis injection.</a:t>
            </a:r>
            <a:endParaRPr lang="en-GB" sz="2050" b="0">
              <a:solidFill>
                <a:schemeClr val="tx1"/>
              </a:solidFill>
              <a:latin typeface="Calibri"/>
              <a:ea typeface="Calibri"/>
              <a:cs typeface="Calibri"/>
            </a:endParaRPr>
          </a:p>
          <a:p>
            <a:pPr>
              <a:defRPr/>
            </a:pPr>
            <a:r>
              <a:rPr lang="en-GB" sz="2050" b="0">
                <a:solidFill>
                  <a:schemeClr val="tx1"/>
                </a:solidFill>
                <a:latin typeface="Calibri"/>
                <a:ea typeface="Calibri"/>
                <a:cs typeface="Calibri"/>
              </a:rPr>
              <a:t>SY-ABT will offer expertise for kicker and septum technologies.</a:t>
            </a:r>
            <a:endParaRPr sz="2050" b="0">
              <a:solidFill>
                <a:schemeClr val="tx1"/>
              </a:solidFill>
              <a:latin typeface="Calibri"/>
              <a:ea typeface="Calibri"/>
              <a:cs typeface="Calibri"/>
            </a:endParaRPr>
          </a:p>
          <a:p>
            <a:pPr>
              <a:defRPr/>
            </a:pPr>
            <a:r>
              <a:rPr lang="en-GB" sz="2050" b="0">
                <a:solidFill>
                  <a:schemeClr val="tx1"/>
                </a:solidFill>
                <a:latin typeface="Calibri"/>
                <a:ea typeface="Calibri"/>
                <a:cs typeface="Calibri"/>
              </a:rPr>
              <a:t>Also, to be considered is how the booster-collider placement impacts the injection.</a:t>
            </a:r>
            <a:endParaRPr sz="2050" b="0">
              <a:solidFill>
                <a:schemeClr val="tx1"/>
              </a:solidFill>
              <a:latin typeface="Calibri"/>
              <a:ea typeface="Calibri"/>
              <a:cs typeface="Calibri"/>
            </a:endParaRPr>
          </a:p>
          <a:p>
            <a:pPr>
              <a:defRPr/>
            </a:pPr>
            <a:r>
              <a:rPr lang="en-GB" sz="2050" b="1">
                <a:solidFill>
                  <a:srgbClr val="E68937"/>
                </a:solidFill>
                <a:latin typeface="Calibri"/>
                <a:ea typeface="Calibri"/>
                <a:cs typeface="Calibri"/>
              </a:rPr>
              <a:t>Extraction</a:t>
            </a:r>
            <a:endParaRPr sz="2050" b="0">
              <a:solidFill>
                <a:schemeClr val="tx1"/>
              </a:solidFill>
              <a:latin typeface="Calibri"/>
              <a:ea typeface="Calibri"/>
              <a:cs typeface="Calibri"/>
            </a:endParaRPr>
          </a:p>
          <a:p>
            <a:pPr>
              <a:defRPr/>
            </a:pPr>
            <a:r>
              <a:rPr lang="en-GB" sz="2050" b="0">
                <a:solidFill>
                  <a:schemeClr val="tx1"/>
                </a:solidFill>
                <a:latin typeface="Calibri"/>
                <a:ea typeface="Calibri"/>
                <a:cs typeface="Calibri"/>
              </a:rPr>
              <a:t>Designs for the extraction line and extraction devices are progressing</a:t>
            </a:r>
            <a:r>
              <a:rPr lang="en-GB" sz="2050" b="0">
                <a:solidFill>
                  <a:schemeClr val="tx1"/>
                </a:solidFill>
                <a:latin typeface="Calibri"/>
                <a:ea typeface="Calibri"/>
                <a:cs typeface="Calibri"/>
              </a:rPr>
              <a:t>, in collaboration with A. Krainer for the beam requirements at the spoiler/dump. </a:t>
            </a:r>
            <a:endParaRPr sz="2050" b="0">
              <a:solidFill>
                <a:schemeClr val="tx1"/>
              </a:solidFill>
              <a:latin typeface="Calibri"/>
              <a:ea typeface="Calibri"/>
              <a:cs typeface="Calibri"/>
            </a:endParaRPr>
          </a:p>
          <a:p>
            <a:pPr>
              <a:defRPr/>
            </a:pPr>
            <a:r>
              <a:rPr lang="en-GB" sz="2050" b="0">
                <a:solidFill>
                  <a:schemeClr val="tx1"/>
                </a:solidFill>
                <a:latin typeface="Calibri"/>
                <a:ea typeface="Calibri"/>
                <a:cs typeface="Calibri"/>
              </a:rPr>
              <a:t>We have shown a kicker-septum configuration for extracting the beam, with a defocusing triplet to blow up the beam before the spoiler. This satisfies the beam size requirements at the spoiler and requirements on the separation between the beam dump and collider ring.</a:t>
            </a:r>
            <a:endParaRPr sz="2050" b="0">
              <a:solidFill>
                <a:schemeClr val="tx1"/>
              </a:solidFill>
              <a:latin typeface="Calibri"/>
              <a:ea typeface="Calibri"/>
              <a:cs typeface="Calibri"/>
            </a:endParaRPr>
          </a:p>
        </p:txBody>
      </p:sp>
      <p:sp>
        <p:nvSpPr>
          <p:cNvPr id="2108485266" name="Title 6" hidden="0"/>
          <p:cNvSpPr>
            <a:spLocks noGrp="1"/>
          </p:cNvSpPr>
          <p:nvPr isPhoto="0" userDrawn="0">
            <p:ph type="title" hasCustomPrompt="0"/>
          </p:nvPr>
        </p:nvSpPr>
        <p:spPr bwMode="auto"/>
        <p:txBody>
          <a:bodyPr/>
          <a:lstStyle/>
          <a:p>
            <a:pPr>
              <a:defRPr/>
            </a:pPr>
            <a:r>
              <a:rPr lang="en-GB" sz="4000">
                <a:latin typeface="Calibri"/>
                <a:ea typeface="Calibri"/>
                <a:cs typeface="Calibri"/>
              </a:rPr>
              <a:t>Conclusions</a:t>
            </a:r>
            <a:endParaRPr sz="4000">
              <a:latin typeface="Calibri"/>
              <a:ea typeface="Calibri"/>
              <a:cs typeface="Calibri"/>
            </a:endParaRPr>
          </a:p>
        </p:txBody>
      </p:sp>
      <p:sp>
        <p:nvSpPr>
          <p:cNvPr id="1077151452"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1240605536"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1233107428" name="Slide Number Placeholder 12" hidden="0"/>
          <p:cNvSpPr>
            <a:spLocks noGrp="1"/>
          </p:cNvSpPr>
          <p:nvPr isPhoto="0" userDrawn="0">
            <p:ph type="sldNum" sz="quarter" idx="12" hasCustomPrompt="0"/>
          </p:nvPr>
        </p:nvSpPr>
        <p:spPr bwMode="auto"/>
        <p:txBody>
          <a:bodyPr/>
          <a:lstStyle/>
          <a:p>
            <a:pPr>
              <a:defRPr/>
            </a:pPr>
            <a:fld id="{3A7BE305-8138-1AE2-FBA1-07A02E702502}" type="slidenum">
              <a:rPr lang="en-GB"/>
              <a:t/>
            </a:fld>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ctrTitle" hasCustomPrompt="0"/>
          </p:nvPr>
        </p:nvSpPr>
        <p:spPr bwMode="auto">
          <a:xfrm>
            <a:off x="407987" y="4005649"/>
            <a:ext cx="11376025" cy="2153265"/>
          </a:xfrm>
        </p:spPr>
        <p:txBody>
          <a:bodyPr/>
          <a:lstStyle/>
          <a:p>
            <a:pPr>
              <a:defRPr/>
            </a:pPr>
            <a:r>
              <a:rPr lang="en-GB">
                <a:latin typeface="Calibri"/>
                <a:cs typeface="Calibri"/>
              </a:rPr>
              <a:t>Thank you for listening</a:t>
            </a:r>
            <a:endParaRPr/>
          </a:p>
        </p:txBody>
      </p:sp>
      <p:cxnSp>
        <p:nvCxnSpPr>
          <p:cNvPr id="5" name="Straight Connector 4" hidden="0"/>
          <p:cNvCxnSpPr>
            <a:cxnSpLocks/>
          </p:cNvCxnSpPr>
          <p:nvPr isPhoto="0" userDrawn="0"/>
        </p:nvCxnSpPr>
        <p:spPr bwMode="auto">
          <a:xfrm flipV="1">
            <a:off x="407987" y="4810433"/>
            <a:ext cx="11281505" cy="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23347199" name="Content Placeholder 1" hidden="0"/>
          <p:cNvSpPr>
            <a:spLocks noGrp="1"/>
          </p:cNvSpPr>
          <p:nvPr isPhoto="0" userDrawn="0">
            <p:ph idx="1" hasCustomPrompt="0"/>
          </p:nvPr>
        </p:nvSpPr>
        <p:spPr bwMode="auto"/>
        <p:txBody>
          <a:bodyPr>
            <a:normAutofit/>
          </a:bodyPr>
          <a:lstStyle/>
          <a:p>
            <a:pPr>
              <a:defRPr/>
            </a:pPr>
            <a:r>
              <a:rPr lang="en-GB" sz="2000" b="0">
                <a:solidFill>
                  <a:schemeClr val="tx1"/>
                </a:solidFill>
              </a:rPr>
              <a:t>The higher the magnetic field change rate is, the thinner the septum need be.</a:t>
            </a:r>
            <a:endParaRPr b="0">
              <a:solidFill>
                <a:schemeClr val="tx1"/>
              </a:solidFill>
            </a:endParaRPr>
          </a:p>
          <a:p>
            <a:pPr>
              <a:defRPr/>
            </a:pPr>
            <a:r>
              <a:rPr lang="en-GB" sz="2000" b="0">
                <a:solidFill>
                  <a:schemeClr val="tx1"/>
                </a:solidFill>
              </a:rPr>
              <a:t>Typically powered by half or full sine wave current </a:t>
            </a:r>
            <a:endParaRPr b="0">
              <a:solidFill>
                <a:schemeClr val="tx1"/>
              </a:solidFill>
            </a:endParaRPr>
          </a:p>
          <a:p>
            <a:pPr>
              <a:defRPr/>
            </a:pPr>
            <a:r>
              <a:rPr lang="en-GB" sz="2000" b="0">
                <a:solidFill>
                  <a:schemeClr val="tx1"/>
                </a:solidFill>
              </a:rPr>
              <a:t>Frequency of magnetic field change dependent on the septum thickness.</a:t>
            </a:r>
            <a:endParaRPr b="0">
              <a:solidFill>
                <a:schemeClr val="tx1"/>
              </a:solidFill>
            </a:endParaRPr>
          </a:p>
          <a:p>
            <a:pPr>
              <a:defRPr/>
            </a:pPr>
            <a:r>
              <a:rPr lang="en-GB" sz="2000" b="0">
                <a:solidFill>
                  <a:schemeClr val="tx1"/>
                </a:solidFill>
              </a:rPr>
              <a:t>Skin depth for eddy currents typically between 10%-20% of the septum width </a:t>
            </a:r>
            <a:r>
              <a:rPr lang="en-GB" sz="2000" b="0" u="sng">
                <a:solidFill>
                  <a:schemeClr val="tx1"/>
                </a:solidFill>
                <a:hlinkClick r:id="rId2" tooltip="https://cds.cern.ch/record/2666853/files/tupaf037.pdf"/>
              </a:rPr>
              <a:t>[1]</a:t>
            </a:r>
            <a:r>
              <a:rPr lang="en-GB" sz="2000" b="0">
                <a:solidFill>
                  <a:schemeClr val="tx1"/>
                </a:solidFill>
              </a:rPr>
              <a:t>,</a:t>
            </a:r>
            <a:endParaRPr b="0">
              <a:solidFill>
                <a:schemeClr val="tx1"/>
              </a:solidFill>
            </a:endParaRPr>
          </a:p>
          <a:p>
            <a:pPr marL="0" indent="0">
              <a:buNone/>
              <a:defRPr/>
            </a:pPr>
            <mc:AlternateContent xmlns:mc="http://schemas.openxmlformats.org/markup-compatibility/2006" xmlns:m="http://schemas.openxmlformats.org/officeDocument/2006/math">
              <mc:Choice xmlns:a14="http://schemas.microsoft.com/office/drawing/2010/main" Requires="a14">
                <a14:m>
                  <m:oMathPara>
                    <m:oMathParaPr/>
                    <m:oMath>
                      <m:r>
                        <m:rPr>
                          <m:sty m:val="i"/>
                        </m:rPr>
                        <a:rPr lang="en-GB" sz="2000" i="1">
                          <a:solidFill>
                            <a:schemeClr val="tx1"/>
                          </a:solidFill>
                          <a:latin typeface="Cambria Math"/>
                        </a:rPr>
                        <m:t>𝛿</m:t>
                      </m:r>
                      <m:r>
                        <m:rPr>
                          <m:sty m:val="i"/>
                        </m:rPr>
                        <a:rPr lang="en-GB" sz="2000" i="1">
                          <a:solidFill>
                            <a:schemeClr val="tx1"/>
                          </a:solidFill>
                          <a:latin typeface="Cambria Math"/>
                        </a:rPr>
                        <m:t>=</m:t>
                      </m:r>
                      <m:f>
                        <m:fPr>
                          <m:ctrlPr>
                            <a:rPr lang="en-GB" sz="2000" b="0" i="1">
                              <a:solidFill>
                                <a:schemeClr val="tx1"/>
                              </a:solidFill>
                              <a:latin typeface="Cambria Math"/>
                              <a:ea typeface="Cambria Math"/>
                              <a:cs typeface="Cambria Math"/>
                            </a:rPr>
                          </m:ctrlPr>
                        </m:fPr>
                        <m:num>
                          <m:r>
                            <m:rPr>
                              <m:sty m:val="i"/>
                            </m:rPr>
                            <a:rPr lang="en-GB" sz="2000" i="1">
                              <a:solidFill>
                                <a:schemeClr val="tx1"/>
                              </a:solidFill>
                              <a:latin typeface="Cambria Math"/>
                            </a:rPr>
                            <m:t>1</m:t>
                          </m:r>
                        </m:num>
                        <m:den>
                          <m:rad>
                            <m:radPr>
                              <m:degHide m:val="on"/>
                              <m:ctrlPr>
                                <a:rPr lang="en-GB" sz="2000" b="0" i="1">
                                  <a:solidFill>
                                    <a:schemeClr val="tx1"/>
                                  </a:solidFill>
                                  <a:latin typeface="Cambria Math"/>
                                  <a:ea typeface="Cambria Math"/>
                                  <a:cs typeface="Cambria Math"/>
                                </a:rPr>
                              </m:ctrlPr>
                            </m:radPr>
                            <m:deg>
                              <m:r>
                                <m:rPr>
                                  <m:sty m:val="i"/>
                                </m:rPr>
                                <a:rPr>
                                  <a:solidFill>
                                    <a:schemeClr val="tx1"/>
                                  </a:solidFill>
                                  <a:latin typeface="Cambria Math"/>
                                  <a:ea typeface="Cambria Math"/>
                                  <a:cs typeface="Cambria Math"/>
                                </a:rPr>
                                <m:t/>
                              </m:r>
                            </m:deg>
                            <m:e>
                              <m:r>
                                <m:rPr>
                                  <m:sty m:val="i"/>
                                </m:rPr>
                                <a:rPr lang="en-GB" sz="2000" i="1">
                                  <a:solidFill>
                                    <a:schemeClr val="tx1"/>
                                  </a:solidFill>
                                  <a:latin typeface="Cambria Math"/>
                                </a:rPr>
                                <m:t>𝜋</m:t>
                              </m:r>
                              <m:r>
                                <m:rPr>
                                  <m:sty m:val="i"/>
                                </m:rPr>
                                <a:rPr lang="en-GB" sz="2000" i="1">
                                  <a:solidFill>
                                    <a:schemeClr val="tx1"/>
                                  </a:solidFill>
                                  <a:latin typeface="Cambria Math"/>
                                </a:rPr>
                                <m:t>𝑓</m:t>
                              </m:r>
                              <m:sSub>
                                <m:sSubPr>
                                  <m:ctrlPr>
                                    <a:rPr lang="en-GB" sz="2000" b="0" i="1">
                                      <a:solidFill>
                                        <a:schemeClr val="tx1"/>
                                      </a:solidFill>
                                      <a:latin typeface="Cambria Math"/>
                                      <a:ea typeface="Cambria Math"/>
                                      <a:cs typeface="Cambria Math"/>
                                    </a:rPr>
                                  </m:ctrlPr>
                                </m:sSubPr>
                                <m:e>
                                  <m:r>
                                    <m:rPr>
                                      <m:sty m:val="i"/>
                                    </m:rPr>
                                    <a:rPr lang="en-GB" sz="2000" i="1">
                                      <a:solidFill>
                                        <a:schemeClr val="tx1"/>
                                      </a:solidFill>
                                      <a:latin typeface="Cambria Math"/>
                                    </a:rPr>
                                    <m:t>𝜇</m:t>
                                  </m:r>
                                </m:e>
                                <m:sub>
                                  <m:r>
                                    <m:rPr>
                                      <m:sty m:val="i"/>
                                    </m:rPr>
                                    <a:rPr lang="en-GB" sz="2000" i="1">
                                      <a:solidFill>
                                        <a:schemeClr val="tx1"/>
                                      </a:solidFill>
                                      <a:latin typeface="Cambria Math"/>
                                    </a:rPr>
                                    <m:t>0</m:t>
                                  </m:r>
                                </m:sub>
                              </m:sSub>
                              <m:sSub>
                                <m:sSubPr>
                                  <m:ctrlPr>
                                    <a:rPr lang="en-GB" sz="2000" b="0" i="1">
                                      <a:solidFill>
                                        <a:schemeClr val="tx1"/>
                                      </a:solidFill>
                                      <a:latin typeface="Cambria Math"/>
                                      <a:ea typeface="Cambria Math"/>
                                      <a:cs typeface="Cambria Math"/>
                                    </a:rPr>
                                  </m:ctrlPr>
                                </m:sSubPr>
                                <m:e>
                                  <m:r>
                                    <m:rPr>
                                      <m:sty m:val="i"/>
                                    </m:rPr>
                                    <a:rPr lang="en-GB" sz="2000" i="1">
                                      <a:solidFill>
                                        <a:schemeClr val="tx1"/>
                                      </a:solidFill>
                                      <a:latin typeface="Cambria Math"/>
                                    </a:rPr>
                                    <m:t>𝜇</m:t>
                                  </m:r>
                                </m:e>
                                <m:sub>
                                  <m:r>
                                    <m:rPr>
                                      <m:sty m:val="i"/>
                                    </m:rPr>
                                    <a:rPr lang="en-GB" sz="2000" i="1">
                                      <a:solidFill>
                                        <a:schemeClr val="tx1"/>
                                      </a:solidFill>
                                      <a:latin typeface="Cambria Math"/>
                                    </a:rPr>
                                    <m:t>𝑟</m:t>
                                  </m:r>
                                </m:sub>
                              </m:sSub>
                              <m:r>
                                <m:rPr>
                                  <m:sty m:val="i"/>
                                </m:rPr>
                                <a:rPr lang="en-GB" sz="2000" i="1">
                                  <a:solidFill>
                                    <a:schemeClr val="tx1"/>
                                  </a:solidFill>
                                  <a:latin typeface="Cambria Math"/>
                                </a:rPr>
                                <m:t>𝜎</m:t>
                              </m:r>
                            </m:e>
                          </m:rad>
                        </m:den>
                      </m:f>
                      <m:r>
                        <m:rPr>
                          <m:sty m:val="i"/>
                        </m:rPr>
                        <a:rPr lang="en-GB" sz="2000" b="0" i="1">
                          <a:solidFill>
                            <a:schemeClr val="tx1"/>
                          </a:solidFill>
                          <a:latin typeface="Cambria Math"/>
                        </a:rPr>
                        <m:t>∝</m:t>
                      </m:r>
                      <m:f>
                        <m:fPr>
                          <m:ctrlPr>
                            <a:rPr lang="en-GB" sz="2000" b="0" i="1">
                              <a:solidFill>
                                <a:schemeClr val="tx1"/>
                              </a:solidFill>
                              <a:latin typeface="Cambria Math"/>
                              <a:ea typeface="Cambria Math"/>
                              <a:cs typeface="Cambria Math"/>
                            </a:rPr>
                          </m:ctrlPr>
                        </m:fPr>
                        <m:num>
                          <m:r>
                            <m:rPr>
                              <m:sty m:val="i"/>
                            </m:rPr>
                            <a:rPr lang="en-GB" sz="2000" b="0" i="1">
                              <a:solidFill>
                                <a:schemeClr val="tx1"/>
                              </a:solidFill>
                              <a:latin typeface="Cambria Math"/>
                            </a:rPr>
                            <m:t>1</m:t>
                          </m:r>
                        </m:num>
                        <m:den>
                          <m:rad>
                            <m:radPr>
                              <m:degHide m:val="on"/>
                              <m:ctrlPr>
                                <a:rPr lang="en-GB" sz="2000" b="0" i="1">
                                  <a:solidFill>
                                    <a:schemeClr val="tx1"/>
                                  </a:solidFill>
                                  <a:latin typeface="Cambria Math"/>
                                  <a:ea typeface="Cambria Math"/>
                                  <a:cs typeface="Cambria Math"/>
                                </a:rPr>
                              </m:ctrlPr>
                            </m:radPr>
                            <m:deg>
                              <m:r>
                                <m:rPr>
                                  <m:sty m:val="i"/>
                                </m:rPr>
                                <a:rPr>
                                  <a:solidFill>
                                    <a:schemeClr val="tx1"/>
                                  </a:solidFill>
                                  <a:latin typeface="Cambria Math"/>
                                  <a:ea typeface="Cambria Math"/>
                                  <a:cs typeface="Cambria Math"/>
                                </a:rPr>
                                <m:t/>
                              </m:r>
                            </m:deg>
                            <m:e>
                              <m:r>
                                <m:rPr>
                                  <m:sty m:val="i"/>
                                </m:rPr>
                                <a:rPr lang="en-GB" sz="2000" b="0" i="1">
                                  <a:solidFill>
                                    <a:schemeClr val="tx1"/>
                                  </a:solidFill>
                                  <a:latin typeface="Cambria Math"/>
                                </a:rPr>
                                <m:t>𝑓</m:t>
                              </m:r>
                            </m:e>
                          </m:rad>
                        </m:den>
                      </m:f>
                    </m:oMath>
                  </m:oMathPara>
                </a14:m>
              </mc:Choice>
              <mc:Fallback/>
            </mc:AlternateContent>
            <a:endParaRPr sz="2000" b="0">
              <a:solidFill>
                <a:schemeClr val="tx1"/>
              </a:solidFill>
            </a:endParaRPr>
          </a:p>
          <a:p>
            <a:pPr marL="0" indent="0">
              <a:buNone/>
              <a:defRPr/>
            </a:pPr>
            <a:r>
              <a:rPr lang="en-GB" sz="2000" b="0">
                <a:solidFill>
                  <a:schemeClr val="tx1"/>
                </a:solidFill>
              </a:rPr>
              <a:t>Where f is the magnetic field frequency [Hz], </a:t>
            </a: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2000" b="0" i="1">
                              <a:solidFill>
                                <a:schemeClr val="tx1"/>
                              </a:solidFill>
                              <a:latin typeface="Cambria Math"/>
                              <a:ea typeface="Cambria Math"/>
                              <a:cs typeface="Cambria Math"/>
                            </a:rPr>
                          </m:ctrlPr>
                        </m:sSubPr>
                        <m:e>
                          <m:r>
                            <m:rPr>
                              <m:sty m:val="i"/>
                            </m:rPr>
                            <a:rPr lang="en-GB" sz="2000" i="1">
                              <a:solidFill>
                                <a:schemeClr val="tx1"/>
                              </a:solidFill>
                              <a:latin typeface="Cambria Math"/>
                            </a:rPr>
                            <m:t>𝜇</m:t>
                          </m:r>
                        </m:e>
                        <m:sub>
                          <m:r>
                            <m:rPr>
                              <m:sty m:val="i"/>
                            </m:rPr>
                            <a:rPr lang="en-GB" sz="2000" i="1">
                              <a:solidFill>
                                <a:schemeClr val="tx1"/>
                              </a:solidFill>
                              <a:latin typeface="Cambria Math"/>
                            </a:rPr>
                            <m:t>0,</m:t>
                          </m:r>
                          <m:r>
                            <m:rPr>
                              <m:sty m:val="i"/>
                            </m:rPr>
                            <a:rPr lang="en-GB" sz="2000" i="1">
                              <a:solidFill>
                                <a:schemeClr val="tx1"/>
                              </a:solidFill>
                              <a:latin typeface="Cambria Math"/>
                            </a:rPr>
                            <m:t>𝑟</m:t>
                          </m:r>
                        </m:sub>
                      </m:sSub>
                    </m:oMath>
                  </m:oMathPara>
                </a14:m>
              </mc:Choice>
              <mc:Fallback/>
            </mc:AlternateContent>
            <a:r>
              <a:rPr lang="en-GB" sz="2000" b="0">
                <a:solidFill>
                  <a:schemeClr val="tx1"/>
                </a:solidFill>
              </a:rPr>
              <a:t> are the vacuum [H/m] and relative permeabilities and </a:t>
            </a:r>
            <a:r>
              <a:rPr lang="el-GR" sz="2000" b="0">
                <a:solidFill>
                  <a:schemeClr val="tx1"/>
                </a:solidFill>
              </a:rPr>
              <a:t>σ</a:t>
            </a:r>
            <a:r>
              <a:rPr lang="en-GB" sz="2000" b="0">
                <a:solidFill>
                  <a:schemeClr val="tx1"/>
                </a:solidFill>
              </a:rPr>
              <a:t> is the material conductivity [S/m] </a:t>
            </a:r>
            <a:r>
              <a:rPr lang="en-GB" sz="2000" b="0" u="sng">
                <a:solidFill>
                  <a:schemeClr val="tx1"/>
                </a:solidFill>
                <a:hlinkClick r:id="rId3" tooltip="https://cas.web.cern.ch/sites/cas.web.cern.ch/files/lectures/erice-2017/paralievii.pdf"/>
              </a:rPr>
              <a:t>[2]</a:t>
            </a:r>
            <a:r>
              <a:rPr lang="en-GB" sz="2000" b="0">
                <a:solidFill>
                  <a:schemeClr val="tx1"/>
                </a:solidFill>
              </a:rPr>
              <a:t>.</a:t>
            </a:r>
            <a:endParaRPr b="0">
              <a:solidFill>
                <a:schemeClr val="tx1"/>
              </a:solidFill>
            </a:endParaRPr>
          </a:p>
          <a:p>
            <a:pPr>
              <a:defRPr/>
            </a:pPr>
            <a:r>
              <a:rPr lang="en-GB" sz="2000" b="0">
                <a:solidFill>
                  <a:schemeClr val="tx1"/>
                </a:solidFill>
              </a:rPr>
              <a:t>Determine desired pulse frequency and duration.</a:t>
            </a:r>
            <a:endParaRPr b="0">
              <a:solidFill>
                <a:schemeClr val="tx1"/>
              </a:solidFill>
            </a:endParaRPr>
          </a:p>
          <a:p>
            <a:pPr>
              <a:defRPr/>
            </a:pPr>
            <a:r>
              <a:rPr lang="en-GB" sz="2000" b="0">
                <a:solidFill>
                  <a:schemeClr val="tx1"/>
                </a:solidFill>
              </a:rPr>
              <a:t>E.g</a:t>
            </a:r>
            <a:r>
              <a:rPr lang="en-GB" sz="2000" b="0">
                <a:solidFill>
                  <a:schemeClr val="tx1"/>
                </a:solidFill>
              </a:rPr>
              <a:t> </a:t>
            </a:r>
            <a:r>
              <a:rPr lang="en-GB" sz="2000" b="0" u="sng">
                <a:solidFill>
                  <a:schemeClr val="tx1"/>
                </a:solidFill>
                <a:hlinkClick r:id="rId4" tooltip="https://accelconf.web.cern.ch/e08/papers/tupd002.pdf"/>
              </a:rPr>
              <a:t>LINAC4</a:t>
            </a:r>
            <a:r>
              <a:rPr lang="en-GB" sz="2000" b="0">
                <a:solidFill>
                  <a:schemeClr val="tx1"/>
                </a:solidFill>
              </a:rPr>
              <a:t> copper septum blade: 9 kHz; this corresponds to a skin-depth of ~0.7 mm </a:t>
            </a:r>
            <a:endParaRPr b="0">
              <a:solidFill>
                <a:schemeClr val="tx1"/>
              </a:solidFill>
            </a:endParaRPr>
          </a:p>
        </p:txBody>
      </p:sp>
      <p:sp>
        <p:nvSpPr>
          <p:cNvPr id="1107605381" name="Date Placeholder 2" hidden="0"/>
          <p:cNvSpPr>
            <a:spLocks noGrp="1"/>
          </p:cNvSpPr>
          <p:nvPr isPhoto="0" userDrawn="0">
            <p:ph type="dt" sz="half" idx="10" hasCustomPrompt="0"/>
          </p:nvPr>
        </p:nvSpPr>
        <p:spPr bwMode="auto"/>
        <p:txBody>
          <a:bodyPr/>
          <a:lstStyle/>
          <a:p>
            <a:pPr>
              <a:defRPr/>
            </a:pPr>
            <a:r>
              <a:rPr lang="en-GB"/>
              <a:t>21/05/2021</a:t>
            </a:r>
            <a:endParaRPr lang="en-GB"/>
          </a:p>
        </p:txBody>
      </p:sp>
      <p:sp>
        <p:nvSpPr>
          <p:cNvPr id="1786244770" name="Footer Placeholder 3" hidden="0"/>
          <p:cNvSpPr>
            <a:spLocks noGrp="1"/>
          </p:cNvSpPr>
          <p:nvPr isPhoto="0" userDrawn="0">
            <p:ph type="ftr" sz="quarter" idx="11" hasCustomPrompt="0"/>
          </p:nvPr>
        </p:nvSpPr>
        <p:spPr bwMode="auto"/>
        <p:txBody>
          <a:bodyPr/>
          <a:lstStyle/>
          <a:p>
            <a:pPr>
              <a:defRPr/>
            </a:pPr>
            <a:r>
              <a:rPr lang="en-GB"/>
              <a:t>Rebecca Ramjiawan</a:t>
            </a:r>
            <a:endParaRPr lang="en-GB"/>
          </a:p>
        </p:txBody>
      </p:sp>
      <p:sp>
        <p:nvSpPr>
          <p:cNvPr id="1417746791" name="Title 4" hidden="0"/>
          <p:cNvSpPr>
            <a:spLocks noGrp="1"/>
          </p:cNvSpPr>
          <p:nvPr isPhoto="0" userDrawn="0">
            <p:ph type="title" hasCustomPrompt="0"/>
          </p:nvPr>
        </p:nvSpPr>
        <p:spPr bwMode="auto"/>
        <p:txBody>
          <a:bodyPr/>
          <a:lstStyle/>
          <a:p>
            <a:pPr>
              <a:defRPr/>
            </a:pPr>
            <a:r>
              <a:rPr lang="en-GB"/>
              <a:t>Frequency of magnetic field change</a:t>
            </a:r>
            <a:endParaRPr/>
          </a:p>
        </p:txBody>
      </p:sp>
      <p:sp>
        <p:nvSpPr>
          <p:cNvPr id="729792304" name="Slide Number Placeholder 5" hidden="0"/>
          <p:cNvSpPr>
            <a:spLocks noGrp="1"/>
          </p:cNvSpPr>
          <p:nvPr isPhoto="0" userDrawn="0">
            <p:ph type="sldNum" sz="quarter" idx="12" hasCustomPrompt="0"/>
          </p:nvPr>
        </p:nvSpPr>
        <p:spPr bwMode="auto"/>
        <p:txBody>
          <a:bodyPr/>
          <a:lstStyle/>
          <a:p>
            <a:pPr>
              <a:defRPr/>
            </a:pPr>
            <a:fld id="{1CCACF92-B4A3-1758-F921-A9F3D136C847}" type="slidenum">
              <a:rPr lang="en-GB"/>
              <a:t/>
            </a:fld>
            <a:endParaRPr lang="en-GB"/>
          </a:p>
        </p:txBody>
      </p:sp>
      <p:sp>
        <p:nvSpPr>
          <p:cNvPr id="1657172012" name="TextBox 6" hidden="0"/>
          <p:cNvSpPr txBox="1"/>
          <p:nvPr isPhoto="0" userDrawn="0"/>
        </p:nvSpPr>
        <p:spPr bwMode="auto">
          <a:xfrm>
            <a:off x="6300073" y="5394496"/>
            <a:ext cx="64" cy="276998"/>
          </a:xfrm>
          <a:prstGeom prst="rect">
            <a:avLst/>
          </a:prstGeom>
          <a:noFill/>
        </p:spPr>
        <p:txBody>
          <a:bodyPr wrap="none" lIns="0" tIns="0" rIns="0" bIns="0" rtlCol="0">
            <a:spAutoFit/>
          </a:bodyPr>
          <a:lstStyle/>
          <a:p>
            <a:pPr>
              <a:defRPr/>
            </a:pPr>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Content Placeholder 4" hidden="0"/>
          <p:cNvSpPr>
            <a:spLocks noGrp="1"/>
          </p:cNvSpPr>
          <p:nvPr isPhoto="0" userDrawn="0">
            <p:ph idx="1" hasCustomPrompt="0"/>
          </p:nvPr>
        </p:nvSpPr>
        <p:spPr bwMode="auto">
          <a:xfrm>
            <a:off x="407988" y="1592263"/>
            <a:ext cx="11376025" cy="4608512"/>
          </a:xfrm>
        </p:spPr>
        <p:txBody>
          <a:bodyPr/>
          <a:lstStyle/>
          <a:p>
            <a:pPr>
              <a:defRPr/>
            </a:pPr>
            <a:r>
              <a:rPr lang="en-GB">
                <a:solidFill>
                  <a:schemeClr val="tx1"/>
                </a:solidFill>
                <a:latin typeface="Calibri"/>
                <a:cs typeface="Calibri"/>
              </a:rPr>
              <a:t>Injection into the collider ring</a:t>
            </a:r>
            <a:endParaRPr/>
          </a:p>
          <a:p>
            <a:pPr marL="342900" indent="-342900">
              <a:buClr>
                <a:srgbClr val="FF9933"/>
              </a:buClr>
              <a:buFont typeface="Wingdings"/>
              <a:buChar char="§"/>
              <a:defRPr/>
            </a:pPr>
            <a:r>
              <a:rPr lang="en-GB" b="0">
                <a:solidFill>
                  <a:schemeClr val="tx1"/>
                </a:solidFill>
                <a:latin typeface="Calibri"/>
                <a:cs typeface="Calibri"/>
              </a:rPr>
              <a:t>Conventional injection vs. Multipole Kicker Injection (MKI)</a:t>
            </a:r>
            <a:endParaRPr/>
          </a:p>
          <a:p>
            <a:pPr marL="342900" indent="-342900">
              <a:buClr>
                <a:srgbClr val="FF9933"/>
              </a:buClr>
              <a:buFont typeface="Wingdings"/>
              <a:buChar char="§"/>
              <a:defRPr/>
            </a:pPr>
            <a:r>
              <a:rPr lang="en-GB" b="0">
                <a:solidFill>
                  <a:schemeClr val="tx1"/>
                </a:solidFill>
                <a:latin typeface="Calibri"/>
                <a:cs typeface="Calibri"/>
              </a:rPr>
              <a:t>On-axis and off-axis injection</a:t>
            </a:r>
            <a:endParaRPr/>
          </a:p>
          <a:p>
            <a:pPr marL="342900" indent="-342900">
              <a:buClr>
                <a:srgbClr val="FF9933"/>
              </a:buClr>
              <a:buFont typeface="Wingdings"/>
              <a:buChar char="§"/>
              <a:defRPr/>
            </a:pPr>
            <a:r>
              <a:rPr lang="en-GB" b="0">
                <a:solidFill>
                  <a:schemeClr val="tx1"/>
                </a:solidFill>
                <a:latin typeface="Calibri"/>
                <a:cs typeface="Calibri"/>
              </a:rPr>
              <a:t>Kicker and septa technology considerations</a:t>
            </a:r>
            <a:endParaRPr lang="en-GB">
              <a:solidFill>
                <a:schemeClr val="tx1"/>
              </a:solidFill>
              <a:latin typeface="Calibri"/>
              <a:cs typeface="Calibri"/>
            </a:endParaRPr>
          </a:p>
          <a:p>
            <a:pPr>
              <a:defRPr/>
            </a:pPr>
            <a:r>
              <a:rPr lang="en-GB">
                <a:solidFill>
                  <a:schemeClr val="tx1"/>
                </a:solidFill>
                <a:latin typeface="Calibri"/>
                <a:cs typeface="Calibri"/>
              </a:rPr>
              <a:t>Extraction from the collider ring</a:t>
            </a:r>
            <a:endParaRPr lang="en-GB">
              <a:solidFill>
                <a:schemeClr val="tx1"/>
              </a:solidFill>
              <a:latin typeface="Calibri"/>
              <a:cs typeface="Calibri"/>
            </a:endParaRPr>
          </a:p>
          <a:p>
            <a:pPr marL="316922" marR="0" indent="-316922" algn="l" defTabSz="914400">
              <a:lnSpc>
                <a:spcPct val="90000"/>
              </a:lnSpc>
              <a:spcBef>
                <a:spcPts val="1799"/>
              </a:spcBef>
              <a:spcAft>
                <a:spcPts val="398"/>
              </a:spcAft>
              <a:buClr>
                <a:srgbClr val="E68937"/>
              </a:buClr>
              <a:buFont typeface="Wingdings"/>
              <a:buChar char="§"/>
              <a:defRPr/>
            </a:pPr>
            <a:r>
              <a:rPr lang="en-GB" b="0" strike="noStrike" cap="none" spc="0">
                <a:solidFill>
                  <a:schemeClr val="tx1"/>
                </a:solidFill>
                <a:latin typeface="Calibri"/>
                <a:cs typeface="Calibri"/>
              </a:rPr>
              <a:t>Extraction from the collider and transfer to the beam dump</a:t>
            </a:r>
            <a:endParaRPr lang="en-GB" b="0" strike="noStrike" cap="none" spc="0">
              <a:solidFill>
                <a:schemeClr val="tx1"/>
              </a:solidFill>
              <a:latin typeface="Calibri"/>
              <a:cs typeface="Calibri"/>
            </a:endParaRPr>
          </a:p>
          <a:p>
            <a:pPr marL="316921" marR="0" indent="-316921" algn="l" defTabSz="914400">
              <a:lnSpc>
                <a:spcPct val="90000"/>
              </a:lnSpc>
              <a:spcBef>
                <a:spcPts val="1798"/>
              </a:spcBef>
              <a:spcAft>
                <a:spcPts val="398"/>
              </a:spcAft>
              <a:buClr>
                <a:srgbClr val="E68937"/>
              </a:buClr>
              <a:buFont typeface="Wingdings"/>
              <a:buChar char="§"/>
              <a:defRPr/>
            </a:pPr>
            <a:r>
              <a:rPr lang="en-GB" b="0" strike="noStrike" cap="none" spc="0">
                <a:solidFill>
                  <a:schemeClr val="tx1"/>
                </a:solidFill>
                <a:latin typeface="Calibri"/>
                <a:cs typeface="Calibri"/>
              </a:rPr>
              <a:t>The extraction line should defocus the beam enough to not damage the spoiler and achieve sufficient separation between the beam dump and the collider ring</a:t>
            </a:r>
            <a:endParaRPr b="0" strike="noStrike" cap="none" spc="0">
              <a:solidFill>
                <a:schemeClr val="tx1"/>
              </a:solidFill>
              <a:latin typeface="Calibri"/>
              <a:cs typeface="Calibri"/>
            </a:endParaRPr>
          </a:p>
          <a:p>
            <a:pPr algn="l" defTabSz="914400">
              <a:lnSpc>
                <a:spcPct val="90000"/>
              </a:lnSpc>
              <a:spcBef>
                <a:spcPts val="1798"/>
              </a:spcBef>
              <a:spcAft>
                <a:spcPts val="398"/>
              </a:spcAft>
              <a:defRPr/>
            </a:pPr>
            <a:endParaRPr lang="en-GB" b="0" strike="noStrike" cap="none" spc="0">
              <a:solidFill>
                <a:schemeClr val="tx1"/>
              </a:solidFill>
              <a:latin typeface="Calibri"/>
              <a:cs typeface="Calibri"/>
            </a:endParaRPr>
          </a:p>
          <a:p>
            <a:pPr marL="316922" marR="0" indent="-316922" algn="l" defTabSz="914400">
              <a:lnSpc>
                <a:spcPct val="90000"/>
              </a:lnSpc>
              <a:spcBef>
                <a:spcPts val="1799"/>
              </a:spcBef>
              <a:spcAft>
                <a:spcPts val="398"/>
              </a:spcAft>
              <a:buClr>
                <a:srgbClr val="E68937"/>
              </a:buClr>
              <a:buFont typeface="Wingdings"/>
              <a:buChar char="§"/>
              <a:defRPr/>
            </a:pPr>
            <a:endParaRPr strike="noStrike" cap="none" spc="0"/>
          </a:p>
        </p:txBody>
      </p:sp>
      <p:sp>
        <p:nvSpPr>
          <p:cNvPr id="4" name="Title 3" hidden="0"/>
          <p:cNvSpPr>
            <a:spLocks noGrp="1"/>
          </p:cNvSpPr>
          <p:nvPr isPhoto="0" userDrawn="0">
            <p:ph type="title" hasCustomPrompt="0"/>
          </p:nvPr>
        </p:nvSpPr>
        <p:spPr bwMode="auto"/>
        <p:txBody>
          <a:bodyPr/>
          <a:lstStyle/>
          <a:p>
            <a:pPr>
              <a:defRPr/>
            </a:pPr>
            <a:r>
              <a:rPr lang="en-GB" sz="4000">
                <a:latin typeface="Calibri"/>
                <a:cs typeface="Calibri"/>
              </a:rPr>
              <a:t>Outline</a:t>
            </a:r>
            <a:endParaRPr/>
          </a:p>
        </p:txBody>
      </p:sp>
      <p:sp>
        <p:nvSpPr>
          <p:cNvPr id="6" name="Date Placeholder 5" hidden="0"/>
          <p:cNvSpPr>
            <a:spLocks noGrp="1"/>
          </p:cNvSpPr>
          <p:nvPr isPhoto="0" userDrawn="0">
            <p:ph type="dt" sz="half" idx="10" hasCustomPrompt="0"/>
          </p:nvPr>
        </p:nvSpPr>
        <p:spPr bwMode="auto"/>
        <p:txBody>
          <a:bodyPr/>
          <a:lstStyle/>
          <a:p>
            <a:pPr>
              <a:defRPr/>
            </a:pPr>
            <a:r>
              <a:rPr lang="en-GB"/>
              <a:t>07/12/2021</a:t>
            </a:r>
            <a:endParaRPr/>
          </a:p>
        </p:txBody>
      </p:sp>
      <p:sp>
        <p:nvSpPr>
          <p:cNvPr id="7" name="Footer Placeholder 6" hidden="0"/>
          <p:cNvSpPr>
            <a:spLocks noGrp="1"/>
          </p:cNvSpPr>
          <p:nvPr isPhoto="0" userDrawn="0">
            <p:ph type="ftr" sz="quarter" idx="11" hasCustomPrompt="0"/>
          </p:nvPr>
        </p:nvSpPr>
        <p:spPr bwMode="auto"/>
        <p:txBody>
          <a:bodyPr/>
          <a:lstStyle/>
          <a:p>
            <a:pPr>
              <a:defRPr/>
            </a:pPr>
            <a:r>
              <a:rPr lang="en-GB"/>
              <a:t>R. Ramjiawan</a:t>
            </a:r>
            <a:endParaRPr/>
          </a:p>
        </p:txBody>
      </p:sp>
      <p:sp>
        <p:nvSpPr>
          <p:cNvPr id="8" name="Slide Number Placeholder 7"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1734527713" name="Picture 53" hidden="0"/>
          <p:cNvPicPr>
            <a:picLocks noChangeAspect="1"/>
          </p:cNvPicPr>
          <p:nvPr isPhoto="0" userDrawn="0"/>
        </p:nvPicPr>
        <p:blipFill>
          <a:blip r:embed="rId2"/>
          <a:srcRect l="60339" t="27560" r="17978" b="14766"/>
          <a:stretch/>
        </p:blipFill>
        <p:spPr bwMode="auto">
          <a:xfrm>
            <a:off x="569952" y="1755938"/>
            <a:ext cx="5571339" cy="4167624"/>
          </a:xfrm>
          <a:prstGeom prst="rect">
            <a:avLst/>
          </a:prstGeom>
        </p:spPr>
      </p:pic>
      <p:sp>
        <p:nvSpPr>
          <p:cNvPr id="992137186" name="Date Placeholder 2" hidden="0"/>
          <p:cNvSpPr>
            <a:spLocks noGrp="1"/>
          </p:cNvSpPr>
          <p:nvPr isPhoto="0" userDrawn="0">
            <p:ph type="dt" sz="half" idx="10" hasCustomPrompt="0"/>
          </p:nvPr>
        </p:nvSpPr>
        <p:spPr bwMode="auto"/>
        <p:txBody>
          <a:bodyPr/>
          <a:lstStyle/>
          <a:p>
            <a:pPr>
              <a:defRPr/>
            </a:pPr>
            <a:r>
              <a:rPr lang="en-GB"/>
              <a:t>21/05/2021</a:t>
            </a:r>
            <a:endParaRPr lang="en-GB"/>
          </a:p>
        </p:txBody>
      </p:sp>
      <p:sp>
        <p:nvSpPr>
          <p:cNvPr id="275156278" name="Footer Placeholder 3" hidden="0"/>
          <p:cNvSpPr>
            <a:spLocks noGrp="1"/>
          </p:cNvSpPr>
          <p:nvPr isPhoto="0" userDrawn="0">
            <p:ph type="ftr" sz="quarter" idx="11" hasCustomPrompt="0"/>
          </p:nvPr>
        </p:nvSpPr>
        <p:spPr bwMode="auto"/>
        <p:txBody>
          <a:bodyPr/>
          <a:lstStyle/>
          <a:p>
            <a:pPr>
              <a:defRPr/>
            </a:pPr>
            <a:r>
              <a:rPr lang="en-GB"/>
              <a:t>Rebecca Ramjiawan</a:t>
            </a:r>
            <a:endParaRPr lang="en-GB"/>
          </a:p>
        </p:txBody>
      </p:sp>
      <p:sp>
        <p:nvSpPr>
          <p:cNvPr id="292255944" name="Title 4" hidden="0"/>
          <p:cNvSpPr>
            <a:spLocks noGrp="1"/>
          </p:cNvSpPr>
          <p:nvPr isPhoto="0" userDrawn="0">
            <p:ph type="title" hasCustomPrompt="0"/>
          </p:nvPr>
        </p:nvSpPr>
        <p:spPr bwMode="auto"/>
        <p:txBody>
          <a:bodyPr/>
          <a:lstStyle/>
          <a:p>
            <a:pPr>
              <a:defRPr/>
            </a:pPr>
            <a:r>
              <a:rPr lang="en-GB"/>
              <a:t>Gap width &amp; deflecting field region</a:t>
            </a:r>
            <a:endParaRPr/>
          </a:p>
        </p:txBody>
      </p:sp>
      <p:sp>
        <p:nvSpPr>
          <p:cNvPr id="1453927812" name="Slide Number Placeholder 5" hidden="0"/>
          <p:cNvSpPr>
            <a:spLocks noGrp="1"/>
          </p:cNvSpPr>
          <p:nvPr isPhoto="0" userDrawn="0">
            <p:ph type="sldNum" sz="quarter" idx="12" hasCustomPrompt="0"/>
          </p:nvPr>
        </p:nvSpPr>
        <p:spPr bwMode="auto"/>
        <p:txBody>
          <a:bodyPr/>
          <a:lstStyle/>
          <a:p>
            <a:pPr>
              <a:defRPr/>
            </a:pPr>
            <a:fld id="{24C6A87C-2257-5C32-FC0F-7FD0657F6717}" type="slidenum">
              <a:rPr lang="en-GB"/>
              <a:t/>
            </a:fld>
            <a:endParaRPr lang="en-GB"/>
          </a:p>
        </p:txBody>
      </p:sp>
      <p:sp>
        <p:nvSpPr>
          <p:cNvPr id="263077228" name="TextBox 8" hidden="0"/>
          <p:cNvSpPr txBox="1"/>
          <p:nvPr isPhoto="0" userDrawn="0"/>
        </p:nvSpPr>
        <p:spPr bwMode="auto">
          <a:xfrm>
            <a:off x="10011076" y="5071838"/>
            <a:ext cx="1371600" cy="369331"/>
          </a:xfrm>
          <a:prstGeom prst="rect">
            <a:avLst/>
          </a:prstGeom>
          <a:noFill/>
        </p:spPr>
        <p:txBody>
          <a:bodyPr wrap="square" rtlCol="0">
            <a:spAutoFit/>
          </a:bodyPr>
          <a:lstStyle/>
          <a:p>
            <a:pPr>
              <a:defRPr/>
            </a:pPr>
            <a:r>
              <a:rPr lang="en-GB" u="sng">
                <a:hlinkClick r:id="rId3" tooltip="https://indico.cern.ch/event/643268/contributions/2610648/attachments/1602193/2557334/Kickers_and_Septa.pdf"/>
              </a:rPr>
              <a:t>[CAS 2018]</a:t>
            </a:r>
            <a:endParaRPr lang="en-GB"/>
          </a:p>
        </p:txBody>
      </p:sp>
      <p:sp>
        <p:nvSpPr>
          <p:cNvPr id="422952115" name="TextBox 9" hidden="0"/>
          <p:cNvSpPr txBox="1"/>
          <p:nvPr isPhoto="0" userDrawn="0"/>
        </p:nvSpPr>
        <p:spPr bwMode="auto">
          <a:xfrm>
            <a:off x="7728126" y="3340542"/>
            <a:ext cx="4310742" cy="1077217"/>
          </a:xfrm>
          <a:prstGeom prst="rect">
            <a:avLst/>
          </a:prstGeom>
          <a:noFill/>
        </p:spPr>
        <p:txBody>
          <a:bodyPr wrap="square" numCol="2" rtlCol="0">
            <a:spAutoFit/>
          </a:bodyPr>
          <a:lstStyle/>
          <a:p>
            <a:pPr marL="285750" indent="-285750">
              <a:buClr>
                <a:srgbClr val="FF9933"/>
              </a:buClr>
              <a:buFont typeface="Wingdings"/>
              <a:buChar cha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sz="1600" b="0" i="1">
                          <a:latin typeface="Cambria Math"/>
                        </a:rPr>
                        <m:t>𝜃</m:t>
                      </m:r>
                      <m:r>
                        <m:rPr/>
                        <a:rPr lang="en-GB" sz="1600" b="0" i="1">
                          <a:latin typeface="Cambria Math"/>
                        </a:rPr>
                        <m:t>=</m:t>
                      </m:r>
                    </m:oMath>
                  </m:oMathPara>
                </a14:m>
              </mc:Choice>
              <mc:Fallback/>
            </mc:AlternateContent>
            <a:r>
              <a:rPr lang="en-GB" sz="1600" b="0"/>
              <a:t> deflecting angle</a:t>
            </a:r>
            <a:endParaRPr/>
          </a:p>
          <a:p>
            <a:pPr marL="285750" indent="-285750">
              <a:buClr>
                <a:srgbClr val="FF9933"/>
              </a:buClr>
              <a:buFont typeface="Wingdings"/>
              <a:buChar cha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sz="1600" b="0" i="1">
                          <a:latin typeface="Cambria Math"/>
                        </a:rPr>
                        <m:t>𝑤</m:t>
                      </m:r>
                      <m:r>
                        <m:rPr/>
                        <a:rPr lang="en-GB" sz="1600" i="1">
                          <a:latin typeface="Cambria Math"/>
                        </a:rPr>
                        <m:t>=</m:t>
                      </m:r>
                    </m:oMath>
                  </m:oMathPara>
                </a14:m>
              </mc:Choice>
              <mc:Fallback/>
            </mc:AlternateContent>
            <a:r>
              <a:rPr lang="en-GB" sz="1600"/>
              <a:t> gap width</a:t>
            </a:r>
            <a:endParaRPr/>
          </a:p>
          <a:p>
            <a:pPr marL="285750" indent="-285750">
              <a:buClr>
                <a:srgbClr val="FF9933"/>
              </a:buClr>
              <a:buFont typeface="Wingdings"/>
              <a:buChar cha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sz="1600" b="0" i="1">
                          <a:latin typeface="Cambria Math"/>
                        </a:rPr>
                        <m:t>𝑡</m:t>
                      </m:r>
                      <m:r>
                        <m:rPr/>
                        <a:rPr lang="en-GB" sz="1600" i="1">
                          <a:latin typeface="Cambria Math"/>
                        </a:rPr>
                        <m:t>=</m:t>
                      </m:r>
                      <m:r>
                        <m:rPr/>
                        <a:rPr lang="en-GB" sz="1600" b="0" i="1">
                          <a:latin typeface="Cambria Math"/>
                        </a:rPr>
                        <m:t> </m:t>
                      </m:r>
                    </m:oMath>
                  </m:oMathPara>
                </a14:m>
              </mc:Choice>
              <mc:Fallback/>
            </mc:AlternateContent>
            <a:r>
              <a:rPr lang="en-GB" sz="1600"/>
              <a:t>septum thickness</a:t>
            </a:r>
            <a:endParaRPr/>
          </a:p>
          <a:p>
            <a:pPr marL="285750" indent="-285750">
              <a:buClr>
                <a:srgbClr val="FF9933"/>
              </a:buClr>
              <a:buFont typeface="Wingdings"/>
              <a:buChar cha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sz="1600" b="0" i="1">
                          <a:latin typeface="Cambria Math"/>
                        </a:rPr>
                        <m:t>𝑙</m:t>
                      </m:r>
                      <m:r>
                        <m:rPr/>
                        <a:rPr lang="en-GB" sz="1600" i="1">
                          <a:latin typeface="Cambria Math"/>
                        </a:rPr>
                        <m:t>=</m:t>
                      </m:r>
                    </m:oMath>
                  </m:oMathPara>
                </a14:m>
              </mc:Choice>
              <mc:Fallback/>
            </mc:AlternateContent>
            <a:r>
              <a:rPr lang="en-GB" sz="1600"/>
              <a:t> septum length</a:t>
            </a:r>
            <a:endParaRPr/>
          </a:p>
        </p:txBody>
      </p:sp>
      <p:sp>
        <p:nvSpPr>
          <p:cNvPr id="2030382941" name="TextBox 11" hidden="0"/>
          <p:cNvSpPr txBox="1"/>
          <p:nvPr isPhoto="0" userDrawn="0"/>
        </p:nvSpPr>
        <p:spPr bwMode="auto">
          <a:xfrm flipH="1">
            <a:off x="7877387" y="2683766"/>
            <a:ext cx="1509485" cy="369331"/>
          </a:xfrm>
          <a:prstGeom prst="rect">
            <a:avLst/>
          </a:prstGeom>
          <a:noFill/>
        </p:spPr>
        <p:txBody>
          <a:bodyPr wrap="square" rtlCol="0">
            <a:spAutoFit/>
          </a:bodyPr>
          <a:lstStyle/>
          <a:p>
            <a:pPr algn="ct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b="0" i="1">
                          <a:latin typeface="Cambria Math"/>
                        </a:rPr>
                        <m:t>𝑙</m:t>
                      </m:r>
                    </m:oMath>
                  </m:oMathPara>
                </a14:m>
              </mc:Choice>
              <mc:Fallback/>
            </mc:AlternateContent>
            <a:endParaRPr lang="en-GB"/>
          </a:p>
        </p:txBody>
      </p:sp>
      <p:sp>
        <p:nvSpPr>
          <p:cNvPr id="1166297974" name="TextBox 12" hidden="0"/>
          <p:cNvSpPr txBox="1"/>
          <p:nvPr isPhoto="0" userDrawn="0"/>
        </p:nvSpPr>
        <p:spPr bwMode="auto">
          <a:xfrm flipH="1">
            <a:off x="6695228" y="1998493"/>
            <a:ext cx="1509485" cy="369331"/>
          </a:xfrm>
          <a:prstGeom prst="rect">
            <a:avLst/>
          </a:prstGeom>
          <a:noFill/>
        </p:spPr>
        <p:txBody>
          <a:bodyPr wrap="square" rtlCol="0">
            <a:spAutoFit/>
          </a:bodyPr>
          <a:lstStyle/>
          <a:p>
            <a:pPr algn="ct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b="0" i="1">
                          <a:latin typeface="Cambria Math"/>
                        </a:rPr>
                        <m:t>𝑤</m:t>
                      </m:r>
                    </m:oMath>
                  </m:oMathPara>
                </a14:m>
              </mc:Choice>
              <mc:Fallback/>
            </mc:AlternateContent>
            <a:endParaRPr lang="en-GB"/>
          </a:p>
        </p:txBody>
      </p:sp>
      <p:grpSp>
        <p:nvGrpSpPr>
          <p:cNvPr id="2001353385" name="Group 27" hidden="0"/>
          <p:cNvGrpSpPr/>
          <p:nvPr isPhoto="0" userDrawn="0"/>
        </p:nvGrpSpPr>
        <p:grpSpPr bwMode="auto">
          <a:xfrm flipH="1">
            <a:off x="7015831" y="1778268"/>
            <a:ext cx="5653335" cy="3992438"/>
            <a:chOff x="-2329565" y="2327782"/>
            <a:chExt cx="8593404" cy="4898691"/>
          </a:xfrm>
        </p:grpSpPr>
        <p:sp>
          <p:nvSpPr>
            <p:cNvPr id="1750252456" name="Rectangle 10" hidden="0"/>
            <p:cNvSpPr/>
            <p:nvPr isPhoto="0" userDrawn="0"/>
          </p:nvSpPr>
          <p:spPr bwMode="auto">
            <a:xfrm>
              <a:off x="1886625" y="2339187"/>
              <a:ext cx="3467860" cy="1021107"/>
            </a:xfrm>
            <a:prstGeom prst="rect">
              <a:avLst/>
            </a:prstGeom>
            <a:noFill/>
            <a:ln w="28575">
              <a:solidFill>
                <a:srgbClr val="FE7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nvGrpSpPr>
            <p:cNvPr id="2036901639" name="Group 26" hidden="0"/>
            <p:cNvGrpSpPr/>
            <p:nvPr isPhoto="0" userDrawn="0"/>
          </p:nvGrpSpPr>
          <p:grpSpPr bwMode="auto">
            <a:xfrm>
              <a:off x="-2329565" y="2327782"/>
              <a:ext cx="8593404" cy="4898691"/>
              <a:chOff x="-2330339" y="3428998"/>
              <a:chExt cx="8593404" cy="4898691"/>
            </a:xfrm>
          </p:grpSpPr>
          <p:cxnSp>
            <p:nvCxnSpPr>
              <p:cNvPr id="595617742" name="Straight Connector 15" hidden="0"/>
              <p:cNvCxnSpPr>
                <a:cxnSpLocks/>
              </p:cNvCxnSpPr>
              <p:nvPr isPhoto="0" userDrawn="0"/>
            </p:nvCxnSpPr>
            <p:spPr bwMode="auto">
              <a:xfrm>
                <a:off x="555185" y="3428998"/>
                <a:ext cx="1411951" cy="0"/>
              </a:xfrm>
              <a:prstGeom prst="line">
                <a:avLst/>
              </a:prstGeom>
              <a:ln w="38100">
                <a:solidFill>
                  <a:srgbClr val="0070C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6540438" name="Straight Connector 16" hidden="0"/>
              <p:cNvCxnSpPr>
                <a:cxnSpLocks/>
              </p:cNvCxnSpPr>
              <p:nvPr isPhoto="0" userDrawn="0"/>
            </p:nvCxnSpPr>
            <p:spPr bwMode="auto">
              <a:xfrm>
                <a:off x="5353711" y="4461512"/>
                <a:ext cx="909352" cy="798531"/>
              </a:xfrm>
              <a:prstGeom prst="line">
                <a:avLst/>
              </a:prstGeom>
              <a:ln w="38100">
                <a:solidFill>
                  <a:srgbClr val="0070C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89727499" name="Arc 23" hidden="0"/>
              <p:cNvSpPr/>
              <p:nvPr isPhoto="0" userDrawn="0"/>
            </p:nvSpPr>
            <p:spPr bwMode="auto">
              <a:xfrm>
                <a:off x="-2330339" y="3428998"/>
                <a:ext cx="8468766" cy="4898691"/>
              </a:xfrm>
              <a:prstGeom prst="arc">
                <a:avLst>
                  <a:gd name="adj1" fmla="val 16195694"/>
                  <a:gd name="adj2" fmla="val 19998088"/>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GB"/>
              </a:p>
            </p:txBody>
          </p:sp>
        </p:grpSp>
      </p:grpSp>
      <p:sp>
        <p:nvSpPr>
          <p:cNvPr id="383221471" name="TextBox 30" hidden="0"/>
          <p:cNvSpPr txBox="1"/>
          <p:nvPr isPhoto="0" userDrawn="0"/>
        </p:nvSpPr>
        <p:spPr bwMode="auto">
          <a:xfrm flipH="1">
            <a:off x="7644103" y="1774726"/>
            <a:ext cx="964486" cy="369331"/>
          </a:xfrm>
          <a:prstGeom prst="rect">
            <a:avLst/>
          </a:prstGeom>
          <a:noFill/>
        </p:spPr>
        <p:txBody>
          <a:bodyPr wrap="square" rtlCol="0">
            <a:spAutoFit/>
          </a:bodyPr>
          <a:lstStyle/>
          <a:p>
            <a:pP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b="0" i="1">
                          <a:latin typeface="Cambria Math"/>
                        </a:rPr>
                        <m:t>𝜃</m:t>
                      </m:r>
                    </m:oMath>
                  </m:oMathPara>
                </a14:m>
              </mc:Choice>
              <mc:Fallback/>
            </mc:AlternateContent>
            <a:endParaRPr lang="en-GB"/>
          </a:p>
        </p:txBody>
      </p:sp>
      <p:sp>
        <p:nvSpPr>
          <p:cNvPr id="1258884068" name="Arc 31" hidden="0"/>
          <p:cNvSpPr/>
          <p:nvPr isPhoto="0" userDrawn="0"/>
        </p:nvSpPr>
        <p:spPr bwMode="auto">
          <a:xfrm rot="17664174" flipH="1">
            <a:off x="8303042" y="1609444"/>
            <a:ext cx="612000" cy="610330"/>
          </a:xfrm>
          <a:prstGeom prst="arc">
            <a:avLst>
              <a:gd name="adj1" fmla="val 16200000"/>
              <a:gd name="adj2" fmla="val 19711029"/>
            </a:avLst>
          </a:prstGeom>
          <a:ln w="38100">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GB"/>
          </a:p>
        </p:txBody>
      </p:sp>
      <p:cxnSp>
        <p:nvCxnSpPr>
          <p:cNvPr id="1663983870" name="Straight Connector 33" hidden="0"/>
          <p:cNvCxnSpPr>
            <a:cxnSpLocks/>
          </p:cNvCxnSpPr>
          <p:nvPr isPhoto="0" userDrawn="0"/>
        </p:nvCxnSpPr>
        <p:spPr bwMode="auto">
          <a:xfrm flipH="1">
            <a:off x="6501389" y="1509867"/>
            <a:ext cx="4301546" cy="0"/>
          </a:xfrm>
          <a:prstGeom prst="line">
            <a:avLst/>
          </a:prstGeom>
          <a:ln w="3810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970653030" name="Rectangle 35" hidden="0"/>
          <p:cNvSpPr/>
          <p:nvPr isPhoto="0" userDrawn="0"/>
        </p:nvSpPr>
        <p:spPr bwMode="auto">
          <a:xfrm>
            <a:off x="7614066" y="1586645"/>
            <a:ext cx="2281399" cy="12275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cxnSp>
        <p:nvCxnSpPr>
          <p:cNvPr id="2019298236" name="Straight Arrow Connector 37" hidden="0"/>
          <p:cNvCxnSpPr>
            <a:cxnSpLocks/>
          </p:cNvCxnSpPr>
          <p:nvPr isPhoto="0" userDrawn="0"/>
        </p:nvCxnSpPr>
        <p:spPr bwMode="auto">
          <a:xfrm>
            <a:off x="7508874" y="1310943"/>
            <a:ext cx="0" cy="2677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2586967" name="Straight Arrow Connector 38" hidden="0"/>
          <p:cNvCxnSpPr>
            <a:cxnSpLocks/>
          </p:cNvCxnSpPr>
          <p:nvPr isPhoto="0" userDrawn="0"/>
        </p:nvCxnSpPr>
        <p:spPr bwMode="auto">
          <a:xfrm flipV="1">
            <a:off x="7508874" y="1709398"/>
            <a:ext cx="0" cy="2677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55340721" name="Straight Connector 40" hidden="0"/>
          <p:cNvCxnSpPr>
            <a:cxnSpLocks/>
          </p:cNvCxnSpPr>
          <p:nvPr isPhoto="0" userDrawn="0"/>
        </p:nvCxnSpPr>
        <p:spPr bwMode="auto">
          <a:xfrm>
            <a:off x="7451724" y="1578675"/>
            <a:ext cx="114300" cy="0"/>
          </a:xfrm>
          <a:prstGeom prst="line">
            <a:avLst/>
          </a:prstGeom>
        </p:spPr>
        <p:style>
          <a:lnRef idx="1">
            <a:schemeClr val="dk1"/>
          </a:lnRef>
          <a:fillRef idx="0">
            <a:schemeClr val="dk1"/>
          </a:fillRef>
          <a:effectRef idx="0">
            <a:schemeClr val="dk1"/>
          </a:effectRef>
          <a:fontRef idx="minor">
            <a:schemeClr val="tx1"/>
          </a:fontRef>
        </p:style>
      </p:cxnSp>
      <p:cxnSp>
        <p:nvCxnSpPr>
          <p:cNvPr id="1654316156" name="Straight Connector 41" hidden="0"/>
          <p:cNvCxnSpPr>
            <a:cxnSpLocks/>
          </p:cNvCxnSpPr>
          <p:nvPr isPhoto="0" userDrawn="0"/>
        </p:nvCxnSpPr>
        <p:spPr bwMode="auto">
          <a:xfrm>
            <a:off x="7451724" y="1706467"/>
            <a:ext cx="114300" cy="0"/>
          </a:xfrm>
          <a:prstGeom prst="line">
            <a:avLst/>
          </a:prstGeom>
        </p:spPr>
        <p:style>
          <a:lnRef idx="1">
            <a:schemeClr val="dk1"/>
          </a:lnRef>
          <a:fillRef idx="0">
            <a:schemeClr val="dk1"/>
          </a:fillRef>
          <a:effectRef idx="0">
            <a:schemeClr val="dk1"/>
          </a:effectRef>
          <a:fontRef idx="minor">
            <a:schemeClr val="tx1"/>
          </a:fontRef>
        </p:style>
      </p:cxnSp>
      <p:sp>
        <p:nvSpPr>
          <p:cNvPr id="1610158374" name="TextBox 42" hidden="0"/>
          <p:cNvSpPr txBox="1"/>
          <p:nvPr isPhoto="0" userDrawn="0"/>
        </p:nvSpPr>
        <p:spPr bwMode="auto">
          <a:xfrm flipH="1">
            <a:off x="6587172" y="1444809"/>
            <a:ext cx="1509485" cy="369331"/>
          </a:xfrm>
          <a:prstGeom prst="rect">
            <a:avLst/>
          </a:prstGeom>
          <a:noFill/>
        </p:spPr>
        <p:txBody>
          <a:bodyPr wrap="square" rtlCol="0">
            <a:spAutoFit/>
          </a:bodyPr>
          <a:lstStyle/>
          <a:p>
            <a:pPr algn="ct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b="0" i="1">
                          <a:latin typeface="Cambria Math"/>
                        </a:rPr>
                        <m:t>𝑡</m:t>
                      </m:r>
                    </m:oMath>
                  </m:oMathPara>
                </a14:m>
              </mc:Choice>
              <mc:Fallback/>
            </mc:AlternateContent>
            <a:endParaRPr lang="en-GB"/>
          </a:p>
        </p:txBody>
      </p:sp>
      <p:sp>
        <p:nvSpPr>
          <p:cNvPr id="1152503872" name="Rectangle 43" hidden="0"/>
          <p:cNvSpPr/>
          <p:nvPr isPhoto="0" userDrawn="0"/>
        </p:nvSpPr>
        <p:spPr bwMode="auto">
          <a:xfrm>
            <a:off x="8844284" y="2044286"/>
            <a:ext cx="1166792" cy="584774"/>
          </a:xfrm>
          <a:prstGeom prst="rect">
            <a:avLst/>
          </a:prstGeom>
        </p:spPr>
        <p:txBody>
          <a:bodyPr wrap="square">
            <a:spAutoFit/>
          </a:bodyPr>
          <a:lstStyle/>
          <a:p>
            <a:pPr>
              <a:defRPr/>
            </a:pPr>
            <a:r>
              <a:rPr lang="en-GB" sz="1600" i="1"/>
              <a:t>deflecting field region</a:t>
            </a:r>
            <a:endParaRPr/>
          </a:p>
        </p:txBody>
      </p:sp>
      <p:sp>
        <p:nvSpPr>
          <p:cNvPr id="1484341620" name="TextBox 46" hidden="0"/>
          <p:cNvSpPr txBox="1"/>
          <p:nvPr isPhoto="0" userDrawn="0"/>
        </p:nvSpPr>
        <p:spPr bwMode="auto">
          <a:xfrm>
            <a:off x="9685019" y="1095753"/>
            <a:ext cx="2146299" cy="338553"/>
          </a:xfrm>
          <a:prstGeom prst="rect">
            <a:avLst/>
          </a:prstGeom>
          <a:noFill/>
        </p:spPr>
        <p:txBody>
          <a:bodyPr wrap="square" rtlCol="0">
            <a:spAutoFit/>
          </a:bodyPr>
          <a:lstStyle/>
          <a:p>
            <a:pPr>
              <a:defRPr/>
            </a:pPr>
            <a:r>
              <a:rPr lang="en-GB" sz="1600" i="1">
                <a:solidFill>
                  <a:srgbClr val="FF0000"/>
                </a:solidFill>
              </a:rPr>
              <a:t>stored beam</a:t>
            </a:r>
            <a:endParaRPr/>
          </a:p>
        </p:txBody>
      </p:sp>
      <p:sp>
        <p:nvSpPr>
          <p:cNvPr id="1466306723" name="TextBox 47" hidden="0"/>
          <p:cNvSpPr txBox="1"/>
          <p:nvPr isPhoto="0" userDrawn="0"/>
        </p:nvSpPr>
        <p:spPr bwMode="auto">
          <a:xfrm>
            <a:off x="9985748" y="1820150"/>
            <a:ext cx="876330" cy="584774"/>
          </a:xfrm>
          <a:prstGeom prst="rect">
            <a:avLst/>
          </a:prstGeom>
          <a:noFill/>
        </p:spPr>
        <p:txBody>
          <a:bodyPr wrap="square" rtlCol="0">
            <a:spAutoFit/>
          </a:bodyPr>
          <a:lstStyle/>
          <a:p>
            <a:pPr>
              <a:defRPr/>
            </a:pPr>
            <a:r>
              <a:rPr lang="en-GB" sz="1600" i="1">
                <a:solidFill>
                  <a:srgbClr val="0053A1"/>
                </a:solidFill>
              </a:rPr>
              <a:t>injected beam</a:t>
            </a:r>
            <a:endParaRPr/>
          </a:p>
        </p:txBody>
      </p:sp>
      <p:sp>
        <p:nvSpPr>
          <p:cNvPr id="1458059658" name="TextBox 49" hidden="0"/>
          <p:cNvSpPr txBox="1"/>
          <p:nvPr isPhoto="0" userDrawn="0"/>
        </p:nvSpPr>
        <p:spPr bwMode="auto">
          <a:xfrm>
            <a:off x="3429000" y="4175692"/>
            <a:ext cx="992776" cy="369331"/>
          </a:xfrm>
          <a:prstGeom prst="rect">
            <a:avLst/>
          </a:prstGeom>
          <a:noFill/>
        </p:spPr>
        <p:txBody>
          <a:bodyPr wrap="square" rtlCol="0">
            <a:spAutoFit/>
          </a:bodyPr>
          <a:lstStyle/>
          <a:p>
            <a:pPr>
              <a:defRPr/>
            </a:pPr>
            <a:r>
              <a:rPr lang="en-GB">
                <a:solidFill>
                  <a:srgbClr val="8004A8"/>
                </a:solidFill>
              </a:rPr>
              <a:t>&gt; 8 mm</a:t>
            </a:r>
            <a:endParaRPr/>
          </a:p>
        </p:txBody>
      </p:sp>
      <p:sp>
        <p:nvSpPr>
          <p:cNvPr id="108283755" name="TextBox 51" hidden="0"/>
          <p:cNvSpPr txBox="1"/>
          <p:nvPr isPhoto="0" userDrawn="0"/>
        </p:nvSpPr>
        <p:spPr bwMode="auto">
          <a:xfrm>
            <a:off x="6587172" y="4744799"/>
            <a:ext cx="5008910" cy="369331"/>
          </a:xfrm>
          <a:prstGeom prst="rect">
            <a:avLst/>
          </a:prstGeom>
          <a:noFill/>
        </p:spPr>
        <p:txBody>
          <a:bodyPr wrap="square" rtlCol="0">
            <a:spAutoFit/>
          </a:bodyPr>
          <a:lstStyle/>
          <a:p>
            <a:pPr>
              <a:defRPr/>
            </a:pPr>
            <a:r>
              <a:rPr lang="en-GB"/>
              <a:t>Gap width 10-30 mm is common for Eddy Septa.</a:t>
            </a:r>
            <a:endParaRPr/>
          </a:p>
        </p:txBody>
      </p:sp>
      <p:sp>
        <p:nvSpPr>
          <p:cNvPr id="1030947773" name="TextBox 52" hidden="0"/>
          <p:cNvSpPr txBox="1"/>
          <p:nvPr isPhoto="0" userDrawn="0"/>
        </p:nvSpPr>
        <p:spPr bwMode="auto">
          <a:xfrm>
            <a:off x="838199" y="1064975"/>
            <a:ext cx="5008910" cy="646330"/>
          </a:xfrm>
          <a:prstGeom prst="rect">
            <a:avLst/>
          </a:prstGeom>
          <a:noFill/>
        </p:spPr>
        <p:txBody>
          <a:bodyPr wrap="square" rtlCol="0">
            <a:spAutoFit/>
          </a:bodyPr>
          <a:lstStyle/>
          <a:p>
            <a:pPr>
              <a:defRPr/>
            </a:pPr>
            <a:r>
              <a:rPr lang="en-GB"/>
              <a:t>Must include beam envelopes and start and end of septum and beam trajectory from bending. </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844057089" name="Content Placeholder 1" hidden="0"/>
          <p:cNvSpPr>
            <a:spLocks noGrp="1"/>
          </p:cNvSpPr>
          <p:nvPr isPhoto="0" userDrawn="0">
            <p:ph idx="1" hasCustomPrompt="0"/>
          </p:nvPr>
        </p:nvSpPr>
        <p:spPr bwMode="auto"/>
        <p:txBody>
          <a:bodyPr>
            <a:normAutofit/>
          </a:bodyPr>
          <a:lstStyle/>
          <a:p>
            <a:pPr>
              <a:defRPr/>
            </a:pPr>
            <a:r>
              <a:rPr lang="en-GB" sz="2000"/>
              <a:t>Primarily low-frequency components that leak through. Need to study frequency components of the main field. </a:t>
            </a:r>
            <a:endParaRPr/>
          </a:p>
          <a:p>
            <a:pPr>
              <a:defRPr/>
            </a:pPr>
            <a:r>
              <a:rPr lang="en-GB" sz="2000"/>
              <a:t>Maximum leakage field has delay, several times magnetic pulse length </a:t>
            </a:r>
            <a:r>
              <a:rPr lang="en-GB" sz="2000" u="sng">
                <a:hlinkClick r:id="rId2" tooltip="https://inspirehep.net/files/571f9a8f34ddfbede4b67f25e9ae9ad2"/>
              </a:rPr>
              <a:t>[4]</a:t>
            </a:r>
            <a:r>
              <a:rPr lang="en-GB" sz="2000"/>
              <a:t>.</a:t>
            </a:r>
            <a:endParaRPr/>
          </a:p>
          <a:p>
            <a:pPr>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2200" b="0" i="1">
                              <a:latin typeface="Cambria Math"/>
                              <a:ea typeface="Cambria Math"/>
                              <a:cs typeface="Cambria Math"/>
                            </a:rPr>
                          </m:ctrlPr>
                        </m:sSubPr>
                        <m:e>
                          <m:r>
                            <m:rPr/>
                            <a:rPr lang="en-GB" sz="2200" b="0" i="1">
                              <a:latin typeface="Cambria Math"/>
                            </a:rPr>
                            <m:t>𝑡</m:t>
                          </m:r>
                        </m:e>
                        <m:sub>
                          <m:r>
                            <m:rPr>
                              <m:sty m:val="p"/>
                            </m:rPr>
                            <a:rPr lang="en-GB" sz="2200" b="0" i="0">
                              <a:latin typeface="Cambria Math"/>
                            </a:rPr>
                            <m:t>delay</m:t>
                          </m:r>
                        </m:sub>
                      </m:sSub>
                      <m:r>
                        <m:rPr/>
                        <a:rPr lang="en-GB" sz="2200" b="0" i="1">
                          <a:latin typeface="Cambria Math"/>
                        </a:rPr>
                        <m:t>=</m:t>
                      </m:r>
                      <m:f>
                        <m:fPr>
                          <m:ctrlPr>
                            <a:rPr lang="en-GB" sz="2200" b="0" i="1">
                              <a:latin typeface="Cambria Math"/>
                              <a:ea typeface="Cambria Math"/>
                              <a:cs typeface="Cambria Math"/>
                            </a:rPr>
                          </m:ctrlPr>
                        </m:fPr>
                        <m:num>
                          <m:r>
                            <m:rPr/>
                            <a:rPr lang="en-GB" sz="2200" b="0" i="1">
                              <a:latin typeface="Cambria Math"/>
                            </a:rPr>
                            <m:t>1</m:t>
                          </m:r>
                        </m:num>
                        <m:den>
                          <m:r>
                            <m:rPr/>
                            <a:rPr lang="en-GB" sz="2200" b="0" i="1">
                              <a:latin typeface="Cambria Math"/>
                            </a:rPr>
                            <m:t>2</m:t>
                          </m:r>
                        </m:den>
                      </m:f>
                      <m:sSubSup>
                        <m:sSubSupPr>
                          <m:alnScr m:val="off"/>
                          <m:ctrlPr>
                            <a:rPr lang="en-GB" sz="2200" b="0" i="1">
                              <a:latin typeface="Cambria Math"/>
                              <a:ea typeface="Cambria Math"/>
                              <a:cs typeface="Cambria Math"/>
                            </a:rPr>
                          </m:ctrlPr>
                        </m:sSubSupPr>
                        <m:e>
                          <m:r>
                            <m:rPr/>
                            <a:rPr lang="en-GB" sz="2200" b="0" i="1">
                              <a:latin typeface="Cambria Math"/>
                            </a:rPr>
                            <m:t>𝑑</m:t>
                          </m:r>
                        </m:e>
                        <m:sub>
                          <m:r>
                            <m:rPr/>
                            <a:rPr lang="en-GB" sz="2200" b="0" i="1">
                              <a:latin typeface="Cambria Math"/>
                            </a:rPr>
                            <m:t>𝑠</m:t>
                          </m:r>
                        </m:sub>
                        <m:sup>
                          <m:r>
                            <m:rPr/>
                            <a:rPr lang="en-GB" sz="2200" b="0" i="1">
                              <a:latin typeface="Cambria Math"/>
                            </a:rPr>
                            <m:t>2</m:t>
                          </m:r>
                        </m:sup>
                      </m:sSubSup>
                      <m:r>
                        <m:rPr/>
                        <a:rPr lang="en-GB" sz="2200" b="0" i="1">
                          <a:latin typeface="Cambria Math"/>
                        </a:rPr>
                        <m:t>𝜎𝜇</m:t>
                      </m:r>
                    </m:oMath>
                  </m:oMathPara>
                </a14:m>
              </mc:Choice>
              <mc:Fallback/>
            </mc:AlternateContent>
            <a:endParaRPr lang="en-GB" sz="2200" b="0"/>
          </a:p>
          <a:p>
            <a:pPr>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2200" b="0" i="1">
                              <a:latin typeface="Cambria Math"/>
                              <a:ea typeface="Cambria Math"/>
                              <a:cs typeface="Cambria Math"/>
                            </a:rPr>
                          </m:ctrlPr>
                        </m:sSubPr>
                        <m:e>
                          <m:r>
                            <m:rPr/>
                            <a:rPr lang="en-GB" sz="2200" b="0" i="1">
                              <a:latin typeface="Cambria Math"/>
                            </a:rPr>
                            <m:t>𝐵</m:t>
                          </m:r>
                        </m:e>
                        <m:sub>
                          <m:r>
                            <m:rPr>
                              <m:sty m:val="p"/>
                            </m:rPr>
                            <a:rPr lang="en-GB" sz="2200" b="0" i="0">
                              <a:latin typeface="Cambria Math"/>
                            </a:rPr>
                            <m:t>max</m:t>
                          </m:r>
                        </m:sub>
                      </m:sSub>
                      <m:r>
                        <m:rPr/>
                        <a:rPr lang="en-GB" sz="2200" b="0" i="1">
                          <a:latin typeface="Cambria Math"/>
                        </a:rPr>
                        <m:t>=</m:t>
                      </m:r>
                      <m:f>
                        <m:fPr>
                          <m:ctrlPr>
                            <a:rPr lang="en-GB" sz="2200" b="0" i="1">
                              <a:latin typeface="Cambria Math"/>
                              <a:ea typeface="Cambria Math"/>
                              <a:cs typeface="Cambria Math"/>
                            </a:rPr>
                          </m:ctrlPr>
                        </m:fPr>
                        <m:num>
                          <m:sSub>
                            <m:sSubPr>
                              <m:ctrlPr>
                                <a:rPr lang="en-GB" sz="2200" b="0" i="1">
                                  <a:latin typeface="Cambria Math"/>
                                  <a:ea typeface="Cambria Math"/>
                                  <a:cs typeface="Cambria Math"/>
                                </a:rPr>
                              </m:ctrlPr>
                            </m:sSubPr>
                            <m:e>
                              <m:r>
                                <m:rPr/>
                                <a:rPr lang="en-GB" sz="2200" b="0" i="1">
                                  <a:latin typeface="Cambria Math"/>
                                </a:rPr>
                                <m:t>𝐵</m:t>
                              </m:r>
                            </m:e>
                            <m:sub>
                              <m:r>
                                <m:rPr/>
                                <a:rPr lang="en-GB" sz="2200" b="0" i="1">
                                  <a:latin typeface="Cambria Math"/>
                                </a:rPr>
                                <m:t>0</m:t>
                              </m:r>
                            </m:sub>
                          </m:sSub>
                          <m:r>
                            <m:rPr/>
                            <a:rPr lang="en-GB" sz="2200" b="0" i="1">
                              <a:latin typeface="Cambria Math"/>
                            </a:rPr>
                            <m:t>2</m:t>
                          </m:r>
                          <m:rad>
                            <m:radPr>
                              <m:degHide m:val="on"/>
                              <m:ctrlPr>
                                <a:rPr lang="en-GB" sz="2200" b="0" i="1">
                                  <a:latin typeface="Cambria Math"/>
                                  <a:ea typeface="Cambria Math"/>
                                  <a:cs typeface="Cambria Math"/>
                                </a:rPr>
                              </m:ctrlPr>
                            </m:radPr>
                            <m:deg>
                              <m:r>
                                <m:rPr/>
                                <a:rPr>
                                  <a:latin typeface="Cambria Math"/>
                                  <a:ea typeface="Cambria Math"/>
                                  <a:cs typeface="Cambria Math"/>
                                </a:rPr>
                                <m:t/>
                              </m:r>
                            </m:deg>
                            <m:e>
                              <m:r>
                                <m:rPr/>
                                <a:rPr lang="en-GB" sz="2200" b="0" i="1">
                                  <a:latin typeface="Cambria Math"/>
                                </a:rPr>
                                <m:t>2</m:t>
                              </m:r>
                            </m:e>
                          </m:rad>
                          <m:r>
                            <m:rPr/>
                            <a:rPr lang="en-GB" sz="2200" b="0" i="1">
                              <a:latin typeface="Cambria Math"/>
                            </a:rPr>
                            <m:t>𝜏</m:t>
                          </m:r>
                        </m:num>
                        <m:den>
                          <m:sSub>
                            <m:sSubPr>
                              <m:ctrlPr>
                                <a:rPr lang="en-GB" sz="2200" b="0" i="1">
                                  <a:latin typeface="Cambria Math"/>
                                  <a:ea typeface="Cambria Math"/>
                                  <a:cs typeface="Cambria Math"/>
                                </a:rPr>
                              </m:ctrlPr>
                            </m:sSubPr>
                            <m:e>
                              <m:r>
                                <m:rPr/>
                                <a:rPr lang="en-GB" sz="2200" b="0" i="1">
                                  <a:latin typeface="Cambria Math"/>
                                </a:rPr>
                                <m:t>𝑑</m:t>
                              </m:r>
                            </m:e>
                            <m:sub>
                              <m:r>
                                <m:rPr/>
                                <a:rPr lang="en-GB" sz="2200" b="0" i="1">
                                  <a:latin typeface="Cambria Math"/>
                                </a:rPr>
                                <m:t>𝑠</m:t>
                              </m:r>
                            </m:sub>
                          </m:sSub>
                          <m:r>
                            <m:rPr/>
                            <a:rPr lang="en-GB" sz="2200" b="0" i="1">
                              <a:latin typeface="Cambria Math"/>
                            </a:rPr>
                            <m:t>𝜎𝜇</m:t>
                          </m:r>
                          <m:sSub>
                            <m:sSubPr>
                              <m:ctrlPr>
                                <a:rPr lang="en-GB" sz="2200" b="0" i="1">
                                  <a:latin typeface="Cambria Math"/>
                                  <a:ea typeface="Cambria Math"/>
                                  <a:cs typeface="Cambria Math"/>
                                </a:rPr>
                              </m:ctrlPr>
                            </m:sSubPr>
                            <m:e>
                              <m:r>
                                <m:rPr/>
                                <a:rPr lang="en-GB" sz="2200" b="0" i="1">
                                  <a:latin typeface="Cambria Math"/>
                                </a:rPr>
                                <m:t>𝜆</m:t>
                              </m:r>
                            </m:e>
                            <m:sub>
                              <m:r>
                                <m:rPr/>
                                <a:rPr lang="en-GB" sz="2200" b="0" i="1">
                                  <a:latin typeface="Cambria Math"/>
                                </a:rPr>
                                <m:t>𝑐</m:t>
                              </m:r>
                            </m:sub>
                          </m:sSub>
                          <m:rad>
                            <m:radPr>
                              <m:degHide m:val="on"/>
                              <m:ctrlPr>
                                <a:rPr lang="en-GB" sz="2200" b="0" i="1">
                                  <a:latin typeface="Cambria Math"/>
                                  <a:ea typeface="Cambria Math"/>
                                  <a:cs typeface="Cambria Math"/>
                                </a:rPr>
                              </m:ctrlPr>
                            </m:radPr>
                            <m:deg>
                              <m:r>
                                <m:rPr/>
                                <a:rPr>
                                  <a:latin typeface="Cambria Math"/>
                                  <a:ea typeface="Cambria Math"/>
                                  <a:cs typeface="Cambria Math"/>
                                </a:rPr>
                                <m:t/>
                              </m:r>
                            </m:deg>
                            <m:e>
                              <m:r>
                                <m:rPr/>
                                <a:rPr lang="en-GB" sz="2200" b="0" i="1">
                                  <a:latin typeface="Cambria Math"/>
                                </a:rPr>
                                <m:t>𝜋</m:t>
                              </m:r>
                              <m:r>
                                <m:rPr/>
                                <a:rPr lang="en-GB" sz="2200" b="0" i="1">
                                  <a:latin typeface="Cambria Math"/>
                                </a:rPr>
                                <m:t>𝑒</m:t>
                              </m:r>
                            </m:e>
                          </m:rad>
                        </m:den>
                      </m:f>
                    </m:oMath>
                  </m:oMathPara>
                </a14:m>
              </mc:Choice>
              <mc:Fallback/>
            </mc:AlternateContent>
            <a:endParaRPr lang="en-GB" sz="2200" b="0"/>
          </a:p>
          <a:p>
            <a:pPr marL="0" indent="0">
              <a:buNone/>
              <a:defRPr/>
            </a:pPr>
            <a:endParaRPr lang="en-GB" sz="1000" i="1">
              <a:latin typeface="Cambria Math"/>
            </a:endParaRPr>
          </a:p>
          <a:p>
            <a:pPr marL="0" indent="0">
              <a:buNone/>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1600" i="1">
                              <a:latin typeface="Cambria Math"/>
                              <a:ea typeface="Cambria Math"/>
                              <a:cs typeface="Cambria Math"/>
                            </a:rPr>
                          </m:ctrlPr>
                        </m:sSubPr>
                        <m:e>
                          <m:r>
                            <m:rPr/>
                            <a:rPr lang="en-GB" sz="1600" i="1">
                              <a:latin typeface="Cambria Math"/>
                            </a:rPr>
                            <m:t>𝑑</m:t>
                          </m:r>
                        </m:e>
                        <m:sub>
                          <m:r>
                            <m:rPr/>
                            <a:rPr lang="en-GB" sz="1600" i="1">
                              <a:latin typeface="Cambria Math"/>
                            </a:rPr>
                            <m:t>𝑠</m:t>
                          </m:r>
                        </m:sub>
                      </m:sSub>
                    </m:oMath>
                  </m:oMathPara>
                </a14:m>
              </mc:Choice>
              <mc:Fallback/>
            </mc:AlternateContent>
            <a:r>
              <a:rPr lang="en-GB" sz="1600"/>
              <a:t> =  septum thickness, </a:t>
            </a:r>
            <a:r>
              <a:rPr lang="el-GR" sz="1600"/>
              <a:t>σ</a:t>
            </a:r>
            <a:r>
              <a:rPr lang="en-GB" sz="1600"/>
              <a:t>=conductivity, µ=permeability, </a:t>
            </a: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1600" i="1">
                              <a:latin typeface="Cambria Math"/>
                              <a:ea typeface="Cambria Math"/>
                              <a:cs typeface="Cambria Math"/>
                            </a:rPr>
                          </m:ctrlPr>
                        </m:sSubPr>
                        <m:e>
                          <m:r>
                            <m:rPr/>
                            <a:rPr lang="en-GB" sz="1600" i="1">
                              <a:latin typeface="Cambria Math"/>
                            </a:rPr>
                            <m:t>𝐵</m:t>
                          </m:r>
                        </m:e>
                        <m:sub>
                          <m:r>
                            <m:rPr/>
                            <a:rPr lang="en-GB" sz="1600" i="1">
                              <a:latin typeface="Cambria Math"/>
                            </a:rPr>
                            <m:t>0</m:t>
                          </m:r>
                        </m:sub>
                      </m:sSub>
                    </m:oMath>
                  </m:oMathPara>
                </a14:m>
              </mc:Choice>
              <mc:Fallback/>
            </mc:AlternateContent>
            <a:r>
              <a:rPr lang="en-GB" sz="1600"/>
              <a:t>= amplitude of main field, </a:t>
            </a:r>
            <mc:AlternateContent xmlns:mc="http://schemas.openxmlformats.org/markup-compatibility/2006" xmlns:m="http://schemas.openxmlformats.org/officeDocument/2006/math">
              <mc:Choice xmlns:a14="http://schemas.microsoft.com/office/drawing/2010/main" Requires="a14">
                <a14:m>
                  <m:oMathPara>
                    <m:oMathParaPr/>
                    <m:oMath>
                      <m:r>
                        <m:rPr/>
                        <a:rPr lang="en-GB" sz="1600" i="1">
                          <a:latin typeface="Cambria Math"/>
                        </a:rPr>
                        <m:t>𝜏</m:t>
                      </m:r>
                    </m:oMath>
                  </m:oMathPara>
                </a14:m>
              </mc:Choice>
              <mc:Fallback/>
            </mc:AlternateContent>
            <a:r>
              <a:rPr lang="en-GB" sz="1600"/>
              <a:t>=width of pulse, </a:t>
            </a: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1600" i="1">
                              <a:latin typeface="Cambria Math"/>
                              <a:ea typeface="Cambria Math"/>
                              <a:cs typeface="Cambria Math"/>
                            </a:rPr>
                          </m:ctrlPr>
                        </m:sSubPr>
                        <m:e>
                          <m:r>
                            <m:rPr/>
                            <a:rPr lang="en-GB" sz="1600" i="1">
                              <a:latin typeface="Cambria Math"/>
                            </a:rPr>
                            <m:t>𝜆</m:t>
                          </m:r>
                        </m:e>
                        <m:sub>
                          <m:r>
                            <m:rPr/>
                            <a:rPr lang="en-GB" sz="1600" i="1">
                              <a:latin typeface="Cambria Math"/>
                            </a:rPr>
                            <m:t>𝑐</m:t>
                          </m:r>
                        </m:sub>
                      </m:sSub>
                    </m:oMath>
                  </m:oMathPara>
                </a14:m>
              </mc:Choice>
              <mc:Fallback/>
            </mc:AlternateContent>
            <a:r>
              <a:rPr lang="en-GB" sz="1600"/>
              <a:t>=characteristic length of stray field delay. </a:t>
            </a:r>
            <a:endParaRPr/>
          </a:p>
        </p:txBody>
      </p:sp>
      <p:sp>
        <p:nvSpPr>
          <p:cNvPr id="238555336" name="Date Placeholder 2" hidden="0"/>
          <p:cNvSpPr>
            <a:spLocks noGrp="1"/>
          </p:cNvSpPr>
          <p:nvPr isPhoto="0" userDrawn="0">
            <p:ph type="dt" sz="half" idx="10" hasCustomPrompt="0"/>
          </p:nvPr>
        </p:nvSpPr>
        <p:spPr bwMode="auto"/>
        <p:txBody>
          <a:bodyPr/>
          <a:lstStyle/>
          <a:p>
            <a:pPr>
              <a:defRPr/>
            </a:pPr>
            <a:r>
              <a:rPr lang="en-GB"/>
              <a:t>21/05/2021</a:t>
            </a:r>
            <a:endParaRPr lang="en-GB"/>
          </a:p>
        </p:txBody>
      </p:sp>
      <p:sp>
        <p:nvSpPr>
          <p:cNvPr id="533114165" name="Footer Placeholder 3" hidden="0"/>
          <p:cNvSpPr>
            <a:spLocks noGrp="1"/>
          </p:cNvSpPr>
          <p:nvPr isPhoto="0" userDrawn="0">
            <p:ph type="ftr" sz="quarter" idx="11" hasCustomPrompt="0"/>
          </p:nvPr>
        </p:nvSpPr>
        <p:spPr bwMode="auto"/>
        <p:txBody>
          <a:bodyPr/>
          <a:lstStyle/>
          <a:p>
            <a:pPr>
              <a:defRPr/>
            </a:pPr>
            <a:r>
              <a:rPr lang="en-GB"/>
              <a:t>Rebecca Ramjiawan</a:t>
            </a:r>
            <a:endParaRPr lang="en-GB"/>
          </a:p>
        </p:txBody>
      </p:sp>
      <p:sp>
        <p:nvSpPr>
          <p:cNvPr id="882171695" name="Title 4" hidden="0"/>
          <p:cNvSpPr>
            <a:spLocks noGrp="1"/>
          </p:cNvSpPr>
          <p:nvPr isPhoto="0" userDrawn="0">
            <p:ph type="title" hasCustomPrompt="0"/>
          </p:nvPr>
        </p:nvSpPr>
        <p:spPr bwMode="auto"/>
        <p:txBody>
          <a:bodyPr/>
          <a:lstStyle/>
          <a:p>
            <a:pPr>
              <a:defRPr/>
            </a:pPr>
            <a:r>
              <a:rPr lang="en-GB"/>
              <a:t>Leakage field</a:t>
            </a:r>
            <a:endParaRPr/>
          </a:p>
        </p:txBody>
      </p:sp>
      <p:sp>
        <p:nvSpPr>
          <p:cNvPr id="1723617146" name="Slide Number Placeholder 5" hidden="0"/>
          <p:cNvSpPr>
            <a:spLocks noGrp="1"/>
          </p:cNvSpPr>
          <p:nvPr isPhoto="0" userDrawn="0">
            <p:ph type="sldNum" sz="quarter" idx="12" hasCustomPrompt="0"/>
          </p:nvPr>
        </p:nvSpPr>
        <p:spPr bwMode="auto"/>
        <p:txBody>
          <a:bodyPr/>
          <a:lstStyle/>
          <a:p>
            <a:pPr>
              <a:defRPr/>
            </a:pPr>
            <a:fld id="{B624A349-CCFF-6B80-02B4-C2C48CB734CF}" type="slidenum">
              <a:rPr lang="en-GB"/>
              <a:t/>
            </a:fld>
            <a:endParaRPr lang="en-GB"/>
          </a:p>
        </p:txBody>
      </p:sp>
      <p:pic>
        <p:nvPicPr>
          <p:cNvPr id="333510051" name="Picture 6" hidden="0"/>
          <p:cNvPicPr>
            <a:picLocks noChangeAspect="1"/>
          </p:cNvPicPr>
          <p:nvPr isPhoto="0" userDrawn="0"/>
        </p:nvPicPr>
        <p:blipFill>
          <a:blip r:embed="rId3"/>
          <a:srcRect l="64792" t="28146" r="15328" b="25185"/>
          <a:stretch/>
        </p:blipFill>
        <p:spPr bwMode="auto">
          <a:xfrm>
            <a:off x="5720862" y="1972075"/>
            <a:ext cx="6039338" cy="3987799"/>
          </a:xfrm>
          <a:prstGeom prst="rect">
            <a:avLst/>
          </a:prstGeom>
        </p:spPr>
      </p:pic>
      <p:cxnSp>
        <p:nvCxnSpPr>
          <p:cNvPr id="1668508882" name="Straight Connector 8" hidden="0"/>
          <p:cNvCxnSpPr>
            <a:cxnSpLocks/>
          </p:cNvCxnSpPr>
          <p:nvPr isPhoto="0" userDrawn="0"/>
        </p:nvCxnSpPr>
        <p:spPr bwMode="auto">
          <a:xfrm>
            <a:off x="6616699" y="2425699"/>
            <a:ext cx="2857500" cy="0"/>
          </a:xfrm>
          <a:prstGeom prst="line">
            <a:avLst/>
          </a:prstGeom>
          <a:ln w="38100">
            <a:solidFill>
              <a:srgbClr val="FF9933"/>
            </a:solidFill>
            <a:prstDash val="dash"/>
          </a:ln>
        </p:spPr>
        <p:style>
          <a:lnRef idx="1">
            <a:schemeClr val="accent1"/>
          </a:lnRef>
          <a:fillRef idx="0">
            <a:schemeClr val="accent1"/>
          </a:fillRef>
          <a:effectRef idx="0">
            <a:schemeClr val="accent1"/>
          </a:effectRef>
          <a:fontRef idx="minor">
            <a:schemeClr val="tx1"/>
          </a:fontRef>
        </p:style>
      </p:cxnSp>
      <p:cxnSp>
        <p:nvCxnSpPr>
          <p:cNvPr id="2092232892" name="Straight Connector 10" hidden="0"/>
          <p:cNvCxnSpPr>
            <a:cxnSpLocks/>
          </p:cNvCxnSpPr>
          <p:nvPr isPhoto="0" userDrawn="0"/>
        </p:nvCxnSpPr>
        <p:spPr bwMode="auto">
          <a:xfrm>
            <a:off x="9474199" y="2425699"/>
            <a:ext cx="0" cy="2743200"/>
          </a:xfrm>
          <a:prstGeom prst="line">
            <a:avLst/>
          </a:prstGeom>
          <a:ln w="38100">
            <a:solidFill>
              <a:srgbClr val="FF9933"/>
            </a:solidFill>
            <a:prstDash val="dash"/>
          </a:ln>
        </p:spPr>
        <p:style>
          <a:lnRef idx="1">
            <a:schemeClr val="accent1"/>
          </a:lnRef>
          <a:fillRef idx="0">
            <a:schemeClr val="accent1"/>
          </a:fillRef>
          <a:effectRef idx="0">
            <a:schemeClr val="accent1"/>
          </a:effectRef>
          <a:fontRef idx="minor">
            <a:schemeClr val="tx1"/>
          </a:fontRef>
        </p:style>
      </p:cxnSp>
      <p:sp>
        <p:nvSpPr>
          <p:cNvPr id="1531393686" name="Rectangle 13" hidden="0"/>
          <p:cNvSpPr/>
          <p:nvPr isPhoto="0" userDrawn="0"/>
        </p:nvSpPr>
        <p:spPr bwMode="auto">
          <a:xfrm>
            <a:off x="5647735" y="2114033"/>
            <a:ext cx="896526" cy="461664"/>
          </a:xfrm>
          <a:prstGeom prst="rect">
            <a:avLst/>
          </a:prstGeom>
        </p:spPr>
        <p:txBody>
          <a:bodyPr wrap="none">
            <a:spAutoFit/>
          </a:bodyPr>
          <a:lstStyle/>
          <a:p>
            <a:pPr>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2400" i="1">
                              <a:solidFill>
                                <a:srgbClr val="FE7F00"/>
                              </a:solidFill>
                              <a:latin typeface="Cambria Math"/>
                              <a:ea typeface="Cambria Math"/>
                              <a:cs typeface="Cambria Math"/>
                            </a:rPr>
                          </m:ctrlPr>
                        </m:sSubPr>
                        <m:e>
                          <m:r>
                            <m:rPr/>
                            <a:rPr lang="en-GB" sz="2400" i="1">
                              <a:solidFill>
                                <a:srgbClr val="FE7F00"/>
                              </a:solidFill>
                              <a:latin typeface="Cambria Math"/>
                            </a:rPr>
                            <m:t>𝐵</m:t>
                          </m:r>
                        </m:e>
                        <m:sub>
                          <m:r>
                            <m:rPr>
                              <m:sty m:val="p"/>
                            </m:rPr>
                            <a:rPr lang="en-GB" sz="2400">
                              <a:solidFill>
                                <a:srgbClr val="FE7F00"/>
                              </a:solidFill>
                              <a:latin typeface="Cambria Math"/>
                            </a:rPr>
                            <m:t>max</m:t>
                          </m:r>
                        </m:sub>
                      </m:sSub>
                    </m:oMath>
                  </m:oMathPara>
                </a14:m>
              </mc:Choice>
              <mc:Fallback/>
            </mc:AlternateContent>
            <a:endParaRPr lang="en-GB" sz="2400">
              <a:solidFill>
                <a:srgbClr val="FE7F00"/>
              </a:solidFill>
            </a:endParaRPr>
          </a:p>
        </p:txBody>
      </p:sp>
      <p:sp>
        <p:nvSpPr>
          <p:cNvPr id="1630311996" name="Rectangle 14" hidden="0"/>
          <p:cNvSpPr/>
          <p:nvPr isPhoto="0" userDrawn="0"/>
        </p:nvSpPr>
        <p:spPr bwMode="auto">
          <a:xfrm>
            <a:off x="9085673" y="5391690"/>
            <a:ext cx="971996" cy="495648"/>
          </a:xfrm>
          <a:prstGeom prst="rect">
            <a:avLst/>
          </a:prstGeom>
        </p:spPr>
        <p:txBody>
          <a:bodyPr wrap="none">
            <a:spAutoFit/>
          </a:bodyPr>
          <a:lstStyle/>
          <a:p>
            <a:pPr>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2400" b="0" i="1">
                              <a:solidFill>
                                <a:srgbClr val="FE7F00"/>
                              </a:solidFill>
                              <a:latin typeface="Cambria Math"/>
                              <a:ea typeface="Cambria Math"/>
                              <a:cs typeface="Cambria Math"/>
                            </a:rPr>
                          </m:ctrlPr>
                        </m:sSubPr>
                        <m:e>
                          <m:r>
                            <m:rPr/>
                            <a:rPr lang="en-GB" sz="2400" b="0" i="1">
                              <a:solidFill>
                                <a:srgbClr val="FE7F00"/>
                              </a:solidFill>
                              <a:latin typeface="Cambria Math"/>
                            </a:rPr>
                            <m:t>𝑡</m:t>
                          </m:r>
                        </m:e>
                        <m:sub>
                          <m:r>
                            <m:rPr>
                              <m:sty m:val="p"/>
                            </m:rPr>
                            <a:rPr lang="en-GB" sz="2400" b="0" i="0">
                              <a:solidFill>
                                <a:srgbClr val="FE7F00"/>
                              </a:solidFill>
                              <a:latin typeface="Cambria Math"/>
                            </a:rPr>
                            <m:t>delay</m:t>
                          </m:r>
                        </m:sub>
                      </m:sSub>
                    </m:oMath>
                  </m:oMathPara>
                </a14:m>
              </mc:Choice>
              <mc:Fallback/>
            </mc:AlternateContent>
            <a:endParaRPr lang="en-GB" sz="2400">
              <a:solidFill>
                <a:srgbClr val="FE7F00"/>
              </a:solidFill>
            </a:endParaRPr>
          </a:p>
        </p:txBody>
      </p:sp>
      <p:sp>
        <p:nvSpPr>
          <p:cNvPr id="966255616" name="TextBox 15" hidden="0"/>
          <p:cNvSpPr txBox="1"/>
          <p:nvPr isPhoto="0" userDrawn="0"/>
        </p:nvSpPr>
        <p:spPr bwMode="auto">
          <a:xfrm>
            <a:off x="7155963" y="1448077"/>
            <a:ext cx="3822699" cy="369331"/>
          </a:xfrm>
          <a:prstGeom prst="rect">
            <a:avLst/>
          </a:prstGeom>
          <a:noFill/>
        </p:spPr>
        <p:txBody>
          <a:bodyPr wrap="square" rtlCol="0">
            <a:spAutoFit/>
          </a:bodyPr>
          <a:lstStyle/>
          <a:p>
            <a:pPr algn="ctr">
              <a:defRPr/>
            </a:pPr>
            <a:r>
              <a:rPr lang="en-GB" i="1"/>
              <a:t>Example stray field time structure</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5052924" name="Content Placeholder 1" hidden="0"/>
          <p:cNvSpPr>
            <a:spLocks noGrp="1"/>
          </p:cNvSpPr>
          <p:nvPr isPhoto="0" userDrawn="0">
            <p:ph idx="1" hasCustomPrompt="0"/>
          </p:nvPr>
        </p:nvSpPr>
        <p:spPr bwMode="auto">
          <a:xfrm>
            <a:off x="407988" y="1433512"/>
            <a:ext cx="11376023" cy="4608511"/>
          </a:xfrm>
        </p:spPr>
        <p:txBody>
          <a:bodyPr>
            <a:normAutofit/>
          </a:bodyPr>
          <a:lstStyle/>
          <a:p>
            <a:pPr marL="0" indent="0">
              <a:buNone/>
              <a:defRPr/>
            </a:pPr>
            <a:r>
              <a:rPr lang="en-GB" sz="2200" b="0">
                <a:solidFill>
                  <a:schemeClr val="tx1"/>
                </a:solidFill>
              </a:rPr>
              <a:t>Need to determine if there are any key parameters likely to be show-stoppers.</a:t>
            </a:r>
            <a:endParaRPr b="0">
              <a:solidFill>
                <a:schemeClr val="tx1"/>
              </a:solidFill>
            </a:endParaRPr>
          </a:p>
          <a:p>
            <a:pPr>
              <a:defRPr/>
            </a:pPr>
            <a:r>
              <a:rPr lang="en-GB" sz="2200" b="0">
                <a:solidFill>
                  <a:schemeClr val="tx1"/>
                </a:solidFill>
              </a:rPr>
              <a:t>Pulsed power supply needs.</a:t>
            </a:r>
            <a:endParaRPr b="0">
              <a:solidFill>
                <a:schemeClr val="tx1"/>
              </a:solidFill>
            </a:endParaRPr>
          </a:p>
          <a:p>
            <a:pPr>
              <a:defRPr/>
            </a:pPr>
            <a:r>
              <a:rPr lang="en-GB" sz="2200" b="0">
                <a:solidFill>
                  <a:schemeClr val="tx1"/>
                </a:solidFill>
              </a:rPr>
              <a:t>Additional magnetic shielding, </a:t>
            </a:r>
            <a:r>
              <a:rPr lang="en-GB" sz="2200" b="0">
                <a:solidFill>
                  <a:schemeClr val="tx1"/>
                </a:solidFill>
              </a:rPr>
              <a:t>e.g</a:t>
            </a:r>
            <a:r>
              <a:rPr lang="en-GB" sz="2200" b="0">
                <a:solidFill>
                  <a:schemeClr val="tx1"/>
                </a:solidFill>
              </a:rPr>
              <a:t> mu metal?, study saturation of the material. Shield thickness in addition to septum thickness.</a:t>
            </a:r>
            <a:endParaRPr b="0">
              <a:solidFill>
                <a:schemeClr val="tx1"/>
              </a:solidFill>
            </a:endParaRPr>
          </a:p>
          <a:p>
            <a:pPr>
              <a:defRPr/>
            </a:pPr>
            <a:r>
              <a:rPr lang="en-GB" sz="2200" b="0">
                <a:solidFill>
                  <a:schemeClr val="tx1"/>
                </a:solidFill>
              </a:rPr>
              <a:t>Pole geometry to be designed to optimise field homogeneity. </a:t>
            </a:r>
            <a:endParaRPr b="0">
              <a:solidFill>
                <a:schemeClr val="tx1"/>
              </a:solidFill>
            </a:endParaRPr>
          </a:p>
          <a:p>
            <a:pPr>
              <a:defRPr/>
            </a:pPr>
            <a:r>
              <a:rPr lang="en-GB" sz="2200" b="0">
                <a:solidFill>
                  <a:schemeClr val="tx1"/>
                </a:solidFill>
              </a:rPr>
              <a:t>Beam impedance.</a:t>
            </a:r>
            <a:endParaRPr b="0">
              <a:solidFill>
                <a:schemeClr val="tx1"/>
              </a:solidFill>
            </a:endParaRPr>
          </a:p>
          <a:p>
            <a:pPr>
              <a:defRPr/>
            </a:pPr>
            <a:r>
              <a:rPr lang="en-GB" sz="2200" b="0">
                <a:solidFill>
                  <a:schemeClr val="tx1"/>
                </a:solidFill>
              </a:rPr>
              <a:t>Vacuum level.</a:t>
            </a:r>
            <a:endParaRPr b="0">
              <a:solidFill>
                <a:schemeClr val="tx1"/>
              </a:solidFill>
            </a:endParaRPr>
          </a:p>
          <a:p>
            <a:pPr>
              <a:defRPr/>
            </a:pPr>
            <a:r>
              <a:rPr lang="en-GB" sz="2200" b="0">
                <a:solidFill>
                  <a:schemeClr val="tx1"/>
                </a:solidFill>
              </a:rPr>
              <a:t>Edge cooling may be needed. </a:t>
            </a:r>
            <a:endParaRPr b="0">
              <a:solidFill>
                <a:schemeClr val="tx1"/>
              </a:solidFill>
            </a:endParaRPr>
          </a:p>
          <a:p>
            <a:pPr>
              <a:defRPr/>
            </a:pPr>
            <a:r>
              <a:rPr lang="en-GB" sz="2200" b="0">
                <a:solidFill>
                  <a:schemeClr val="tx1"/>
                </a:solidFill>
              </a:rPr>
              <a:t>Septum mechanical and thermal stress - pressure on the coil in the aperture. </a:t>
            </a:r>
            <a:endParaRPr b="0">
              <a:solidFill>
                <a:schemeClr val="tx1"/>
              </a:solidFill>
            </a:endParaRPr>
          </a:p>
          <a:p>
            <a:pPr>
              <a:defRPr/>
            </a:pPr>
            <a:endParaRPr sz="2200" b="0">
              <a:solidFill>
                <a:schemeClr val="tx1"/>
              </a:solidFill>
            </a:endParaRPr>
          </a:p>
          <a:p>
            <a:pPr>
              <a:defRPr/>
            </a:pPr>
            <a:endParaRPr sz="2200" b="0">
              <a:solidFill>
                <a:schemeClr val="tx1"/>
              </a:solidFill>
            </a:endParaRPr>
          </a:p>
        </p:txBody>
      </p:sp>
      <p:sp>
        <p:nvSpPr>
          <p:cNvPr id="1993208982" name="Date Placeholder 2" hidden="0"/>
          <p:cNvSpPr>
            <a:spLocks noGrp="1"/>
          </p:cNvSpPr>
          <p:nvPr isPhoto="0" userDrawn="0">
            <p:ph type="dt" sz="half" idx="10" hasCustomPrompt="0"/>
          </p:nvPr>
        </p:nvSpPr>
        <p:spPr bwMode="auto"/>
        <p:txBody>
          <a:bodyPr/>
          <a:lstStyle/>
          <a:p>
            <a:pPr>
              <a:defRPr/>
            </a:pPr>
            <a:r>
              <a:rPr lang="en-GB"/>
              <a:t>21/05/2021</a:t>
            </a:r>
            <a:endParaRPr lang="en-GB"/>
          </a:p>
        </p:txBody>
      </p:sp>
      <p:sp>
        <p:nvSpPr>
          <p:cNvPr id="2055982638" name="Footer Placeholder 3" hidden="0"/>
          <p:cNvSpPr>
            <a:spLocks noGrp="1"/>
          </p:cNvSpPr>
          <p:nvPr isPhoto="0" userDrawn="0">
            <p:ph type="ftr" sz="quarter" idx="11" hasCustomPrompt="0"/>
          </p:nvPr>
        </p:nvSpPr>
        <p:spPr bwMode="auto"/>
        <p:txBody>
          <a:bodyPr/>
          <a:lstStyle/>
          <a:p>
            <a:pPr>
              <a:defRPr/>
            </a:pPr>
            <a:r>
              <a:rPr lang="en-GB"/>
              <a:t>Rebecca Ramjiawan</a:t>
            </a:r>
            <a:endParaRPr lang="en-GB"/>
          </a:p>
        </p:txBody>
      </p:sp>
      <p:sp>
        <p:nvSpPr>
          <p:cNvPr id="1867921034" name="Title 4" hidden="0"/>
          <p:cNvSpPr>
            <a:spLocks noGrp="1"/>
          </p:cNvSpPr>
          <p:nvPr isPhoto="0" userDrawn="0">
            <p:ph type="title" hasCustomPrompt="0"/>
          </p:nvPr>
        </p:nvSpPr>
        <p:spPr bwMode="auto"/>
        <p:txBody>
          <a:bodyPr/>
          <a:lstStyle/>
          <a:p>
            <a:pPr>
              <a:defRPr/>
            </a:pPr>
            <a:r>
              <a:rPr lang="en-GB"/>
              <a:t>Higher order considerations</a:t>
            </a:r>
            <a:endParaRPr/>
          </a:p>
        </p:txBody>
      </p:sp>
      <p:sp>
        <p:nvSpPr>
          <p:cNvPr id="1664373430" name="Slide Number Placeholder 5" hidden="0"/>
          <p:cNvSpPr>
            <a:spLocks noGrp="1"/>
          </p:cNvSpPr>
          <p:nvPr isPhoto="0" userDrawn="0">
            <p:ph type="sldNum" sz="quarter" idx="12" hasCustomPrompt="0"/>
          </p:nvPr>
        </p:nvSpPr>
        <p:spPr bwMode="auto"/>
        <p:txBody>
          <a:bodyPr/>
          <a:lstStyle/>
          <a:p>
            <a:pPr>
              <a:defRPr/>
            </a:pPr>
            <a:fld id="{23DFD838-F1A0-2CE9-5DE3-A24307D83DFB}" type="slidenum">
              <a:rPr lang="en-GB"/>
              <a:t/>
            </a:fld>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691205921" name="Content Placeholder 1" hidden="0"/>
          <p:cNvSpPr>
            <a:spLocks noGrp="1"/>
          </p:cNvSpPr>
          <p:nvPr isPhoto="0" userDrawn="0">
            <p:ph idx="1" hasCustomPrompt="0"/>
          </p:nvPr>
        </p:nvSpPr>
        <p:spPr bwMode="auto"/>
        <p:txBody>
          <a:bodyPr>
            <a:normAutofit/>
          </a:bodyPr>
          <a:lstStyle/>
          <a:p>
            <a:pPr>
              <a:defRPr/>
            </a:pPr>
            <mc:AlternateContent xmlns:mc="http://schemas.openxmlformats.org/markup-compatibility/2006" xmlns:m="http://schemas.openxmlformats.org/officeDocument/2006/math">
              <mc:Choice xmlns:a14="http://schemas.microsoft.com/office/drawing/2010/main" Requires="a14">
                <a14:m>
                  <m:oMathPara>
                    <m:oMathParaPr/>
                    <m:oMath>
                      <m:sSub>
                        <m:sSubPr>
                          <m:ctrlPr>
                            <a:rPr lang="en-GB" sz="2000" i="1">
                              <a:solidFill>
                                <a:schemeClr val="tx1"/>
                              </a:solidFill>
                              <a:latin typeface="Cambria Math"/>
                              <a:ea typeface="Cambria Math"/>
                              <a:cs typeface="Cambria Math"/>
                            </a:rPr>
                          </m:ctrlPr>
                        </m:sSubPr>
                        <m:e>
                          <m:r>
                            <m:rPr/>
                            <a:rPr lang="en-GB" sz="2000" i="1">
                              <a:solidFill>
                                <a:schemeClr val="tx1"/>
                              </a:solidFill>
                            </a:rPr>
                            <m:t>𝜃</m:t>
                          </m:r>
                        </m:e>
                        <m:sub>
                          <m:r>
                            <m:rPr/>
                            <a:rPr lang="en-GB" sz="2000" i="1">
                              <a:solidFill>
                                <a:schemeClr val="tx1"/>
                              </a:solidFill>
                            </a:rPr>
                            <m:t>𝐸</m:t>
                          </m:r>
                        </m:sub>
                      </m:sSub>
                      <m:d>
                        <m:dPr>
                          <m:begChr m:val="["/>
                          <m:endChr m:val="]"/>
                          <m:ctrlPr>
                            <a:rPr lang="en-GB" sz="2000" i="1">
                              <a:solidFill>
                                <a:schemeClr val="tx1"/>
                              </a:solidFill>
                              <a:latin typeface="Cambria Math"/>
                              <a:ea typeface="Cambria Math"/>
                              <a:cs typeface="Cambria Math"/>
                            </a:rPr>
                          </m:ctrlPr>
                        </m:dPr>
                        <m:e>
                          <m:r>
                            <m:rPr>
                              <m:sty m:val="p"/>
                            </m:rPr>
                            <a:rPr lang="en-GB" sz="2000">
                              <a:solidFill>
                                <a:schemeClr val="tx1"/>
                              </a:solidFill>
                            </a:rPr>
                            <m:t>rad</m:t>
                          </m:r>
                        </m:e>
                      </m:d>
                      <m:r>
                        <m:rPr/>
                        <a:rPr lang="en-GB" sz="2000" i="1">
                          <a:solidFill>
                            <a:schemeClr val="tx1"/>
                          </a:solidFill>
                          <a:ea typeface="Cambria Math"/>
                        </a:rPr>
                        <m:t>≈</m:t>
                      </m:r>
                      <m:f>
                        <m:fPr>
                          <m:ctrlPr>
                            <a:rPr lang="en-GB" sz="2000" i="1">
                              <a:solidFill>
                                <a:schemeClr val="tx1"/>
                              </a:solidFill>
                              <a:latin typeface="Cambria Math"/>
                              <a:ea typeface="Cambria Math"/>
                              <a:cs typeface="Cambria Math"/>
                            </a:rPr>
                          </m:ctrlPr>
                        </m:fPr>
                        <m:num>
                          <m:r>
                            <m:rPr/>
                            <a:rPr lang="en-GB" sz="2000" b="0" i="1">
                              <a:solidFill>
                                <a:schemeClr val="tx1"/>
                              </a:solidFill>
                              <a:ea typeface="Cambria Math"/>
                            </a:rPr>
                            <m:t>𝐸</m:t>
                          </m:r>
                          <m:d>
                            <m:dPr>
                              <m:begChr m:val="["/>
                              <m:endChr m:val="]"/>
                              <m:ctrlPr>
                                <a:rPr lang="en-GB" sz="2000" i="1">
                                  <a:solidFill>
                                    <a:schemeClr val="tx1"/>
                                  </a:solidFill>
                                  <a:latin typeface="Cambria Math"/>
                                  <a:ea typeface="Cambria Math"/>
                                  <a:cs typeface="Cambria Math"/>
                                </a:rPr>
                              </m:ctrlPr>
                            </m:dPr>
                            <m:e>
                              <m:r>
                                <m:rPr>
                                  <m:sty m:val="p"/>
                                </m:rPr>
                                <a:rPr lang="en-GB" sz="2000">
                                  <a:solidFill>
                                    <a:schemeClr val="tx1"/>
                                  </a:solidFill>
                                  <a:ea typeface="Cambria Math"/>
                                </a:rPr>
                                <m:t>V</m:t>
                              </m:r>
                              <m:r>
                                <m:rPr/>
                                <a:rPr lang="en-GB" sz="2000" b="0" i="0">
                                  <a:solidFill>
                                    <a:schemeClr val="tx1"/>
                                  </a:solidFill>
                                  <a:ea typeface="Cambria Math"/>
                                </a:rPr>
                                <m:t>/</m:t>
                              </m:r>
                              <m:r>
                                <m:rPr>
                                  <m:sty m:val="p"/>
                                </m:rPr>
                                <a:rPr lang="en-GB" sz="2000" b="0" i="0">
                                  <a:solidFill>
                                    <a:schemeClr val="tx1"/>
                                  </a:solidFill>
                                  <a:ea typeface="Cambria Math"/>
                                </a:rPr>
                                <m:t>m</m:t>
                              </m:r>
                            </m:e>
                          </m:d>
                          <m:sSub>
                            <m:sSubPr>
                              <m:ctrlPr>
                                <a:rPr lang="en-GB" sz="2000" i="1">
                                  <a:solidFill>
                                    <a:schemeClr val="tx1"/>
                                  </a:solidFill>
                                  <a:latin typeface="Cambria Math"/>
                                  <a:ea typeface="Cambria Math"/>
                                  <a:cs typeface="Cambria Math"/>
                                </a:rPr>
                              </m:ctrlPr>
                            </m:sSubPr>
                            <m:e>
                              <m:r>
                                <m:rPr/>
                                <a:rPr lang="en-GB" sz="2000" i="1">
                                  <a:solidFill>
                                    <a:schemeClr val="tx1"/>
                                  </a:solidFill>
                                  <a:ea typeface="Cambria Math"/>
                                </a:rPr>
                                <m:t>𝑙</m:t>
                              </m:r>
                            </m:e>
                            <m:sub>
                              <m:r>
                                <m:rPr/>
                                <a:rPr lang="en-GB" sz="2000" i="1">
                                  <a:solidFill>
                                    <a:schemeClr val="tx1"/>
                                  </a:solidFill>
                                  <a:ea typeface="Cambria Math"/>
                                </a:rPr>
                                <m:t>𝑒𝑓𝑓</m:t>
                              </m:r>
                            </m:sub>
                          </m:sSub>
                          <m:d>
                            <m:dPr>
                              <m:begChr m:val="["/>
                              <m:endChr m:val="]"/>
                              <m:ctrlPr>
                                <a:rPr lang="en-GB" sz="2000" i="1">
                                  <a:solidFill>
                                    <a:schemeClr val="tx1"/>
                                  </a:solidFill>
                                  <a:latin typeface="Cambria Math"/>
                                  <a:ea typeface="Cambria Math"/>
                                  <a:cs typeface="Cambria Math"/>
                                </a:rPr>
                              </m:ctrlPr>
                            </m:dPr>
                            <m:e>
                              <m:r>
                                <m:rPr>
                                  <m:sty m:val="p"/>
                                </m:rPr>
                                <a:rPr lang="en-GB" sz="2000">
                                  <a:solidFill>
                                    <a:schemeClr val="tx1"/>
                                  </a:solidFill>
                                  <a:ea typeface="Cambria Math"/>
                                </a:rPr>
                                <m:t>m</m:t>
                              </m:r>
                            </m:e>
                          </m:d>
                        </m:num>
                        <m:den>
                          <m:sSup>
                            <m:sSupPr>
                              <m:ctrlPr>
                                <a:rPr lang="en-GB" sz="2000" i="1">
                                  <a:solidFill>
                                    <a:schemeClr val="tx1"/>
                                  </a:solidFill>
                                  <a:latin typeface="Cambria Math"/>
                                  <a:ea typeface="Cambria Math"/>
                                  <a:cs typeface="Cambria Math"/>
                                </a:rPr>
                              </m:ctrlPr>
                            </m:sSupPr>
                            <m:e>
                              <m:r>
                                <m:rPr/>
                                <a:rPr lang="en-GB" sz="2000" i="1">
                                  <a:solidFill>
                                    <a:schemeClr val="tx1"/>
                                  </a:solidFill>
                                  <a:ea typeface="Cambria Math"/>
                                </a:rPr>
                                <m:t>10</m:t>
                              </m:r>
                            </m:e>
                            <m:sup>
                              <m:r>
                                <m:rPr/>
                                <a:rPr lang="en-GB" sz="2000" i="1">
                                  <a:solidFill>
                                    <a:schemeClr val="tx1"/>
                                  </a:solidFill>
                                  <a:ea typeface="Cambria Math"/>
                                </a:rPr>
                                <m:t>9</m:t>
                              </m:r>
                            </m:sup>
                          </m:sSup>
                          <m:r>
                            <m:rPr/>
                            <a:rPr lang="en-GB" sz="2000" i="1">
                              <a:solidFill>
                                <a:schemeClr val="tx1"/>
                              </a:solidFill>
                              <a:ea typeface="Cambria Math"/>
                            </a:rPr>
                            <m:t>𝛽</m:t>
                          </m:r>
                          <m:r>
                            <m:rPr/>
                            <a:rPr lang="en-GB" sz="2000" i="1">
                              <a:solidFill>
                                <a:schemeClr val="tx1"/>
                              </a:solidFill>
                              <a:ea typeface="Cambria Math"/>
                            </a:rPr>
                            <m:t>𝑝</m:t>
                          </m:r>
                          <m:d>
                            <m:dPr>
                              <m:begChr m:val="["/>
                              <m:endChr m:val="]"/>
                              <m:ctrlPr>
                                <a:rPr lang="en-GB" sz="2000" i="1">
                                  <a:solidFill>
                                    <a:schemeClr val="tx1"/>
                                  </a:solidFill>
                                  <a:latin typeface="Cambria Math"/>
                                  <a:ea typeface="Cambria Math"/>
                                  <a:cs typeface="Cambria Math"/>
                                </a:rPr>
                              </m:ctrlPr>
                            </m:dPr>
                            <m:e>
                              <m:f>
                                <m:fPr>
                                  <m:ctrlPr>
                                    <a:rPr lang="en-GB" sz="2000" i="1">
                                      <a:solidFill>
                                        <a:schemeClr val="tx1"/>
                                      </a:solidFill>
                                      <a:latin typeface="Cambria Math"/>
                                      <a:ea typeface="Cambria Math"/>
                                      <a:cs typeface="Cambria Math"/>
                                    </a:rPr>
                                  </m:ctrlPr>
                                </m:fPr>
                                <m:num>
                                  <m:r>
                                    <m:rPr>
                                      <m:sty m:val="p"/>
                                    </m:rPr>
                                    <a:rPr lang="en-GB" sz="2000">
                                      <a:solidFill>
                                        <a:schemeClr val="tx1"/>
                                      </a:solidFill>
                                      <a:ea typeface="Cambria Math"/>
                                    </a:rPr>
                                    <m:t>GeV</m:t>
                                  </m:r>
                                </m:num>
                                <m:den>
                                  <m:r>
                                    <m:rPr>
                                      <m:sty m:val="p"/>
                                    </m:rPr>
                                    <a:rPr lang="en-GB" sz="2000">
                                      <a:solidFill>
                                        <a:schemeClr val="tx1"/>
                                      </a:solidFill>
                                      <a:ea typeface="Cambria Math"/>
                                    </a:rPr>
                                    <m:t>c</m:t>
                                  </m:r>
                                </m:den>
                              </m:f>
                            </m:e>
                          </m:d>
                        </m:den>
                      </m:f>
                      <m:r>
                        <m:rPr/>
                        <a:rPr lang="en-GB" sz="2000" i="1">
                          <a:solidFill>
                            <a:schemeClr val="tx1"/>
                          </a:solidFill>
                          <a:ea typeface="Cambria Math"/>
                        </a:rPr>
                        <m:t>→</m:t>
                      </m:r>
                      <m:f>
                        <m:fPr>
                          <m:ctrlPr>
                            <a:rPr lang="en-GB" sz="2000" i="1">
                              <a:solidFill>
                                <a:schemeClr val="tx1"/>
                              </a:solidFill>
                              <a:latin typeface="Cambria Math"/>
                              <a:ea typeface="Cambria Math"/>
                              <a:cs typeface="Cambria Math"/>
                            </a:rPr>
                          </m:ctrlPr>
                        </m:fPr>
                        <m:num>
                          <m:r>
                            <m:rPr/>
                            <a:rPr lang="en-GB" sz="2000" b="0" i="1">
                              <a:solidFill>
                                <a:schemeClr val="tx1"/>
                              </a:solidFill>
                              <a:ea typeface="Cambria Math"/>
                            </a:rPr>
                            <m:t>𝐸</m:t>
                          </m:r>
                          <m:d>
                            <m:dPr>
                              <m:begChr m:val="["/>
                              <m:endChr m:val="]"/>
                              <m:ctrlPr>
                                <a:rPr lang="en-GB" sz="2000" i="1">
                                  <a:solidFill>
                                    <a:schemeClr val="tx1"/>
                                  </a:solidFill>
                                  <a:latin typeface="Cambria Math"/>
                                  <a:ea typeface="Cambria Math"/>
                                  <a:cs typeface="Cambria Math"/>
                                </a:rPr>
                              </m:ctrlPr>
                            </m:dPr>
                            <m:e>
                              <m:r>
                                <m:rPr>
                                  <m:sty m:val="p"/>
                                </m:rPr>
                                <a:rPr lang="en-GB" sz="2000">
                                  <a:solidFill>
                                    <a:schemeClr val="tx1"/>
                                  </a:solidFill>
                                  <a:ea typeface="Cambria Math"/>
                                </a:rPr>
                                <m:t>V</m:t>
                              </m:r>
                              <m:r>
                                <m:rPr/>
                                <a:rPr lang="en-GB" sz="2000" b="0" i="0">
                                  <a:solidFill>
                                    <a:schemeClr val="tx1"/>
                                  </a:solidFill>
                                  <a:ea typeface="Cambria Math"/>
                                </a:rPr>
                                <m:t>/</m:t>
                              </m:r>
                              <m:r>
                                <m:rPr>
                                  <m:sty m:val="p"/>
                                </m:rPr>
                                <a:rPr lang="en-GB" sz="2000" b="0" i="0">
                                  <a:solidFill>
                                    <a:schemeClr val="tx1"/>
                                  </a:solidFill>
                                  <a:ea typeface="Cambria Math"/>
                                </a:rPr>
                                <m:t>m</m:t>
                              </m:r>
                            </m:e>
                          </m:d>
                          <m:sSub>
                            <m:sSubPr>
                              <m:ctrlPr>
                                <a:rPr lang="en-GB" sz="2000" i="1">
                                  <a:solidFill>
                                    <a:schemeClr val="tx1"/>
                                  </a:solidFill>
                                  <a:latin typeface="Cambria Math"/>
                                  <a:ea typeface="Cambria Math"/>
                                  <a:cs typeface="Cambria Math"/>
                                </a:rPr>
                              </m:ctrlPr>
                            </m:sSubPr>
                            <m:e>
                              <m:r>
                                <m:rPr/>
                                <a:rPr lang="en-GB" sz="2000" i="1">
                                  <a:solidFill>
                                    <a:schemeClr val="tx1"/>
                                  </a:solidFill>
                                  <a:ea typeface="Cambria Math"/>
                                </a:rPr>
                                <m:t>𝑙</m:t>
                              </m:r>
                            </m:e>
                            <m:sub>
                              <m:r>
                                <m:rPr/>
                                <a:rPr lang="en-GB" sz="2000" i="1">
                                  <a:solidFill>
                                    <a:schemeClr val="tx1"/>
                                  </a:solidFill>
                                  <a:ea typeface="Cambria Math"/>
                                </a:rPr>
                                <m:t>𝑒𝑓𝑓</m:t>
                              </m:r>
                            </m:sub>
                          </m:sSub>
                          <m:d>
                            <m:dPr>
                              <m:begChr m:val="["/>
                              <m:endChr m:val="]"/>
                              <m:ctrlPr>
                                <a:rPr lang="en-GB" sz="2000" i="1">
                                  <a:solidFill>
                                    <a:schemeClr val="tx1"/>
                                  </a:solidFill>
                                  <a:latin typeface="Cambria Math"/>
                                  <a:ea typeface="Cambria Math"/>
                                  <a:cs typeface="Cambria Math"/>
                                </a:rPr>
                              </m:ctrlPr>
                            </m:dPr>
                            <m:e>
                              <m:r>
                                <m:rPr>
                                  <m:sty m:val="p"/>
                                </m:rPr>
                                <a:rPr lang="en-GB" sz="2000">
                                  <a:solidFill>
                                    <a:schemeClr val="tx1"/>
                                  </a:solidFill>
                                  <a:ea typeface="Cambria Math"/>
                                </a:rPr>
                                <m:t>m</m:t>
                              </m:r>
                            </m:e>
                          </m:d>
                        </m:num>
                        <m:den>
                          <m:sSup>
                            <m:sSupPr>
                              <m:ctrlPr>
                                <a:rPr lang="en-GB" sz="2000" i="1">
                                  <a:solidFill>
                                    <a:schemeClr val="tx1"/>
                                  </a:solidFill>
                                  <a:latin typeface="Cambria Math"/>
                                  <a:ea typeface="Cambria Math"/>
                                  <a:cs typeface="Cambria Math"/>
                                </a:rPr>
                              </m:ctrlPr>
                            </m:sSupPr>
                            <m:e>
                              <m:r>
                                <m:rPr/>
                                <a:rPr lang="en-GB" sz="2000" i="1">
                                  <a:solidFill>
                                    <a:schemeClr val="tx1"/>
                                  </a:solidFill>
                                  <a:ea typeface="Cambria Math"/>
                                </a:rPr>
                                <m:t>182.5×10</m:t>
                              </m:r>
                            </m:e>
                            <m:sup>
                              <m:r>
                                <m:rPr/>
                                <a:rPr lang="en-GB" sz="2000" i="1">
                                  <a:solidFill>
                                    <a:schemeClr val="tx1"/>
                                  </a:solidFill>
                                  <a:ea typeface="Cambria Math"/>
                                </a:rPr>
                                <m:t>9</m:t>
                              </m:r>
                            </m:sup>
                          </m:sSup>
                        </m:den>
                      </m:f>
                    </m:oMath>
                  </m:oMathPara>
                </a14:m>
              </mc:Choice>
              <mc:Fallback/>
            </mc:AlternateContent>
            <a:endParaRPr sz="2000">
              <a:solidFill>
                <a:schemeClr val="tx1"/>
              </a:solidFill>
            </a:endParaRPr>
          </a:p>
          <a:p>
            <a:pPr>
              <a:defRPr/>
            </a:pPr>
            <a:r>
              <a:rPr lang="en-GB" sz="2000">
                <a:solidFill>
                  <a:schemeClr val="tx1"/>
                </a:solidFill>
              </a:rPr>
              <a:t>In the CDR, wire septum deflection over two modules, each of length 3 m:</a:t>
            </a:r>
            <a:endParaRPr>
              <a:solidFill>
                <a:schemeClr val="tx1"/>
              </a:solidFill>
            </a:endParaRPr>
          </a:p>
          <a:p>
            <a:pPr lvl="1">
              <a:defRPr/>
            </a:pPr>
            <a:r>
              <a:rPr lang="en-GB" sz="2000">
                <a:solidFill>
                  <a:schemeClr val="tx1"/>
                </a:solidFill>
              </a:rPr>
              <a:t> 65</a:t>
            </a:r>
            <mc:AlternateContent xmlns:mc="http://schemas.openxmlformats.org/markup-compatibility/2006" xmlns:m="http://schemas.openxmlformats.org/officeDocument/2006/math">
              <mc:Choice xmlns:a14="http://schemas.microsoft.com/office/drawing/2010/main" Requires="a14">
                <a14:m>
                  <m:oMathPara>
                    <m:oMathParaPr/>
                    <m:oMath>
                      <m:d>
                        <m:dPr>
                          <m:begChr m:val="["/>
                          <m:endChr m:val="]"/>
                          <m:ctrlPr>
                            <a:rPr lang="en-GB" sz="2000" i="1">
                              <a:solidFill>
                                <a:schemeClr val="tx1"/>
                              </a:solidFill>
                              <a:latin typeface="Cambria Math"/>
                              <a:ea typeface="Cambria Math"/>
                              <a:cs typeface="Cambria Math"/>
                            </a:rPr>
                          </m:ctrlPr>
                        </m:dPr>
                        <m:e>
                          <m:r>
                            <m:rPr>
                              <m:sty m:val="p"/>
                            </m:rPr>
                            <a:rPr lang="en-GB" sz="2000" b="0" i="0">
                              <a:solidFill>
                                <a:schemeClr val="tx1"/>
                              </a:solidFill>
                            </a:rPr>
                            <m:t>μ</m:t>
                          </m:r>
                          <m:r>
                            <m:rPr>
                              <m:sty m:val="p"/>
                            </m:rPr>
                            <a:rPr lang="en-GB" sz="2000">
                              <a:solidFill>
                                <a:schemeClr val="tx1"/>
                              </a:solidFill>
                            </a:rPr>
                            <m:t>rad</m:t>
                          </m:r>
                        </m:e>
                      </m:d>
                      <m:r>
                        <m:rPr/>
                        <a:rPr lang="en-GB" sz="2000" i="1">
                          <a:solidFill>
                            <a:schemeClr val="tx1"/>
                          </a:solidFill>
                          <a:ea typeface="Cambria Math"/>
                        </a:rPr>
                        <m:t>≈</m:t>
                      </m:r>
                      <m:f>
                        <m:fPr>
                          <m:ctrlPr>
                            <a:rPr lang="en-GB" sz="2000" i="1">
                              <a:solidFill>
                                <a:schemeClr val="tx1"/>
                              </a:solidFill>
                              <a:latin typeface="Cambria Math"/>
                              <a:ea typeface="Cambria Math"/>
                              <a:cs typeface="Cambria Math"/>
                            </a:rPr>
                          </m:ctrlPr>
                        </m:fPr>
                        <m:num>
                          <m:r>
                            <m:rPr/>
                            <a:rPr lang="en-GB" sz="2000" b="0" i="1">
                              <a:solidFill>
                                <a:schemeClr val="tx1"/>
                              </a:solidFill>
                              <a:ea typeface="Cambria Math"/>
                            </a:rPr>
                            <m:t>𝐸</m:t>
                          </m:r>
                          <m:d>
                            <m:dPr>
                              <m:begChr m:val="["/>
                              <m:endChr m:val="]"/>
                              <m:ctrlPr>
                                <a:rPr lang="en-GB" sz="2000" i="1">
                                  <a:solidFill>
                                    <a:schemeClr val="tx1"/>
                                  </a:solidFill>
                                  <a:latin typeface="Cambria Math"/>
                                  <a:ea typeface="Cambria Math"/>
                                  <a:cs typeface="Cambria Math"/>
                                </a:rPr>
                              </m:ctrlPr>
                            </m:dPr>
                            <m:e>
                              <m:f>
                                <m:fPr>
                                  <m:ctrlPr>
                                    <a:rPr lang="en-GB" sz="2000" b="0" i="0">
                                      <a:solidFill>
                                        <a:schemeClr val="tx1"/>
                                      </a:solidFill>
                                      <a:latin typeface="Cambria Math"/>
                                      <a:ea typeface="Cambria Math"/>
                                      <a:cs typeface="Cambria Math"/>
                                    </a:rPr>
                                  </m:ctrlPr>
                                </m:fPr>
                                <m:num>
                                  <m:r>
                                    <m:rPr>
                                      <m:sty m:val="p"/>
                                    </m:rPr>
                                    <a:rPr lang="en-GB" sz="2000" b="0" i="0">
                                      <a:solidFill>
                                        <a:schemeClr val="tx1"/>
                                      </a:solidFill>
                                      <a:ea typeface="Cambria Math"/>
                                    </a:rPr>
                                    <m:t>M</m:t>
                                  </m:r>
                                  <m:r>
                                    <m:rPr>
                                      <m:sty m:val="p"/>
                                    </m:rPr>
                                    <a:rPr lang="en-GB" sz="2000">
                                      <a:solidFill>
                                        <a:schemeClr val="tx1"/>
                                      </a:solidFill>
                                      <a:ea typeface="Cambria Math"/>
                                    </a:rPr>
                                    <m:t>V</m:t>
                                  </m:r>
                                </m:num>
                                <m:den>
                                  <m:r>
                                    <m:rPr>
                                      <m:sty m:val="p"/>
                                    </m:rPr>
                                    <a:rPr lang="en-GB" sz="2000" b="0" i="0">
                                      <a:solidFill>
                                        <a:schemeClr val="tx1"/>
                                      </a:solidFill>
                                      <a:ea typeface="Cambria Math"/>
                                    </a:rPr>
                                    <m:t>m</m:t>
                                  </m:r>
                                </m:den>
                              </m:f>
                            </m:e>
                          </m:d>
                          <m:r>
                            <m:rPr/>
                            <a:rPr lang="en-GB" sz="2000" b="0" i="1">
                              <a:solidFill>
                                <a:schemeClr val="tx1"/>
                              </a:solidFill>
                              <a:ea typeface="Cambria Math"/>
                            </a:rPr>
                            <m:t>(2∗</m:t>
                          </m:r>
                          <m:r>
                            <m:rPr/>
                            <a:rPr lang="en-GB" sz="2000" b="0" i="1">
                              <a:solidFill>
                                <a:schemeClr val="tx1"/>
                              </a:solidFill>
                              <a:latin typeface="Cambria Math"/>
                              <a:ea typeface="Cambria Math"/>
                            </a:rPr>
                            <m:t>3</m:t>
                          </m:r>
                          <m:r>
                            <m:rPr/>
                            <a:rPr lang="en-GB" sz="2000" b="0" i="1">
                              <a:solidFill>
                                <a:schemeClr val="tx1"/>
                              </a:solidFill>
                              <a:ea typeface="Cambria Math"/>
                            </a:rPr>
                            <m:t>)</m:t>
                          </m:r>
                          <m:d>
                            <m:dPr>
                              <m:begChr m:val="["/>
                              <m:endChr m:val="]"/>
                              <m:ctrlPr>
                                <a:rPr lang="en-GB" sz="2000" i="1">
                                  <a:solidFill>
                                    <a:schemeClr val="tx1"/>
                                  </a:solidFill>
                                  <a:latin typeface="Cambria Math"/>
                                  <a:ea typeface="Cambria Math"/>
                                  <a:cs typeface="Cambria Math"/>
                                </a:rPr>
                              </m:ctrlPr>
                            </m:dPr>
                            <m:e>
                              <m:r>
                                <m:rPr>
                                  <m:sty m:val="p"/>
                                </m:rPr>
                                <a:rPr lang="en-GB" sz="2000">
                                  <a:solidFill>
                                    <a:schemeClr val="tx1"/>
                                  </a:solidFill>
                                  <a:ea typeface="Cambria Math"/>
                                </a:rPr>
                                <m:t>m</m:t>
                              </m:r>
                            </m:e>
                          </m:d>
                        </m:num>
                        <m:den>
                          <m:sSup>
                            <m:sSupPr>
                              <m:ctrlPr>
                                <a:rPr lang="en-GB" sz="2000" i="1">
                                  <a:solidFill>
                                    <a:schemeClr val="tx1"/>
                                  </a:solidFill>
                                  <a:latin typeface="Cambria Math"/>
                                  <a:ea typeface="Cambria Math"/>
                                  <a:cs typeface="Cambria Math"/>
                                </a:rPr>
                              </m:ctrlPr>
                            </m:sSupPr>
                            <m:e>
                              <m:r>
                                <m:rPr/>
                                <a:rPr lang="en-GB" sz="2000" i="1">
                                  <a:solidFill>
                                    <a:schemeClr val="tx1"/>
                                  </a:solidFill>
                                  <a:ea typeface="Cambria Math"/>
                                </a:rPr>
                                <m:t>10</m:t>
                              </m:r>
                            </m:e>
                            <m:sup>
                              <m:r>
                                <m:rPr/>
                                <a:rPr lang="en-GB" sz="2000" i="1">
                                  <a:solidFill>
                                    <a:schemeClr val="tx1"/>
                                  </a:solidFill>
                                  <a:ea typeface="Cambria Math"/>
                                </a:rPr>
                                <m:t>9</m:t>
                              </m:r>
                            </m:sup>
                          </m:sSup>
                          <m:r>
                            <m:rPr/>
                            <a:rPr lang="en-GB" sz="2000" i="1">
                              <a:solidFill>
                                <a:schemeClr val="tx1"/>
                              </a:solidFill>
                              <a:ea typeface="Cambria Math"/>
                            </a:rPr>
                            <m:t>𝛽</m:t>
                          </m:r>
                          <m:r>
                            <m:rPr/>
                            <a:rPr lang="en-GB" sz="2000" b="0" i="1">
                              <a:solidFill>
                                <a:schemeClr val="tx1"/>
                              </a:solidFill>
                              <a:ea typeface="Cambria Math"/>
                            </a:rPr>
                            <m:t>×182.5</m:t>
                          </m:r>
                          <m:d>
                            <m:dPr>
                              <m:begChr m:val="["/>
                              <m:endChr m:val="]"/>
                              <m:ctrlPr>
                                <a:rPr lang="en-GB" sz="2000" i="1">
                                  <a:solidFill>
                                    <a:schemeClr val="tx1"/>
                                  </a:solidFill>
                                  <a:latin typeface="Cambria Math"/>
                                  <a:ea typeface="Cambria Math"/>
                                  <a:cs typeface="Cambria Math"/>
                                </a:rPr>
                              </m:ctrlPr>
                            </m:dPr>
                            <m:e>
                              <m:f>
                                <m:fPr>
                                  <m:ctrlPr>
                                    <a:rPr lang="en-GB" sz="2000" i="1">
                                      <a:solidFill>
                                        <a:schemeClr val="tx1"/>
                                      </a:solidFill>
                                      <a:latin typeface="Cambria Math"/>
                                      <a:ea typeface="Cambria Math"/>
                                      <a:cs typeface="Cambria Math"/>
                                    </a:rPr>
                                  </m:ctrlPr>
                                </m:fPr>
                                <m:num>
                                  <m:r>
                                    <m:rPr>
                                      <m:sty m:val="p"/>
                                    </m:rPr>
                                    <a:rPr lang="en-GB" sz="2000">
                                      <a:solidFill>
                                        <a:schemeClr val="tx1"/>
                                      </a:solidFill>
                                      <a:ea typeface="Cambria Math"/>
                                    </a:rPr>
                                    <m:t>GeV</m:t>
                                  </m:r>
                                </m:num>
                                <m:den>
                                  <m:r>
                                    <m:rPr>
                                      <m:sty m:val="p"/>
                                    </m:rPr>
                                    <a:rPr lang="en-GB" sz="2000">
                                      <a:solidFill>
                                        <a:schemeClr val="tx1"/>
                                      </a:solidFill>
                                      <a:ea typeface="Cambria Math"/>
                                    </a:rPr>
                                    <m:t>c</m:t>
                                  </m:r>
                                </m:den>
                              </m:f>
                            </m:e>
                          </m:d>
                        </m:den>
                      </m:f>
                    </m:oMath>
                  </m:oMathPara>
                </a14:m>
              </mc:Choice>
              <mc:Fallback/>
            </mc:AlternateContent>
            <a:r>
              <a:rPr lang="en-GB" sz="2000">
                <a:solidFill>
                  <a:schemeClr val="tx1"/>
                </a:solidFill>
              </a:rPr>
              <a:t>, so that </a:t>
            </a:r>
            <mc:AlternateContent xmlns:mc="http://schemas.openxmlformats.org/markup-compatibility/2006" xmlns:m="http://schemas.openxmlformats.org/officeDocument/2006/math">
              <mc:Choice xmlns:a14="http://schemas.microsoft.com/office/drawing/2010/main" Requires="a14">
                <a14:m>
                  <m:oMathPara>
                    <m:oMathParaPr/>
                    <m:oMath>
                      <m:r>
                        <m:rPr/>
                        <a:rPr lang="en-GB" sz="2000" b="0" i="1">
                          <a:solidFill>
                            <a:schemeClr val="tx1"/>
                          </a:solidFill>
                        </a:rPr>
                        <m:t>𝐸</m:t>
                      </m:r>
                      <m:r>
                        <m:rPr/>
                        <a:rPr lang="en-GB" sz="2000" b="0" i="1">
                          <a:solidFill>
                            <a:schemeClr val="tx1"/>
                          </a:solidFill>
                        </a:rPr>
                        <m:t>=2</m:t>
                      </m:r>
                      <m:f>
                        <m:fPr>
                          <m:ctrlPr>
                            <a:rPr lang="en-GB" sz="2000" b="0" i="0">
                              <a:solidFill>
                                <a:schemeClr val="tx1"/>
                              </a:solidFill>
                              <a:latin typeface="Cambria Math"/>
                              <a:ea typeface="Cambria Math"/>
                              <a:cs typeface="Cambria Math"/>
                            </a:rPr>
                          </m:ctrlPr>
                        </m:fPr>
                        <m:num>
                          <m:r>
                            <m:rPr>
                              <m:sty m:val="p"/>
                            </m:rPr>
                            <a:rPr lang="en-GB" sz="2000" b="0" i="0">
                              <a:solidFill>
                                <a:schemeClr val="tx1"/>
                              </a:solidFill>
                            </a:rPr>
                            <m:t>MV</m:t>
                          </m:r>
                        </m:num>
                        <m:den>
                          <m:r>
                            <m:rPr>
                              <m:sty m:val="p"/>
                            </m:rPr>
                            <a:rPr lang="en-GB" sz="2000" b="0" i="0">
                              <a:solidFill>
                                <a:schemeClr val="tx1"/>
                              </a:solidFill>
                            </a:rPr>
                            <m:t>m</m:t>
                          </m:r>
                        </m:den>
                      </m:f>
                    </m:oMath>
                  </m:oMathPara>
                </a14:m>
              </mc:Choice>
              <mc:Fallback/>
            </mc:AlternateContent>
            <a:endParaRPr sz="2000" b="0">
              <a:solidFill>
                <a:schemeClr val="tx1"/>
              </a:solidFill>
            </a:endParaRPr>
          </a:p>
          <a:p>
            <a:pPr>
              <a:defRPr/>
            </a:pPr>
            <a:r>
              <a:rPr lang="en-GB" sz="2000">
                <a:solidFill>
                  <a:schemeClr val="tx1"/>
                </a:solidFill>
              </a:rPr>
              <a:t>Comment on kicker from [</a:t>
            </a:r>
            <a:r>
              <a:rPr lang="en-GB" sz="2000" i="1">
                <a:solidFill>
                  <a:schemeClr val="tx1"/>
                </a:solidFill>
              </a:rPr>
              <a:t>Aiba</a:t>
            </a:r>
            <a:r>
              <a:rPr lang="en-GB" sz="2000" i="1">
                <a:solidFill>
                  <a:schemeClr val="tx1"/>
                </a:solidFill>
              </a:rPr>
              <a:t>, et al., 2018. NIM A, 880, pp.98-106</a:t>
            </a:r>
            <a:r>
              <a:rPr lang="en-GB" sz="2000">
                <a:solidFill>
                  <a:schemeClr val="tx1"/>
                </a:solidFill>
              </a:rPr>
              <a:t>.]: </a:t>
            </a:r>
            <a:endParaRPr>
              <a:solidFill>
                <a:schemeClr val="tx1"/>
              </a:solidFill>
            </a:endParaRPr>
          </a:p>
          <a:p>
            <a:pPr lvl="1">
              <a:defRPr/>
            </a:pPr>
            <a:r>
              <a:rPr lang="en-GB" sz="2000">
                <a:solidFill>
                  <a:schemeClr val="tx1"/>
                </a:solidFill>
              </a:rPr>
              <a:t>The required bump height is 6.6 mm achieved with a deflection angle of 21𝜇rad. The corresponding integrated field of the kicker is then ∼0.012 Tm for 175GeV beam, which is feasible using conventional kicker technology (for example, magnetic length of 0.4 m and field of 0.03 T). </a:t>
            </a:r>
            <a:endParaRPr>
              <a:solidFill>
                <a:schemeClr val="tx1"/>
              </a:solidFill>
            </a:endParaRPr>
          </a:p>
          <a:p>
            <a:pPr>
              <a:defRPr/>
            </a:pPr>
            <a:endParaRPr sz="2000">
              <a:solidFill>
                <a:schemeClr val="tx1"/>
              </a:solidFill>
            </a:endParaRPr>
          </a:p>
        </p:txBody>
      </p:sp>
      <p:sp>
        <p:nvSpPr>
          <p:cNvPr id="668066695" name="Date Placeholder 2" hidden="0"/>
          <p:cNvSpPr>
            <a:spLocks noGrp="1"/>
          </p:cNvSpPr>
          <p:nvPr isPhoto="0" userDrawn="0">
            <p:ph type="dt" sz="half" idx="10" hasCustomPrompt="0"/>
          </p:nvPr>
        </p:nvSpPr>
        <p:spPr bwMode="auto"/>
        <p:txBody>
          <a:bodyPr/>
          <a:lstStyle/>
          <a:p>
            <a:pPr>
              <a:defRPr/>
            </a:pPr>
            <a:r>
              <a:rPr lang="en-GB"/>
              <a:t>21/05/2021</a:t>
            </a:r>
            <a:endParaRPr lang="en-GB"/>
          </a:p>
        </p:txBody>
      </p:sp>
      <p:sp>
        <p:nvSpPr>
          <p:cNvPr id="75472677" name="Footer Placeholder 3" hidden="0"/>
          <p:cNvSpPr>
            <a:spLocks noGrp="1"/>
          </p:cNvSpPr>
          <p:nvPr isPhoto="0" userDrawn="0">
            <p:ph type="ftr" sz="quarter" idx="11" hasCustomPrompt="0"/>
          </p:nvPr>
        </p:nvSpPr>
        <p:spPr bwMode="auto"/>
        <p:txBody>
          <a:bodyPr/>
          <a:lstStyle/>
          <a:p>
            <a:pPr>
              <a:defRPr/>
            </a:pPr>
            <a:r>
              <a:rPr lang="en-GB"/>
              <a:t>Rebecca Ramjiawan</a:t>
            </a:r>
            <a:endParaRPr/>
          </a:p>
        </p:txBody>
      </p:sp>
      <p:sp>
        <p:nvSpPr>
          <p:cNvPr id="204132158" name="Title 4" hidden="0"/>
          <p:cNvSpPr>
            <a:spLocks noGrp="1"/>
          </p:cNvSpPr>
          <p:nvPr isPhoto="0" userDrawn="0">
            <p:ph type="title" hasCustomPrompt="0"/>
          </p:nvPr>
        </p:nvSpPr>
        <p:spPr bwMode="auto"/>
        <p:txBody>
          <a:bodyPr/>
          <a:lstStyle/>
          <a:p>
            <a:pPr>
              <a:defRPr/>
            </a:pPr>
            <a:r>
              <a:rPr lang="en-GB"/>
              <a:t>Wire septa</a:t>
            </a:r>
            <a:endParaRPr/>
          </a:p>
        </p:txBody>
      </p:sp>
      <p:sp>
        <p:nvSpPr>
          <p:cNvPr id="356701734" name="Slide Number Placeholder 5" hidden="0"/>
          <p:cNvSpPr>
            <a:spLocks noGrp="1"/>
          </p:cNvSpPr>
          <p:nvPr isPhoto="0" userDrawn="0">
            <p:ph type="sldNum" sz="quarter" idx="12" hasCustomPrompt="0"/>
          </p:nvPr>
        </p:nvSpPr>
        <p:spPr bwMode="auto"/>
        <p:txBody>
          <a:bodyPr/>
          <a:lstStyle/>
          <a:p>
            <a:pPr>
              <a:defRPr/>
            </a:pPr>
            <a:fld id="{1C0BB0D1-6450-8861-9DD0-3373FF1EF8EC}" type="slidenum">
              <a:rPr lang="en-GB"/>
              <a:t/>
            </a:fld>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ctrTitle" hasCustomPrompt="0"/>
          </p:nvPr>
        </p:nvSpPr>
        <p:spPr bwMode="auto">
          <a:xfrm>
            <a:off x="407987" y="4005649"/>
            <a:ext cx="11376025" cy="2153265"/>
          </a:xfrm>
        </p:spPr>
        <p:txBody>
          <a:bodyPr/>
          <a:lstStyle/>
          <a:p>
            <a:pPr>
              <a:defRPr/>
            </a:pPr>
            <a:r>
              <a:rPr lang="en-GB">
                <a:latin typeface="Calibri"/>
                <a:cs typeface="Calibri"/>
              </a:rPr>
              <a:t>Top-up injection strategies</a:t>
            </a:r>
            <a:endParaRPr/>
          </a:p>
        </p:txBody>
      </p:sp>
      <p:cxnSp>
        <p:nvCxnSpPr>
          <p:cNvPr id="5" name="Straight Connector 4" hidden="0"/>
          <p:cNvCxnSpPr>
            <a:cxnSpLocks/>
          </p:cNvCxnSpPr>
          <p:nvPr isPhoto="0" userDrawn="0"/>
        </p:nvCxnSpPr>
        <p:spPr bwMode="auto">
          <a:xfrm flipV="1">
            <a:off x="407987" y="4810433"/>
            <a:ext cx="11281505" cy="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98194538" name="" hidden="0"/>
          <p:cNvSpPr txBox="1"/>
          <p:nvPr isPhoto="0" userDrawn="0"/>
        </p:nvSpPr>
        <p:spPr bwMode="auto">
          <a:xfrm flipH="0" flipV="0">
            <a:off x="312736" y="5082281"/>
            <a:ext cx="11026212" cy="762035"/>
          </a:xfrm>
          <a:prstGeom prst="rect">
            <a:avLst/>
          </a:prstGeom>
          <a:noFill/>
        </p:spPr>
        <p:txBody>
          <a:bodyPr vertOverflow="overflow" horzOverflow="clip" vert="horz" wrap="square" lIns="91440" tIns="45720" rIns="91440" bIns="45720" numCol="1" spcCol="0" rtlCol="0" fromWordArt="0" anchor="t" anchorCtr="0" forceAA="0" upright="0" compatLnSpc="0">
            <a:noAutofit/>
          </a:bodyPr>
          <a:p>
            <a:pPr algn="l" defTabSz="914400">
              <a:lnSpc>
                <a:spcPct val="100000"/>
              </a:lnSpc>
              <a:spcBef>
                <a:spcPts val="0"/>
              </a:spcBef>
              <a:spcAft>
                <a:spcPts val="0"/>
              </a:spcAft>
              <a:defRPr/>
            </a:pPr>
            <a:r>
              <a:rPr lang="en-GB" sz="2200" i="1" strike="noStrike" cap="none" spc="0">
                <a:solidFill>
                  <a:schemeClr val="bg1"/>
                </a:solidFill>
                <a:latin typeface="Calibri"/>
                <a:ea typeface="Calibri"/>
                <a:cs typeface="Calibri"/>
              </a:rPr>
              <a:t>At highest energies, the beam lifetime is less than one hour requiring top-up injection to achieve high integrated luminosity</a:t>
            </a:r>
            <a:endParaRPr sz="2200" i="1" strike="noStrike" cap="none" spc="0">
              <a:solidFill>
                <a:schemeClr val="bg1"/>
              </a:solidFill>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Content Placeholder 4" hidden="0"/>
          <p:cNvSpPr>
            <a:spLocks noGrp="1"/>
          </p:cNvSpPr>
          <p:nvPr isPhoto="0" userDrawn="0">
            <p:ph idx="1" hasCustomPrompt="0"/>
          </p:nvPr>
        </p:nvSpPr>
        <p:spPr bwMode="auto">
          <a:xfrm>
            <a:off x="535459" y="1453763"/>
            <a:ext cx="10544432" cy="4608512"/>
          </a:xfrm>
        </p:spPr>
        <p:txBody>
          <a:bodyPr/>
          <a:lstStyle/>
          <a:p>
            <a:pPr>
              <a:defRPr/>
            </a:pPr>
            <a:r>
              <a:rPr lang="en-GB" sz="2200">
                <a:solidFill>
                  <a:srgbClr val="0033A0"/>
                </a:solidFill>
                <a:latin typeface="Calibri"/>
                <a:ea typeface="Calibri"/>
                <a:cs typeface="Calibri"/>
              </a:rPr>
              <a:t>Liouville’s theorem: </a:t>
            </a:r>
            <a:r>
              <a:rPr lang="en-GB" sz="2200" b="0">
                <a:solidFill>
                  <a:srgbClr val="0033A0"/>
                </a:solidFill>
                <a:latin typeface="Calibri"/>
                <a:ea typeface="Calibri"/>
                <a:cs typeface="Calibri"/>
              </a:rPr>
              <a:t>Under conservative forces, the density of the particles in phase-space stays constant [1] </a:t>
            </a:r>
            <mc:AlternateContent xmlns:mc="http://schemas.openxmlformats.org/markup-compatibility/2006" xmlns:m="http://schemas.openxmlformats.org/officeDocument/2006/math">
              <mc:Choice xmlns:a14="http://schemas.microsoft.com/office/drawing/2010/main" Requires="a14">
                <a14:m>
                  <m:oMathPara>
                    <m:oMathParaPr/>
                    <m:oMath>
                      <m:r>
                        <m:rPr/>
                        <a:rPr lang="en-GB" sz="2200" b="0" i="1">
                          <a:solidFill>
                            <a:srgbClr val="0033A0"/>
                          </a:solidFill>
                          <a:latin typeface="Cambria Math"/>
                          <a:ea typeface="Cambria Math"/>
                          <a:cs typeface="Cambria Math"/>
                        </a:rPr>
                        <m:t>∴ </m:t>
                      </m:r>
                    </m:oMath>
                  </m:oMathPara>
                </a14:m>
              </mc:Choice>
              <mc:Fallback/>
            </mc:AlternateContent>
            <a:r>
              <a:rPr lang="en-GB" sz="2200" b="0">
                <a:solidFill>
                  <a:srgbClr val="0033A0"/>
                </a:solidFill>
                <a:latin typeface="Calibri"/>
                <a:ea typeface="Calibri"/>
                <a:cs typeface="Calibri"/>
              </a:rPr>
              <a:t>you cannot inject into this phase-space.</a:t>
            </a:r>
            <a:endParaRPr sz="2200">
              <a:latin typeface="Calibri"/>
              <a:ea typeface="Calibri"/>
              <a:cs typeface="Calibri"/>
            </a:endParaRPr>
          </a:p>
          <a:p>
            <a:pPr>
              <a:defRPr/>
            </a:pPr>
            <a:r>
              <a:rPr lang="en-GB" sz="2200" b="0">
                <a:solidFill>
                  <a:srgbClr val="0033A0"/>
                </a:solidFill>
                <a:latin typeface="Calibri"/>
                <a:ea typeface="Calibri"/>
                <a:cs typeface="Calibri"/>
              </a:rPr>
              <a:t>Instead, injected beams are separated in </a:t>
            </a:r>
            <a:r>
              <a:rPr lang="en-GB" sz="2200" b="1" i="1">
                <a:solidFill>
                  <a:srgbClr val="0033A0"/>
                </a:solidFill>
                <a:latin typeface="Calibri"/>
                <a:ea typeface="Calibri"/>
                <a:cs typeface="Calibri"/>
              </a:rPr>
              <a:t>betatron</a:t>
            </a:r>
            <a:r>
              <a:rPr lang="en-GB" sz="2200" b="1">
                <a:solidFill>
                  <a:srgbClr val="0033A0"/>
                </a:solidFill>
                <a:latin typeface="Calibri"/>
                <a:ea typeface="Calibri"/>
                <a:cs typeface="Calibri"/>
              </a:rPr>
              <a:t> </a:t>
            </a:r>
            <a:r>
              <a:rPr lang="en-GB" sz="2200" b="0">
                <a:solidFill>
                  <a:srgbClr val="0033A0"/>
                </a:solidFill>
                <a:latin typeface="Calibri"/>
                <a:ea typeface="Calibri"/>
                <a:cs typeface="Calibri"/>
              </a:rPr>
              <a:t>or </a:t>
            </a:r>
            <a:r>
              <a:rPr lang="en-GB" sz="2200" b="1" i="1">
                <a:solidFill>
                  <a:srgbClr val="0033A0"/>
                </a:solidFill>
                <a:latin typeface="Calibri"/>
                <a:ea typeface="Calibri"/>
                <a:cs typeface="Calibri"/>
              </a:rPr>
              <a:t>synchrotron</a:t>
            </a:r>
            <a:r>
              <a:rPr lang="en-GB" sz="2200" b="0">
                <a:solidFill>
                  <a:srgbClr val="0033A0"/>
                </a:solidFill>
                <a:latin typeface="Calibri"/>
                <a:ea typeface="Calibri"/>
                <a:cs typeface="Calibri"/>
              </a:rPr>
              <a:t> phase-space, and merge via </a:t>
            </a:r>
            <a:r>
              <a:rPr lang="en-GB" sz="2200" i="1">
                <a:solidFill>
                  <a:srgbClr val="0033A0"/>
                </a:solidFill>
                <a:latin typeface="Calibri"/>
                <a:ea typeface="Calibri"/>
                <a:cs typeface="Calibri"/>
              </a:rPr>
              <a:t>synchrotron radiation damping</a:t>
            </a:r>
            <a:r>
              <a:rPr lang="en-GB" sz="2200" b="0">
                <a:solidFill>
                  <a:srgbClr val="0033A0"/>
                </a:solidFill>
                <a:latin typeface="Calibri"/>
                <a:ea typeface="Calibri"/>
                <a:cs typeface="Calibri"/>
              </a:rPr>
              <a:t>.</a:t>
            </a:r>
            <a:endParaRPr sz="2200">
              <a:latin typeface="Calibri"/>
              <a:ea typeface="Calibri"/>
              <a:cs typeface="Calibri"/>
            </a:endParaRPr>
          </a:p>
          <a:p>
            <a:pPr marL="327936" marR="0" indent="-327936" algn="l" defTabSz="914400">
              <a:lnSpc>
                <a:spcPct val="90000"/>
              </a:lnSpc>
              <a:spcBef>
                <a:spcPts val="600"/>
              </a:spcBef>
              <a:spcAft>
                <a:spcPts val="399"/>
              </a:spcAft>
              <a:buClr>
                <a:srgbClr val="E68937"/>
              </a:buClr>
              <a:buFont typeface="Wingdings"/>
              <a:buChar char="§"/>
              <a:defRPr/>
            </a:pPr>
            <a:r>
              <a:rPr lang="en-GB" sz="2200" strike="noStrike" cap="none" spc="0">
                <a:solidFill>
                  <a:srgbClr val="FF9933"/>
                </a:solidFill>
                <a:latin typeface="Calibri"/>
                <a:ea typeface="Calibri"/>
                <a:cs typeface="Calibri"/>
              </a:rPr>
              <a:t>Off-axis: </a:t>
            </a:r>
            <a:r>
              <a:rPr lang="en-GB" sz="2200" b="0" strike="noStrike" cap="none" spc="0">
                <a:solidFill>
                  <a:srgbClr val="0033A0"/>
                </a:solidFill>
                <a:latin typeface="Calibri"/>
                <a:ea typeface="Calibri"/>
                <a:cs typeface="Calibri"/>
              </a:rPr>
              <a:t>separation in </a:t>
            </a:r>
            <a:r>
              <a:rPr lang="en-GB" sz="2200" b="0" strike="noStrike" cap="none" spc="0">
                <a:solidFill>
                  <a:srgbClr val="0033A0"/>
                </a:solidFill>
                <a:latin typeface="Calibri"/>
                <a:ea typeface="Calibri"/>
                <a:cs typeface="Calibri"/>
              </a:rPr>
              <a:t>betatron</a:t>
            </a:r>
            <a:r>
              <a:rPr lang="en-GB" sz="2200" b="0" strike="noStrike" cap="none" spc="0">
                <a:solidFill>
                  <a:srgbClr val="0033A0"/>
                </a:solidFill>
                <a:latin typeface="Calibri"/>
                <a:ea typeface="Calibri"/>
                <a:cs typeface="Calibri"/>
              </a:rPr>
              <a:t> phase-space - injected with a</a:t>
            </a:r>
            <a:r>
              <a:rPr lang="en-GB" sz="2200" b="1" strike="noStrike" cap="none" spc="0">
                <a:solidFill>
                  <a:srgbClr val="0033A0"/>
                </a:solidFill>
                <a:latin typeface="Calibri"/>
                <a:ea typeface="Calibri"/>
                <a:cs typeface="Calibri"/>
              </a:rPr>
              <a:t> transverse offset</a:t>
            </a:r>
            <a:r>
              <a:rPr lang="en-GB" sz="2200" b="0" strike="noStrike" cap="none" spc="0">
                <a:solidFill>
                  <a:srgbClr val="0033A0"/>
                </a:solidFill>
                <a:latin typeface="Calibri"/>
                <a:ea typeface="Calibri"/>
                <a:cs typeface="Calibri"/>
              </a:rPr>
              <a:t>.</a:t>
            </a:r>
            <a:endParaRPr sz="2200" strike="noStrike" cap="none" spc="0">
              <a:latin typeface="Calibri"/>
              <a:ea typeface="Calibri"/>
              <a:cs typeface="Calibri"/>
            </a:endParaRPr>
          </a:p>
          <a:p>
            <a:pPr marL="327936" marR="0" indent="-327936" algn="l" defTabSz="914400">
              <a:lnSpc>
                <a:spcPct val="90000"/>
              </a:lnSpc>
              <a:spcBef>
                <a:spcPts val="600"/>
              </a:spcBef>
              <a:spcAft>
                <a:spcPts val="399"/>
              </a:spcAft>
              <a:buClr>
                <a:srgbClr val="E68937"/>
              </a:buClr>
              <a:buFont typeface="Wingdings"/>
              <a:buChar char="§"/>
              <a:defRPr/>
            </a:pPr>
            <a:r>
              <a:rPr lang="en-GB" sz="2200" strike="noStrike" cap="none" spc="0">
                <a:solidFill>
                  <a:srgbClr val="FF9933"/>
                </a:solidFill>
                <a:latin typeface="Calibri"/>
                <a:ea typeface="Calibri"/>
                <a:cs typeface="Calibri"/>
              </a:rPr>
              <a:t>On-axis:</a:t>
            </a:r>
            <a:r>
              <a:rPr lang="en-GB" sz="2200" b="0" strike="noStrike" cap="none" spc="0">
                <a:solidFill>
                  <a:srgbClr val="FF9933"/>
                </a:solidFill>
                <a:latin typeface="Calibri"/>
                <a:ea typeface="Calibri"/>
                <a:cs typeface="Calibri"/>
              </a:rPr>
              <a:t> </a:t>
            </a:r>
            <a:r>
              <a:rPr lang="en-GB" sz="2200" b="0" strike="noStrike" cap="none" spc="0">
                <a:solidFill>
                  <a:srgbClr val="0033A0"/>
                </a:solidFill>
                <a:latin typeface="Calibri"/>
                <a:ea typeface="Calibri"/>
                <a:cs typeface="Calibri"/>
              </a:rPr>
              <a:t>separation in longitudinal phase-space - injected with </a:t>
            </a:r>
            <a:r>
              <a:rPr lang="en-GB" sz="2200" b="1" strike="noStrike" cap="none" spc="0">
                <a:solidFill>
                  <a:srgbClr val="0033A0"/>
                </a:solidFill>
                <a:latin typeface="Calibri"/>
                <a:ea typeface="Calibri"/>
                <a:cs typeface="Calibri"/>
              </a:rPr>
              <a:t>longitudinal offset</a:t>
            </a:r>
            <a:r>
              <a:rPr lang="en-GB" sz="2200" b="0" strike="noStrike" cap="none" spc="0">
                <a:solidFill>
                  <a:srgbClr val="0033A0"/>
                </a:solidFill>
                <a:latin typeface="Calibri"/>
                <a:ea typeface="Calibri"/>
                <a:cs typeface="Calibri"/>
              </a:rPr>
              <a:t> onto off-momentum closed orbit. This requires there to be dispersion at the septum for separation of beams in energy.</a:t>
            </a:r>
            <a:endParaRPr sz="2200" strike="noStrike" cap="none" spc="0">
              <a:latin typeface="Calibri"/>
              <a:ea typeface="Calibri"/>
              <a:cs typeface="Calibri"/>
            </a:endParaRPr>
          </a:p>
          <a:p>
            <a:pPr marL="327936" marR="0" indent="-327936" algn="l" defTabSz="914400">
              <a:lnSpc>
                <a:spcPct val="90000"/>
              </a:lnSpc>
              <a:spcBef>
                <a:spcPts val="599"/>
              </a:spcBef>
              <a:spcAft>
                <a:spcPts val="399"/>
              </a:spcAft>
              <a:buClr>
                <a:srgbClr val="E68937"/>
              </a:buClr>
              <a:buFont typeface="Wingdings"/>
              <a:buChar char="§"/>
              <a:defRPr/>
            </a:pPr>
            <a:endParaRPr sz="1000" b="0">
              <a:solidFill>
                <a:srgbClr val="0033A0"/>
              </a:solidFill>
              <a:latin typeface="Calibri"/>
              <a:ea typeface="Calibri"/>
              <a:cs typeface="Calibri"/>
            </a:endParaRPr>
          </a:p>
          <a:p>
            <a:pPr>
              <a:spcBef>
                <a:spcPts val="599"/>
              </a:spcBef>
              <a:defRPr/>
            </a:pPr>
            <a:r>
              <a:rPr lang="en-GB" sz="2200" b="1" i="0" u="none" strike="noStrike" cap="none" spc="0">
                <a:solidFill>
                  <a:schemeClr val="tx1"/>
                </a:solidFill>
                <a:latin typeface="Calibri"/>
                <a:ea typeface="Calibri"/>
                <a:cs typeface="Calibri"/>
              </a:rPr>
              <a:t>Booster placement:</a:t>
            </a:r>
            <a:r>
              <a:rPr lang="en-GB" sz="2200" b="0" i="0" u="none" strike="noStrike" cap="none" spc="0">
                <a:solidFill>
                  <a:schemeClr val="tx1"/>
                </a:solidFill>
                <a:latin typeface="Calibri"/>
                <a:ea typeface="Calibri"/>
                <a:cs typeface="Calibri"/>
              </a:rPr>
              <a:t> the options of side-by-side or stacked placement will be studied in terms of how this affects injection. In either case, injection should be horizontal because of the larger horizontal aperture. </a:t>
            </a:r>
            <a:endParaRPr sz="2200" b="0">
              <a:solidFill>
                <a:srgbClr val="0033A0"/>
              </a:solidFill>
              <a:latin typeface="Calibri"/>
              <a:ea typeface="Calibri"/>
              <a:cs typeface="Calibri"/>
            </a:endParaRPr>
          </a:p>
          <a:p>
            <a:pPr>
              <a:spcBef>
                <a:spcPts val="599"/>
              </a:spcBef>
              <a:defRPr/>
            </a:pPr>
            <a:endParaRPr sz="2200">
              <a:latin typeface="Calibri"/>
              <a:ea typeface="Calibri"/>
              <a:cs typeface="Calibri"/>
            </a:endParaRPr>
          </a:p>
          <a:p>
            <a:pPr>
              <a:defRPr/>
            </a:pPr>
            <a:endParaRPr sz="2200">
              <a:solidFill>
                <a:srgbClr val="0033A0"/>
              </a:solidFill>
              <a:latin typeface="Calibri"/>
              <a:ea typeface="Calibri"/>
              <a:cs typeface="Calibri"/>
            </a:endParaRPr>
          </a:p>
        </p:txBody>
      </p:sp>
      <p:sp>
        <p:nvSpPr>
          <p:cNvPr id="4" name="Title 3" hidden="0"/>
          <p:cNvSpPr>
            <a:spLocks noGrp="1"/>
          </p:cNvSpPr>
          <p:nvPr isPhoto="0" userDrawn="0">
            <p:ph type="title" hasCustomPrompt="0"/>
          </p:nvPr>
        </p:nvSpPr>
        <p:spPr bwMode="auto">
          <a:xfrm>
            <a:off x="535459" y="373593"/>
            <a:ext cx="11248554" cy="1065742"/>
          </a:xfrm>
        </p:spPr>
        <p:txBody>
          <a:bodyPr/>
          <a:lstStyle/>
          <a:p>
            <a:pPr>
              <a:defRPr/>
            </a:pPr>
            <a:r>
              <a:rPr lang="en-GB" sz="4000">
                <a:latin typeface="Calibri"/>
                <a:ea typeface="Calibri"/>
                <a:cs typeface="Calibri"/>
              </a:rPr>
              <a:t>Off-axis vs. on-axis injection</a:t>
            </a:r>
            <a:endParaRPr sz="4000">
              <a:latin typeface="Calibri"/>
              <a:ea typeface="Calibri"/>
              <a:cs typeface="Calibri"/>
            </a:endParaRPr>
          </a:p>
        </p:txBody>
      </p:sp>
      <p:sp>
        <p:nvSpPr>
          <p:cNvPr id="6" name="Rectangle 5" hidden="0"/>
          <p:cNvSpPr/>
          <p:nvPr isPhoto="0" userDrawn="0"/>
        </p:nvSpPr>
        <p:spPr bwMode="auto">
          <a:xfrm flipH="0" flipV="0">
            <a:off x="4635321" y="5923775"/>
            <a:ext cx="8155282" cy="518195"/>
          </a:xfrm>
          <a:prstGeom prst="rect">
            <a:avLst/>
          </a:prstGeom>
        </p:spPr>
        <p:txBody>
          <a:bodyPr wrap="square">
            <a:noAutofit/>
          </a:bodyPr>
          <a:lstStyle/>
          <a:p>
            <a:pPr>
              <a:defRPr/>
            </a:pPr>
            <a:r>
              <a:rPr lang="en-GB" sz="1400" i="1">
                <a:latin typeface="Calibri"/>
                <a:cs typeface="Calibri"/>
              </a:rPr>
              <a:t>[1] H. Wiedemann, Particle Accelerator Physics I—Basic Principles and Linear Beam Dynamics (1993).</a:t>
            </a:r>
            <a:endParaRPr sz="1400"/>
          </a:p>
        </p:txBody>
      </p:sp>
      <p:sp>
        <p:nvSpPr>
          <p:cNvPr id="7" name="Date Placeholder 6" hidden="0"/>
          <p:cNvSpPr>
            <a:spLocks noGrp="1"/>
          </p:cNvSpPr>
          <p:nvPr isPhoto="0" userDrawn="0">
            <p:ph type="dt" sz="half" idx="10" hasCustomPrompt="0"/>
          </p:nvPr>
        </p:nvSpPr>
        <p:spPr bwMode="auto"/>
        <p:txBody>
          <a:bodyPr/>
          <a:lstStyle/>
          <a:p>
            <a:pPr>
              <a:defRPr/>
            </a:pPr>
            <a:r>
              <a:rPr lang="en-GB"/>
              <a:t>07/12/2021</a:t>
            </a:r>
            <a:endParaRPr/>
          </a:p>
        </p:txBody>
      </p:sp>
      <p:sp>
        <p:nvSpPr>
          <p:cNvPr id="8" name="Footer Placeholder 7" hidden="0"/>
          <p:cNvSpPr>
            <a:spLocks noGrp="1"/>
          </p:cNvSpPr>
          <p:nvPr isPhoto="0" userDrawn="0">
            <p:ph type="ftr" sz="quarter" idx="11" hasCustomPrompt="0"/>
          </p:nvPr>
        </p:nvSpPr>
        <p:spPr bwMode="auto"/>
        <p:txBody>
          <a:bodyPr/>
          <a:lstStyle/>
          <a:p>
            <a:pPr>
              <a:defRPr/>
            </a:pPr>
            <a:r>
              <a:rPr lang="en-GB"/>
              <a:t>R. Ramjiawan</a:t>
            </a:r>
            <a:endParaRPr/>
          </a:p>
        </p:txBody>
      </p:sp>
      <p:sp>
        <p:nvSpPr>
          <p:cNvPr id="9" name="Slide Number Placeholder 8"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89844497" name="Content Placeholder 2" hidden="0"/>
          <p:cNvSpPr>
            <a:spLocks noGrp="1"/>
          </p:cNvSpPr>
          <p:nvPr isPhoto="0" userDrawn="0">
            <p:ph idx="1" hasCustomPrompt="0"/>
          </p:nvPr>
        </p:nvSpPr>
        <p:spPr bwMode="auto">
          <a:xfrm flipH="0" flipV="0">
            <a:off x="407988" y="1194954"/>
            <a:ext cx="5405760" cy="4815320"/>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2" marR="0" indent="-316922" algn="l" defTabSz="914400">
              <a:lnSpc>
                <a:spcPct val="90000"/>
              </a:lnSpc>
              <a:spcBef>
                <a:spcPts val="1799"/>
              </a:spcBef>
              <a:spcAft>
                <a:spcPts val="399"/>
              </a:spcAft>
              <a:buClr>
                <a:srgbClr val="E68937"/>
              </a:buClr>
              <a:buSzPct val="100000"/>
              <a:buFont typeface="Wingdings"/>
              <a:buChar char="§"/>
              <a:defRPr/>
            </a:pPr>
            <a:r>
              <a:rPr lang="en-GB" sz="2200" b="0" i="0" u="none" strike="noStrike" cap="none" spc="0">
                <a:solidFill>
                  <a:schemeClr val="tx1"/>
                </a:solidFill>
                <a:latin typeface="Calibri"/>
                <a:ea typeface="Calibri"/>
                <a:cs typeface="Calibri"/>
              </a:rPr>
              <a:t>Uses a dynamic orbit bump (dipole kickers) to bring the beam into the high-field region of the septum.</a:t>
            </a:r>
            <a:endParaRPr sz="2200" b="0" i="0" u="none"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SzPct val="100000"/>
              <a:buFont typeface="Wingdings"/>
              <a:buChar char="§"/>
              <a:defRPr/>
            </a:pPr>
            <a:r>
              <a:rPr lang="en-GB" sz="2200" b="0" i="0" u="none" strike="noStrike" cap="none" spc="0">
                <a:solidFill>
                  <a:schemeClr val="tx1"/>
                </a:solidFill>
                <a:latin typeface="Calibri"/>
                <a:ea typeface="Calibri"/>
                <a:cs typeface="Calibri"/>
              </a:rPr>
              <a:t>Requ</a:t>
            </a:r>
            <a:r>
              <a:rPr lang="en-GB" sz="2200" b="0" i="0" u="none" strike="noStrike" cap="none" spc="0">
                <a:solidFill>
                  <a:schemeClr val="tx1"/>
                </a:solidFill>
                <a:latin typeface="Calibri"/>
                <a:ea typeface="Calibri"/>
                <a:cs typeface="Calibri"/>
              </a:rPr>
              <a:t>ires a thin septum (</a:t>
            </a:r>
            <mc:AlternateContent xmlns:mc="http://schemas.openxmlformats.org/markup-compatibility/2006" xmlns:m="http://schemas.openxmlformats.org/officeDocument/2006/math">
              <mc:Choice xmlns:a14="http://schemas.microsoft.com/office/drawing/2010/main" Requires="a14">
                <a14:m>
                  <m:oMathPara>
                    <m:oMathParaPr/>
                    <m:oMath>
                      <m:r>
                        <m:rPr/>
                        <a:rPr lang="en-GB" sz="2200">
                          <a:solidFill>
                            <a:schemeClr val="tx1"/>
                          </a:solidFill>
                        </a:rPr>
                        <m:t>∼200 </m:t>
                      </m:r>
                      <m:r>
                        <m:rPr>
                          <m:sty m:val="p"/>
                        </m:rPr>
                        <a:rPr lang="en-GB" sz="2200">
                          <a:solidFill>
                            <a:schemeClr val="tx1"/>
                          </a:solidFill>
                        </a:rPr>
                        <m:t>μm</m:t>
                      </m:r>
                    </m:oMath>
                  </m:oMathPara>
                </a14:m>
              </mc:Choice>
              <mc:Fallback/>
            </mc:AlternateContent>
            <a:r>
              <a:rPr lang="en-GB" sz="2200" b="0" i="0" u="none" strike="noStrike" cap="none" spc="0">
                <a:solidFill>
                  <a:schemeClr val="tx1"/>
                </a:solidFill>
                <a:latin typeface="Calibri"/>
                <a:ea typeface="Calibri"/>
                <a:cs typeface="Calibri"/>
              </a:rPr>
              <a:t>) suc</a:t>
            </a:r>
            <a:r>
              <a:rPr lang="en-GB" sz="2200" b="0" i="0" u="none" strike="noStrike" cap="none" spc="0">
                <a:solidFill>
                  <a:schemeClr val="tx1"/>
                </a:solidFill>
                <a:latin typeface="Calibri"/>
                <a:ea typeface="Calibri"/>
                <a:cs typeface="Calibri"/>
              </a:rPr>
              <a:t>h as an electrostatic wire septum.</a:t>
            </a:r>
            <a:endParaRPr sz="2200" b="0" i="0" u="none"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SzPct val="100000"/>
              <a:buFont typeface="Wingdings"/>
              <a:buChar char="§"/>
              <a:defRPr/>
            </a:pPr>
            <a:r>
              <a:rPr lang="en-GB" sz="2200" b="1" i="0" u="none" strike="noStrike" cap="none" spc="0">
                <a:solidFill>
                  <a:schemeClr val="tx1"/>
                </a:solidFill>
                <a:latin typeface="Calibri"/>
                <a:ea typeface="Calibri"/>
                <a:cs typeface="Calibri"/>
              </a:rPr>
              <a:t>Machine protection: </a:t>
            </a:r>
            <a:r>
              <a:rPr lang="en-GB" sz="2200" b="0" i="0" u="none" strike="noStrike" cap="none" spc="0">
                <a:solidFill>
                  <a:schemeClr val="tx1"/>
                </a:solidFill>
                <a:latin typeface="Calibri"/>
                <a:ea typeface="Calibri"/>
                <a:cs typeface="Calibri"/>
              </a:rPr>
              <a:t> consider failure of the kicker and consequent impact on the wire septum, also consider beam deposition if the orbit bump is not correctly closed. </a:t>
            </a:r>
            <a:endParaRPr lang="en-GB" sz="2200" b="0" i="0" u="none"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SzPct val="100000"/>
              <a:buFont typeface="Wingdings"/>
              <a:buChar char="§"/>
              <a:defRPr/>
            </a:pPr>
            <a:r>
              <a:rPr lang="en-GB" sz="2200" b="1" i="0" u="none" strike="noStrike" cap="none" spc="0">
                <a:solidFill>
                  <a:schemeClr val="tx1"/>
                </a:solidFill>
                <a:latin typeface="Calibri"/>
                <a:ea typeface="Calibri"/>
                <a:cs typeface="Calibri"/>
              </a:rPr>
              <a:t>Kicker: </a:t>
            </a:r>
            <a:r>
              <a:rPr lang="en-GB" sz="2200" b="0" i="0" u="none" strike="noStrike" cap="none" spc="0">
                <a:solidFill>
                  <a:schemeClr val="tx1"/>
                </a:solidFill>
                <a:latin typeface="Calibri"/>
                <a:ea typeface="Calibri"/>
                <a:cs typeface="Calibri"/>
              </a:rPr>
              <a:t>feasible with current technology.</a:t>
            </a:r>
            <a:endParaRPr sz="2200" b="0"/>
          </a:p>
          <a:p>
            <a:pPr marL="316922" marR="0" indent="-316922" algn="l" defTabSz="914400">
              <a:lnSpc>
                <a:spcPct val="90000"/>
              </a:lnSpc>
              <a:spcBef>
                <a:spcPts val="1799"/>
              </a:spcBef>
              <a:spcAft>
                <a:spcPts val="399"/>
              </a:spcAft>
              <a:buClr>
                <a:srgbClr val="E68937"/>
              </a:buClr>
              <a:buSzPct val="100000"/>
              <a:buFont typeface="Wingdings"/>
              <a:buChar char="§"/>
              <a:defRPr/>
            </a:pPr>
            <a:r>
              <a:rPr lang="en-GB" sz="2200" b="1" i="0" u="none" strike="noStrike" cap="none" spc="0">
                <a:solidFill>
                  <a:schemeClr val="tx1"/>
                </a:solidFill>
                <a:latin typeface="Calibri"/>
                <a:ea typeface="Calibri"/>
                <a:cs typeface="Calibri"/>
              </a:rPr>
              <a:t>Septum: </a:t>
            </a:r>
            <a:r>
              <a:rPr lang="en-GB" sz="2200" b="0" i="0" u="none" strike="noStrike" cap="none" spc="0">
                <a:solidFill>
                  <a:schemeClr val="tx1"/>
                </a:solidFill>
                <a:latin typeface="Calibri"/>
                <a:ea typeface="Calibri"/>
                <a:cs typeface="Calibri"/>
              </a:rPr>
              <a:t>consider the rate of sparking in this atmosphere. </a:t>
            </a:r>
            <a:endParaRPr sz="2200" b="0" strike="noStrike" cap="none" spc="0">
              <a:solidFill>
                <a:schemeClr val="tx1"/>
              </a:solidFill>
              <a:latin typeface="Calibri"/>
              <a:ea typeface="Calibri"/>
              <a:cs typeface="Calibri"/>
            </a:endParaRPr>
          </a:p>
        </p:txBody>
      </p:sp>
      <p:sp>
        <p:nvSpPr>
          <p:cNvPr id="322230180" name="Title 6" hidden="0"/>
          <p:cNvSpPr>
            <a:spLocks noGrp="1"/>
          </p:cNvSpPr>
          <p:nvPr isPhoto="0" userDrawn="0">
            <p:ph type="title" hasCustomPrompt="0"/>
          </p:nvPr>
        </p:nvSpPr>
        <p:spPr bwMode="auto"/>
        <p:txBody>
          <a:bodyPr/>
          <a:lstStyle/>
          <a:p>
            <a:pPr>
              <a:defRPr/>
            </a:pPr>
            <a:r>
              <a:rPr lang="en-GB" sz="4000">
                <a:latin typeface="Calibri"/>
                <a:ea typeface="Calibri"/>
                <a:cs typeface="Calibri"/>
              </a:rPr>
              <a:t>Conventional injection</a:t>
            </a:r>
            <a:endParaRPr sz="4000">
              <a:latin typeface="Calibri"/>
              <a:ea typeface="Calibri"/>
              <a:cs typeface="Calibri"/>
            </a:endParaRPr>
          </a:p>
        </p:txBody>
      </p:sp>
      <p:sp>
        <p:nvSpPr>
          <p:cNvPr id="241096571"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1885257732"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470330015" name="Slide Number Placeholder 12" hidden="0"/>
          <p:cNvSpPr>
            <a:spLocks noGrp="1"/>
          </p:cNvSpPr>
          <p:nvPr isPhoto="0" userDrawn="0">
            <p:ph type="sldNum" sz="quarter" idx="12" hasCustomPrompt="0"/>
          </p:nvPr>
        </p:nvSpPr>
        <p:spPr bwMode="auto"/>
        <p:txBody>
          <a:bodyPr/>
          <a:lstStyle/>
          <a:p>
            <a:pPr>
              <a:defRPr/>
            </a:pPr>
            <a:fld id="{E897C3A8-355D-D390-A808-28174C362E26}" type="slidenum">
              <a:rPr lang="en-GB"/>
              <a:t/>
            </a:fld>
            <a:endParaRPr lang="en-GB"/>
          </a:p>
        </p:txBody>
      </p:sp>
      <p:pic>
        <p:nvPicPr>
          <p:cNvPr id="1474790925" name="" hidden="0"/>
          <p:cNvPicPr>
            <a:picLocks noChangeAspect="1"/>
          </p:cNvPicPr>
          <p:nvPr isPhoto="0" userDrawn="0"/>
        </p:nvPicPr>
        <p:blipFill>
          <a:blip r:embed="rId2"/>
          <a:stretch/>
        </p:blipFill>
        <p:spPr bwMode="auto">
          <a:xfrm flipH="0" flipV="0">
            <a:off x="6557399" y="312135"/>
            <a:ext cx="4523848" cy="2473859"/>
          </a:xfrm>
          <a:prstGeom prst="rect">
            <a:avLst/>
          </a:prstGeom>
        </p:spPr>
      </p:pic>
      <p:pic>
        <p:nvPicPr>
          <p:cNvPr id="2099504195" name="Picture 18" hidden="0"/>
          <p:cNvPicPr>
            <a:picLocks noChangeAspect="1"/>
          </p:cNvPicPr>
          <p:nvPr isPhoto="0" userDrawn="0"/>
        </p:nvPicPr>
        <p:blipFill>
          <a:blip r:embed="rId3">
            <a:clrChange>
              <a:clrFrom>
                <a:srgbClr val="FFFFFF"/>
              </a:clrFrom>
              <a:clrTo>
                <a:srgbClr val="FFFFFF">
                  <a:alpha val="0"/>
                </a:srgbClr>
              </a:clrTo>
            </a:clrChange>
          </a:blip>
          <a:srcRect l="60338" t="25358" r="13311" b="20510"/>
          <a:stretch/>
        </p:blipFill>
        <p:spPr bwMode="auto">
          <a:xfrm flipH="0" flipV="0">
            <a:off x="6096000" y="3154805"/>
            <a:ext cx="5107291" cy="2950719"/>
          </a:xfrm>
          <a:prstGeom prst="rect">
            <a:avLst/>
          </a:prstGeom>
        </p:spPr>
      </p:pic>
      <p:sp>
        <p:nvSpPr>
          <p:cNvPr id="696382815" name="TextBox 22" hidden="0"/>
          <p:cNvSpPr txBox="1"/>
          <p:nvPr isPhoto="0" userDrawn="0"/>
        </p:nvSpPr>
        <p:spPr bwMode="auto">
          <a:xfrm>
            <a:off x="7146287" y="3895450"/>
            <a:ext cx="1651107" cy="335315"/>
          </a:xfrm>
          <a:prstGeom prst="rect">
            <a:avLst/>
          </a:prstGeom>
          <a:noFill/>
        </p:spPr>
        <p:txBody>
          <a:bodyPr wrap="square" rtlCol="0">
            <a:spAutoFit/>
          </a:bodyPr>
          <a:lstStyle/>
          <a:p>
            <a:pPr algn="ctr">
              <a:defRPr/>
            </a:pPr>
            <a:r>
              <a:rPr lang="en-GB" sz="1600" i="1">
                <a:solidFill>
                  <a:schemeClr val="tx2">
                    <a:lumMod val="90000"/>
                    <a:lumOff val="10000"/>
                  </a:schemeClr>
                </a:solidFill>
                <a:latin typeface="Times New Roman"/>
                <a:cs typeface="Times New Roman"/>
              </a:rPr>
              <a:t>Kicker</a:t>
            </a:r>
            <a:endParaRPr>
              <a:solidFill>
                <a:schemeClr val="tx2">
                  <a:lumMod val="90000"/>
                  <a:lumOff val="10000"/>
                </a:schemeClr>
              </a:solidFill>
            </a:endParaRPr>
          </a:p>
        </p:txBody>
      </p:sp>
      <p:sp>
        <p:nvSpPr>
          <p:cNvPr id="899353736" name="TextBox 23" hidden="0"/>
          <p:cNvSpPr txBox="1"/>
          <p:nvPr isPhoto="0" userDrawn="0"/>
        </p:nvSpPr>
        <p:spPr bwMode="auto">
          <a:xfrm>
            <a:off x="8883877" y="3895450"/>
            <a:ext cx="1651107" cy="335315"/>
          </a:xfrm>
          <a:prstGeom prst="rect">
            <a:avLst/>
          </a:prstGeom>
          <a:noFill/>
        </p:spPr>
        <p:txBody>
          <a:bodyPr wrap="square" rtlCol="0">
            <a:spAutoFit/>
          </a:bodyPr>
          <a:lstStyle/>
          <a:p>
            <a:pPr algn="ctr">
              <a:defRPr/>
            </a:pPr>
            <a:r>
              <a:rPr lang="en-GB" sz="1600" i="1">
                <a:solidFill>
                  <a:schemeClr val="tx2">
                    <a:lumMod val="90000"/>
                    <a:lumOff val="10000"/>
                  </a:schemeClr>
                </a:solidFill>
                <a:latin typeface="Times New Roman"/>
                <a:cs typeface="Times New Roman"/>
              </a:rPr>
              <a:t>Kicker</a:t>
            </a:r>
            <a:endParaRPr>
              <a:solidFill>
                <a:schemeClr val="tx2">
                  <a:lumMod val="90000"/>
                  <a:lumOff val="10000"/>
                </a:schemeClr>
              </a:solidFill>
            </a:endParaRPr>
          </a:p>
        </p:txBody>
      </p:sp>
      <p:sp>
        <p:nvSpPr>
          <p:cNvPr id="443826260" name="TextBox 24" hidden="0"/>
          <p:cNvSpPr txBox="1"/>
          <p:nvPr isPhoto="0" userDrawn="0"/>
        </p:nvSpPr>
        <p:spPr bwMode="auto">
          <a:xfrm>
            <a:off x="8015082" y="3895450"/>
            <a:ext cx="1651142" cy="335315"/>
          </a:xfrm>
          <a:prstGeom prst="rect">
            <a:avLst/>
          </a:prstGeom>
          <a:noFill/>
        </p:spPr>
        <p:txBody>
          <a:bodyPr wrap="square" rtlCol="0">
            <a:spAutoFit/>
          </a:bodyPr>
          <a:lstStyle/>
          <a:p>
            <a:pPr algn="ctr">
              <a:defRPr/>
            </a:pPr>
            <a:r>
              <a:rPr lang="en-GB" sz="1600" i="1">
                <a:solidFill>
                  <a:srgbClr val="09994A"/>
                </a:solidFill>
                <a:latin typeface="Times New Roman"/>
                <a:cs typeface="Times New Roman"/>
              </a:rPr>
              <a:t>Septum</a:t>
            </a:r>
            <a:endParaRPr>
              <a:solidFill>
                <a:srgbClr val="09994A"/>
              </a:solidFill>
            </a:endParaRPr>
          </a:p>
        </p:txBody>
      </p:sp>
      <p:pic>
        <p:nvPicPr>
          <p:cNvPr id="1756774939" name="Picture 16" hidden="0"/>
          <p:cNvPicPr>
            <a:picLocks noChangeAspect="1"/>
          </p:cNvPicPr>
          <p:nvPr isPhoto="0" userDrawn="0"/>
        </p:nvPicPr>
        <p:blipFill>
          <a:blip r:embed="rId4">
            <a:clrChange>
              <a:clrFrom>
                <a:srgbClr val="FFFFFF"/>
              </a:clrFrom>
              <a:clrTo>
                <a:srgbClr val="FFFFFF">
                  <a:alpha val="0"/>
                </a:srgbClr>
              </a:clrTo>
            </a:clrChange>
          </a:blip>
          <a:srcRect l="78703" t="66752" r="12143" b="19594"/>
          <a:stretch/>
        </p:blipFill>
        <p:spPr bwMode="auto">
          <a:xfrm flipH="0" flipV="0">
            <a:off x="9313249" y="4886324"/>
            <a:ext cx="1768896" cy="74208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Content Placeholder 1" hidden="0"/>
          <p:cNvSpPr>
            <a:spLocks noGrp="1"/>
          </p:cNvSpPr>
          <p:nvPr isPhoto="0" userDrawn="0">
            <p:ph idx="1" hasCustomPrompt="0"/>
          </p:nvPr>
        </p:nvSpPr>
        <p:spPr bwMode="auto">
          <a:xfrm flipH="0" flipV="0">
            <a:off x="407988" y="1257782"/>
            <a:ext cx="5450422" cy="4608511"/>
          </a:xfrm>
        </p:spPr>
        <p:txBody>
          <a:bodyPr/>
          <a:lstStyle/>
          <a:p>
            <a:pPr marL="342900" indent="-342900">
              <a:lnSpc>
                <a:spcPct val="100000"/>
              </a:lnSpc>
              <a:buClr>
                <a:srgbClr val="FF9933"/>
              </a:buClr>
              <a:buFont typeface="Wingdings"/>
              <a:buChar char="§"/>
              <a:defRPr/>
            </a:pPr>
            <a:r>
              <a:rPr lang="en-GB" sz="2200" b="0" i="0" u="none" strike="noStrike" cap="none" spc="0">
                <a:solidFill>
                  <a:schemeClr val="tx1"/>
                </a:solidFill>
                <a:latin typeface="Calibri"/>
                <a:ea typeface="Calibri"/>
                <a:cs typeface="Calibri"/>
              </a:rPr>
              <a:t>Separation between the two beams at the septum of </a:t>
            </a:r>
            <mc:AlternateContent xmlns:mc="http://schemas.openxmlformats.org/markup-compatibility/2006" xmlns:m="http://schemas.openxmlformats.org/officeDocument/2006/math">
              <mc:Choice xmlns:a14="http://schemas.microsoft.com/office/drawing/2010/main" Requires="a14">
                <a14:m>
                  <m:oMathPara>
                    <m:oMathParaPr/>
                    <m:oMath>
                      <m:r>
                        <m:rPr/>
                        <a:rPr lang="en-GB" sz="2200" b="0" i="0">
                          <a:solidFill>
                            <a:schemeClr val="tx1"/>
                          </a:solidFill>
                          <a:latin typeface="Cambria Math"/>
                        </a:rPr>
                        <m:t>&gt;</m:t>
                      </m:r>
                      <m:r>
                        <m:rPr/>
                        <a:rPr lang="en-GB" sz="2200" b="0" i="1">
                          <a:solidFill>
                            <a:schemeClr val="tx1"/>
                          </a:solidFill>
                          <a:latin typeface="Cambria Math"/>
                        </a:rPr>
                        <m:t>5</m:t>
                      </m:r>
                      <m:sSub>
                        <m:sSubPr>
                          <m:ctrlPr>
                            <a:rPr lang="en-GB" sz="2200" b="0" i="1">
                              <a:solidFill>
                                <a:schemeClr val="tx1"/>
                              </a:solidFill>
                              <a:latin typeface="Cambria Math"/>
                              <a:ea typeface="Cambria Math"/>
                              <a:cs typeface="Cambria Math"/>
                            </a:rPr>
                          </m:ctrlPr>
                        </m:sSubPr>
                        <m:e>
                          <m:r>
                            <m:rPr/>
                            <a:rPr lang="en-GB" sz="2200" b="0" i="1">
                              <a:solidFill>
                                <a:schemeClr val="tx1"/>
                              </a:solidFill>
                              <a:latin typeface="Cambria Math"/>
                            </a:rPr>
                            <m:t>𝜎</m:t>
                          </m:r>
                        </m:e>
                        <m:sub>
                          <m:r>
                            <m:rPr/>
                            <a:rPr lang="en-GB" sz="2200" b="0" i="1">
                              <a:solidFill>
                                <a:schemeClr val="tx1"/>
                              </a:solidFill>
                              <a:latin typeface="Cambria Math"/>
                            </a:rPr>
                            <m:t>𝑖</m:t>
                          </m:r>
                        </m:sub>
                      </m:sSub>
                      <m:r>
                        <m:rPr/>
                        <a:rPr lang="en-GB" sz="2200" b="0" i="1">
                          <a:solidFill>
                            <a:schemeClr val="tx1"/>
                          </a:solidFill>
                          <a:latin typeface="Cambria Math"/>
                        </a:rPr>
                        <m:t>+</m:t>
                      </m:r>
                      <m:r>
                        <m:rPr/>
                        <a:rPr lang="en-GB" sz="2200" b="0" i="1">
                          <a:solidFill>
                            <a:schemeClr val="tx1"/>
                          </a:solidFill>
                          <a:latin typeface="Cambria Math"/>
                        </a:rPr>
                        <m:t>𝑆</m:t>
                      </m:r>
                      <m:r>
                        <m:rPr/>
                        <a:rPr lang="en-GB" sz="2200" b="0" i="1">
                          <a:solidFill>
                            <a:schemeClr val="tx1"/>
                          </a:solidFill>
                          <a:latin typeface="Cambria Math"/>
                        </a:rPr>
                        <m:t>+5</m:t>
                      </m:r>
                      <m:sSub>
                        <m:sSubPr>
                          <m:ctrlPr>
                            <a:rPr lang="en-GB" sz="2200" b="0" i="1">
                              <a:solidFill>
                                <a:schemeClr val="tx1"/>
                              </a:solidFill>
                              <a:latin typeface="Cambria Math"/>
                              <a:ea typeface="Cambria Math"/>
                              <a:cs typeface="Cambria Math"/>
                            </a:rPr>
                          </m:ctrlPr>
                        </m:sSubPr>
                        <m:e>
                          <m:r>
                            <m:rPr/>
                            <a:rPr lang="en-GB" sz="2200" b="0" i="1">
                              <a:solidFill>
                                <a:schemeClr val="tx1"/>
                              </a:solidFill>
                              <a:latin typeface="Cambria Math"/>
                            </a:rPr>
                            <m:t>𝜎</m:t>
                          </m:r>
                        </m:e>
                        <m:sub>
                          <m:r>
                            <m:rPr/>
                            <a:rPr lang="en-GB" sz="2200" b="0" i="1">
                              <a:solidFill>
                                <a:schemeClr val="tx1"/>
                              </a:solidFill>
                              <a:latin typeface="Cambria Math"/>
                            </a:rPr>
                            <m:t>𝑠</m:t>
                          </m:r>
                        </m:sub>
                      </m:sSub>
                    </m:oMath>
                  </m:oMathPara>
                </a14:m>
              </mc:Choice>
              <mc:Fallback/>
            </mc:AlternateContent>
            <a:r>
              <a:rPr lang="en-GB" sz="2200" b="0" i="0" u="none" strike="noStrike" cap="none" spc="0">
                <a:solidFill>
                  <a:schemeClr val="tx1"/>
                </a:solidFill>
                <a:latin typeface="Calibri"/>
                <a:ea typeface="Calibri"/>
                <a:cs typeface="Calibri"/>
              </a:rPr>
              <a:t>, and bump amplitude of </a:t>
            </a:r>
            <mc:AlternateContent xmlns:mc="http://schemas.openxmlformats.org/markup-compatibility/2006" xmlns:m="http://schemas.openxmlformats.org/officeDocument/2006/math">
              <mc:Choice xmlns:a14="http://schemas.microsoft.com/office/drawing/2010/main" Requires="a14">
                <a14:m>
                  <m:oMathPara>
                    <m:oMathParaPr/>
                    <m:oMath>
                      <m:r>
                        <m:rPr/>
                        <a:rPr lang="en-GB" sz="2200" b="0" i="1">
                          <a:solidFill>
                            <a:schemeClr val="tx1"/>
                          </a:solidFill>
                          <a:latin typeface="Cambria Math"/>
                        </a:rPr>
                        <m:t>10</m:t>
                      </m:r>
                      <m:sSub>
                        <m:sSubPr>
                          <m:ctrlPr>
                            <a:rPr lang="en-GB" sz="2200" b="0" i="1">
                              <a:solidFill>
                                <a:schemeClr val="tx1"/>
                              </a:solidFill>
                              <a:latin typeface="Cambria Math"/>
                              <a:ea typeface="Cambria Math"/>
                              <a:cs typeface="Cambria Math"/>
                            </a:rPr>
                          </m:ctrlPr>
                        </m:sSubPr>
                        <m:e>
                          <m:r>
                            <m:rPr/>
                            <a:rPr lang="en-GB" sz="2200" b="0" i="1">
                              <a:solidFill>
                                <a:schemeClr val="tx1"/>
                              </a:solidFill>
                              <a:latin typeface="Cambria Math"/>
                            </a:rPr>
                            <m:t>𝜎</m:t>
                          </m:r>
                        </m:e>
                        <m:sub>
                          <m:r>
                            <m:rPr/>
                            <a:rPr lang="en-GB" sz="2200" b="0" i="1">
                              <a:solidFill>
                                <a:schemeClr val="tx1"/>
                              </a:solidFill>
                              <a:latin typeface="Cambria Math"/>
                            </a:rPr>
                            <m:t>𝑖</m:t>
                          </m:r>
                        </m:sub>
                      </m:sSub>
                      <m:r>
                        <m:rPr/>
                        <a:rPr lang="en-GB" sz="2200" b="0" i="1">
                          <a:solidFill>
                            <a:schemeClr val="tx1"/>
                          </a:solidFill>
                          <a:latin typeface="Cambria Math"/>
                        </a:rPr>
                        <m:t>+</m:t>
                      </m:r>
                      <m:r>
                        <m:rPr/>
                        <a:rPr lang="en-GB" sz="2200" b="0" i="1">
                          <a:solidFill>
                            <a:schemeClr val="tx1"/>
                          </a:solidFill>
                          <a:latin typeface="Cambria Math"/>
                        </a:rPr>
                        <m:t>𝑆</m:t>
                      </m:r>
                    </m:oMath>
                  </m:oMathPara>
                </a14:m>
              </mc:Choice>
              <mc:Fallback/>
            </mc:AlternateContent>
            <a:r>
              <a:rPr lang="en-GB" sz="2200" b="0" i="0" u="none" strike="noStrike" cap="none" spc="0">
                <a:solidFill>
                  <a:schemeClr val="tx1"/>
                </a:solidFill>
                <a:latin typeface="Calibri"/>
                <a:ea typeface="Calibri"/>
                <a:cs typeface="Calibri"/>
              </a:rPr>
              <a:t>. </a:t>
            </a:r>
            <a:endParaRPr sz="2200">
              <a:solidFill>
                <a:schemeClr val="tx1"/>
              </a:solidFill>
            </a:endParaRPr>
          </a:p>
          <a:p>
            <a:pPr marL="342900" indent="-342900">
              <a:lnSpc>
                <a:spcPct val="100000"/>
              </a:lnSpc>
              <a:buClr>
                <a:srgbClr val="FF9933"/>
              </a:buClr>
              <a:buFont typeface="Wingdings"/>
              <a:buChar char="§"/>
              <a:defRPr/>
            </a:pPr>
            <mc:AlternateContent xmlns:mc="http://schemas.openxmlformats.org/markup-compatibility/2006" xmlns:m="http://schemas.openxmlformats.org/officeDocument/2006/math">
              <mc:Choice xmlns:a14="http://schemas.microsoft.com/office/drawing/2010/main" Requires="a14">
                <a14:m>
                  <m:oMathPara>
                    <m:oMathParaPr/>
                    <m:oMath>
                      <m:r>
                        <m:rPr/>
                        <a:rPr lang="en-GB" sz="2200">
                          <a:solidFill>
                            <a:schemeClr val="tx1"/>
                          </a:solidFill>
                        </a:rPr>
                        <m:t>200 </m:t>
                      </m:r>
                      <m:r>
                        <m:rPr>
                          <m:sty m:val="p"/>
                        </m:rPr>
                        <a:rPr lang="en-GB" sz="2200">
                          <a:solidFill>
                            <a:schemeClr val="tx1"/>
                          </a:solidFill>
                        </a:rPr>
                        <m:t>μm</m:t>
                      </m:r>
                    </m:oMath>
                  </m:oMathPara>
                </a14:m>
              </mc:Choice>
              <mc:Fallback/>
            </mc:AlternateContent>
            <a:r>
              <a:rPr lang="en-GB" sz="2200" b="0" i="0" u="none" strike="noStrike" cap="none" spc="0">
                <a:solidFill>
                  <a:schemeClr val="tx1"/>
                </a:solidFill>
                <a:latin typeface="Calibri"/>
                <a:ea typeface="Calibri"/>
                <a:cs typeface="Calibri"/>
              </a:rPr>
              <a:t> septum-width means the beam-beam separation is </a:t>
            </a:r>
            <mc:AlternateContent xmlns:mc="http://schemas.openxmlformats.org/markup-compatibility/2006" xmlns:m="http://schemas.openxmlformats.org/officeDocument/2006/math">
              <mc:Choice xmlns:a14="http://schemas.microsoft.com/office/drawing/2010/main" Requires="a14">
                <a14:m>
                  <m:oMathPara>
                    <m:oMathParaPr/>
                    <m:oMath>
                      <m:r>
                        <m:rPr>
                          <m:sty m:val="i"/>
                        </m:rPr>
                        <a:rPr lang="en-GB" sz="2200" b="0" i="1">
                          <a:solidFill>
                            <a:schemeClr val="tx1"/>
                          </a:solidFill>
                          <a:latin typeface="Cambria Math"/>
                          <a:ea typeface="Cambria Math"/>
                          <a:cs typeface="Cambria Math"/>
                        </a:rPr>
                        <m:t>∴</m:t>
                      </m:r>
                      <m:r>
                        <m:rPr>
                          <m:sty m:val="i"/>
                        </m:rPr>
                        <a:rPr lang="en-GB" sz="2200" i="1">
                          <a:solidFill>
                            <a:schemeClr val="tx1"/>
                          </a:solidFill>
                          <a:latin typeface="Cambria Math"/>
                          <a:ea typeface="Cambria Math"/>
                          <a:cs typeface="Cambria Math"/>
                        </a:rPr>
                        <m:t>10.</m:t>
                      </m:r>
                      <m:r>
                        <m:rPr>
                          <m:sty m:val="i"/>
                        </m:rPr>
                        <a:rPr lang="en-GB" sz="2200" i="1">
                          <a:solidFill>
                            <a:schemeClr val="tx1"/>
                          </a:solidFill>
                          <a:latin typeface="Cambria Math"/>
                          <a:ea typeface="Cambria Math"/>
                          <a:cs typeface="Cambria Math"/>
                        </a:rPr>
                        <m:t>3</m:t>
                      </m:r>
                      <m:r>
                        <m:rPr>
                          <m:sty m:val="i"/>
                        </m:rPr>
                        <a:rPr lang="en-GB" sz="2200" i="1">
                          <a:solidFill>
                            <a:schemeClr val="tx1"/>
                          </a:solidFill>
                          <a:latin typeface="Cambria Math"/>
                          <a:ea typeface="Cambria Math"/>
                          <a:cs typeface="Cambria Math"/>
                        </a:rPr>
                        <m:t>𝜎</m:t>
                      </m:r>
                      <m:r>
                        <m:rPr>
                          <m:sty m:val="i"/>
                        </m:rPr>
                        <a:rPr lang="en-GB" sz="2200" b="0" i="0">
                          <a:solidFill>
                            <a:schemeClr val="tx1"/>
                          </a:solidFill>
                          <a:latin typeface="Cambria Math"/>
                          <a:ea typeface="Cambria Math"/>
                          <a:cs typeface="Cambria Math"/>
                        </a:rPr>
                        <m:t>, </m:t>
                      </m:r>
                    </m:oMath>
                  </m:oMathPara>
                </a14:m>
              </mc:Choice>
              <mc:Fallback/>
            </mc:AlternateContent>
            <a:r>
              <a:rPr lang="en-GB" sz="2200" b="0" i="0" u="none" strike="noStrike" cap="none" spc="0">
                <a:solidFill>
                  <a:schemeClr val="tx1"/>
                </a:solidFill>
                <a:latin typeface="Calibri"/>
                <a:ea typeface="Calibri"/>
                <a:cs typeface="Calibri"/>
              </a:rPr>
              <a:t>as </a:t>
            </a:r>
            <mc:AlternateContent xmlns:mc="http://schemas.openxmlformats.org/markup-compatibility/2006" xmlns:m="http://schemas.openxmlformats.org/officeDocument/2006/math">
              <mc:Choice xmlns:a14="http://schemas.microsoft.com/office/drawing/2010/main" Requires="a14">
                <a14:m>
                  <m:oMathPara>
                    <m:oMathParaPr/>
                    <m:oMath>
                      <m:sSub>
                        <m:sSubPr>
                          <m:ctrlPr>
                            <a:rPr>
                              <a:solidFill>
                                <a:schemeClr val="tx1"/>
                              </a:solidFill>
                              <a:latin typeface="Cambria Math"/>
                              <a:ea typeface="Cambria Math"/>
                              <a:cs typeface="Cambria Math"/>
                            </a:rPr>
                          </m:ctrlPr>
                        </m:sSubPr>
                        <m:e>
                          <m:r>
                            <m:rPr/>
                            <a:rPr>
                              <a:solidFill>
                                <a:schemeClr val="tx1"/>
                              </a:solidFill>
                            </a:rPr>
                            <m:t>𝜎</m:t>
                          </m:r>
                        </m:e>
                        <m:sub>
                          <m:r>
                            <m:rPr/>
                            <a:rPr>
                              <a:solidFill>
                                <a:schemeClr val="tx1"/>
                              </a:solidFill>
                            </a:rPr>
                            <m:t>x</m:t>
                          </m:r>
                        </m:sub>
                      </m:sSub>
                    </m:oMath>
                  </m:oMathPara>
                </a14:m>
              </mc:Choice>
              <mc:Fallback/>
            </mc:AlternateContent>
            <a:r>
              <a:rPr lang="en-GB" sz="2200" b="0" i="0" u="none" strike="noStrike" cap="none" spc="0">
                <a:solidFill>
                  <a:schemeClr val="tx1"/>
                </a:solidFill>
                <a:latin typeface="Calibri"/>
                <a:ea typeface="Calibri"/>
                <a:cs typeface="Calibri"/>
              </a:rPr>
              <a:t>= </a:t>
            </a:r>
            <a:r>
              <a:rPr lang="en-US" sz="2200" b="0" i="0" u="none" strike="noStrike" cap="none" spc="0">
                <a:solidFill>
                  <a:schemeClr val="tx1"/>
                </a:solidFill>
                <a:latin typeface="Calibri"/>
                <a:ea typeface="Calibri"/>
                <a:cs typeface="Calibri"/>
              </a:rPr>
              <a:t>0.</a:t>
            </a:r>
            <a:r>
              <a:rPr lang="en-US" sz="2200" b="0" i="0" u="none" strike="noStrike" cap="none" spc="0">
                <a:solidFill>
                  <a:schemeClr val="tx1"/>
                </a:solidFill>
                <a:latin typeface="Calibri"/>
                <a:ea typeface="Calibri"/>
                <a:cs typeface="Calibri"/>
              </a:rPr>
              <a:t>75 mm.</a:t>
            </a:r>
            <a:r>
              <a:rPr lang="en-GB" sz="2200" b="0" i="0" u="none" strike="noStrike" cap="none" spc="0">
                <a:solidFill>
                  <a:schemeClr val="tx1"/>
                </a:solidFill>
                <a:latin typeface="Calibri"/>
                <a:ea typeface="Calibri"/>
                <a:cs typeface="Calibri"/>
              </a:rPr>
              <a:t> </a:t>
            </a:r>
            <a:endParaRPr sz="2200" b="0" i="0" u="none" strike="noStrike" cap="none" spc="0">
              <a:solidFill>
                <a:schemeClr val="tx1"/>
              </a:solidFill>
              <a:latin typeface="Calibri"/>
              <a:ea typeface="Calibri"/>
              <a:cs typeface="Calibri"/>
            </a:endParaRPr>
          </a:p>
          <a:p>
            <a:pPr marL="316922" marR="0" indent="-316922" algn="l" defTabSz="914400">
              <a:lnSpc>
                <a:spcPct val="100000"/>
              </a:lnSpc>
              <a:spcBef>
                <a:spcPts val="1799"/>
              </a:spcBef>
              <a:spcAft>
                <a:spcPts val="399"/>
              </a:spcAft>
              <a:buClr>
                <a:srgbClr val="E68937"/>
              </a:buClr>
              <a:buFont typeface="Wingdings"/>
              <a:buChar char="§"/>
              <a:defRPr/>
            </a:pPr>
            <a:r>
              <a:rPr lang="en-GB" sz="2200" b="0" i="0" u="none" strike="noStrike" cap="none" spc="0">
                <a:solidFill>
                  <a:schemeClr val="tx1"/>
                </a:solidFill>
                <a:latin typeface="Calibri"/>
                <a:ea typeface="Calibri"/>
                <a:cs typeface="Calibri"/>
              </a:rPr>
              <a:t>Kicker deflection: 12.5 µrad.</a:t>
            </a:r>
            <a:endParaRPr sz="2200" b="0" i="0" u="none" strike="noStrike" cap="none" spc="0">
              <a:solidFill>
                <a:schemeClr val="tx1"/>
              </a:solidFill>
              <a:latin typeface="Calibri"/>
              <a:ea typeface="Calibri"/>
              <a:cs typeface="Calibri"/>
            </a:endParaRPr>
          </a:p>
          <a:p>
            <a:pPr marL="316922" marR="0" indent="-316922" algn="l" defTabSz="914400">
              <a:lnSpc>
                <a:spcPct val="100000"/>
              </a:lnSpc>
              <a:spcBef>
                <a:spcPts val="1799"/>
              </a:spcBef>
              <a:spcAft>
                <a:spcPts val="399"/>
              </a:spcAft>
              <a:buClr>
                <a:srgbClr val="E68937"/>
              </a:buClr>
              <a:buFont typeface="Wingdings"/>
              <a:buChar char="§"/>
              <a:defRPr/>
            </a:pPr>
            <a:r>
              <a:rPr lang="en-GB" sz="2200" b="0" i="0" u="none" strike="noStrike" cap="none" spc="0">
                <a:solidFill>
                  <a:schemeClr val="tx1"/>
                </a:solidFill>
                <a:latin typeface="Calibri"/>
                <a:ea typeface="Calibri"/>
                <a:cs typeface="Calibri"/>
              </a:rPr>
              <a:t>Septum deflection: 65 </a:t>
            </a:r>
            <a:r>
              <a:rPr lang="en-GB" sz="2200" b="0" i="0" u="none" strike="noStrike" cap="none" spc="0">
                <a:solidFill>
                  <a:schemeClr val="tx1"/>
                </a:solidFill>
                <a:latin typeface="Calibri"/>
                <a:ea typeface="Calibri"/>
                <a:cs typeface="Calibri"/>
              </a:rPr>
              <a:t>µrad, achievable with two 3 m modules with </a:t>
            </a:r>
            <mc:AlternateContent xmlns:mc="http://schemas.openxmlformats.org/markup-compatibility/2006" xmlns:m="http://schemas.openxmlformats.org/officeDocument/2006/math">
              <mc:Choice xmlns:a14="http://schemas.microsoft.com/office/drawing/2010/main" Requires="a14">
                <a14:m>
                  <m:oMathPara>
                    <m:oMathParaPr/>
                    <m:oMath>
                      <m:r>
                        <m:rPr/>
                        <a:rPr lang="en-GB" sz="2200" b="0" i="1">
                          <a:solidFill>
                            <a:schemeClr val="tx1"/>
                          </a:solidFill>
                        </a:rPr>
                        <m:t>𝐸</m:t>
                      </m:r>
                      <m:r>
                        <m:rPr/>
                        <a:rPr lang="en-GB" sz="2200" b="0" i="1">
                          <a:solidFill>
                            <a:schemeClr val="tx1"/>
                          </a:solidFill>
                        </a:rPr>
                        <m:t>=2</m:t>
                      </m:r>
                      <m:f>
                        <m:fPr>
                          <m:ctrlPr>
                            <a:rPr lang="en-GB" sz="2200" b="0" i="0">
                              <a:solidFill>
                                <a:schemeClr val="tx1"/>
                              </a:solidFill>
                              <a:latin typeface="Cambria Math"/>
                              <a:ea typeface="Cambria Math"/>
                              <a:cs typeface="Cambria Math"/>
                            </a:rPr>
                          </m:ctrlPr>
                        </m:fPr>
                        <m:num>
                          <m:r>
                            <m:rPr>
                              <m:sty m:val="p"/>
                            </m:rPr>
                            <a:rPr lang="en-GB" sz="2200" b="0" i="0">
                              <a:solidFill>
                                <a:schemeClr val="tx1"/>
                              </a:solidFill>
                            </a:rPr>
                            <m:t>MV</m:t>
                          </m:r>
                        </m:num>
                        <m:den>
                          <m:r>
                            <m:rPr>
                              <m:sty m:val="p"/>
                            </m:rPr>
                            <a:rPr lang="en-GB" sz="2200" b="0" i="0">
                              <a:solidFill>
                                <a:schemeClr val="tx1"/>
                              </a:solidFill>
                            </a:rPr>
                            <m:t>m</m:t>
                          </m:r>
                        </m:den>
                      </m:f>
                    </m:oMath>
                  </m:oMathPara>
                </a14:m>
              </mc:Choice>
              <mc:Fallback/>
            </mc:AlternateContent>
            <a:r>
              <a:rPr lang="en-GB" sz="2200" b="0" i="0" u="none" strike="noStrike" cap="none" spc="0">
                <a:solidFill>
                  <a:schemeClr val="tx1"/>
                </a:solidFill>
                <a:latin typeface="Calibri"/>
                <a:ea typeface="Calibri"/>
                <a:cs typeface="Calibri"/>
              </a:rPr>
              <a:t>.</a:t>
            </a:r>
            <a:endParaRPr sz="2200" b="0" i="0" u="none" strike="noStrike" cap="none" spc="0">
              <a:solidFill>
                <a:schemeClr val="tx1"/>
              </a:solidFill>
              <a:latin typeface="Calibri"/>
              <a:ea typeface="Calibri"/>
              <a:cs typeface="Calibri"/>
            </a:endParaRPr>
          </a:p>
          <a:p>
            <a:pPr marL="316922" marR="0" indent="-316922" algn="l" defTabSz="914400">
              <a:lnSpc>
                <a:spcPct val="100000"/>
              </a:lnSpc>
              <a:spcBef>
                <a:spcPts val="1799"/>
              </a:spcBef>
              <a:spcAft>
                <a:spcPts val="399"/>
              </a:spcAft>
              <a:buClr>
                <a:srgbClr val="E68937"/>
              </a:buClr>
              <a:buFont typeface="Wingdings"/>
              <a:buChar char="§"/>
              <a:defRPr/>
            </a:pPr>
            <a:r>
              <a:rPr lang="en-GB" sz="2200" b="0" i="0" u="none" strike="noStrike" cap="none" spc="0">
                <a:solidFill>
                  <a:schemeClr val="tx1"/>
                </a:solidFill>
                <a:latin typeface="Calibri"/>
                <a:ea typeface="Calibri"/>
                <a:cs typeface="Calibri"/>
              </a:rPr>
              <a:t>Bump amplitude: </a:t>
            </a:r>
            <a:r>
              <a:rPr lang="en-US" sz="2200" b="0" i="0" u="none" strike="noStrike" cap="none" spc="0">
                <a:solidFill>
                  <a:schemeClr val="tx1"/>
                </a:solidFill>
                <a:latin typeface="Calibri"/>
                <a:ea typeface="Calibri"/>
                <a:cs typeface="Calibri"/>
              </a:rPr>
              <a:t>7.6 mm</a:t>
            </a:r>
            <a:r>
              <a:rPr lang="en-GB" sz="2200" b="0" i="0" u="none" strike="noStrike" cap="none" spc="0">
                <a:solidFill>
                  <a:schemeClr val="tx1"/>
                </a:solidFill>
                <a:latin typeface="Calibri"/>
                <a:ea typeface="Calibri"/>
                <a:cs typeface="Calibri"/>
              </a:rPr>
              <a:t>. </a:t>
            </a:r>
            <a:r>
              <a:rPr lang="en-GB" sz="2200" b="0" i="0" u="none" strike="noStrike" cap="none" spc="0">
                <a:solidFill>
                  <a:schemeClr val="tx1"/>
                </a:solidFill>
                <a:latin typeface="Calibri"/>
                <a:ea typeface="Calibri"/>
                <a:cs typeface="Calibri"/>
              </a:rPr>
              <a:t>Injected beam offset at septum: 15.7 mm.</a:t>
            </a:r>
            <a:endParaRPr sz="2200" b="0" i="0" u="none" strike="noStrike" cap="none" spc="0">
              <a:solidFill>
                <a:schemeClr val="tx1"/>
              </a:solidFill>
              <a:latin typeface="Calibri"/>
              <a:ea typeface="Calibri"/>
              <a:cs typeface="Calibri"/>
            </a:endParaRPr>
          </a:p>
        </p:txBody>
      </p:sp>
      <p:sp>
        <p:nvSpPr>
          <p:cNvPr id="3" name="Title 2" hidden="0"/>
          <p:cNvSpPr>
            <a:spLocks noGrp="1"/>
          </p:cNvSpPr>
          <p:nvPr isPhoto="0" userDrawn="0">
            <p:ph type="title" hasCustomPrompt="0"/>
          </p:nvPr>
        </p:nvSpPr>
        <p:spPr bwMode="auto"/>
        <p:txBody>
          <a:bodyPr/>
          <a:lstStyle/>
          <a:p>
            <a:pPr>
              <a:defRPr/>
            </a:pPr>
            <a:r>
              <a:rPr lang="en-GB" sz="4000">
                <a:latin typeface="Calibri"/>
                <a:cs typeface="Calibri"/>
              </a:rPr>
              <a:t>Conventional injection (off-axis)</a:t>
            </a:r>
            <a:endParaRPr sz="4000"/>
          </a:p>
        </p:txBody>
      </p:sp>
      <p:pic>
        <p:nvPicPr>
          <p:cNvPr id="4" name="Picture 3" hidden="0"/>
          <p:cNvPicPr>
            <a:picLocks noChangeAspect="1"/>
          </p:cNvPicPr>
          <p:nvPr isPhoto="0" userDrawn="0"/>
        </p:nvPicPr>
        <p:blipFill>
          <a:blip r:embed="rId2"/>
          <a:srcRect l="61042" t="21852" r="15521" b="16295"/>
          <a:stretch/>
        </p:blipFill>
        <p:spPr bwMode="auto">
          <a:xfrm flipH="0" flipV="0">
            <a:off x="6068449" y="1267884"/>
            <a:ext cx="5879099" cy="4363598"/>
          </a:xfrm>
          <a:prstGeom prst="rect">
            <a:avLst/>
          </a:prstGeom>
        </p:spPr>
      </p:pic>
      <p:sp>
        <p:nvSpPr>
          <p:cNvPr id="5" name="TextBox 4" hidden="0"/>
          <p:cNvSpPr txBox="1"/>
          <p:nvPr isPhoto="0" userDrawn="0"/>
        </p:nvSpPr>
        <p:spPr bwMode="auto">
          <a:xfrm>
            <a:off x="7475806" y="2461110"/>
            <a:ext cx="1651035" cy="350555"/>
          </a:xfrm>
          <a:prstGeom prst="rect">
            <a:avLst/>
          </a:prstGeom>
          <a:noFill/>
        </p:spPr>
        <p:txBody>
          <a:bodyPr wrap="square" rtlCol="0">
            <a:spAutoFit/>
          </a:bodyPr>
          <a:lstStyle/>
          <a:p>
            <a:pPr algn="ctr">
              <a:defRPr/>
            </a:pPr>
            <a:r>
              <a:rPr lang="en-GB" sz="1700" i="1">
                <a:latin typeface="Times New Roman"/>
                <a:cs typeface="Times New Roman"/>
              </a:rPr>
              <a:t>Kicker</a:t>
            </a:r>
            <a:endParaRPr sz="1700"/>
          </a:p>
        </p:txBody>
      </p:sp>
      <p:sp>
        <p:nvSpPr>
          <p:cNvPr id="6" name="TextBox 5" hidden="0"/>
          <p:cNvSpPr txBox="1"/>
          <p:nvPr isPhoto="0" userDrawn="0"/>
        </p:nvSpPr>
        <p:spPr bwMode="auto">
          <a:xfrm>
            <a:off x="9280548" y="2461110"/>
            <a:ext cx="1651035" cy="350555"/>
          </a:xfrm>
          <a:prstGeom prst="rect">
            <a:avLst/>
          </a:prstGeom>
          <a:noFill/>
        </p:spPr>
        <p:txBody>
          <a:bodyPr wrap="square" rtlCol="0">
            <a:spAutoFit/>
          </a:bodyPr>
          <a:lstStyle/>
          <a:p>
            <a:pPr algn="ctr">
              <a:defRPr/>
            </a:pPr>
            <a:r>
              <a:rPr lang="en-GB" sz="1700" i="1">
                <a:latin typeface="Times New Roman"/>
                <a:cs typeface="Times New Roman"/>
              </a:rPr>
              <a:t>Kicker</a:t>
            </a:r>
            <a:endParaRPr sz="1700"/>
          </a:p>
        </p:txBody>
      </p:sp>
      <p:sp>
        <p:nvSpPr>
          <p:cNvPr id="7" name="TextBox 6" hidden="0"/>
          <p:cNvSpPr txBox="1"/>
          <p:nvPr isPhoto="0" userDrawn="0"/>
        </p:nvSpPr>
        <p:spPr bwMode="auto">
          <a:xfrm>
            <a:off x="8301308" y="2461110"/>
            <a:ext cx="1651035" cy="350555"/>
          </a:xfrm>
          <a:prstGeom prst="rect">
            <a:avLst/>
          </a:prstGeom>
          <a:noFill/>
        </p:spPr>
        <p:txBody>
          <a:bodyPr wrap="square" rtlCol="0">
            <a:spAutoFit/>
          </a:bodyPr>
          <a:lstStyle/>
          <a:p>
            <a:pPr algn="ctr">
              <a:defRPr/>
            </a:pPr>
            <a:r>
              <a:rPr lang="en-GB" sz="1700" i="1">
                <a:latin typeface="Times New Roman"/>
                <a:cs typeface="Times New Roman"/>
              </a:rPr>
              <a:t>Septum</a:t>
            </a:r>
            <a:endParaRPr sz="1700"/>
          </a:p>
        </p:txBody>
      </p:sp>
      <p:sp>
        <p:nvSpPr>
          <p:cNvPr id="8" name="Date Placeholder 7" hidden="0"/>
          <p:cNvSpPr>
            <a:spLocks noGrp="1"/>
          </p:cNvSpPr>
          <p:nvPr isPhoto="0" userDrawn="0">
            <p:ph type="dt" sz="half" idx="10" hasCustomPrompt="0"/>
          </p:nvPr>
        </p:nvSpPr>
        <p:spPr bwMode="auto"/>
        <p:txBody>
          <a:bodyPr/>
          <a:lstStyle/>
          <a:p>
            <a:pPr>
              <a:defRPr/>
            </a:pPr>
            <a:r>
              <a:rPr lang="en-GB"/>
              <a:t>07/12/2021</a:t>
            </a:r>
            <a:endParaRPr/>
          </a:p>
        </p:txBody>
      </p:sp>
      <p:sp>
        <p:nvSpPr>
          <p:cNvPr id="9" name="Footer Placeholder 8" hidden="0"/>
          <p:cNvSpPr>
            <a:spLocks noGrp="1"/>
          </p:cNvSpPr>
          <p:nvPr isPhoto="0" userDrawn="0">
            <p:ph type="ftr" sz="quarter" idx="11" hasCustomPrompt="0"/>
          </p:nvPr>
        </p:nvSpPr>
        <p:spPr bwMode="auto"/>
        <p:txBody>
          <a:bodyPr/>
          <a:lstStyle/>
          <a:p>
            <a:pPr>
              <a:defRPr/>
            </a:pPr>
            <a:r>
              <a:rPr lang="en-GB"/>
              <a:t>R. Ramjiawan</a:t>
            </a:r>
            <a:endParaRPr/>
          </a:p>
        </p:txBody>
      </p:sp>
      <p:sp>
        <p:nvSpPr>
          <p:cNvPr id="10" name="Slide Number Placeholder 9"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Content Placeholder 1" hidden="0"/>
          <p:cNvSpPr>
            <a:spLocks noGrp="1"/>
          </p:cNvSpPr>
          <p:nvPr isPhoto="0" userDrawn="0">
            <p:ph idx="1" hasCustomPrompt="0"/>
          </p:nvPr>
        </p:nvSpPr>
        <p:spPr bwMode="auto">
          <a:xfrm flipH="0" flipV="0">
            <a:off x="568409" y="1182687"/>
            <a:ext cx="8141639" cy="4608511"/>
          </a:xfrm>
        </p:spPr>
        <p:txBody>
          <a:bodyPr/>
          <a:lstStyle/>
          <a:p>
            <a:pPr>
              <a:spcBef>
                <a:spcPts val="1199"/>
              </a:spcBef>
              <a:buClr>
                <a:srgbClr val="FF9933"/>
              </a:buClr>
              <a:defRPr/>
            </a:pPr>
            <a:r>
              <a:rPr lang="en-GB" sz="2200" b="0">
                <a:solidFill>
                  <a:srgbClr val="0033A0"/>
                </a:solidFill>
                <a:latin typeface="Calibri"/>
                <a:cs typeface="Calibri"/>
              </a:rPr>
              <a:t>Electrostatic septum with wires under tension separating the high-field and field-free regions. High-field between the wires and cathode.</a:t>
            </a:r>
            <a:endParaRPr sz="2200"/>
          </a:p>
          <a:p>
            <a:pPr>
              <a:spcBef>
                <a:spcPts val="1200"/>
              </a:spcBef>
              <a:buClr>
                <a:srgbClr val="FF9933"/>
              </a:buClr>
              <a:defRPr/>
            </a:pPr>
            <a:r>
              <a:rPr lang="en-GB" sz="2200" b="0">
                <a:solidFill>
                  <a:schemeClr val="tx1"/>
                </a:solidFill>
                <a:latin typeface="Calibri"/>
                <a:cs typeface="Calibri"/>
              </a:rPr>
              <a:t>Such a thin septum requires a dedicated positioning system for alignment. </a:t>
            </a:r>
            <a:endParaRPr lang="en-GB" sz="2200" b="0">
              <a:solidFill>
                <a:srgbClr val="0033A0"/>
              </a:solidFill>
              <a:latin typeface="Calibri"/>
              <a:cs typeface="Calibri"/>
            </a:endParaRPr>
          </a:p>
          <a:p>
            <a:pPr>
              <a:spcBef>
                <a:spcPts val="1199"/>
              </a:spcBef>
              <a:buClr>
                <a:srgbClr val="FF9933"/>
              </a:buClr>
              <a:defRPr/>
            </a:pPr>
            <a:r>
              <a:rPr sz="2200" b="1" i="0" u="none">
                <a:solidFill>
                  <a:srgbClr val="E68937"/>
                </a:solidFill>
                <a:latin typeface="Calibri"/>
                <a:ea typeface="Calibri"/>
                <a:cs typeface="Calibri"/>
              </a:rPr>
              <a:t>“J. Borbu</a:t>
            </a:r>
            <a:r>
              <a:rPr lang="en-GB" sz="2200" b="1" i="0" u="none">
                <a:solidFill>
                  <a:srgbClr val="E68937"/>
                </a:solidFill>
                <a:latin typeface="Calibri"/>
                <a:ea typeface="Calibri"/>
                <a:cs typeface="Calibri"/>
              </a:rPr>
              <a:t>r</a:t>
            </a:r>
            <a:r>
              <a:rPr sz="2200" b="1" i="0" u="none">
                <a:solidFill>
                  <a:srgbClr val="E68937"/>
                </a:solidFill>
                <a:latin typeface="Calibri"/>
                <a:ea typeface="Calibri"/>
                <a:cs typeface="Calibri"/>
              </a:rPr>
              <a:t>gh (SY-ABT-SE) will </a:t>
            </a:r>
            <a:r>
              <a:rPr lang="en-GB" sz="2200" b="1" i="0" u="none">
                <a:solidFill>
                  <a:srgbClr val="E68937"/>
                </a:solidFill>
                <a:latin typeface="Calibri"/>
                <a:ea typeface="Calibri"/>
                <a:cs typeface="Calibri"/>
              </a:rPr>
              <a:t>start</a:t>
            </a:r>
            <a:r>
              <a:rPr sz="2200" b="1" i="0" u="none">
                <a:solidFill>
                  <a:srgbClr val="E68937"/>
                </a:solidFill>
                <a:latin typeface="Calibri"/>
                <a:ea typeface="Calibri"/>
                <a:cs typeface="Calibri"/>
              </a:rPr>
              <a:t> R&amp;D in 2022 to look into the effect of X-rays on electrostatic septa sparking rates as a function of voltage</a:t>
            </a:r>
            <a:endParaRPr sz="2200" b="1">
              <a:solidFill>
                <a:srgbClr val="E68937"/>
              </a:solidFill>
              <a:latin typeface="Calibri"/>
              <a:ea typeface="Calibri"/>
              <a:cs typeface="Calibri"/>
            </a:endParaRPr>
          </a:p>
          <a:p>
            <a:pPr marL="342900" indent="-342900">
              <a:buClr>
                <a:srgbClr val="FF9933"/>
              </a:buClr>
              <a:buFont typeface="Wingdings"/>
              <a:buChar char="§"/>
              <a:defRPr/>
            </a:pPr>
            <a:endParaRPr sz="2200" b="1">
              <a:solidFill>
                <a:srgbClr val="E68937"/>
              </a:solidFill>
              <a:latin typeface="Calibri"/>
              <a:ea typeface="Calibri"/>
              <a:cs typeface="Calibri"/>
            </a:endParaRPr>
          </a:p>
          <a:p>
            <a:pPr marL="342900" indent="-342900">
              <a:buClr>
                <a:srgbClr val="FF9933"/>
              </a:buClr>
              <a:buFont typeface="Wingdings"/>
              <a:buChar char="§"/>
              <a:defRPr/>
            </a:pPr>
            <a:endParaRPr sz="2200">
              <a:latin typeface="Calibri"/>
              <a:cs typeface="Calibri"/>
            </a:endParaRPr>
          </a:p>
        </p:txBody>
      </p:sp>
      <p:sp>
        <p:nvSpPr>
          <p:cNvPr id="3" name="Title 2" hidden="0"/>
          <p:cNvSpPr>
            <a:spLocks noGrp="1"/>
          </p:cNvSpPr>
          <p:nvPr isPhoto="0" userDrawn="0">
            <p:ph type="title" hasCustomPrompt="0"/>
          </p:nvPr>
        </p:nvSpPr>
        <p:spPr bwMode="auto">
          <a:xfrm>
            <a:off x="568410" y="373593"/>
            <a:ext cx="11215603" cy="1065742"/>
          </a:xfrm>
        </p:spPr>
        <p:txBody>
          <a:bodyPr/>
          <a:lstStyle/>
          <a:p>
            <a:pPr>
              <a:defRPr/>
            </a:pPr>
            <a:r>
              <a:rPr lang="en-GB" sz="4000">
                <a:latin typeface="Calibri"/>
                <a:ea typeface="Calibri"/>
                <a:cs typeface="Calibri"/>
              </a:rPr>
              <a:t>Electrostatic septum </a:t>
            </a:r>
            <a:endParaRPr sz="4000">
              <a:latin typeface="Calibri"/>
              <a:ea typeface="Calibri"/>
              <a:cs typeface="Calibri"/>
            </a:endParaRPr>
          </a:p>
        </p:txBody>
      </p:sp>
      <p:sp>
        <p:nvSpPr>
          <p:cNvPr id="4" name="Date Placeholder 3" hidden="0"/>
          <p:cNvSpPr>
            <a:spLocks noGrp="1"/>
          </p:cNvSpPr>
          <p:nvPr isPhoto="0" userDrawn="0">
            <p:ph type="dt" sz="half" idx="10" hasCustomPrompt="0"/>
          </p:nvPr>
        </p:nvSpPr>
        <p:spPr bwMode="auto"/>
        <p:txBody>
          <a:bodyPr/>
          <a:lstStyle/>
          <a:p>
            <a:pPr>
              <a:defRPr/>
            </a:pPr>
            <a:r>
              <a:rPr lang="en-GB"/>
              <a:t>07/12/2021</a:t>
            </a:r>
            <a:endParaRPr/>
          </a:p>
        </p:txBody>
      </p:sp>
      <p:sp>
        <p:nvSpPr>
          <p:cNvPr id="5" name="Footer Placeholder 4" hidden="0"/>
          <p:cNvSpPr>
            <a:spLocks noGrp="1"/>
          </p:cNvSpPr>
          <p:nvPr isPhoto="0" userDrawn="0">
            <p:ph type="ftr" sz="quarter" idx="11" hasCustomPrompt="0"/>
          </p:nvPr>
        </p:nvSpPr>
        <p:spPr bwMode="auto"/>
        <p:txBody>
          <a:bodyPr/>
          <a:lstStyle/>
          <a:p>
            <a:pPr>
              <a:defRPr/>
            </a:pPr>
            <a:r>
              <a:rPr lang="en-GB"/>
              <a:t>R. Ramjiawan</a:t>
            </a:r>
            <a:endParaRPr/>
          </a:p>
        </p:txBody>
      </p:sp>
      <p:sp>
        <p:nvSpPr>
          <p:cNvPr id="6" name="Slide Number Placeholder 5"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pic>
        <p:nvPicPr>
          <p:cNvPr id="7" name="Picture 6" hidden="0"/>
          <p:cNvPicPr>
            <a:picLocks noChangeAspect="1"/>
          </p:cNvPicPr>
          <p:nvPr isPhoto="0" userDrawn="0"/>
        </p:nvPicPr>
        <p:blipFill>
          <a:blip r:embed="rId2"/>
          <a:stretch/>
        </p:blipFill>
        <p:spPr bwMode="auto">
          <a:xfrm>
            <a:off x="8795465" y="175697"/>
            <a:ext cx="2988548" cy="2180325"/>
          </a:xfrm>
          <a:prstGeom prst="rect">
            <a:avLst/>
          </a:prstGeom>
        </p:spPr>
      </p:pic>
      <p:sp>
        <p:nvSpPr>
          <p:cNvPr id="8" name="TextBox 7" hidden="0"/>
          <p:cNvSpPr txBox="1"/>
          <p:nvPr isPhoto="0" userDrawn="0"/>
        </p:nvSpPr>
        <p:spPr bwMode="auto">
          <a:xfrm>
            <a:off x="11630490" y="2435396"/>
            <a:ext cx="1014671" cy="274355"/>
          </a:xfrm>
          <a:prstGeom prst="rect">
            <a:avLst/>
          </a:prstGeom>
          <a:noFill/>
        </p:spPr>
        <p:txBody>
          <a:bodyPr wrap="square" lIns="0" tIns="0" rIns="0" bIns="0" rtlCol="0">
            <a:spAutoFit/>
          </a:bodyPr>
          <a:lstStyle/>
          <a:p>
            <a:pPr algn="l">
              <a:defRPr/>
            </a:pPr>
            <a:r>
              <a:rPr lang="en-GB" u="sng">
                <a:hlinkClick r:id="rId3" tooltip="https://ieeexplore.ieee.org/stamp/stamp.jsp?tp=&amp;arnumber=7764034&amp;tag=1"/>
              </a:rPr>
              <a:t>[2]</a:t>
            </a:r>
            <a:endParaRPr lang="en-GB"/>
          </a:p>
        </p:txBody>
      </p:sp>
      <p:sp>
        <p:nvSpPr>
          <p:cNvPr id="9" name="Rectangle 8" hidden="0"/>
          <p:cNvSpPr/>
          <p:nvPr isPhoto="0" userDrawn="0"/>
        </p:nvSpPr>
        <p:spPr bwMode="auto">
          <a:xfrm flipH="0" flipV="0">
            <a:off x="551934" y="3463924"/>
            <a:ext cx="11110865" cy="2500799"/>
          </a:xfrm>
          <a:prstGeom prst="rect">
            <a:avLst/>
          </a:prstGeom>
        </p:spPr>
        <p:txBody>
          <a:bodyPr wrap="square">
            <a:noAutofit/>
          </a:bodyPr>
          <a:lstStyle/>
          <a:p>
            <a:pPr marL="342900" indent="-342900">
              <a:lnSpc>
                <a:spcPct val="114999"/>
              </a:lnSpc>
              <a:buClr>
                <a:srgbClr val="FF9933"/>
              </a:buClr>
              <a:buFont typeface="Wingdings"/>
              <a:buChar char="§"/>
              <a:defRPr/>
            </a:pPr>
            <a:r>
              <a:rPr lang="en-GB" sz="2200" b="1">
                <a:latin typeface="Calibri"/>
                <a:cs typeface="Calibri"/>
              </a:rPr>
              <a:t>How often will it spark? </a:t>
            </a:r>
            <a:r>
              <a:rPr lang="en-GB" sz="2200">
                <a:latin typeface="Calibri"/>
                <a:cs typeface="Calibri"/>
              </a:rPr>
              <a:t>Quantify SR hitting septum wires and the </a:t>
            </a:r>
            <a:r>
              <a:rPr lang="en-GB" sz="2200" i="1">
                <a:latin typeface="Calibri"/>
                <a:cs typeface="Calibri"/>
              </a:rPr>
              <a:t>e</a:t>
            </a:r>
            <a:r>
              <a:rPr lang="en-GB" sz="2200">
                <a:latin typeface="Calibri"/>
                <a:cs typeface="Calibri"/>
              </a:rPr>
              <a:t>-cloud around septum. Ions produced by ionising residual gas can cause breakdown as in the SPS ZS septa. </a:t>
            </a:r>
            <a:endParaRPr sz="2200"/>
          </a:p>
          <a:p>
            <a:pPr marL="342900" indent="-342900">
              <a:lnSpc>
                <a:spcPct val="114999"/>
              </a:lnSpc>
              <a:buClr>
                <a:srgbClr val="FF9933"/>
              </a:buClr>
              <a:buFont typeface="Wingdings"/>
              <a:buChar char="§"/>
              <a:defRPr/>
            </a:pPr>
            <a:r>
              <a:rPr lang="en-GB" sz="2200" b="1">
                <a:latin typeface="Calibri"/>
                <a:cs typeface="Calibri"/>
              </a:rPr>
              <a:t>How damaging would sparking be?</a:t>
            </a:r>
            <a:r>
              <a:rPr lang="en-GB" sz="2200">
                <a:latin typeface="Calibri"/>
                <a:cs typeface="Calibri"/>
              </a:rPr>
              <a:t> Damage to HV components, equipment and vacuum.</a:t>
            </a:r>
            <a:endParaRPr sz="2200"/>
          </a:p>
          <a:p>
            <a:pPr marL="342900" indent="-342900">
              <a:lnSpc>
                <a:spcPct val="114999"/>
              </a:lnSpc>
              <a:buClr>
                <a:srgbClr val="FF9933"/>
              </a:buClr>
              <a:buFont typeface="Wingdings"/>
              <a:buChar char="§"/>
              <a:defRPr/>
            </a:pPr>
            <a:r>
              <a:rPr lang="en-GB" sz="2200" b="1">
                <a:latin typeface="Calibri"/>
                <a:cs typeface="Calibri"/>
              </a:rPr>
              <a:t>What to do in case of sparking? </a:t>
            </a:r>
            <a:r>
              <a:rPr lang="en-GB" sz="2200">
                <a:solidFill>
                  <a:srgbClr val="0033A0"/>
                </a:solidFill>
                <a:latin typeface="Calibri"/>
                <a:cs typeface="Calibri"/>
              </a:rPr>
              <a:t>SPS has spark detection system </a:t>
            </a:r>
            <a:r>
              <a:rPr lang="en-GB" sz="2200" u="sng">
                <a:solidFill>
                  <a:srgbClr val="0033A0"/>
                </a:solidFill>
                <a:latin typeface="Calibri"/>
                <a:cs typeface="Calibri"/>
                <a:hlinkClick r:id="rId4" tooltip="https://cds.cern.ch/record/1612509/files/CERN-ACC-2013-0238.pdf"/>
              </a:rPr>
              <a:t>[3]</a:t>
            </a:r>
            <a:r>
              <a:rPr lang="en-GB" sz="2200">
                <a:solidFill>
                  <a:srgbClr val="0033A0"/>
                </a:solidFill>
                <a:latin typeface="Calibri"/>
                <a:cs typeface="Calibri"/>
              </a:rPr>
              <a:t>.</a:t>
            </a:r>
            <a:endParaRPr sz="2200"/>
          </a:p>
          <a:p>
            <a:pPr marL="342900" indent="-342900">
              <a:lnSpc>
                <a:spcPct val="114999"/>
              </a:lnSpc>
              <a:buClr>
                <a:srgbClr val="FF9933"/>
              </a:buClr>
              <a:buFont typeface="Wingdings"/>
              <a:buChar char="§"/>
              <a:defRPr/>
            </a:pPr>
            <a:r>
              <a:rPr lang="en-GB" sz="2200" b="1">
                <a:solidFill>
                  <a:srgbClr val="0033A0"/>
                </a:solidFill>
                <a:latin typeface="Calibri"/>
                <a:cs typeface="Calibri"/>
              </a:rPr>
              <a:t>How to minimise sparking? </a:t>
            </a:r>
            <a:r>
              <a:rPr lang="en-GB" sz="2200" b="0">
                <a:solidFill>
                  <a:srgbClr val="0033A0"/>
                </a:solidFill>
                <a:latin typeface="Calibri"/>
                <a:cs typeface="Calibri"/>
              </a:rPr>
              <a:t>Lower voltage</a:t>
            </a:r>
            <a:r>
              <a:rPr lang="en-GB" sz="2200" b="0">
                <a:solidFill>
                  <a:srgbClr val="0033A0"/>
                </a:solidFill>
                <a:latin typeface="Calibri"/>
                <a:cs typeface="Calibri"/>
              </a:rPr>
              <a:t>,</a:t>
            </a:r>
            <a:r>
              <a:rPr lang="en-GB" sz="2200" b="1">
                <a:solidFill>
                  <a:srgbClr val="0033A0"/>
                </a:solidFill>
                <a:latin typeface="Calibri"/>
                <a:cs typeface="Calibri"/>
              </a:rPr>
              <a:t> </a:t>
            </a:r>
            <a:r>
              <a:rPr lang="en-GB" sz="2200">
                <a:solidFill>
                  <a:srgbClr val="0033A0"/>
                </a:solidFill>
                <a:latin typeface="Calibri"/>
                <a:cs typeface="Calibri"/>
              </a:rPr>
              <a:t>ion trap, improve vacuum levels.</a:t>
            </a:r>
            <a:endParaRPr sz="2200">
              <a:latin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1" name="Date Placeholder 10" hidden="0"/>
          <p:cNvSpPr>
            <a:spLocks noGrp="1"/>
          </p:cNvSpPr>
          <p:nvPr isPhoto="0" userDrawn="0">
            <p:ph type="dt" sz="half" idx="10" hasCustomPrompt="0"/>
          </p:nvPr>
        </p:nvSpPr>
        <p:spPr bwMode="auto"/>
        <p:txBody>
          <a:bodyPr/>
          <a:lstStyle/>
          <a:p>
            <a:pPr>
              <a:defRPr/>
            </a:pPr>
            <a:r>
              <a:rPr lang="en-GB"/>
              <a:t>07/12/2021</a:t>
            </a:r>
            <a:endParaRPr/>
          </a:p>
        </p:txBody>
      </p:sp>
      <p:sp>
        <p:nvSpPr>
          <p:cNvPr id="12" name="Footer Placeholder 11" hidden="0"/>
          <p:cNvSpPr>
            <a:spLocks noGrp="1"/>
          </p:cNvSpPr>
          <p:nvPr isPhoto="0" userDrawn="0">
            <p:ph type="ftr" sz="quarter" idx="11" hasCustomPrompt="0"/>
          </p:nvPr>
        </p:nvSpPr>
        <p:spPr bwMode="auto"/>
        <p:txBody>
          <a:bodyPr/>
          <a:lstStyle/>
          <a:p>
            <a:pPr>
              <a:defRPr/>
            </a:pPr>
            <a:r>
              <a:rPr lang="en-GB"/>
              <a:t>R. Ramjiawan</a:t>
            </a:r>
            <a:endParaRPr/>
          </a:p>
        </p:txBody>
      </p:sp>
      <p:sp>
        <p:nvSpPr>
          <p:cNvPr id="13" name="Slide Number Placeholder 12"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pic>
        <p:nvPicPr>
          <p:cNvPr id="709000239" name="Picture 16" hidden="0"/>
          <p:cNvPicPr>
            <a:picLocks noChangeAspect="1"/>
          </p:cNvPicPr>
          <p:nvPr isPhoto="0" userDrawn="0"/>
        </p:nvPicPr>
        <p:blipFill>
          <a:blip r:embed="rId2">
            <a:clrChange>
              <a:clrFrom>
                <a:srgbClr val="FFFFFF"/>
              </a:clrFrom>
              <a:clrTo>
                <a:srgbClr val="FFFFFF">
                  <a:alpha val="0"/>
                </a:srgbClr>
              </a:clrTo>
            </a:clrChange>
          </a:blip>
          <a:srcRect l="61216" t="32218" r="10744" b="9938"/>
          <a:stretch/>
        </p:blipFill>
        <p:spPr bwMode="auto">
          <a:xfrm flipH="0" flipV="0">
            <a:off x="6281785" y="3148682"/>
            <a:ext cx="5201524" cy="3017742"/>
          </a:xfrm>
          <a:prstGeom prst="rect">
            <a:avLst/>
          </a:prstGeom>
        </p:spPr>
      </p:pic>
      <p:sp>
        <p:nvSpPr>
          <p:cNvPr id="98734408" name="TextBox 19" hidden="0"/>
          <p:cNvSpPr txBox="1"/>
          <p:nvPr isPhoto="0" userDrawn="0"/>
        </p:nvSpPr>
        <p:spPr bwMode="auto">
          <a:xfrm>
            <a:off x="7231034" y="3901939"/>
            <a:ext cx="1651071" cy="518195"/>
          </a:xfrm>
          <a:prstGeom prst="rect">
            <a:avLst/>
          </a:prstGeom>
          <a:noFill/>
        </p:spPr>
        <p:txBody>
          <a:bodyPr wrap="square" rtlCol="0">
            <a:spAutoFit/>
          </a:bodyPr>
          <a:lstStyle/>
          <a:p>
            <a:pPr algn="ctr">
              <a:defRPr/>
            </a:pPr>
            <a:r>
              <a:rPr lang="en-GB" sz="1400" i="1">
                <a:solidFill>
                  <a:schemeClr val="tx2">
                    <a:lumMod val="90000"/>
                    <a:lumOff val="10000"/>
                  </a:schemeClr>
                </a:solidFill>
                <a:latin typeface="Times New Roman"/>
                <a:cs typeface="Times New Roman"/>
              </a:rPr>
              <a:t>Compensation kicker</a:t>
            </a:r>
            <a:endParaRPr>
              <a:solidFill>
                <a:schemeClr val="tx2">
                  <a:lumMod val="90000"/>
                  <a:lumOff val="10000"/>
                </a:schemeClr>
              </a:solidFill>
            </a:endParaRPr>
          </a:p>
        </p:txBody>
      </p:sp>
      <p:sp>
        <p:nvSpPr>
          <p:cNvPr id="2036579793" name="TextBox 20" hidden="0"/>
          <p:cNvSpPr txBox="1"/>
          <p:nvPr isPhoto="0" userDrawn="0"/>
        </p:nvSpPr>
        <p:spPr bwMode="auto">
          <a:xfrm>
            <a:off x="9315179" y="3901939"/>
            <a:ext cx="1263604" cy="518195"/>
          </a:xfrm>
          <a:prstGeom prst="rect">
            <a:avLst/>
          </a:prstGeom>
          <a:noFill/>
        </p:spPr>
        <p:txBody>
          <a:bodyPr wrap="square" rtlCol="0">
            <a:spAutoFit/>
          </a:bodyPr>
          <a:lstStyle/>
          <a:p>
            <a:pPr algn="ctr">
              <a:defRPr/>
            </a:pPr>
            <a:r>
              <a:rPr lang="en-GB" sz="1400" i="1">
                <a:solidFill>
                  <a:schemeClr val="tx2">
                    <a:lumMod val="90000"/>
                    <a:lumOff val="10000"/>
                  </a:schemeClr>
                </a:solidFill>
                <a:latin typeface="Times New Roman"/>
                <a:cs typeface="Times New Roman"/>
              </a:rPr>
              <a:t>Multipole kicker</a:t>
            </a:r>
            <a:endParaRPr>
              <a:solidFill>
                <a:schemeClr val="tx2">
                  <a:lumMod val="90000"/>
                  <a:lumOff val="10000"/>
                </a:schemeClr>
              </a:solidFill>
            </a:endParaRPr>
          </a:p>
        </p:txBody>
      </p:sp>
      <p:sp>
        <p:nvSpPr>
          <p:cNvPr id="1514498702" name="TextBox 21" hidden="0"/>
          <p:cNvSpPr txBox="1"/>
          <p:nvPr isPhoto="0" userDrawn="0"/>
        </p:nvSpPr>
        <p:spPr bwMode="auto">
          <a:xfrm>
            <a:off x="8200696" y="3969974"/>
            <a:ext cx="1651107" cy="304835"/>
          </a:xfrm>
          <a:prstGeom prst="rect">
            <a:avLst/>
          </a:prstGeom>
          <a:noFill/>
        </p:spPr>
        <p:txBody>
          <a:bodyPr wrap="square" rtlCol="0">
            <a:spAutoFit/>
          </a:bodyPr>
          <a:lstStyle/>
          <a:p>
            <a:pPr algn="ctr">
              <a:defRPr/>
            </a:pPr>
            <a:r>
              <a:rPr lang="en-GB" sz="1400" i="1">
                <a:solidFill>
                  <a:srgbClr val="09994A"/>
                </a:solidFill>
                <a:latin typeface="Times New Roman"/>
                <a:cs typeface="Times New Roman"/>
              </a:rPr>
              <a:t>Septum</a:t>
            </a:r>
            <a:endParaRPr>
              <a:solidFill>
                <a:srgbClr val="09994A"/>
              </a:solidFill>
            </a:endParaRPr>
          </a:p>
        </p:txBody>
      </p:sp>
      <p:pic>
        <p:nvPicPr>
          <p:cNvPr id="2002844416" name="" hidden="0"/>
          <p:cNvPicPr>
            <a:picLocks noChangeAspect="1"/>
          </p:cNvPicPr>
          <p:nvPr isPhoto="0" userDrawn="0"/>
        </p:nvPicPr>
        <p:blipFill>
          <a:blip r:embed="rId3"/>
          <a:stretch/>
        </p:blipFill>
        <p:spPr bwMode="auto">
          <a:xfrm flipH="0" flipV="0">
            <a:off x="6831048" y="471543"/>
            <a:ext cx="4557010" cy="2430405"/>
          </a:xfrm>
          <a:prstGeom prst="rect">
            <a:avLst/>
          </a:prstGeom>
        </p:spPr>
      </p:pic>
      <p:sp>
        <p:nvSpPr>
          <p:cNvPr id="509762916" name="Content Placeholder 2" hidden="0"/>
          <p:cNvSpPr>
            <a:spLocks noGrp="1"/>
          </p:cNvSpPr>
          <p:nvPr isPhoto="0" userDrawn="0">
            <p:ph idx="1" hasCustomPrompt="0"/>
          </p:nvPr>
        </p:nvSpPr>
        <p:spPr bwMode="auto">
          <a:xfrm flipH="0" flipV="0">
            <a:off x="412774" y="1311274"/>
            <a:ext cx="5448599" cy="4286250"/>
          </a:xfrm>
        </p:spPr>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marL="316922" marR="0" indent="-316922" algn="l" defTabSz="914400">
              <a:lnSpc>
                <a:spcPct val="90000"/>
              </a:lnSpc>
              <a:spcBef>
                <a:spcPts val="1799"/>
              </a:spcBef>
              <a:spcAft>
                <a:spcPts val="399"/>
              </a:spcAft>
              <a:buClr>
                <a:srgbClr val="E68937"/>
              </a:buClr>
              <a:buFont typeface="Wingdings"/>
              <a:buChar char="§"/>
              <a:defRPr/>
            </a:pPr>
            <a:r>
              <a:rPr lang="en-GB" sz="2200" b="0" i="0" u="none">
                <a:solidFill>
                  <a:schemeClr val="tx1"/>
                </a:solidFill>
                <a:latin typeface="Calibri"/>
                <a:ea typeface="Calibri"/>
                <a:cs typeface="Calibri"/>
              </a:rPr>
              <a:t>Multipole kicker has, ideally, zero field for the stored beam</a:t>
            </a:r>
            <a:r>
              <a:rPr sz="2200" b="0" i="0" u="none">
                <a:solidFill>
                  <a:schemeClr val="tx1"/>
                </a:solidFill>
                <a:latin typeface="Calibri"/>
                <a:ea typeface="Calibri"/>
                <a:cs typeface="Calibri"/>
              </a:rPr>
              <a:t> </a:t>
            </a:r>
            <a:r>
              <a:rPr lang="en-GB" sz="2200" b="0" i="0" u="none">
                <a:solidFill>
                  <a:schemeClr val="tx1"/>
                </a:solidFill>
                <a:latin typeface="Calibri"/>
                <a:ea typeface="Calibri"/>
                <a:cs typeface="Calibri"/>
              </a:rPr>
              <a:t>and</a:t>
            </a:r>
            <a:r>
              <a:rPr lang="en-GB" sz="2200" b="0" i="0" u="none" strike="noStrike" cap="none" spc="0">
                <a:solidFill>
                  <a:schemeClr val="tx1"/>
                </a:solidFill>
                <a:latin typeface="Calibri"/>
                <a:ea typeface="Calibri"/>
                <a:cs typeface="Calibri"/>
              </a:rPr>
              <a:t> constant field for the injected beam (i.e. step-function).</a:t>
            </a:r>
            <a:endParaRPr sz="2200" b="0" i="0" u="none"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Font typeface="Wingdings"/>
              <a:buChar char="§"/>
              <a:defRPr/>
            </a:pPr>
            <a:r>
              <a:rPr lang="en-GB" sz="2200" b="0" i="0" u="none" strike="noStrike" cap="none" spc="0">
                <a:solidFill>
                  <a:schemeClr val="tx1"/>
                </a:solidFill>
                <a:latin typeface="Calibri"/>
                <a:ea typeface="Calibri"/>
                <a:cs typeface="Calibri"/>
              </a:rPr>
              <a:t>Compensation kicker to compensate the perturbation to the stored beam distribution.</a:t>
            </a:r>
            <a:endParaRPr sz="2200" b="0" i="0" u="none"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Font typeface="Wingdings"/>
              <a:buChar char="§"/>
              <a:defRPr/>
            </a:pPr>
            <a:r>
              <a:rPr lang="en-GB" sz="2200">
                <a:solidFill>
                  <a:schemeClr val="tx1"/>
                </a:solidFill>
                <a:latin typeface="Calibri"/>
                <a:ea typeface="Calibri"/>
                <a:cs typeface="Calibri"/>
              </a:rPr>
              <a:t>Septum:</a:t>
            </a:r>
            <a:r>
              <a:rPr lang="en-GB" sz="2200" b="0" i="0" u="none" strike="noStrike" cap="none" spc="0">
                <a:solidFill>
                  <a:schemeClr val="tx1"/>
                </a:solidFill>
                <a:latin typeface="Calibri"/>
                <a:ea typeface="Calibri"/>
                <a:cs typeface="Calibri"/>
              </a:rPr>
              <a:t> a thicker magnetic eddy septum (blade e.g. 3 mm) or electrostatic septum. </a:t>
            </a:r>
            <a:endParaRPr sz="2200" b="0" i="0" u="none" strike="noStrike" cap="none" spc="0">
              <a:solidFill>
                <a:schemeClr val="tx1"/>
              </a:solidFill>
              <a:latin typeface="Calibri"/>
              <a:ea typeface="Calibri"/>
              <a:cs typeface="Calibri"/>
            </a:endParaRPr>
          </a:p>
          <a:p>
            <a:pPr marL="316922" marR="0" indent="-316922" algn="l" defTabSz="914400">
              <a:lnSpc>
                <a:spcPct val="90000"/>
              </a:lnSpc>
              <a:spcBef>
                <a:spcPts val="1799"/>
              </a:spcBef>
              <a:spcAft>
                <a:spcPts val="399"/>
              </a:spcAft>
              <a:buClr>
                <a:srgbClr val="E68937"/>
              </a:buClr>
              <a:buFont typeface="Wingdings"/>
              <a:buChar char="§"/>
              <a:defRPr/>
            </a:pPr>
            <a:r>
              <a:rPr lang="en-GB" sz="2200" b="1" i="0" u="none" strike="noStrike" cap="none" spc="0">
                <a:solidFill>
                  <a:schemeClr val="tx1"/>
                </a:solidFill>
                <a:latin typeface="Calibri"/>
                <a:ea typeface="Calibri"/>
                <a:cs typeface="Calibri"/>
              </a:rPr>
              <a:t>Kicker: </a:t>
            </a:r>
            <a:r>
              <a:rPr lang="en-GB" sz="2200" b="0" i="0" u="none" strike="noStrike" cap="none" spc="0">
                <a:solidFill>
                  <a:schemeClr val="tx1"/>
                </a:solidFill>
                <a:latin typeface="Calibri"/>
                <a:ea typeface="Calibri"/>
                <a:cs typeface="Calibri"/>
              </a:rPr>
              <a:t>the order of disturbance goes with the order of the multipole kicker used. </a:t>
            </a:r>
            <a:r>
              <a:rPr lang="en-GB" sz="2200" b="0" i="0" u="none" strike="noStrike" cap="none" spc="0">
                <a:solidFill>
                  <a:schemeClr val="tx1"/>
                </a:solidFill>
                <a:latin typeface="Calibri"/>
                <a:ea typeface="Calibri"/>
                <a:cs typeface="Calibri"/>
              </a:rPr>
              <a:t>Here, we consider octupole fields.</a:t>
            </a:r>
            <a:endParaRPr sz="2200" b="0" i="0" u="none" strike="noStrike" cap="none" spc="0">
              <a:solidFill>
                <a:schemeClr val="tx1"/>
              </a:solidFill>
              <a:latin typeface="Calibri"/>
              <a:ea typeface="Calibri"/>
              <a:cs typeface="Calibri"/>
            </a:endParaRPr>
          </a:p>
        </p:txBody>
      </p:sp>
      <p:sp>
        <p:nvSpPr>
          <p:cNvPr id="694420237" name="Title 6" hidden="0"/>
          <p:cNvSpPr>
            <a:spLocks noGrp="1"/>
          </p:cNvSpPr>
          <p:nvPr isPhoto="0" userDrawn="0">
            <p:ph type="title" hasCustomPrompt="0"/>
          </p:nvPr>
        </p:nvSpPr>
        <p:spPr bwMode="auto">
          <a:xfrm>
            <a:off x="412774" y="347615"/>
            <a:ext cx="11376024" cy="1065741"/>
          </a:xfrm>
        </p:spPr>
        <p:txBody>
          <a:bodyPr/>
          <a:lstStyle/>
          <a:p>
            <a:pPr>
              <a:defRPr/>
            </a:pPr>
            <a:r>
              <a:rPr lang="en-GB" sz="4000">
                <a:latin typeface="Calibri"/>
                <a:ea typeface="Calibri"/>
                <a:cs typeface="Calibri"/>
              </a:rPr>
              <a:t>Multipole kicker injection </a:t>
            </a:r>
            <a:endParaRPr sz="4000">
              <a:latin typeface="Calibri"/>
              <a:ea typeface="Calibri"/>
              <a:cs typeface="Calibri"/>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13" name="Picture 12" hidden="0"/>
          <p:cNvPicPr>
            <a:picLocks noChangeAspect="1"/>
          </p:cNvPicPr>
          <p:nvPr isPhoto="0" userDrawn="0"/>
        </p:nvPicPr>
        <p:blipFill>
          <a:blip r:embed="rId2"/>
          <a:srcRect l="59865" t="27019" r="15632" b="4676"/>
          <a:stretch/>
        </p:blipFill>
        <p:spPr bwMode="auto">
          <a:xfrm flipH="0" flipV="0">
            <a:off x="6214500" y="906463"/>
            <a:ext cx="5702862" cy="4471296"/>
          </a:xfrm>
          <a:prstGeom prst="rect">
            <a:avLst/>
          </a:prstGeom>
        </p:spPr>
      </p:pic>
      <p:sp>
        <p:nvSpPr>
          <p:cNvPr id="2" name="Content Placeholder 1" hidden="0"/>
          <p:cNvSpPr>
            <a:spLocks noGrp="1"/>
          </p:cNvSpPr>
          <p:nvPr isPhoto="0" userDrawn="0">
            <p:ph idx="1" hasCustomPrompt="0"/>
          </p:nvPr>
        </p:nvSpPr>
        <p:spPr bwMode="auto">
          <a:xfrm flipH="0" flipV="0">
            <a:off x="543696" y="1243292"/>
            <a:ext cx="5063677" cy="4608511"/>
          </a:xfrm>
        </p:spPr>
        <p:txBody>
          <a:bodyPr/>
          <a:lstStyle/>
          <a:p>
            <a:pPr marL="327936" marR="0" indent="-327936" algn="l" defTabSz="914400">
              <a:lnSpc>
                <a:spcPct val="90000"/>
              </a:lnSpc>
              <a:spcBef>
                <a:spcPts val="1799"/>
              </a:spcBef>
              <a:spcAft>
                <a:spcPts val="399"/>
              </a:spcAft>
              <a:buClr>
                <a:srgbClr val="E68937"/>
              </a:buClr>
              <a:buFont typeface="Wingdings"/>
              <a:buChar char="§"/>
              <a:defRPr/>
            </a:pPr>
            <a:r>
              <a:rPr lang="en-GB" sz="2100" b="0" i="0" u="none" strike="noStrike" cap="none" spc="0">
                <a:solidFill>
                  <a:schemeClr val="tx1"/>
                </a:solidFill>
                <a:latin typeface="Calibri"/>
                <a:ea typeface="Calibri"/>
                <a:cs typeface="Calibri"/>
              </a:rPr>
              <a:t>Separation of beams at septum </a:t>
            </a:r>
            <mc:AlternateContent xmlns:mc="http://schemas.openxmlformats.org/markup-compatibility/2006" xmlns:m="http://schemas.openxmlformats.org/officeDocument/2006/math">
              <mc:Choice xmlns:a14="http://schemas.microsoft.com/office/drawing/2010/main" Requires="a14">
                <a14:m>
                  <m:oMathPara>
                    <m:oMathParaPr/>
                    <m:oMath>
                      <m:r>
                        <m:rPr/>
                        <a:rPr lang="en-GB" sz="2100" b="0" strike="noStrike" cap="none" spc="0">
                          <a:solidFill>
                            <a:schemeClr val="tx1"/>
                          </a:solidFill>
                          <a:latin typeface="Cambria Math"/>
                          <a:ea typeface="Cambria Math"/>
                          <a:cs typeface="Cambria Math"/>
                        </a:rPr>
                        <m:t>&gt;</m:t>
                      </m:r>
                      <m:r>
                        <m:rPr/>
                        <a:rPr lang="en-GB" sz="2100" b="0" i="1" strike="noStrike" cap="none" spc="0">
                          <a:solidFill>
                            <a:schemeClr val="tx1"/>
                          </a:solidFill>
                          <a:latin typeface="Cambria Math"/>
                          <a:ea typeface="Cambria Math"/>
                          <a:cs typeface="Cambria Math"/>
                        </a:rPr>
                        <m:t>5</m:t>
                      </m:r>
                      <m:sSub>
                        <m:sSubPr>
                          <m:ctrlPr>
                            <a:rPr lang="en-GB" sz="2100" b="0" i="1" strike="noStrike">
                              <a:solidFill>
                                <a:schemeClr val="tx1"/>
                              </a:solidFill>
                              <a:latin typeface="Cambria Math"/>
                              <a:ea typeface="Cambria Math"/>
                              <a:cs typeface="Cambria Math"/>
                            </a:rPr>
                          </m:ctrlPr>
                        </m:sSubPr>
                        <m:e>
                          <m:r>
                            <m:rPr/>
                            <a:rPr lang="en-GB" sz="2100" b="0" i="1" strike="noStrike" cap="none" spc="0">
                              <a:solidFill>
                                <a:schemeClr val="tx1"/>
                              </a:solidFill>
                              <a:latin typeface="Cambria Math"/>
                              <a:ea typeface="Cambria Math"/>
                              <a:cs typeface="Cambria Math"/>
                            </a:rPr>
                            <m:t>𝜎</m:t>
                          </m:r>
                        </m:e>
                        <m:sub>
                          <m:r>
                            <m:rPr/>
                            <a:rPr lang="en-GB" sz="2100" b="0" i="1" strike="noStrike" cap="none" spc="0">
                              <a:solidFill>
                                <a:schemeClr val="tx1"/>
                              </a:solidFill>
                              <a:latin typeface="Cambria Math"/>
                              <a:ea typeface="Cambria Math"/>
                              <a:cs typeface="Cambria Math"/>
                            </a:rPr>
                            <m:t>𝑠</m:t>
                          </m:r>
                        </m:sub>
                      </m:sSub>
                      <m:r>
                        <m:rPr/>
                        <a:rPr lang="en-GB" sz="2100" b="0" i="1" strike="noStrike" cap="none" spc="0">
                          <a:solidFill>
                            <a:schemeClr val="tx1"/>
                          </a:solidFill>
                          <a:latin typeface="Cambria Math"/>
                          <a:ea typeface="Cambria Math"/>
                          <a:cs typeface="Cambria Math"/>
                        </a:rPr>
                        <m:t>+10</m:t>
                      </m:r>
                      <m:sSub>
                        <m:sSubPr>
                          <m:ctrlPr>
                            <a:rPr lang="en-GB" sz="2100" b="0" i="1" strike="noStrike">
                              <a:solidFill>
                                <a:schemeClr val="tx1"/>
                              </a:solidFill>
                              <a:latin typeface="Cambria Math"/>
                              <a:ea typeface="Cambria Math"/>
                              <a:cs typeface="Cambria Math"/>
                            </a:rPr>
                          </m:ctrlPr>
                        </m:sSubPr>
                        <m:e>
                          <m:r>
                            <m:rPr/>
                            <a:rPr lang="en-GB" sz="2100" b="0" i="1" strike="noStrike" cap="none" spc="0">
                              <a:solidFill>
                                <a:schemeClr val="tx1"/>
                              </a:solidFill>
                              <a:latin typeface="Cambria Math"/>
                              <a:ea typeface="Cambria Math"/>
                              <a:cs typeface="Cambria Math"/>
                            </a:rPr>
                            <m:t>𝜎</m:t>
                          </m:r>
                        </m:e>
                        <m:sub>
                          <m:r>
                            <m:rPr/>
                            <a:rPr lang="en-GB" sz="2100" b="0" i="1" strike="noStrike" cap="none" spc="0">
                              <a:solidFill>
                                <a:schemeClr val="tx1"/>
                              </a:solidFill>
                              <a:latin typeface="Cambria Math"/>
                              <a:ea typeface="Cambria Math"/>
                              <a:cs typeface="Cambria Math"/>
                            </a:rPr>
                            <m:t>𝑠</m:t>
                          </m:r>
                        </m:sub>
                      </m:sSub>
                      <m:r>
                        <m:rPr/>
                        <a:rPr lang="en-GB" sz="2100" b="0" i="1" strike="noStrike" cap="none" spc="0">
                          <a:solidFill>
                            <a:schemeClr val="tx1"/>
                          </a:solidFill>
                          <a:latin typeface="Cambria Math"/>
                          <a:ea typeface="Cambria Math"/>
                          <a:cs typeface="Cambria Math"/>
                        </a:rPr>
                        <m:t>+</m:t>
                      </m:r>
                      <m:r>
                        <m:rPr/>
                        <a:rPr lang="en-GB" sz="2100" b="0" i="1" strike="noStrike" cap="none" spc="0">
                          <a:solidFill>
                            <a:schemeClr val="tx1"/>
                          </a:solidFill>
                          <a:latin typeface="Cambria Math"/>
                          <a:ea typeface="Cambria Math"/>
                          <a:cs typeface="Cambria Math"/>
                        </a:rPr>
                        <m:t>𝑆</m:t>
                      </m:r>
                      <m:r>
                        <m:rPr/>
                        <a:rPr lang="en-GB" sz="2100" b="0" i="1" strike="noStrike" cap="none" spc="0">
                          <a:solidFill>
                            <a:schemeClr val="tx1"/>
                          </a:solidFill>
                          <a:latin typeface="Cambria Math"/>
                          <a:ea typeface="Cambria Math"/>
                          <a:cs typeface="Cambria Math"/>
                        </a:rPr>
                        <m:t>+5</m:t>
                      </m:r>
                      <m:sSub>
                        <m:sSubPr>
                          <m:ctrlPr>
                            <a:rPr lang="en-GB" sz="2100" b="0" i="1" strike="noStrike">
                              <a:solidFill>
                                <a:schemeClr val="tx1"/>
                              </a:solidFill>
                              <a:latin typeface="Cambria Math"/>
                              <a:ea typeface="Cambria Math"/>
                              <a:cs typeface="Cambria Math"/>
                            </a:rPr>
                          </m:ctrlPr>
                        </m:sSubPr>
                        <m:e>
                          <m:r>
                            <m:rPr/>
                            <a:rPr lang="en-GB" sz="2100" b="0" i="1" strike="noStrike" cap="none" spc="0">
                              <a:solidFill>
                                <a:schemeClr val="tx1"/>
                              </a:solidFill>
                              <a:latin typeface="Cambria Math"/>
                              <a:ea typeface="Cambria Math"/>
                              <a:cs typeface="Cambria Math"/>
                            </a:rPr>
                            <m:t>𝜎</m:t>
                          </m:r>
                        </m:e>
                        <m:sub>
                          <m:r>
                            <m:rPr/>
                            <a:rPr lang="en-GB" sz="2100" b="0" i="1" strike="noStrike" cap="none" spc="0">
                              <a:solidFill>
                                <a:schemeClr val="tx1"/>
                              </a:solidFill>
                              <a:latin typeface="Cambria Math"/>
                              <a:ea typeface="Cambria Math"/>
                              <a:cs typeface="Cambria Math"/>
                            </a:rPr>
                            <m:t>𝑖</m:t>
                          </m:r>
                        </m:sub>
                      </m:sSub>
                      <m:r>
                        <m:rPr/>
                        <a:rPr lang="en-GB" sz="2100" b="0" i="1" strike="noStrike" cap="none" spc="0">
                          <a:solidFill>
                            <a:schemeClr val="tx1"/>
                          </a:solidFill>
                          <a:latin typeface="Cambria Math"/>
                          <a:ea typeface="Cambria Math"/>
                          <a:cs typeface="Cambria Math"/>
                        </a:rPr>
                        <m:t>, </m:t>
                      </m:r>
                    </m:oMath>
                  </m:oMathPara>
                </a14:m>
              </mc:Choice>
              <mc:Fallback/>
            </mc:AlternateContent>
            <a:r>
              <a:rPr lang="en-GB" sz="2100" b="0" i="0" u="none" strike="noStrike" cap="none" spc="0">
                <a:solidFill>
                  <a:schemeClr val="tx1"/>
                </a:solidFill>
                <a:latin typeface="Calibri"/>
                <a:ea typeface="Calibri"/>
                <a:cs typeface="Calibri"/>
              </a:rPr>
              <a:t>to account for </a:t>
            </a:r>
            <a:r>
              <a:rPr lang="en-GB" sz="2100" b="0" i="0" u="none" strike="noStrike" cap="none" spc="0">
                <a:solidFill>
                  <a:schemeClr val="tx1"/>
                </a:solidFill>
                <a:latin typeface="Calibri"/>
                <a:ea typeface="Calibri"/>
                <a:cs typeface="Calibri"/>
              </a:rPr>
              <a:t>betatron</a:t>
            </a:r>
            <a:r>
              <a:rPr lang="en-GB" sz="2100" b="0" i="0" u="none" strike="noStrike" cap="none" spc="0">
                <a:solidFill>
                  <a:schemeClr val="tx1"/>
                </a:solidFill>
                <a:latin typeface="Calibri"/>
                <a:ea typeface="Calibri"/>
                <a:cs typeface="Calibri"/>
              </a:rPr>
              <a:t> oscillations of injected beam</a:t>
            </a:r>
            <a:r>
              <a:rPr lang="en-GB" sz="2100" b="1" i="0" u="none" strike="noStrike" cap="none" spc="0">
                <a:solidFill>
                  <a:schemeClr val="tx1"/>
                </a:solidFill>
                <a:latin typeface="Calibri"/>
                <a:ea typeface="Calibri"/>
                <a:cs typeface="Calibri"/>
              </a:rPr>
              <a:t>.</a:t>
            </a:r>
            <a:endParaRPr sz="2100" strike="noStrike" cap="none" spc="0">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r>
              <a:rPr lang="en-GB" sz="2100" b="0" strike="noStrike" cap="none" spc="0">
                <a:solidFill>
                  <a:schemeClr val="tx1"/>
                </a:solidFill>
                <a:latin typeface="Calibri"/>
                <a:ea typeface="Calibri"/>
                <a:cs typeface="Calibri"/>
              </a:rPr>
              <a:t>Tracking studies of the disturbance to the stored and injected beams to be presented by P. </a:t>
            </a:r>
            <a:r>
              <a:rPr lang="en-GB" sz="2100" b="0" strike="noStrike" cap="none" spc="0">
                <a:solidFill>
                  <a:schemeClr val="tx1"/>
                </a:solidFill>
                <a:latin typeface="Calibri"/>
                <a:ea typeface="Calibri"/>
                <a:cs typeface="Calibri"/>
              </a:rPr>
              <a:t>Hunchak (following talk)</a:t>
            </a:r>
            <a:r>
              <a:rPr lang="en-GB" sz="2100" b="0" strike="noStrike" cap="none" spc="0">
                <a:solidFill>
                  <a:schemeClr val="tx1"/>
                </a:solidFill>
                <a:latin typeface="Calibri"/>
                <a:ea typeface="Calibri"/>
                <a:cs typeface="Calibri"/>
              </a:rPr>
              <a:t>.</a:t>
            </a:r>
            <a:endParaRPr sz="2100" strike="noStrike" cap="none" spc="0">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r>
              <a:rPr lang="en-GB" sz="2100" b="1" i="0" u="none" strike="noStrike" cap="none" spc="0">
                <a:solidFill>
                  <a:schemeClr val="tx1"/>
                </a:solidFill>
                <a:latin typeface="Calibri"/>
                <a:ea typeface="Calibri"/>
                <a:cs typeface="Calibri"/>
              </a:rPr>
              <a:t>MKI deflection: </a:t>
            </a:r>
            <a:r>
              <a:rPr lang="en-GB" sz="2100" b="0" i="0" u="none" strike="noStrike" cap="none" spc="0">
                <a:solidFill>
                  <a:schemeClr val="tx1"/>
                </a:solidFill>
                <a:latin typeface="Calibri"/>
                <a:ea typeface="Calibri"/>
                <a:cs typeface="Calibri"/>
              </a:rPr>
              <a:t>29 µrad.</a:t>
            </a:r>
            <a:endParaRPr sz="2100" b="0" i="0" u="none" strike="noStrike" cap="none" spc="0">
              <a:solidFill>
                <a:schemeClr val="tx1"/>
              </a:solidFill>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r>
              <a:rPr lang="en-GB" sz="2100" b="1" i="0" u="none" strike="noStrike" cap="none" spc="0">
                <a:solidFill>
                  <a:schemeClr val="tx1"/>
                </a:solidFill>
                <a:latin typeface="Calibri"/>
                <a:ea typeface="Calibri"/>
                <a:cs typeface="Calibri"/>
              </a:rPr>
              <a:t>Septum deflection:</a:t>
            </a:r>
            <a:r>
              <a:rPr lang="en-GB" sz="2100" b="0" i="0" u="none" strike="noStrike" cap="none" spc="0">
                <a:solidFill>
                  <a:schemeClr val="tx1"/>
                </a:solidFill>
                <a:latin typeface="Calibri"/>
                <a:ea typeface="Calibri"/>
                <a:cs typeface="Calibri"/>
              </a:rPr>
              <a:t> 100</a:t>
            </a:r>
            <a:r>
              <a:rPr lang="en-GB" sz="2100" b="0" i="0" u="none" strike="noStrike" cap="none" spc="0">
                <a:solidFill>
                  <a:schemeClr val="tx1"/>
                </a:solidFill>
                <a:latin typeface="Calibri"/>
                <a:ea typeface="Calibri"/>
                <a:cs typeface="Calibri"/>
              </a:rPr>
              <a:t> µrad; </a:t>
            </a:r>
            <a:r>
              <a:rPr lang="en-GB" sz="2100" b="0" i="0" u="none" strike="noStrike" cap="none" spc="0">
                <a:solidFill>
                  <a:schemeClr val="tx1"/>
                </a:solidFill>
                <a:latin typeface="Calibri"/>
                <a:ea typeface="Calibri"/>
                <a:cs typeface="Calibri"/>
              </a:rPr>
              <a:t>septum thickness: 3 mm.</a:t>
            </a:r>
            <a:endParaRPr sz="2100" b="0" i="0" u="none" strike="noStrike" cap="none" spc="0">
              <a:solidFill>
                <a:schemeClr val="tx1"/>
              </a:solidFill>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r>
              <a:rPr lang="en-GB" sz="2100" b="1" i="0" u="none" strike="noStrike" cap="none" spc="0">
                <a:solidFill>
                  <a:schemeClr val="tx1"/>
                </a:solidFill>
                <a:latin typeface="Calibri"/>
                <a:ea typeface="Calibri"/>
                <a:cs typeface="Calibri"/>
              </a:rPr>
              <a:t>Machine protection: </a:t>
            </a:r>
            <a:r>
              <a:rPr lang="en-GB" sz="2100" b="0" i="0" u="none" strike="noStrike" cap="none" spc="0">
                <a:solidFill>
                  <a:schemeClr val="tx1"/>
                </a:solidFill>
                <a:latin typeface="Calibri"/>
                <a:ea typeface="Calibri"/>
                <a:cs typeface="Calibri"/>
              </a:rPr>
              <a:t>absorbers for failure of kicker or septum. Less risk for stored beam than conventional injection.</a:t>
            </a:r>
            <a:endParaRPr sz="2100" b="0" strike="noStrike" cap="none" spc="0">
              <a:solidFill>
                <a:schemeClr val="tx1"/>
              </a:solidFill>
              <a:latin typeface="Calibri"/>
              <a:ea typeface="Calibri"/>
              <a:cs typeface="Calibri"/>
            </a:endParaRPr>
          </a:p>
          <a:p>
            <a:pPr marL="327936" marR="0" indent="-327936" algn="l" defTabSz="914400">
              <a:lnSpc>
                <a:spcPct val="90000"/>
              </a:lnSpc>
              <a:spcBef>
                <a:spcPts val="1799"/>
              </a:spcBef>
              <a:spcAft>
                <a:spcPts val="399"/>
              </a:spcAft>
              <a:buClr>
                <a:srgbClr val="E68937"/>
              </a:buClr>
              <a:buFont typeface="Wingdings"/>
              <a:buChar char="§"/>
              <a:defRPr/>
            </a:pPr>
            <a:endParaRPr sz="2100" b="0" strike="noStrike" cap="none" spc="0">
              <a:solidFill>
                <a:schemeClr val="tx1"/>
              </a:solidFill>
              <a:latin typeface="Calibri"/>
              <a:ea typeface="Calibri"/>
              <a:cs typeface="Calibri"/>
            </a:endParaRPr>
          </a:p>
        </p:txBody>
      </p:sp>
      <p:sp>
        <p:nvSpPr>
          <p:cNvPr id="3" name="Title 2" hidden="0"/>
          <p:cNvSpPr>
            <a:spLocks noGrp="1"/>
          </p:cNvSpPr>
          <p:nvPr isPhoto="0" userDrawn="0">
            <p:ph type="title" hasCustomPrompt="0"/>
          </p:nvPr>
        </p:nvSpPr>
        <p:spPr bwMode="auto">
          <a:xfrm>
            <a:off x="543697" y="373593"/>
            <a:ext cx="11240316" cy="1065742"/>
          </a:xfrm>
        </p:spPr>
        <p:txBody>
          <a:bodyPr/>
          <a:lstStyle/>
          <a:p>
            <a:pPr>
              <a:defRPr/>
            </a:pPr>
            <a:r>
              <a:rPr lang="en-GB" sz="4000">
                <a:latin typeface="Calibri"/>
                <a:ea typeface="Calibri"/>
                <a:cs typeface="Calibri"/>
              </a:rPr>
              <a:t>MKI (off-axis)</a:t>
            </a:r>
            <a:endParaRPr sz="4000">
              <a:latin typeface="Calibri"/>
              <a:ea typeface="Calibri"/>
              <a:cs typeface="Calibri"/>
            </a:endParaRPr>
          </a:p>
        </p:txBody>
      </p:sp>
      <p:sp>
        <p:nvSpPr>
          <p:cNvPr id="10" name="TextBox 9" hidden="0"/>
          <p:cNvSpPr txBox="1"/>
          <p:nvPr isPhoto="0" userDrawn="0"/>
        </p:nvSpPr>
        <p:spPr bwMode="auto">
          <a:xfrm flipH="0" flipV="0">
            <a:off x="7430029" y="2179258"/>
            <a:ext cx="1477175" cy="554072"/>
          </a:xfrm>
          <a:prstGeom prst="rect">
            <a:avLst/>
          </a:prstGeom>
          <a:noFill/>
        </p:spPr>
        <p:txBody>
          <a:bodyPr wrap="square" rtlCol="0">
            <a:noAutofit/>
          </a:bodyPr>
          <a:lstStyle/>
          <a:p>
            <a:pPr algn="ctr">
              <a:defRPr/>
            </a:pPr>
            <a:r>
              <a:rPr lang="en-GB" sz="1700" i="1">
                <a:latin typeface="Times New Roman"/>
                <a:cs typeface="Times New Roman"/>
              </a:rPr>
              <a:t>Compensation kicker</a:t>
            </a:r>
            <a:endParaRPr sz="1700"/>
          </a:p>
        </p:txBody>
      </p:sp>
      <p:sp>
        <p:nvSpPr>
          <p:cNvPr id="11" name="TextBox 10" hidden="0"/>
          <p:cNvSpPr txBox="1"/>
          <p:nvPr isPhoto="0" userDrawn="0"/>
        </p:nvSpPr>
        <p:spPr bwMode="auto">
          <a:xfrm flipH="0" flipV="0">
            <a:off x="9434782" y="2179258"/>
            <a:ext cx="1315250" cy="554072"/>
          </a:xfrm>
          <a:prstGeom prst="rect">
            <a:avLst/>
          </a:prstGeom>
          <a:noFill/>
        </p:spPr>
        <p:txBody>
          <a:bodyPr wrap="square" rtlCol="0">
            <a:noAutofit/>
          </a:bodyPr>
          <a:lstStyle/>
          <a:p>
            <a:pPr algn="ctr">
              <a:defRPr/>
            </a:pPr>
            <a:r>
              <a:rPr lang="en-GB" sz="1700" i="1">
                <a:latin typeface="Times New Roman"/>
                <a:cs typeface="Times New Roman"/>
              </a:rPr>
              <a:t>Multipole kicker</a:t>
            </a:r>
            <a:endParaRPr sz="1700"/>
          </a:p>
        </p:txBody>
      </p:sp>
      <p:sp>
        <p:nvSpPr>
          <p:cNvPr id="12" name="TextBox 11" hidden="0"/>
          <p:cNvSpPr txBox="1"/>
          <p:nvPr isPhoto="0" userDrawn="0"/>
        </p:nvSpPr>
        <p:spPr bwMode="auto">
          <a:xfrm flipH="0" flipV="0">
            <a:off x="8399691" y="2179257"/>
            <a:ext cx="1718577" cy="325925"/>
          </a:xfrm>
          <a:prstGeom prst="rect">
            <a:avLst/>
          </a:prstGeom>
          <a:noFill/>
        </p:spPr>
        <p:txBody>
          <a:bodyPr wrap="square" rtlCol="0">
            <a:noAutofit/>
          </a:bodyPr>
          <a:lstStyle/>
          <a:p>
            <a:pPr algn="ctr">
              <a:defRPr/>
            </a:pPr>
            <a:r>
              <a:rPr lang="en-GB" sz="1700" i="1">
                <a:latin typeface="Times New Roman"/>
                <a:cs typeface="Times New Roman"/>
              </a:rPr>
              <a:t>Septum</a:t>
            </a:r>
            <a:endParaRPr sz="1700"/>
          </a:p>
        </p:txBody>
      </p:sp>
      <p:sp>
        <p:nvSpPr>
          <p:cNvPr id="14" name="Date Placeholder 13" hidden="0"/>
          <p:cNvSpPr>
            <a:spLocks noGrp="1"/>
          </p:cNvSpPr>
          <p:nvPr isPhoto="0" userDrawn="0">
            <p:ph type="dt" sz="half" idx="10" hasCustomPrompt="0"/>
          </p:nvPr>
        </p:nvSpPr>
        <p:spPr bwMode="auto"/>
        <p:txBody>
          <a:bodyPr/>
          <a:lstStyle/>
          <a:p>
            <a:pPr>
              <a:defRPr/>
            </a:pPr>
            <a:r>
              <a:rPr lang="en-GB"/>
              <a:t>07/12/2021</a:t>
            </a:r>
            <a:endParaRPr/>
          </a:p>
        </p:txBody>
      </p:sp>
      <p:sp>
        <p:nvSpPr>
          <p:cNvPr id="15" name="Footer Placeholder 14" hidden="0"/>
          <p:cNvSpPr>
            <a:spLocks noGrp="1"/>
          </p:cNvSpPr>
          <p:nvPr isPhoto="0" userDrawn="0">
            <p:ph type="ftr" sz="quarter" idx="11" hasCustomPrompt="0"/>
          </p:nvPr>
        </p:nvSpPr>
        <p:spPr bwMode="auto"/>
        <p:txBody>
          <a:bodyPr/>
          <a:lstStyle/>
          <a:p>
            <a:pPr>
              <a:defRPr/>
            </a:pPr>
            <a:r>
              <a:rPr lang="en-GB"/>
              <a:t>R. Ramjiawan</a:t>
            </a:r>
            <a:endParaRPr/>
          </a:p>
        </p:txBody>
      </p:sp>
      <p:sp>
        <p:nvSpPr>
          <p:cNvPr id="16" name="Slide Number Placeholder 15" hidden="0"/>
          <p:cNvSpPr>
            <a:spLocks noGrp="1"/>
          </p:cNvSpPr>
          <p:nvPr isPhoto="0" userDrawn="0">
            <p:ph type="sldNum" sz="quarter" idx="12" hasCustomPrompt="0"/>
          </p:nvPr>
        </p:nvSpPr>
        <p:spPr bwMode="auto"/>
        <p:txBody>
          <a:bodyPr/>
          <a:lstStyle/>
          <a:p>
            <a:pPr>
              <a:defRPr/>
            </a:pPr>
            <a:fld id="{6F5466C4-E5CD-4E84-8892-8426DCDF1367}" type="slidenum">
              <a:rPr lang="en-GB"/>
              <a:t/>
            </a:fld>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CERN">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theme>
</file>

<file path=docProps/app.xml><?xml version="1.0" encoding="utf-8"?>
<Properties xmlns="http://schemas.openxmlformats.org/officeDocument/2006/extended-properties" xmlns:vt="http://schemas.openxmlformats.org/officeDocument/2006/docPropsVTypes">
  <Template>CERN</Template>
  <TotalTime>0</TotalTime>
  <Words>0</Words>
  <Application>ONLYOFFICE/6.4.2.6</Application>
  <DocSecurity>0</DocSecurity>
  <PresentationFormat>Widescreen</PresentationFormat>
  <Paragraphs>0</Paragraphs>
  <Slides>23</Slides>
  <Notes>23</Notes>
  <HiddenSlides>0</HiddenSlides>
  <MMClips>2</MMClips>
  <ScaleCrop>0</ScaleCrop>
  <HeadingPairs>
    <vt:vector size="4" baseType="variant">
      <vt:variant>
        <vt:lpstr>Theme</vt:lpstr>
      </vt:variant>
      <vt:variant>
        <vt:i4>1</vt:i4>
      </vt:variant>
      <vt:variant>
        <vt:lpstr>Slide Titles</vt:lpstr>
      </vt:variant>
      <vt:variant>
        <vt:i4>23</vt:i4>
      </vt:variant>
    </vt:vector>
  </HeadingPairs>
  <TitlesOfParts>
    <vt:vector size="24"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Rebecca Ramjiawan</dc:creator>
  <cp:keywords/>
  <dc:description/>
  <dc:identifier/>
  <dc:language/>
  <cp:lastModifiedBy/>
  <cp:revision>18</cp:revision>
  <dcterms:created xsi:type="dcterms:W3CDTF">2021-11-15T09:32:25Z</dcterms:created>
  <dcterms:modified xsi:type="dcterms:W3CDTF">2021-12-07T06:32:31Z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0x010100B63BB012C9D1B24489D49F4F0C2CE25A</vt:lpwstr>
  </property>
</Properties>
</file>