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7"/>
  </p:notesMasterIdLst>
  <p:handoutMasterIdLst>
    <p:handoutMasterId r:id="rId28"/>
  </p:handoutMasterIdLst>
  <p:sldIdLst>
    <p:sldId id="257" r:id="rId4"/>
    <p:sldId id="277" r:id="rId5"/>
    <p:sldId id="278" r:id="rId6"/>
    <p:sldId id="296" r:id="rId7"/>
    <p:sldId id="279" r:id="rId8"/>
    <p:sldId id="297" r:id="rId9"/>
    <p:sldId id="280" r:id="rId10"/>
    <p:sldId id="282" r:id="rId11"/>
    <p:sldId id="284" r:id="rId12"/>
    <p:sldId id="289" r:id="rId13"/>
    <p:sldId id="298" r:id="rId14"/>
    <p:sldId id="300" r:id="rId15"/>
    <p:sldId id="302" r:id="rId16"/>
    <p:sldId id="299" r:id="rId17"/>
    <p:sldId id="293" r:id="rId18"/>
    <p:sldId id="294" r:id="rId19"/>
    <p:sldId id="285" r:id="rId20"/>
    <p:sldId id="301" r:id="rId21"/>
    <p:sldId id="287" r:id="rId22"/>
    <p:sldId id="281" r:id="rId23"/>
    <p:sldId id="283" r:id="rId24"/>
    <p:sldId id="260" r:id="rId25"/>
    <p:sldId id="266" r:id="rId26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7"/>
            <p14:sldId id="277"/>
            <p14:sldId id="278"/>
            <p14:sldId id="296"/>
            <p14:sldId id="279"/>
            <p14:sldId id="297"/>
            <p14:sldId id="280"/>
            <p14:sldId id="282"/>
            <p14:sldId id="284"/>
            <p14:sldId id="289"/>
            <p14:sldId id="298"/>
            <p14:sldId id="300"/>
            <p14:sldId id="302"/>
            <p14:sldId id="299"/>
            <p14:sldId id="293"/>
            <p14:sldId id="294"/>
            <p14:sldId id="285"/>
            <p14:sldId id="301"/>
            <p14:sldId id="287"/>
            <p14:sldId id="281"/>
            <p14:sldId id="283"/>
          </p14:sldIdLst>
        </p14:section>
        <p14:section name="Toolbox Slides" id="{878827CB-F001-431E-8642-0DF02B629B71}">
          <p14:sldIdLst>
            <p14:sldId id="260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C00"/>
    <a:srgbClr val="0F124A"/>
    <a:srgbClr val="DFDFDF"/>
    <a:srgbClr val="F6FDA3"/>
    <a:srgbClr val="D4BEF7"/>
    <a:srgbClr val="B8BAFA"/>
    <a:srgbClr val="DBDBE4"/>
    <a:srgbClr val="FFE4DF"/>
    <a:srgbClr val="DAEEDB"/>
    <a:srgbClr val="EEE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27" autoAdjust="0"/>
  </p:normalViewPr>
  <p:slideViewPr>
    <p:cSldViewPr>
      <p:cViewPr>
        <p:scale>
          <a:sx n="89" d="100"/>
          <a:sy n="89" d="100"/>
        </p:scale>
        <p:origin x="828" y="90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5D0FCBA-E2FA-4072-A518-FED4B87B57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F13515-6049-45B1-9F3B-C34322AD3B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7FDCA-AC29-4DA9-AEF4-05FE8A4B8737}" type="datetimeFigureOut">
              <a:rPr lang="en-CA" smtClean="0"/>
              <a:t>2021-12-03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26C76-740E-4BEE-B6C4-A0E49F03CD8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01BD1D-C95D-4129-A276-87FEFDC16C6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733EC-07D0-4149-8DAC-1B29D2B52B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5311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03.12.2021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100814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187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74222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3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7423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450" y="0"/>
            <a:ext cx="914355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4965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6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indico.cern.ch/event/995850/contributions/4419415/attachments/2271652/3858072/FCC-ee_Injection_aiba.pdf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7" Type="http://schemas.openxmlformats.org/officeDocument/2006/relationships/image" Target="../media/image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png"/><Relationship Id="rId5" Type="http://schemas.openxmlformats.org/officeDocument/2006/relationships/image" Target="../media/image23.png"/><Relationship Id="rId4" Type="http://schemas.openxmlformats.org/officeDocument/2006/relationships/image" Target="../media/image2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EADA0-1566-46CB-92DD-3EBB4E3F4C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Injection Tracking Studies in the FCC-</a:t>
            </a:r>
            <a:r>
              <a:rPr lang="en-US" dirty="0" err="1"/>
              <a:t>ee</a:t>
            </a:r>
            <a:r>
              <a:rPr lang="en-US" dirty="0"/>
              <a:t> Collider ring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59D2DFA-CE14-4D10-99F2-B05BE49514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M. </a:t>
            </a:r>
            <a:r>
              <a:rPr lang="en-US" dirty="0" err="1"/>
              <a:t>Aiba</a:t>
            </a:r>
            <a:r>
              <a:rPr lang="en-US" dirty="0"/>
              <a:t>, W. </a:t>
            </a:r>
            <a:r>
              <a:rPr lang="en-US" dirty="0" err="1"/>
              <a:t>Bartmann</a:t>
            </a:r>
            <a:r>
              <a:rPr lang="en-US" dirty="0"/>
              <a:t>, M. Boland, Y. </a:t>
            </a:r>
            <a:r>
              <a:rPr lang="en-US" dirty="0" err="1"/>
              <a:t>Dutheil</a:t>
            </a:r>
            <a:r>
              <a:rPr lang="en-US" dirty="0"/>
              <a:t>, M. Hofer, </a:t>
            </a:r>
            <a:r>
              <a:rPr lang="en-US" b="1" u="sng" dirty="0"/>
              <a:t>P. Hunchak</a:t>
            </a:r>
            <a:r>
              <a:rPr lang="en-US" u="sng" dirty="0"/>
              <a:t>,</a:t>
            </a:r>
            <a:r>
              <a:rPr lang="en-US" dirty="0"/>
              <a:t> R. </a:t>
            </a:r>
            <a:r>
              <a:rPr lang="en-US" dirty="0" err="1"/>
              <a:t>Ramjiawan</a:t>
            </a:r>
            <a:r>
              <a:rPr lang="en-US" dirty="0"/>
              <a:t>, F. Zimmermann and others.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078C352-1E0B-4CA8-9219-0FAA3B34A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DB5C951-8E3B-4A9B-A5B7-BAC65DEE479C}"/>
              </a:ext>
            </a:extLst>
          </p:cNvPr>
          <p:cNvSpPr txBox="1"/>
          <p:nvPr/>
        </p:nvSpPr>
        <p:spPr>
          <a:xfrm>
            <a:off x="2016811" y="29988"/>
            <a:ext cx="5110378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tx2"/>
                </a:solidFill>
              </a:rPr>
              <a:t>Dec. 7</a:t>
            </a:r>
            <a:r>
              <a:rPr lang="en-US" sz="900" baseline="30000" dirty="0">
                <a:solidFill>
                  <a:schemeClr val="tx2"/>
                </a:solidFill>
              </a:rPr>
              <a:t>th</a:t>
            </a:r>
            <a:r>
              <a:rPr lang="en-US" sz="900" dirty="0">
                <a:solidFill>
                  <a:schemeClr val="tx2"/>
                </a:solidFill>
              </a:rPr>
              <a:t>, 2021 – 2021 FCCIS WP2 Workshop </a:t>
            </a:r>
            <a:endParaRPr lang="de-AT" sz="900" dirty="0">
              <a:solidFill>
                <a:schemeClr val="tx2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8EB4D7B-3E05-46FB-9B72-D84D9207026B}"/>
              </a:ext>
            </a:extLst>
          </p:cNvPr>
          <p:cNvSpPr txBox="1"/>
          <p:nvPr/>
        </p:nvSpPr>
        <p:spPr>
          <a:xfrm>
            <a:off x="7308304" y="28228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tx2"/>
                </a:solidFill>
              </a:rPr>
              <a:t>Patrick Hunchak</a:t>
            </a:r>
            <a:endParaRPr lang="de-AT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36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F49E7F-3511-4309-A4E7-C27A61640B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B134B14-8ADF-40C0-AB0A-A27872686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Injection Effect on Stored Beam </a:t>
            </a:r>
            <a:br>
              <a:rPr lang="en-CA" dirty="0"/>
            </a:br>
            <a:r>
              <a:rPr lang="en-CA" dirty="0"/>
              <a:t>at Interaction Point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3B28AC-8D53-4430-BC6F-8516F042C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6488" y="1458582"/>
            <a:ext cx="4176694" cy="168452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47D816B-F5E5-4EB0-BE95-D11602382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19822"/>
            <a:ext cx="4176862" cy="168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BF13758-F16E-4B51-BEC9-B51DC40FB4F7}"/>
                  </a:ext>
                </a:extLst>
              </p:cNvPr>
              <p:cNvSpPr txBox="1"/>
              <p:nvPr/>
            </p:nvSpPr>
            <p:spPr>
              <a:xfrm>
                <a:off x="442800" y="1561749"/>
                <a:ext cx="376189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400" dirty="0"/>
                  <a:t>Without MKIC, increase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400" i="1" dirty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CA" sz="1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sz="1400" dirty="0"/>
                  <a:t> would result in factor of ~5 decrease in luminosity.</a:t>
                </a:r>
              </a:p>
              <a:p>
                <a:r>
                  <a:rPr lang="en-CA" sz="1400" dirty="0"/>
                  <a:t>180</a:t>
                </a:r>
                <a14:m>
                  <m:oMath xmlns:m="http://schemas.openxmlformats.org/officeDocument/2006/math">
                    <m:r>
                      <a:rPr lang="en-CA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CA" sz="1400" dirty="0"/>
                  <a:t> phase advance from MKIC to MKI allows for ‘-</a:t>
                </a:r>
                <a:r>
                  <a:rPr lang="en-CA" sz="1400" dirty="0">
                    <a:latin typeface="Amasis MT Pro" panose="020B0604020202020204" pitchFamily="18" charset="0"/>
                  </a:rPr>
                  <a:t>I </a:t>
                </a:r>
                <a:r>
                  <a:rPr lang="en-CA" sz="1400" dirty="0"/>
                  <a:t>transformation’ which counters effect on stored beam.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BF13758-F16E-4B51-BEC9-B51DC40FB4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00" y="1561749"/>
                <a:ext cx="3761892" cy="1169551"/>
              </a:xfrm>
              <a:prstGeom prst="rect">
                <a:avLst/>
              </a:prstGeom>
              <a:blipFill>
                <a:blip r:embed="rId4"/>
                <a:stretch>
                  <a:fillRect l="-486" t="-1042" b="-468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C1E1BCE-807E-4F71-8E77-43A8373D1127}"/>
              </a:ext>
            </a:extLst>
          </p:cNvPr>
          <p:cNvSpPr txBox="1"/>
          <p:nvPr/>
        </p:nvSpPr>
        <p:spPr>
          <a:xfrm>
            <a:off x="811379" y="2850974"/>
            <a:ext cx="30247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A" sz="1600" dirty="0"/>
              <a:t>Stored beam at MKI location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694857-8A69-4E99-A6F6-1ADE9976E366}"/>
              </a:ext>
            </a:extLst>
          </p:cNvPr>
          <p:cNvSpPr txBox="1"/>
          <p:nvPr/>
        </p:nvSpPr>
        <p:spPr>
          <a:xfrm>
            <a:off x="4981750" y="1018191"/>
            <a:ext cx="1840568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CA" sz="1600" dirty="0"/>
              <a:t>Stored beam at IP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B2B6B4-D7B5-402F-8227-A4294BABA5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3193008"/>
            <a:ext cx="3240758" cy="1862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420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Conventional Orbit Bump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On-momentum</a:t>
            </a:r>
          </a:p>
        </p:txBody>
      </p:sp>
    </p:spTree>
    <p:extLst>
      <p:ext uri="{BB962C8B-B14F-4D97-AF65-F5344CB8AC3E}">
        <p14:creationId xmlns:p14="http://schemas.microsoft.com/office/powerpoint/2010/main" val="2596359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Conventional Orbit Bump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412533"/>
            <a:ext cx="3024336" cy="42670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BBD397-52BE-4509-B56D-84B3258E10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67" r="15490" b="76786"/>
          <a:stretch/>
        </p:blipFill>
        <p:spPr>
          <a:xfrm>
            <a:off x="5172748" y="4827125"/>
            <a:ext cx="3582815" cy="1361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303518" y="1547133"/>
                <a:ext cx="5477924" cy="280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Two kickers used to create a temporary bump in the orbit.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This brings the stored and injected beams close together.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Bump is then closed.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r>
                  <a:rPr lang="en-US" sz="1800" dirty="0"/>
                  <a:t>Bump height needs to be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l-GR" sz="1800" i="1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+5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1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800" dirty="0"/>
                  <a:t> </a:t>
                </a:r>
                <a:r>
                  <a:rPr lang="en-US" sz="1800" dirty="0"/>
                  <a:t>to allow the injected beam to clear the septum on subsequent turns</a:t>
                </a: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518" y="1547133"/>
                <a:ext cx="5477924" cy="2800767"/>
              </a:xfrm>
              <a:prstGeom prst="rect">
                <a:avLst/>
              </a:prstGeom>
              <a:blipFill>
                <a:blip r:embed="rId4"/>
                <a:stretch>
                  <a:fillRect l="-1002" t="-654" r="-557" b="-2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5505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42800" y="4461316"/>
            <a:ext cx="8263350" cy="682184"/>
          </a:xfrm>
        </p:spPr>
        <p:txBody>
          <a:bodyPr/>
          <a:lstStyle/>
          <a:p>
            <a:r>
              <a:rPr lang="en-US" dirty="0"/>
              <a:t>In both cases (MKI/Bump), the next step is error studies to see what closed orbit distortions we get and what injection efficiencies are achieved.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 Straight Optics - Bump Kickers Active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102985"/>
            <a:ext cx="4908657" cy="333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289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Optics Compatible with </a:t>
            </a:r>
            <a:br>
              <a:rPr lang="en-US" dirty="0">
                <a:solidFill>
                  <a:schemeClr val="accent6">
                    <a:lumMod val="90000"/>
                    <a:lumOff val="1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Off-Momentum Injection</a:t>
            </a:r>
          </a:p>
        </p:txBody>
      </p:sp>
    </p:spTree>
    <p:extLst>
      <p:ext uri="{BB962C8B-B14F-4D97-AF65-F5344CB8AC3E}">
        <p14:creationId xmlns:p14="http://schemas.microsoft.com/office/powerpoint/2010/main" val="2827564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E25A3C-E5CF-4397-AF3E-61E28BA219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AF6C13-0E6E-4524-9C67-BF4953A0F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Matching Constraints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303426" y="1038019"/>
                <a:ext cx="5416061" cy="1711751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dirty="0">
                    <a:cs typeface="Arial"/>
                  </a:rPr>
                  <a:t>Optics need to be re-matched to have sufficient dispersion at the septum.</a:t>
                </a:r>
              </a:p>
              <a:p>
                <a:r>
                  <a:rPr lang="en-US" sz="1600" dirty="0">
                    <a:cs typeface="Arial"/>
                  </a:rPr>
                  <a:t>Then the off-momentum injected beam is placed on the dispersive orbit when the bump is closed.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600" dirty="0">
                    <a:cs typeface="Arial"/>
                  </a:rPr>
                  <a:t>Condition for Orbit Bump Off-momentum Injection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cs typeface="Arial"/>
                        </a:rPr>
                        <m:t>5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/>
                            </a:rPr>
                            <m:t>𝜎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cs typeface="Arial"/>
                            </a:rPr>
                            <m:t>𝑠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Arial"/>
                        </a:rPr>
                        <m:t>𝑆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r>
                        <a:rPr lang="en-US" sz="1600" i="1">
                          <a:latin typeface="Cambria Math" panose="02040503050406030204" pitchFamily="18" charset="0"/>
                          <a:cs typeface="Arial"/>
                        </a:rPr>
                        <m:t>5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/>
                            </a:rPr>
                            <m:t>𝜎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/>
                            </a:rPr>
                            <m:t>𝑖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cs typeface="Arial"/>
                        </a:rPr>
                        <m:t>=|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cs typeface="Arial"/>
                            </a:rPr>
                            <m:t>𝐷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cs typeface="Arial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/>
                            </a:rPr>
                            <m:t>𝛿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cs typeface="Arial"/>
                            </a:rPr>
                            <m:t>𝑝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cs typeface="Arial"/>
                        </a:rPr>
                        <m:t>|</m:t>
                      </m:r>
                    </m:oMath>
                  </m:oMathPara>
                </a14:m>
                <a:endParaRPr lang="en-US" sz="1600" dirty="0">
                  <a:latin typeface="Amasis MT Pro Light"/>
                  <a:cs typeface="Arial"/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426" y="1038019"/>
                <a:ext cx="5416061" cy="1711751"/>
              </a:xfrm>
              <a:prstGeom prst="rect">
                <a:avLst/>
              </a:prstGeom>
              <a:blipFill>
                <a:blip r:embed="rId2"/>
                <a:stretch>
                  <a:fillRect l="-676" t="-1068" b="-3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412533"/>
            <a:ext cx="3024336" cy="42670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BBD397-52BE-4509-B56D-84B3258E10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67" r="15490" b="76786"/>
          <a:stretch/>
        </p:blipFill>
        <p:spPr>
          <a:xfrm>
            <a:off x="5172748" y="4827125"/>
            <a:ext cx="3582815" cy="1361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5696" y="2698490"/>
            <a:ext cx="2448272" cy="240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1590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E25A3C-E5CF-4397-AF3E-61E28BA219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843558"/>
            <a:ext cx="5728608" cy="38392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987574"/>
            <a:ext cx="2952328" cy="3552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Key Matching Constraints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/>
              <a:t>Dispersion at </a:t>
            </a:r>
            <a:br>
              <a:rPr lang="en-US" sz="1800" dirty="0"/>
            </a:br>
            <a:r>
              <a:rPr lang="en-US" sz="1800" dirty="0"/>
              <a:t>septum = 1m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Phase advance over straight is maintained</a:t>
            </a:r>
          </a:p>
          <a:p>
            <a:pPr marL="342900" indent="-342900" algn="l">
              <a:lnSpc>
                <a:spcPts val="37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algn="l"/>
            <a:r>
              <a:rPr lang="en-US" sz="1800" dirty="0"/>
              <a:t>Off-momentum DA under investigation.</a:t>
            </a:r>
          </a:p>
          <a:p>
            <a:pPr algn="l">
              <a:spcBef>
                <a:spcPts val="600"/>
              </a:spcBef>
            </a:pPr>
            <a:r>
              <a:rPr lang="en-US" sz="1800" dirty="0"/>
              <a:t>Then follow up with studies using misalignments.</a:t>
            </a:r>
          </a:p>
        </p:txBody>
      </p:sp>
    </p:spTree>
    <p:extLst>
      <p:ext uri="{BB962C8B-B14F-4D97-AF65-F5344CB8AC3E}">
        <p14:creationId xmlns:p14="http://schemas.microsoft.com/office/powerpoint/2010/main" val="27043705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E25A3C-E5CF-4397-AF3E-61E28BA219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AF6C13-0E6E-4524-9C67-BF4953A0F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Outlook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9BF441-D19C-4173-A409-AA740D9B9B1C}"/>
              </a:ext>
            </a:extLst>
          </p:cNvPr>
          <p:cNvSpPr txBox="1"/>
          <p:nvPr/>
        </p:nvSpPr>
        <p:spPr>
          <a:xfrm>
            <a:off x="436017" y="1218423"/>
            <a:ext cx="3855572" cy="4524315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Studied top-up injection approaches for Z operation mode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>
                <a:cs typeface="Arial"/>
              </a:rPr>
              <a:t>To be studied to determine injection efficiency: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CA" sz="1600" dirty="0">
                <a:cs typeface="Arial"/>
              </a:rPr>
              <a:t>Injection with misalignments and corrections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CA" sz="1600" dirty="0">
                <a:cs typeface="Arial"/>
              </a:rPr>
              <a:t>Other operation modes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en-CA" sz="1600" dirty="0"/>
              <a:t>Beam-beam effects</a:t>
            </a:r>
            <a:endParaRPr lang="en-CA" sz="16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Studies performed on old 2 IP lattice</a:t>
            </a:r>
          </a:p>
          <a:p>
            <a:pPr marL="625950" lvl="1" indent="-285750">
              <a:buFont typeface="Arial" panose="020B0604020202020204" pitchFamily="34" charset="0"/>
              <a:buChar char="•"/>
            </a:pPr>
            <a:r>
              <a:rPr lang="en-CA" sz="1600" dirty="0"/>
              <a:t>New layout with longer straight sections</a:t>
            </a:r>
          </a:p>
          <a:p>
            <a:pPr marL="625950" lvl="1" indent="-285750">
              <a:buFont typeface="Arial" panose="020B0604020202020204" pitchFamily="34" charset="0"/>
              <a:buChar char="•"/>
            </a:pPr>
            <a:r>
              <a:rPr lang="en-CA" sz="1600" dirty="0"/>
              <a:t>Complication arises in 4 IP </a:t>
            </a:r>
          </a:p>
          <a:p>
            <a:pPr marL="968814" lvl="2" indent="-285750">
              <a:buFont typeface="Arial" panose="020B0604020202020204" pitchFamily="34" charset="0"/>
              <a:buChar char="•"/>
            </a:pPr>
            <a:r>
              <a:rPr lang="en-CA" sz="1600" dirty="0"/>
              <a:t>Beam crossing</a:t>
            </a:r>
          </a:p>
          <a:p>
            <a:pPr marL="968814" lvl="2" indent="-285750">
              <a:buFont typeface="Arial" panose="020B0604020202020204" pitchFamily="34" charset="0"/>
              <a:buChar char="•"/>
            </a:pPr>
            <a:r>
              <a:rPr lang="en-CA" sz="1600" dirty="0"/>
              <a:t>Possibly combined with extraction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CA" sz="16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5531" y="407387"/>
            <a:ext cx="3170238" cy="26957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72014" y="3080471"/>
            <a:ext cx="3597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J. </a:t>
            </a:r>
            <a:r>
              <a:rPr lang="en-US" sz="1000" dirty="0" err="1"/>
              <a:t>Gutleber</a:t>
            </a:r>
            <a:r>
              <a:rPr lang="en-US" sz="1000" dirty="0"/>
              <a:t> - </a:t>
            </a:r>
            <a:r>
              <a:rPr lang="en-CA" sz="1000" dirty="0"/>
              <a:t>144th FCC-</a:t>
            </a:r>
            <a:r>
              <a:rPr lang="en-CA" sz="1000" dirty="0" err="1"/>
              <a:t>ee</a:t>
            </a:r>
            <a:r>
              <a:rPr lang="en-CA" sz="1000" dirty="0"/>
              <a:t> Optics Design Meeting &amp; 15th FCCIS WP2.2 Meeting</a:t>
            </a:r>
            <a:endParaRPr lang="en-US" sz="3000" dirty="0"/>
          </a:p>
        </p:txBody>
      </p:sp>
      <p:sp>
        <p:nvSpPr>
          <p:cNvPr id="12" name="TextBox 11"/>
          <p:cNvSpPr txBox="1"/>
          <p:nvPr/>
        </p:nvSpPr>
        <p:spPr>
          <a:xfrm>
            <a:off x="5374171" y="3363612"/>
            <a:ext cx="1504229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/>
              <a:t>Injection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5249834" y="4099603"/>
            <a:ext cx="2706542" cy="420604"/>
            <a:chOff x="2067190" y="2162905"/>
            <a:chExt cx="4836276" cy="714213"/>
          </a:xfrm>
        </p:grpSpPr>
        <p:grpSp>
          <p:nvGrpSpPr>
            <p:cNvPr id="48" name="Group 47"/>
            <p:cNvGrpSpPr/>
            <p:nvPr/>
          </p:nvGrpSpPr>
          <p:grpSpPr>
            <a:xfrm>
              <a:off x="2067190" y="2196650"/>
              <a:ext cx="4700504" cy="680468"/>
              <a:chOff x="2088134" y="2171698"/>
              <a:chExt cx="4700504" cy="680468"/>
            </a:xfrm>
          </p:grpSpPr>
          <p:cxnSp>
            <p:nvCxnSpPr>
              <p:cNvPr id="54" name="Straight Arrow Connector 53"/>
              <p:cNvCxnSpPr>
                <a:cxnSpLocks/>
              </p:cNvCxnSpPr>
              <p:nvPr/>
            </p:nvCxnSpPr>
            <p:spPr>
              <a:xfrm>
                <a:off x="2154116" y="2743198"/>
                <a:ext cx="1916722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>
                <a:cxnSpLocks/>
              </p:cNvCxnSpPr>
              <p:nvPr/>
            </p:nvCxnSpPr>
            <p:spPr>
              <a:xfrm>
                <a:off x="4871916" y="2171698"/>
                <a:ext cx="1916722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>
                <a:cxnSpLocks/>
              </p:cNvCxnSpPr>
              <p:nvPr/>
            </p:nvCxnSpPr>
            <p:spPr>
              <a:xfrm flipV="1">
                <a:off x="4052766" y="2171698"/>
                <a:ext cx="843572" cy="57150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Arrow: Chevron 13"/>
              <p:cNvSpPr/>
              <p:nvPr/>
            </p:nvSpPr>
            <p:spPr>
              <a:xfrm rot="10740000">
                <a:off x="2088134" y="2640584"/>
                <a:ext cx="230632" cy="211582"/>
              </a:xfrm>
              <a:prstGeom prst="chevron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2154116" y="2162905"/>
              <a:ext cx="4749350" cy="689261"/>
              <a:chOff x="2154116" y="2162905"/>
              <a:chExt cx="4749350" cy="689261"/>
            </a:xfrm>
          </p:grpSpPr>
          <p:cxnSp>
            <p:nvCxnSpPr>
              <p:cNvPr id="50" name="Straight Arrow Connector 49"/>
              <p:cNvCxnSpPr/>
              <p:nvPr/>
            </p:nvCxnSpPr>
            <p:spPr>
              <a:xfrm>
                <a:off x="2154116" y="2171699"/>
                <a:ext cx="1916722" cy="0"/>
              </a:xfrm>
              <a:prstGeom prst="straightConnector1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>
                <a:cxnSpLocks/>
              </p:cNvCxnSpPr>
              <p:nvPr/>
            </p:nvCxnSpPr>
            <p:spPr>
              <a:xfrm>
                <a:off x="4871915" y="2743198"/>
                <a:ext cx="1916722" cy="0"/>
              </a:xfrm>
              <a:prstGeom prst="straightConnector1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>
                <a:cxnSpLocks/>
              </p:cNvCxnSpPr>
              <p:nvPr/>
            </p:nvCxnSpPr>
            <p:spPr>
              <a:xfrm>
                <a:off x="4053251" y="2162905"/>
                <a:ext cx="844062" cy="589083"/>
              </a:xfrm>
              <a:prstGeom prst="straightConnector1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Arrow: Chevron 12"/>
              <p:cNvSpPr/>
              <p:nvPr/>
            </p:nvSpPr>
            <p:spPr>
              <a:xfrm>
                <a:off x="6672834" y="2640584"/>
                <a:ext cx="230632" cy="211582"/>
              </a:xfrm>
              <a:prstGeom prst="chevr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5313560" y="4588058"/>
            <a:ext cx="2594181" cy="162360"/>
            <a:chOff x="2152650" y="3257550"/>
            <a:chExt cx="4635500" cy="330200"/>
          </a:xfrm>
        </p:grpSpPr>
        <p:cxnSp>
          <p:nvCxnSpPr>
            <p:cNvPr id="45" name="Straight Arrow Connector 44"/>
            <p:cNvCxnSpPr/>
            <p:nvPr/>
          </p:nvCxnSpPr>
          <p:spPr>
            <a:xfrm>
              <a:off x="2152650" y="3416300"/>
              <a:ext cx="4635500" cy="19050"/>
            </a:xfrm>
            <a:prstGeom prst="straightConnector1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>
              <a:off x="2152650" y="3257550"/>
              <a:ext cx="0" cy="330200"/>
            </a:xfrm>
            <a:prstGeom prst="straightConnector1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cxnSpLocks/>
            </p:cNvCxnSpPr>
            <p:nvPr/>
          </p:nvCxnSpPr>
          <p:spPr>
            <a:xfrm flipH="1">
              <a:off x="6788149" y="3257550"/>
              <a:ext cx="0" cy="330200"/>
            </a:xfrm>
            <a:prstGeom prst="straightConnector1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5299810" y="3780448"/>
            <a:ext cx="1076002" cy="162360"/>
            <a:chOff x="2152650" y="3257550"/>
            <a:chExt cx="4635500" cy="330200"/>
          </a:xfrm>
        </p:grpSpPr>
        <p:cxnSp>
          <p:nvCxnSpPr>
            <p:cNvPr id="42" name="Straight Arrow Connector 41"/>
            <p:cNvCxnSpPr/>
            <p:nvPr/>
          </p:nvCxnSpPr>
          <p:spPr>
            <a:xfrm>
              <a:off x="2152650" y="3416300"/>
              <a:ext cx="4635500" cy="19050"/>
            </a:xfrm>
            <a:prstGeom prst="straightConnector1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2152650" y="3257550"/>
              <a:ext cx="0" cy="330200"/>
            </a:xfrm>
            <a:prstGeom prst="straightConnector1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cxnSpLocks/>
            </p:cNvCxnSpPr>
            <p:nvPr/>
          </p:nvCxnSpPr>
          <p:spPr>
            <a:xfrm flipH="1">
              <a:off x="6788149" y="3257550"/>
              <a:ext cx="0" cy="330200"/>
            </a:xfrm>
            <a:prstGeom prst="straightConnector1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6209739" y="4554285"/>
            <a:ext cx="80182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/>
              <a:t>2.1 km</a:t>
            </a:r>
            <a:endParaRPr lang="en-US" sz="2000" dirty="0"/>
          </a:p>
        </p:txBody>
      </p:sp>
      <p:sp>
        <p:nvSpPr>
          <p:cNvPr id="41" name="TextBox 40"/>
          <p:cNvSpPr txBox="1"/>
          <p:nvPr/>
        </p:nvSpPr>
        <p:spPr>
          <a:xfrm>
            <a:off x="5518427" y="3634431"/>
            <a:ext cx="607859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200" dirty="0"/>
              <a:t>~1 km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281624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6" name="Rectangle 5"/>
          <p:cNvSpPr/>
          <p:nvPr/>
        </p:nvSpPr>
        <p:spPr>
          <a:xfrm>
            <a:off x="7229475" y="3224213"/>
            <a:ext cx="1676400" cy="1638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8735D142-6BA2-C345-B6B9-41EE415B026D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wrap="none" lIns="9000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>
                <a:solidFill>
                  <a:schemeClr val="accent6">
                    <a:lumMod val="90000"/>
                    <a:lumOff val="10000"/>
                  </a:schemeClr>
                </a:solidFill>
              </a:rPr>
              <a:pPr/>
              <a:t>18</a:t>
            </a:fld>
            <a:endParaRPr lang="en-US" dirty="0">
              <a:solidFill>
                <a:schemeClr val="accent6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C8F778-F644-4272-BF21-675117C7D9FF}"/>
              </a:ext>
            </a:extLst>
          </p:cNvPr>
          <p:cNvSpPr txBox="1"/>
          <p:nvPr/>
        </p:nvSpPr>
        <p:spPr>
          <a:xfrm>
            <a:off x="2286000" y="4371950"/>
            <a:ext cx="4572000" cy="715581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Gitlab Repository of Project Work:</a:t>
            </a:r>
            <a:endParaRPr lang="en-US" dirty="0">
              <a:solidFill>
                <a:schemeClr val="accent6">
                  <a:lumMod val="90000"/>
                  <a:lumOff val="10000"/>
                </a:schemeClr>
              </a:solidFill>
              <a:cs typeface="Arial"/>
            </a:endParaRPr>
          </a:p>
          <a:p>
            <a:pPr algn="ctr"/>
            <a:r>
              <a:rPr lang="en-US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https://gitlab.cern.ch/phunchak/fccee-injection-studies</a:t>
            </a:r>
          </a:p>
          <a:p>
            <a:pPr algn="ctr"/>
            <a:endParaRPr lang="en-US" dirty="0">
              <a:solidFill>
                <a:schemeClr val="accent6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0" name="Textfeld 7">
            <a:extLst>
              <a:ext uri="{FF2B5EF4-FFF2-40B4-BE49-F238E27FC236}">
                <a16:creationId xmlns:a16="http://schemas.microsoft.com/office/drawing/2014/main" id="{9312FE18-2C3C-458C-AACD-066142A164D0}"/>
              </a:ext>
            </a:extLst>
          </p:cNvPr>
          <p:cNvSpPr txBox="1"/>
          <p:nvPr/>
        </p:nvSpPr>
        <p:spPr>
          <a:xfrm>
            <a:off x="7308304" y="28228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Patrick Hunchak</a:t>
            </a:r>
            <a:endParaRPr lang="de-AT" sz="900" dirty="0">
              <a:solidFill>
                <a:schemeClr val="accent6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" name="Textfeld 5">
            <a:extLst>
              <a:ext uri="{FF2B5EF4-FFF2-40B4-BE49-F238E27FC236}">
                <a16:creationId xmlns:a16="http://schemas.microsoft.com/office/drawing/2014/main" id="{E3AB57ED-F573-445B-9A29-85CA30B86800}"/>
              </a:ext>
            </a:extLst>
          </p:cNvPr>
          <p:cNvSpPr txBox="1"/>
          <p:nvPr/>
        </p:nvSpPr>
        <p:spPr>
          <a:xfrm>
            <a:off x="2016811" y="29988"/>
            <a:ext cx="5110378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Dec. 7</a:t>
            </a:r>
            <a:r>
              <a:rPr lang="en-US" sz="900" baseline="30000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th</a:t>
            </a:r>
            <a:r>
              <a:rPr lang="en-US" sz="900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, 2021 – 2021 FCCIS WP2 Workshop </a:t>
            </a:r>
            <a:endParaRPr lang="de-AT" sz="900" dirty="0">
              <a:solidFill>
                <a:schemeClr val="accent6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12" name="Picture 1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4DB74AF-5912-4A6D-88A0-932BCDF12E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133" y="3247740"/>
            <a:ext cx="1625279" cy="715582"/>
          </a:xfrm>
          <a:prstGeom prst="rect">
            <a:avLst/>
          </a:prstGeom>
        </p:spPr>
      </p:pic>
      <p:pic>
        <p:nvPicPr>
          <p:cNvPr id="13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5503" y="3853190"/>
            <a:ext cx="1623158" cy="423207"/>
          </a:xfrm>
          <a:prstGeom prst="rect">
            <a:avLst/>
          </a:prstGeom>
        </p:spPr>
      </p:pic>
      <p:pic>
        <p:nvPicPr>
          <p:cNvPr id="14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1225" y="4220182"/>
            <a:ext cx="1060450" cy="629981"/>
          </a:xfrm>
          <a:prstGeom prst="rect">
            <a:avLst/>
          </a:prstGeom>
        </p:spPr>
      </p:pic>
      <p:pic>
        <p:nvPicPr>
          <p:cNvPr id="15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3888" y="4221004"/>
            <a:ext cx="642938" cy="625793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286000" y="231014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rPr>
              <a:t>Thank you </a:t>
            </a:r>
            <a:br>
              <a:rPr lang="en-US" sz="2400" dirty="0">
                <a:solidFill>
                  <a:schemeClr val="accent6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US" sz="2400" dirty="0">
                <a:solidFill>
                  <a:schemeClr val="accent6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rPr>
              <a:t>for your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3085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E25A3C-E5CF-4397-AF3E-61E28BA219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AF6C13-0E6E-4524-9C67-BF4953A0F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Placement of kickers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D709CD-809E-433B-83EF-30BD7E7AB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3363838"/>
            <a:ext cx="5832648" cy="15421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16CCFE-BD68-480A-B464-84655D816E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009170"/>
            <a:ext cx="3528392" cy="23630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548C70-C06F-43D6-BD77-8A0B574AA4E3}"/>
              </a:ext>
            </a:extLst>
          </p:cNvPr>
          <p:cNvSpPr txBox="1"/>
          <p:nvPr/>
        </p:nvSpPr>
        <p:spPr>
          <a:xfrm>
            <a:off x="323528" y="3479400"/>
            <a:ext cx="252028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/>
              <a:t> FCCee_z_216_nosol_1.seq</a:t>
            </a:r>
          </a:p>
        </p:txBody>
      </p:sp>
    </p:spTree>
    <p:extLst>
      <p:ext uri="{BB962C8B-B14F-4D97-AF65-F5344CB8AC3E}">
        <p14:creationId xmlns:p14="http://schemas.microsoft.com/office/powerpoint/2010/main" val="70024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8ADC32-C99E-40F7-A264-293050F15D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8B6559-3737-4AC0-9C8D-D6BC2A57D5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1949" y="1455775"/>
            <a:ext cx="4113700" cy="2747250"/>
          </a:xfrm>
        </p:spPr>
        <p:txBody>
          <a:bodyPr/>
          <a:lstStyle/>
          <a:p>
            <a:r>
              <a:rPr lang="en-CA" dirty="0"/>
              <a:t>Top-up injection is necessary to maximize the integrated luminosity of the collider.</a:t>
            </a:r>
          </a:p>
          <a:p>
            <a:endParaRPr lang="en-CA" dirty="0"/>
          </a:p>
          <a:p>
            <a:r>
              <a:rPr lang="en-CA" dirty="0"/>
              <a:t>Regular injection from the full-energy booster to maintain the beam current in the collider ring.</a:t>
            </a:r>
          </a:p>
          <a:p>
            <a:endParaRPr lang="en-CA" dirty="0"/>
          </a:p>
          <a:p>
            <a:r>
              <a:rPr lang="en-CA" dirty="0"/>
              <a:t>Proven at many other accelerators.</a:t>
            </a:r>
          </a:p>
          <a:p>
            <a:endParaRPr lang="en-CA" dirty="0"/>
          </a:p>
          <a:p>
            <a:r>
              <a:rPr lang="en-CA" dirty="0"/>
              <a:t>Four viable modes have been identified for FCC-</a:t>
            </a:r>
            <a:r>
              <a:rPr lang="en-CA" dirty="0" err="1"/>
              <a:t>ee</a:t>
            </a:r>
            <a:r>
              <a:rPr lang="en-CA" dirty="0"/>
              <a:t> in the past, we now look into follow-up studies of these approaches.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0C5E899-A876-4A78-BC10-09AEF1714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Top-up Injection for FCC-</a:t>
            </a:r>
            <a:r>
              <a:rPr lang="en-CA" dirty="0" err="1"/>
              <a:t>ee</a:t>
            </a:r>
            <a:endParaRPr lang="en-CA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4A8488-3B11-49FB-B22D-660D3F7A9F6A}"/>
              </a:ext>
            </a:extLst>
          </p:cNvPr>
          <p:cNvSpPr txBox="1"/>
          <p:nvPr/>
        </p:nvSpPr>
        <p:spPr>
          <a:xfrm>
            <a:off x="4959281" y="3990304"/>
            <a:ext cx="39650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 err="1">
                <a:latin typeface="Amasis MT Pro Light" panose="020B0604020202020204" pitchFamily="18" charset="0"/>
              </a:rPr>
              <a:t>Wienands</a:t>
            </a:r>
            <a:r>
              <a:rPr lang="en-US" sz="800" dirty="0">
                <a:latin typeface="Amasis MT Pro Light" panose="020B0604020202020204" pitchFamily="18" charset="0"/>
              </a:rPr>
              <a:t>, U. “Lepton Collider Operation with Constant Currents”. Proceedings of the 2005 Particle Accelerator Conference. </a:t>
            </a:r>
            <a:r>
              <a:rPr lang="en-US" sz="800" dirty="0">
                <a:solidFill>
                  <a:schemeClr val="tx2">
                    <a:lumMod val="75000"/>
                  </a:schemeClr>
                </a:solidFill>
                <a:latin typeface="Amasis MT Pro Light" panose="020B0604020202020204" pitchFamily="18" charset="0"/>
              </a:rPr>
              <a:t>doi:10.1109/pac.2005.1590385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E06DF7-9057-4240-80F9-47BACF06E4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21"/>
          <a:stretch/>
        </p:blipFill>
        <p:spPr>
          <a:xfrm>
            <a:off x="5057227" y="4395136"/>
            <a:ext cx="3769176" cy="5155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36096" y="3723878"/>
            <a:ext cx="184731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4770040" y="1523654"/>
            <a:ext cx="3975259" cy="2433511"/>
            <a:chOff x="4695112" y="1969762"/>
            <a:chExt cx="3710101" cy="2300889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95112" y="2054324"/>
              <a:ext cx="236928" cy="914459"/>
            </a:xfrm>
            <a:prstGeom prst="rect">
              <a:avLst/>
            </a:prstGeom>
          </p:spPr>
        </p:pic>
        <p:grpSp>
          <p:nvGrpSpPr>
            <p:cNvPr id="21" name="Group 20"/>
            <p:cNvGrpSpPr/>
            <p:nvPr/>
          </p:nvGrpSpPr>
          <p:grpSpPr>
            <a:xfrm>
              <a:off x="4932040" y="1969762"/>
              <a:ext cx="3473173" cy="2300889"/>
              <a:chOff x="4932040" y="1969762"/>
              <a:chExt cx="3473173" cy="2300889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32040" y="1969762"/>
                <a:ext cx="3473173" cy="1033046"/>
              </a:xfrm>
              <a:prstGeom prst="rect">
                <a:avLst/>
              </a:prstGeom>
            </p:spPr>
          </p:pic>
          <p:grpSp>
            <p:nvGrpSpPr>
              <p:cNvPr id="24" name="Group 23"/>
              <p:cNvGrpSpPr/>
              <p:nvPr/>
            </p:nvGrpSpPr>
            <p:grpSpPr>
              <a:xfrm>
                <a:off x="4932040" y="3002808"/>
                <a:ext cx="3473173" cy="1267843"/>
                <a:chOff x="4932040" y="3002808"/>
                <a:chExt cx="3473173" cy="1267843"/>
              </a:xfrm>
            </p:grpSpPr>
            <p:pic>
              <p:nvPicPr>
                <p:cNvPr id="25" name="Picture 24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932040" y="3002808"/>
                  <a:ext cx="3473173" cy="1267843"/>
                </a:xfrm>
                <a:prstGeom prst="rect">
                  <a:avLst/>
                </a:prstGeom>
              </p:spPr>
            </p:pic>
            <p:sp>
              <p:nvSpPr>
                <p:cNvPr id="26" name="Rectangle 25"/>
                <p:cNvSpPr/>
                <p:nvPr/>
              </p:nvSpPr>
              <p:spPr>
                <a:xfrm>
                  <a:off x="7164288" y="3002808"/>
                  <a:ext cx="648072" cy="21701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95112" y="3133474"/>
              <a:ext cx="236928" cy="9144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34099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0F8762-5C3C-4BB6-9C63-1266C637A9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51372BE-4D61-47AF-9A1D-B871F15BD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Dynamic Aperture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70B93F-FD85-4A87-907C-3FDD0BCD7324}"/>
              </a:ext>
            </a:extLst>
          </p:cNvPr>
          <p:cNvSpPr txBox="1"/>
          <p:nvPr/>
        </p:nvSpPr>
        <p:spPr>
          <a:xfrm>
            <a:off x="6035405" y="2520300"/>
            <a:ext cx="2370471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CA" dirty="0"/>
              <a:t>3 mm eddy current septum</a:t>
            </a:r>
          </a:p>
          <a:p>
            <a:pPr marL="342900" indent="-342900">
              <a:buAutoNum type="alphaLcParenR"/>
            </a:pPr>
            <a:r>
              <a:rPr lang="en-CA" dirty="0"/>
              <a:t>0.1 mm electro-static wire septum</a:t>
            </a:r>
          </a:p>
          <a:p>
            <a:r>
              <a:rPr lang="en-CA" dirty="0"/>
              <a:t>The thinner septum reduces dynamic aperture req. but not previously used.*</a:t>
            </a:r>
          </a:p>
          <a:p>
            <a:r>
              <a:rPr lang="en-CA" dirty="0"/>
              <a:t>Our simulations show plenty of DA for either septum.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2D8DA1-968B-419C-88BE-4AC1E5C29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131590"/>
            <a:ext cx="4835540" cy="39399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5D7E316-3934-4160-951E-8D5D1D7892D4}"/>
                  </a:ext>
                </a:extLst>
              </p:cNvPr>
              <p:cNvSpPr txBox="1"/>
              <p:nvPr/>
            </p:nvSpPr>
            <p:spPr>
              <a:xfrm>
                <a:off x="6088721" y="1436134"/>
                <a:ext cx="2736304" cy="9396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dirty="0"/>
                  <a:t>Assume that injected emittance = stored emittance.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=0.27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𝑛𝑚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·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</m:t>
                      </m:r>
                    </m:oMath>
                  </m:oMathPara>
                </a14:m>
                <a:endParaRPr lang="en-CA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1.0 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𝑝𝑚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·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5D7E316-3934-4160-951E-8D5D1D7892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8721" y="1436134"/>
                <a:ext cx="2736304" cy="939681"/>
              </a:xfrm>
              <a:prstGeom prst="rect">
                <a:avLst/>
              </a:prstGeom>
              <a:blipFill>
                <a:blip r:embed="rId3"/>
                <a:stretch>
                  <a:fillRect l="-668" t="-1299" r="-133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78340367-0B95-435C-BD58-39C1C4E8E4E1}"/>
              </a:ext>
            </a:extLst>
          </p:cNvPr>
          <p:cNvSpPr txBox="1"/>
          <p:nvPr/>
        </p:nvSpPr>
        <p:spPr>
          <a:xfrm>
            <a:off x="5863741" y="4586870"/>
            <a:ext cx="3280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A" sz="800" dirty="0"/>
              <a:t>* M. </a:t>
            </a:r>
            <a:r>
              <a:rPr lang="en-CA" sz="800" dirty="0" err="1"/>
              <a:t>Aiba</a:t>
            </a:r>
            <a:r>
              <a:rPr lang="en-CA" sz="800" dirty="0"/>
              <a:t> “Top-up Injection Status and Next Steps” FCC Week 2021 </a:t>
            </a:r>
            <a:r>
              <a:rPr lang="en-CA" sz="800" dirty="0">
                <a:hlinkClick r:id="rId4"/>
              </a:rPr>
              <a:t>https://indico.cern.ch/event/995850/contributions/4419415/attachments/2271652/3858072/FCC-ee_Injection_aiba.pdf</a:t>
            </a:r>
            <a:r>
              <a:rPr lang="en-CA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307357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D76EAD-97F4-4A7A-85EE-A1DBD9F278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393A3B-D098-49B0-AD08-512B36B74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Modelling the Multipole Kicker</a:t>
            </a:r>
          </a:p>
        </p:txBody>
      </p:sp>
      <p:sp>
        <p:nvSpPr>
          <p:cNvPr id="6" name="Rechteck 26">
            <a:extLst>
              <a:ext uri="{FF2B5EF4-FFF2-40B4-BE49-F238E27FC236}">
                <a16:creationId xmlns:a16="http://schemas.microsoft.com/office/drawing/2014/main" id="{DD8921EC-190A-431E-8822-3568A504243F}"/>
              </a:ext>
            </a:extLst>
          </p:cNvPr>
          <p:cNvSpPr/>
          <p:nvPr/>
        </p:nvSpPr>
        <p:spPr>
          <a:xfrm>
            <a:off x="1619672" y="4103760"/>
            <a:ext cx="1119150" cy="79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MAD-X does not currently support arbitrary field elements.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30EBC1-7746-4093-BC66-76F41CF7CFB1}"/>
              </a:ext>
            </a:extLst>
          </p:cNvPr>
          <p:cNvSpPr txBox="1"/>
          <p:nvPr/>
        </p:nvSpPr>
        <p:spPr>
          <a:xfrm flipH="1">
            <a:off x="3419872" y="4241750"/>
            <a:ext cx="5325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1400" dirty="0"/>
              <a:t>Maximum of 20</a:t>
            </a:r>
            <a:r>
              <a:rPr lang="en-CA" sz="1400" baseline="30000" dirty="0"/>
              <a:t>th</a:t>
            </a:r>
            <a:r>
              <a:rPr lang="en-CA" sz="1400" dirty="0"/>
              <a:t> order polynomial not a good fit.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1400" dirty="0"/>
              <a:t>Split into two fits, for interaction with stored/injected beam.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779F97-A998-4673-A74C-404CC374A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804" y="1785268"/>
            <a:ext cx="8100392" cy="22164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C5252A-5933-4D5F-AA82-6DEAC286CD29}"/>
              </a:ext>
            </a:extLst>
          </p:cNvPr>
          <p:cNvSpPr txBox="1"/>
          <p:nvPr/>
        </p:nvSpPr>
        <p:spPr>
          <a:xfrm flipH="1">
            <a:off x="1007604" y="1262048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A" sz="1400" dirty="0"/>
              <a:t>MKI has zero on-axis field to minimize disturbance of stored beam, large off-axis field to kick the injected beam.</a:t>
            </a:r>
          </a:p>
        </p:txBody>
      </p:sp>
    </p:spTree>
    <p:extLst>
      <p:ext uri="{BB962C8B-B14F-4D97-AF65-F5344CB8AC3E}">
        <p14:creationId xmlns:p14="http://schemas.microsoft.com/office/powerpoint/2010/main" val="4154075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2537144-C76D-41C8-ACC5-BA411A9586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de-AT" smtClean="0"/>
              <a:pPr/>
              <a:t>22</a:t>
            </a:fld>
            <a:endParaRPr lang="de-AT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6D5DA51-3330-4566-B80C-F288DCB86C18}"/>
              </a:ext>
            </a:extLst>
          </p:cNvPr>
          <p:cNvSpPr txBox="1"/>
          <p:nvPr/>
        </p:nvSpPr>
        <p:spPr>
          <a:xfrm>
            <a:off x="616061" y="1223226"/>
            <a:ext cx="793807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Colors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F50DB79-DFD0-4C2D-BC16-796F596C5D45}"/>
              </a:ext>
            </a:extLst>
          </p:cNvPr>
          <p:cNvSpPr txBox="1"/>
          <p:nvPr/>
        </p:nvSpPr>
        <p:spPr>
          <a:xfrm>
            <a:off x="5584613" y="1223226"/>
            <a:ext cx="1314784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/>
              <a:t>Backgrounds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F1CB30B2-1956-4E04-A9C9-3D842944693F}"/>
              </a:ext>
            </a:extLst>
          </p:cNvPr>
          <p:cNvSpPr/>
          <p:nvPr/>
        </p:nvSpPr>
        <p:spPr>
          <a:xfrm>
            <a:off x="6250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5CDAE17F-2564-49A5-8D3F-B1CF9DB1E0A5}"/>
              </a:ext>
            </a:extLst>
          </p:cNvPr>
          <p:cNvSpPr/>
          <p:nvPr/>
        </p:nvSpPr>
        <p:spPr>
          <a:xfrm>
            <a:off x="13459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3031C471-F307-4224-A1EE-D0BBCB0D3406}"/>
              </a:ext>
            </a:extLst>
          </p:cNvPr>
          <p:cNvSpPr/>
          <p:nvPr/>
        </p:nvSpPr>
        <p:spPr>
          <a:xfrm>
            <a:off x="20668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1073872C-3B69-4EEC-BEA8-1FA590348838}"/>
              </a:ext>
            </a:extLst>
          </p:cNvPr>
          <p:cNvSpPr/>
          <p:nvPr/>
        </p:nvSpPr>
        <p:spPr>
          <a:xfrm>
            <a:off x="27877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A9EFB5A-2738-4869-9E82-C1CC65620E70}"/>
              </a:ext>
            </a:extLst>
          </p:cNvPr>
          <p:cNvSpPr/>
          <p:nvPr/>
        </p:nvSpPr>
        <p:spPr>
          <a:xfrm>
            <a:off x="351000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232CC29E-8085-4203-A5D6-91A976A2086E}"/>
              </a:ext>
            </a:extLst>
          </p:cNvPr>
          <p:cNvSpPr/>
          <p:nvPr/>
        </p:nvSpPr>
        <p:spPr>
          <a:xfrm>
            <a:off x="423090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B604B5B2-2159-4A22-9803-4EA9A2686865}"/>
              </a:ext>
            </a:extLst>
          </p:cNvPr>
          <p:cNvSpPr/>
          <p:nvPr/>
        </p:nvSpPr>
        <p:spPr>
          <a:xfrm>
            <a:off x="625050" y="2465100"/>
            <a:ext cx="433350" cy="433350"/>
          </a:xfrm>
          <a:prstGeom prst="ellipse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33B7F7C5-425C-443D-8EF5-0F75A0D7867A}"/>
              </a:ext>
            </a:extLst>
          </p:cNvPr>
          <p:cNvSpPr/>
          <p:nvPr/>
        </p:nvSpPr>
        <p:spPr>
          <a:xfrm>
            <a:off x="1345950" y="2465100"/>
            <a:ext cx="433350" cy="433350"/>
          </a:xfrm>
          <a:prstGeom prst="ellipse">
            <a:avLst/>
          </a:prstGeom>
          <a:solidFill>
            <a:srgbClr val="F2F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B77E620B-934E-48D4-9826-D2D244F2F335}"/>
              </a:ext>
            </a:extLst>
          </p:cNvPr>
          <p:cNvSpPr/>
          <p:nvPr/>
        </p:nvSpPr>
        <p:spPr>
          <a:xfrm>
            <a:off x="2066850" y="2465100"/>
            <a:ext cx="433350" cy="433350"/>
          </a:xfrm>
          <a:prstGeom prst="ellipse">
            <a:avLst/>
          </a:prstGeom>
          <a:solidFill>
            <a:srgbClr val="BC8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7A1E3F34-B0A2-4F28-9505-C3E3AB4FFD59}"/>
              </a:ext>
            </a:extLst>
          </p:cNvPr>
          <p:cNvSpPr/>
          <p:nvPr/>
        </p:nvSpPr>
        <p:spPr>
          <a:xfrm>
            <a:off x="2787750" y="2465100"/>
            <a:ext cx="433350" cy="433350"/>
          </a:xfrm>
          <a:prstGeom prst="ellipse">
            <a:avLst/>
          </a:prstGeom>
          <a:solidFill>
            <a:srgbClr val="8CD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0BBD4064-2DDE-4C96-9AE6-D9DAF9DB8E52}"/>
              </a:ext>
            </a:extLst>
          </p:cNvPr>
          <p:cNvSpPr/>
          <p:nvPr/>
        </p:nvSpPr>
        <p:spPr>
          <a:xfrm>
            <a:off x="3510000" y="2465100"/>
            <a:ext cx="433350" cy="433350"/>
          </a:xfrm>
          <a:prstGeom prst="ellipse">
            <a:avLst/>
          </a:prstGeom>
          <a:solidFill>
            <a:srgbClr val="FF9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A954EF93-4511-4C6D-A0D9-8A2D5549B79D}"/>
              </a:ext>
            </a:extLst>
          </p:cNvPr>
          <p:cNvSpPr/>
          <p:nvPr/>
        </p:nvSpPr>
        <p:spPr>
          <a:xfrm>
            <a:off x="4230900" y="2465100"/>
            <a:ext cx="433350" cy="433350"/>
          </a:xfrm>
          <a:prstGeom prst="ellipse">
            <a:avLst/>
          </a:prstGeom>
          <a:solidFill>
            <a:srgbClr val="6F7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B41BFE32-31AA-4EBF-A3B8-D7B23B53689B}"/>
              </a:ext>
            </a:extLst>
          </p:cNvPr>
          <p:cNvSpPr/>
          <p:nvPr/>
        </p:nvSpPr>
        <p:spPr>
          <a:xfrm>
            <a:off x="625050" y="3049650"/>
            <a:ext cx="433350" cy="433350"/>
          </a:xfrm>
          <a:prstGeom prst="ellipse">
            <a:avLst/>
          </a:prstGeom>
          <a:solidFill>
            <a:srgbClr val="D9D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01666D38-4C6B-455A-93DE-D216B947C6E1}"/>
              </a:ext>
            </a:extLst>
          </p:cNvPr>
          <p:cNvSpPr/>
          <p:nvPr/>
        </p:nvSpPr>
        <p:spPr>
          <a:xfrm>
            <a:off x="1345950" y="3049650"/>
            <a:ext cx="433350" cy="433350"/>
          </a:xfrm>
          <a:prstGeom prst="ellipse">
            <a:avLst/>
          </a:prstGeom>
          <a:solidFill>
            <a:srgbClr val="F9F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37A1D7C0-77C1-41B9-832C-032EB6CF56E0}"/>
              </a:ext>
            </a:extLst>
          </p:cNvPr>
          <p:cNvSpPr/>
          <p:nvPr/>
        </p:nvSpPr>
        <p:spPr>
          <a:xfrm>
            <a:off x="2066850" y="3049650"/>
            <a:ext cx="433350" cy="433350"/>
          </a:xfrm>
          <a:prstGeom prst="ellipse">
            <a:avLst/>
          </a:prstGeom>
          <a:solidFill>
            <a:srgbClr val="EE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785BF160-493F-4394-8A1E-50869775F419}"/>
              </a:ext>
            </a:extLst>
          </p:cNvPr>
          <p:cNvSpPr/>
          <p:nvPr/>
        </p:nvSpPr>
        <p:spPr>
          <a:xfrm>
            <a:off x="2787750" y="3049650"/>
            <a:ext cx="433350" cy="433350"/>
          </a:xfrm>
          <a:prstGeom prst="ellipse">
            <a:avLst/>
          </a:prstGeom>
          <a:solidFill>
            <a:srgbClr val="DA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992DA950-A8C6-4869-AED4-4F2B903827F4}"/>
              </a:ext>
            </a:extLst>
          </p:cNvPr>
          <p:cNvSpPr/>
          <p:nvPr/>
        </p:nvSpPr>
        <p:spPr>
          <a:xfrm>
            <a:off x="3510000" y="3049650"/>
            <a:ext cx="433350" cy="433350"/>
          </a:xfrm>
          <a:prstGeom prst="ellipse">
            <a:avLst/>
          </a:prstGeom>
          <a:solidFill>
            <a:srgbClr val="FFE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1D533092-F3C7-4E15-9CE8-1A075E524356}"/>
              </a:ext>
            </a:extLst>
          </p:cNvPr>
          <p:cNvSpPr/>
          <p:nvPr/>
        </p:nvSpPr>
        <p:spPr>
          <a:xfrm>
            <a:off x="4230900" y="3049650"/>
            <a:ext cx="433350" cy="433350"/>
          </a:xfrm>
          <a:prstGeom prst="ellipse">
            <a:avLst/>
          </a:prstGeom>
          <a:solidFill>
            <a:srgbClr val="DBD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84389DBE-6F06-4309-A8E0-A1C043F2F5E6}"/>
              </a:ext>
            </a:extLst>
          </p:cNvPr>
          <p:cNvSpPr txBox="1"/>
          <p:nvPr/>
        </p:nvSpPr>
        <p:spPr>
          <a:xfrm>
            <a:off x="551240" y="3895768"/>
            <a:ext cx="580970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Radiant Blue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1D4EE240-5F29-4E8E-984E-B58835093A6F}"/>
              </a:ext>
            </a:extLst>
          </p:cNvPr>
          <p:cNvSpPr txBox="1"/>
          <p:nvPr/>
        </p:nvSpPr>
        <p:spPr>
          <a:xfrm>
            <a:off x="12721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 dirty="0"/>
              <a:t>Flash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E44E6D80-4FB6-46ED-804B-DB8C3F433B2F}"/>
              </a:ext>
            </a:extLst>
          </p:cNvPr>
          <p:cNvSpPr txBox="1"/>
          <p:nvPr/>
        </p:nvSpPr>
        <p:spPr>
          <a:xfrm>
            <a:off x="19930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Energy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F375A5C9-D1A1-46BA-9E46-80EBB893A07F}"/>
              </a:ext>
            </a:extLst>
          </p:cNvPr>
          <p:cNvSpPr txBox="1"/>
          <p:nvPr/>
        </p:nvSpPr>
        <p:spPr>
          <a:xfrm>
            <a:off x="27139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Green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533FE36A-B45F-44B8-BBCA-56A40DEC8D08}"/>
              </a:ext>
            </a:extLst>
          </p:cNvPr>
          <p:cNvSpPr txBox="1"/>
          <p:nvPr/>
        </p:nvSpPr>
        <p:spPr>
          <a:xfrm>
            <a:off x="343619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Red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831DAFEC-B480-44C2-BDC8-AB17F4B41518}"/>
              </a:ext>
            </a:extLst>
          </p:cNvPr>
          <p:cNvSpPr txBox="1"/>
          <p:nvPr/>
        </p:nvSpPr>
        <p:spPr>
          <a:xfrm>
            <a:off x="4157090" y="3895768"/>
            <a:ext cx="580970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Deep</a:t>
            </a:r>
            <a:br>
              <a:rPr lang="en-US" sz="938"/>
            </a:br>
            <a:r>
              <a:rPr lang="en-US" sz="938"/>
              <a:t>Blue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D67998D2-8B49-440A-B50A-A1A4B98E2F50}"/>
              </a:ext>
            </a:extLst>
          </p:cNvPr>
          <p:cNvSpPr txBox="1"/>
          <p:nvPr/>
        </p:nvSpPr>
        <p:spPr>
          <a:xfrm>
            <a:off x="5589240" y="3629930"/>
            <a:ext cx="1198766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Use for Layout</a:t>
            </a: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962AFC47-C193-4846-9CBB-CDFE98D370AE}"/>
              </a:ext>
            </a:extLst>
          </p:cNvPr>
          <p:cNvSpPr/>
          <p:nvPr/>
        </p:nvSpPr>
        <p:spPr>
          <a:xfrm>
            <a:off x="5602500" y="1880550"/>
            <a:ext cx="1409400" cy="799200"/>
          </a:xfrm>
          <a:prstGeom prst="rect">
            <a:avLst/>
          </a:prstGeom>
          <a:solidFill>
            <a:srgbClr val="B8B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Blue</a:t>
            </a: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BF4F6612-8A4C-48C3-91AD-15D72BC70B28}"/>
              </a:ext>
            </a:extLst>
          </p:cNvPr>
          <p:cNvSpPr/>
          <p:nvPr/>
        </p:nvSpPr>
        <p:spPr>
          <a:xfrm>
            <a:off x="7044300" y="1880550"/>
            <a:ext cx="1409400" cy="799200"/>
          </a:xfrm>
          <a:prstGeom prst="rect">
            <a:avLst/>
          </a:prstGeom>
          <a:solidFill>
            <a:srgbClr val="D4BE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Purple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102D2A20-0442-4696-911A-7D77C23A3B34}"/>
              </a:ext>
            </a:extLst>
          </p:cNvPr>
          <p:cNvSpPr/>
          <p:nvPr/>
        </p:nvSpPr>
        <p:spPr>
          <a:xfrm>
            <a:off x="5604244" y="2704050"/>
            <a:ext cx="1409400" cy="799200"/>
          </a:xfrm>
          <a:prstGeom prst="rect">
            <a:avLst/>
          </a:prstGeom>
          <a:solidFill>
            <a:srgbClr val="F6FD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Yellow</a:t>
            </a: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2C10CD40-4FD5-42C1-9F2D-5FA356A4CA38}"/>
              </a:ext>
            </a:extLst>
          </p:cNvPr>
          <p:cNvSpPr/>
          <p:nvPr/>
        </p:nvSpPr>
        <p:spPr>
          <a:xfrm>
            <a:off x="7044300" y="2704050"/>
            <a:ext cx="1409400" cy="799200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Grey</a:t>
            </a:r>
          </a:p>
        </p:txBody>
      </p:sp>
    </p:spTree>
    <p:extLst>
      <p:ext uri="{BB962C8B-B14F-4D97-AF65-F5344CB8AC3E}">
        <p14:creationId xmlns:p14="http://schemas.microsoft.com/office/powerpoint/2010/main" val="35347960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9591405-AFEF-4DB2-B53C-B4F3BE0D2B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1DC7241-6C7F-4396-BBE0-E713DD0D0EBD}"/>
              </a:ext>
            </a:extLst>
          </p:cNvPr>
          <p:cNvSpPr txBox="1"/>
          <p:nvPr/>
        </p:nvSpPr>
        <p:spPr>
          <a:xfrm>
            <a:off x="535052" y="845184"/>
            <a:ext cx="1835759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Graphical Elements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3B63A09-AFCE-4666-A5E2-D1B48108B62E}"/>
              </a:ext>
            </a:extLst>
          </p:cNvPr>
          <p:cNvSpPr txBox="1"/>
          <p:nvPr/>
        </p:nvSpPr>
        <p:spPr>
          <a:xfrm>
            <a:off x="6070667" y="845184"/>
            <a:ext cx="785793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Badges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8213BA7-6BBA-4808-B967-EA3E3560253E}"/>
              </a:ext>
            </a:extLst>
          </p:cNvPr>
          <p:cNvSpPr txBox="1"/>
          <p:nvPr/>
        </p:nvSpPr>
        <p:spPr>
          <a:xfrm>
            <a:off x="535052" y="2735394"/>
            <a:ext cx="1282723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Infographics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25B431EC-EB71-4137-AF73-FD6748E8E0B6}"/>
              </a:ext>
            </a:extLst>
          </p:cNvPr>
          <p:cNvCxnSpPr/>
          <p:nvPr/>
        </p:nvCxnSpPr>
        <p:spPr>
          <a:xfrm>
            <a:off x="572400" y="1520100"/>
            <a:ext cx="2705400" cy="0"/>
          </a:xfrm>
          <a:prstGeom prst="line">
            <a:avLst/>
          </a:prstGeom>
          <a:ln w="19050">
            <a:solidFill>
              <a:srgbClr val="0F12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636F0B9A-306C-4260-8B9A-2A44A3387FD2}"/>
              </a:ext>
            </a:extLst>
          </p:cNvPr>
          <p:cNvCxnSpPr/>
          <p:nvPr/>
        </p:nvCxnSpPr>
        <p:spPr>
          <a:xfrm>
            <a:off x="572400" y="1625400"/>
            <a:ext cx="2705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Ein Bild, das Gebäude, Fenster, Zeichnung enthält.&#10;&#10;Automatisch generierte Beschreibung">
            <a:extLst>
              <a:ext uri="{FF2B5EF4-FFF2-40B4-BE49-F238E27FC236}">
                <a16:creationId xmlns:a16="http://schemas.microsoft.com/office/drawing/2014/main" id="{6262F2A8-08D8-40E1-B2D0-6BA64D1B00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50" y="3273750"/>
            <a:ext cx="4206600" cy="120654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8A81B1E8-81E1-4DB3-8939-0AE9AB984F74}"/>
              </a:ext>
            </a:extLst>
          </p:cNvPr>
          <p:cNvSpPr txBox="1"/>
          <p:nvPr/>
        </p:nvSpPr>
        <p:spPr>
          <a:xfrm>
            <a:off x="535051" y="1785287"/>
            <a:ext cx="1326052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Separation lines 1.5 </a:t>
            </a:r>
            <a:r>
              <a:rPr lang="en-US" sz="938" dirty="0" err="1"/>
              <a:t>pt</a:t>
            </a:r>
            <a:endParaRPr lang="en-US" sz="938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4AE9B2C-233E-4886-AAC4-504E0D58E9DC}"/>
              </a:ext>
            </a:extLst>
          </p:cNvPr>
          <p:cNvSpPr txBox="1"/>
          <p:nvPr/>
        </p:nvSpPr>
        <p:spPr>
          <a:xfrm>
            <a:off x="3626895" y="1987810"/>
            <a:ext cx="1198766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Arrows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7B6243C-3307-4FD5-9EA7-D0761C420828}"/>
              </a:ext>
            </a:extLst>
          </p:cNvPr>
          <p:cNvSpPr txBox="1"/>
          <p:nvPr/>
        </p:nvSpPr>
        <p:spPr>
          <a:xfrm>
            <a:off x="5938519" y="4002909"/>
            <a:ext cx="119876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dirty="0"/>
              <a:t>Use light badges on dark backgrounds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E0DF808-1074-406B-AE56-AF1E710042F5}"/>
              </a:ext>
            </a:extLst>
          </p:cNvPr>
          <p:cNvSpPr txBox="1"/>
          <p:nvPr/>
        </p:nvSpPr>
        <p:spPr>
          <a:xfrm>
            <a:off x="5938519" y="2571750"/>
            <a:ext cx="119876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dirty="0"/>
              <a:t>Use blue badges on light backgrounds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B093AFF-5829-4E6A-AB6D-039E164C4D97}"/>
              </a:ext>
            </a:extLst>
          </p:cNvPr>
          <p:cNvSpPr/>
          <p:nvPr/>
        </p:nvSpPr>
        <p:spPr>
          <a:xfrm>
            <a:off x="6022350" y="1371600"/>
            <a:ext cx="1119150" cy="1119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This information is a badge because it is important!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68B3CFDE-37A7-4FCF-9FCF-9B9E0F6A48E0}"/>
              </a:ext>
            </a:extLst>
          </p:cNvPr>
          <p:cNvSpPr/>
          <p:nvPr/>
        </p:nvSpPr>
        <p:spPr>
          <a:xfrm>
            <a:off x="7422300" y="1530900"/>
            <a:ext cx="1119150" cy="79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This information is a badge because it is important!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02B2413-6C41-4949-9AD9-AA125F9AD9F9}"/>
              </a:ext>
            </a:extLst>
          </p:cNvPr>
          <p:cNvSpPr/>
          <p:nvPr/>
        </p:nvSpPr>
        <p:spPr>
          <a:xfrm>
            <a:off x="6022350" y="2921400"/>
            <a:ext cx="1119150" cy="79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>
                <a:solidFill>
                  <a:schemeClr val="tx1"/>
                </a:solidFill>
              </a:rPr>
              <a:t>This information is a badge because it is important!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1B911DDA-BBDF-46D9-BEF0-D2E7AA764E87}"/>
              </a:ext>
            </a:extLst>
          </p:cNvPr>
          <p:cNvSpPr/>
          <p:nvPr/>
        </p:nvSpPr>
        <p:spPr>
          <a:xfrm>
            <a:off x="7422300" y="2762100"/>
            <a:ext cx="1119150" cy="11191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>
                <a:solidFill>
                  <a:schemeClr val="tx1"/>
                </a:solidFill>
              </a:rPr>
              <a:t>This information is a badge because it is important!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EA274DA9-BF72-4E87-AAF1-348A0FD64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00" y="1475452"/>
            <a:ext cx="175022" cy="89297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A69AE9C4-7541-4473-A517-50D6B0C787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00" y="1734657"/>
            <a:ext cx="175022" cy="89297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EAD51DBA-A8C5-4963-80E3-59B84FAB9D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0" y="1475452"/>
            <a:ext cx="175022" cy="8929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27AD9C89-C4D2-4449-882E-8AF41EE050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0" y="1734658"/>
            <a:ext cx="175022" cy="89297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1995F2DC-7DF1-421B-B385-005863FC2D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21" y="1475452"/>
            <a:ext cx="317897" cy="89297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9078D2F1-A3A5-481F-BC8A-56A7B25A91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21" y="1734658"/>
            <a:ext cx="317897" cy="8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13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689B85D-2D47-44A9-8740-D54D51BF57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50" y="1203598"/>
            <a:ext cx="3945144" cy="32330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CDE27C-EF00-4010-8A24-9BE6B0F0BC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0BACEFF-F7F8-43EE-A8A1-799A10360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The FCC-</a:t>
            </a:r>
            <a:r>
              <a:rPr lang="en-CA" dirty="0" err="1"/>
              <a:t>ee</a:t>
            </a:r>
            <a:r>
              <a:rPr lang="en-CA" dirty="0"/>
              <a:t> Ring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85A843-2C9C-47EC-AB51-C8D38E8CEE2F}"/>
              </a:ext>
            </a:extLst>
          </p:cNvPr>
          <p:cNvSpPr txBox="1"/>
          <p:nvPr/>
        </p:nvSpPr>
        <p:spPr>
          <a:xfrm>
            <a:off x="4569324" y="2776348"/>
            <a:ext cx="280831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Z-mode operation Parameters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F826364-BC98-4FBC-8977-F68F5BF59AA6}"/>
              </a:ext>
            </a:extLst>
          </p:cNvPr>
          <p:cNvSpPr/>
          <p:nvPr/>
        </p:nvSpPr>
        <p:spPr>
          <a:xfrm>
            <a:off x="3110957" y="1671442"/>
            <a:ext cx="432048" cy="42095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EFE8C5-D7AE-4C4C-9EB3-991A37259251}"/>
              </a:ext>
            </a:extLst>
          </p:cNvPr>
          <p:cNvSpPr txBox="1"/>
          <p:nvPr/>
        </p:nvSpPr>
        <p:spPr>
          <a:xfrm>
            <a:off x="3110957" y="1209777"/>
            <a:ext cx="1077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Injection at Point PB </a:t>
            </a:r>
          </a:p>
        </p:txBody>
      </p:sp>
      <p:sp>
        <p:nvSpPr>
          <p:cNvPr id="12" name="Rechteck 26">
            <a:extLst>
              <a:ext uri="{FF2B5EF4-FFF2-40B4-BE49-F238E27FC236}">
                <a16:creationId xmlns:a16="http://schemas.microsoft.com/office/drawing/2014/main" id="{B7ECD526-9DC9-4EA1-96B0-C7FA4EF9508B}"/>
              </a:ext>
            </a:extLst>
          </p:cNvPr>
          <p:cNvSpPr/>
          <p:nvPr/>
        </p:nvSpPr>
        <p:spPr>
          <a:xfrm>
            <a:off x="251520" y="4224150"/>
            <a:ext cx="1119150" cy="78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Layout has been updated. Shorter Circumference, longer injection straight.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11F724-AD39-4713-B2F0-B3F096F77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324" y="3087592"/>
            <a:ext cx="3832270" cy="10415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94DC2E0-1723-47DD-8E2E-D2FB98EDA421}"/>
                  </a:ext>
                </a:extLst>
              </p:cNvPr>
              <p:cNvSpPr txBox="1"/>
              <p:nvPr/>
            </p:nvSpPr>
            <p:spPr>
              <a:xfrm>
                <a:off x="4569324" y="1312716"/>
                <a:ext cx="4035124" cy="542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400" dirty="0"/>
                  <a:t>Four operation modes ( Z, WW, ZH, &amp; </a:t>
                </a:r>
                <a14:m>
                  <m:oMath xmlns:m="http://schemas.openxmlformats.org/officeDocument/2006/math">
                    <m:r>
                      <a:rPr lang="en-CA" sz="1400" b="0" i="1" dirty="0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CA" sz="14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sz="14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CA" sz="1400" dirty="0"/>
                  <a:t> ) ranging in beam energy from 45.6 to 182.5 GeV.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94DC2E0-1723-47DD-8E2E-D2FB98EDA4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9324" y="1312716"/>
                <a:ext cx="4035124" cy="542264"/>
              </a:xfrm>
              <a:prstGeom prst="rect">
                <a:avLst/>
              </a:prstGeom>
              <a:blipFill>
                <a:blip r:embed="rId4"/>
                <a:stretch>
                  <a:fillRect l="-454" t="-1124" r="-151" b="-786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7B4D810-4DE8-49A1-88C7-C1B6CF2F290C}"/>
              </a:ext>
            </a:extLst>
          </p:cNvPr>
          <p:cNvSpPr txBox="1"/>
          <p:nvPr/>
        </p:nvSpPr>
        <p:spPr>
          <a:xfrm>
            <a:off x="4569324" y="1898533"/>
            <a:ext cx="39837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CA" sz="1400" dirty="0"/>
              <a:t>Z-mode examined first for machine protection aspect (high stored beam energy).</a:t>
            </a:r>
            <a:endParaRPr lang="en-CA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385D89-22EF-49E7-A1BF-74B519E0C1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657"/>
          <a:stretch/>
        </p:blipFill>
        <p:spPr>
          <a:xfrm>
            <a:off x="5079183" y="4515966"/>
            <a:ext cx="3828116" cy="42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422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42800" y="1491630"/>
            <a:ext cx="4023000" cy="3001170"/>
          </a:xfrm>
        </p:spPr>
        <p:txBody>
          <a:bodyPr/>
          <a:lstStyle/>
          <a:p>
            <a:r>
              <a:rPr lang="en-US" sz="1400" dirty="0"/>
              <a:t>Multipole Kicker Injection (MKI)</a:t>
            </a:r>
          </a:p>
          <a:p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Off-axis injected beam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Kicker has minimal on-axis field (stored beam)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Kicker has significant off-axis field (injected beam)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687199" y="1491630"/>
            <a:ext cx="4058099" cy="3145132"/>
          </a:xfrm>
        </p:spPr>
        <p:txBody>
          <a:bodyPr/>
          <a:lstStyle/>
          <a:p>
            <a:r>
              <a:rPr lang="en-US" sz="1400" dirty="0"/>
              <a:t>Conventional Orbit Bump Injection</a:t>
            </a:r>
          </a:p>
          <a:p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Dipole kickers create a one turn orbit bump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Reducing the effective amplitude of off-axis injected beam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Bump is closed quickly to avoid septum on subsequent turns.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35360"/>
          </a:xfrm>
        </p:spPr>
        <p:txBody>
          <a:bodyPr/>
          <a:lstStyle/>
          <a:p>
            <a:r>
              <a:rPr lang="en-US" dirty="0"/>
              <a:t>Injection Options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29655" y="4411107"/>
            <a:ext cx="8089640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ts val="1388"/>
              </a:lnSpc>
            </a:pPr>
            <a:r>
              <a:rPr lang="en-US" sz="1400" dirty="0"/>
              <a:t>Both modes also work off-momentum, with dispersion allowing on-axis injection. </a:t>
            </a:r>
          </a:p>
          <a:p>
            <a:pPr defTabSz="685800">
              <a:lnSpc>
                <a:spcPts val="1388"/>
              </a:lnSpc>
            </a:pPr>
            <a:r>
              <a:rPr lang="en-US" sz="1400" dirty="0"/>
              <a:t>For all cases we’ve chosen to look into the horizontal plane. </a:t>
            </a:r>
          </a:p>
        </p:txBody>
      </p:sp>
      <p:sp>
        <p:nvSpPr>
          <p:cNvPr id="17" name="AutoShape 4" descr="data:image/png;base64,iVBORw0KGgoAAAANSUhEUgAAAcoAAAE7CAYAAABdUsFgAAAAAXNSR0IArs4c6QAAB1l0RVh0bXhmaWxlACUzQ214ZmlsZSUyMGhvc3QlM0QlMjJjZXJuYm94LmNlcm4uY2glMjIlMjBtb2RpZmllZCUzRCUyMjIwMjEtMTItMDZUMTklM0EwNyUzQTE5LjAwMVolMjIlMjBhZ2VudCUzRCUyMjUuMCUyMChXaW5kb3dzJTIwTlQlMjAxMC4wJTNCJTIwV2luNjQlM0IlMjB4NjQpJTIwQXBwbGVXZWJLaXQlMkY1MzcuMzYlMjAoS0hUTUwlMkMlMjBsaWtlJTIwR2Vja28pJTIwQ2hyb21lJTJGOTYuMC40NjY0LjQ1JTIwU2FmYXJpJTJGNTM3LjM2JTIyJTIwdmVyc2lvbiUzRCUyMjE0LjQuNyUyMiUyMGV0YWclM0QlMjJOem5aU3ZQREpmdDVPWnh2aHRUVyUyMiUyMHR5cGUlM0QlMjJlbWJlZCUyMiUzRSUzQ2RpYWdyYW0lMjBpZCUzRCUyMkdvcG1JYmdzY3NIMHlJQ1A3NGVOJTIyJTIwbmFtZSUzRCUyMlBhZ2UtMSUyMiUzRTdWcGJjNkl3RlA0MVBuWUdDRkw3V0MlMkZkN2JiZE9yM003ajZta0VKbWtiZ1FxJTJCNnYzMFFTREFFVkxNWGE3WFNtRTAlMkZ1NSUyRnZPSlVjN1lEQlpmSW5oTkxnaEhnbzdsdUV0T21EWXNheWUwMlAlMkZ1V0NaQ214d2xncjhHSHVweUZ3TDd2RmZKSVNHa002d2g1TGNRRXBJU1BFMEwzUkpGQ0dYNW1Rd2pzazhQJTJCeVpoUGxkcDlCSEJjRzlDOE9pOUFmMmFDQ3UxVFhXOHE4SSUyQjRIYzJUUkV6d1RLd1VLUUJOQWpjMFVFUmgwd2lBbWhhV3V5R0tDUTYwN3FKWjEzc2FFM08xaU1JbHBwd21rNjR3V0dNM0U1Y1RDNmxMZEZrWGZPbGNZJTJCdVNGTUV1eDJRRCUyQmdrNUFKVE5aTWFFeCUyQlo0b0FUSUlXbVA1a2JVTzBmNG1SdkQxY0tCM0RwZmlRYm9xOGd0N1hGeEdpaE14aVY0d0MzVXhsakdxSVRCQ05sMnpNZkEyS3hDUlE4SkN5R0lXUTRwZjhsbEJ3dzglMkJXeTNZWUU4d09ZeG1DeHFZajFwRXNsaWpMSmRLamlsa3FDTnBDanJGaklRcGpIOUhDUXF5aFhIc3RXbUZjanJmVjNZMjNINVBabEdFU3dpY1Vqa21DS1NZUkI1OUJnV0xXOFlKaWlwazFYR3NESnRqeiUyQkNKOUdHSyUyRmRNYTU2TWhHaXRPd2JyVG9sSmd1ZkpLbnlteExZMFFSJTJGUXdlTTZkVjgxUXNvYkREdGt2bzBkTzByeklocCUyRnB0ZXE1bFZoR0p1REk4bUFUSUU3YXkxY0FxbUl0RVdyVVg4JTJCeWc5bUxsYVE3Mk5CZmdiRiUyQm5PV3N4elgxZ2JBYTUxbEY2SlNxNzBHMFFsYjJNNjBoUmtaeHZ5SFpzMEJwS0ZTTE5KMHFOMmhMVEpWd3F3Nlo4UUxMNXVETFNiVHlHayUyQnRualhTSHZTbmgxS0pFeFdUeiUyRmJOaVI3eXFiTHQyYTdaN3Roc29saVJHM2lwYjRmbjdQTUFVM1UlMkZoS3RPWXMwZGZIclZuSElZREVwSjROUmNZeHNXRndhZjVIR0t4QkdHek1lVjM2eG9aMEdXVE9wdHl4aXFReXhsbVhwY244ck5DQ2F1RUVvM2toaFhlWE1ldFhYQkE3WUo2T2RzV0o1UFREdGZQY2JvZlMzTWJKMVpEJTJGc2Q4MjZpa24zZmpjOEFxUFZaVFFRdUFFajQ1SWNPbyUyRjhRYVBtJTJGY1A5emVqWVpTekZiTWVnclVZMVpGdDVGTjVFR3FTUXRSOVVkMW1idklPNVF0bnVGVjlxOHhZd2ZCZFNMdVklMkI1MkJYaWs0Smx3M3FTeSUyRnVQTk9Cc1lTJTJCblY1ZUJxZEtjQXFVNzVHUGp5R3ltZXpUem5mMDFGVlZuSFhlWkJWeXN1YjhVRCUyQjVNSDc0WUg0SEE4c0Nxa3JqV2ZuWnV6Z1FxeGYwT05zcVdYaHg2eHUlMkZ1R2ZqM0c2Z3MxOSUyRllBVmwxRE50d01HdWZQaktRRFZpQzVyaXBLNTE1JTJCJTJGellhUE9TaTljY3o3a3BHdkwxOERyb2E1S0E5SXdabHRhUCUyRlBlZXE5MjBINkxXWGc0RmVMWiUyRmJ4cFByWGJsZHNLJTJGYjFiOFlCUG9EdWFFbmw5MHQzNmV4TjFSWlVQNzA2UWYzNmFCRm4yNVhxTXZVcW5yVnFXN3gydGFxdXFXVnlqSjVBOG90bEdlZG9uTGZxdWhsVndpWU40JTJGWEQ1ZmoyJTJCdFJoZWZPRVp2SnE5NDFPeERXS2xOWlZ0eTglMkJiQ1A2eDhCcFI1MyUyRlVzcU1Qb0glM0MlMkZkaWFncmFtJTNFJTNDJTJGbXhmaWxlJTNFLm7YFwAAIABJREFUeF7tnQ2QFdWZ95+4EYElgoKIEYpRiAjoC2goWSUJRA1+7CJCKXkLKbDcKjTRAkrHmEQUwZSpoIUprahbtQoKZdBAMAT8WDcMEd9Y68crq6IoyMiHAkJAQzGgrm49PTkzfXv63tt9b5++3ef+umpqZu6cfs55fs85/Z/z2V/76quvvhIuCEAAAhCAAARCCXwNoaRmQAACEIAABIoTQCipHRCAAAQgAIESBBBKqgcEIAABCEAAoaQOQAACEIAABCojQI+yMm7clUMCLS1fyuzZO7ySL1zYV7Zt+0wmT35fRo3q5v3epctRsmnTYe+zxsY+MmXK8QVezp//kbz44kFZuvQU7/MpU7bKs89+WpBm2LAusmzZqTJoUGfv86VL/ypXXbW1Lc28ed+UOXNOkn37vgi9XxPOmHGCzJnTR6655oOi9nv1+nro/UuWnNKh3DkMFUWGQKYIIJSZCgeFsUmgmFBu2NAi69cPkvPO6xZbKPUeFb6wS4V1+fL9bcJpxLGh4Zg2YfaLqSmDfmbSFrMf9ncV8dGjNwliabMWYbseCSCU9Rj1OvW5lFCOG3es11Pcu/eLWD3KYkJWqmcaxG96ndUKpdr193p79vx6nUYatyGQLAGEMlmeWMswgWJCefrpnWXZsv1eT+zb3+6aiFCq+C1YsKtgGLYYmiSFMk6+GQ4VRYNApggglJkKB4WxSaCYUP7oR73ltdcOSXPzEW8Y9cc/3lbxHKXOL+p854oVBxIRyuAcqLF/6NCX3hxlsEeLUNqsQdiuVwIIZb1Gvg79LiaUunDH9CRPPPFo2b3788hCWWzoNY5g0aOsw8qIy7kigFDmKlwUthoCpYRSV7jq/N5tt33oZaHDsHr5h0/DVr0yR1lNRLgXAvkggFDmI06UMgEC5YTSLMDRVbDB+cqJE3sUbC0pNvTpL2baq17jLCBKACcmIFA3BBDKugk1jpYTSiVkhkHNFgv/PkizMlZXk5baB+lfvRrcR2nmGHXPprlKDb0G5yj1HrWvC5DC9nGyNYR6DoHkCSCUyTPFIgQgAAEIOEQAoXQomLgCAQhAAALJE0Aok2eKRQhAAAIQcIgAQulQMHEFAhCAAASSJ4BQJs8UixCAAAQg4BABhNKhYOJKaQJ33CEydy6U0iLQt69Iv34i+t3/85AhIkOHplUK8oFA9QQQyuoZYiEnBBDK7ARKhfKKK0QuukjknHOyUy5KAoEwAggl9aJuCCCU2Qy1iqYK5gUXtH7ngkDWCCCUWYsI5YGAIwSam0XM1wcftP/c1FTcwWnTRG68UeTMMx2BgBtOEEAonQgjTkAgPwQ++UTkuedE1qwRWb1a5OOPC8verZvITTe1Cqb+zAWBWhNAKGsdAfKHQB0T+PzzVtFcvlzkkUcKQWivUsVSe5lcEKglAYSylvTJGwIQaCOgYnnXXSKvvloI5fLL9S0uIgMGAAsCtSGAUNaGO7lCAAIhBFpaWsXyl78U0d6muVQkVSxVNLkgkDYBhDJt4uQHAQiUJfDSS61i+dRThUl1H+ztt5e9nQQQSJQAQpkoToxBAAJJEgjb0sNQbJKEsRWFAEIZhRJpIACBmhH4/e9FGhtFtmxhKLZmQajzjBFKRyvAdJmeuGeLZFHiNjEIgSgEVCRVLFU0/VelQ7G0jyjUSWMIIJSO1gV9EDRIQ2LeNUuzIJSJ4cRQhQSSGoqlfVQYgDq9DaF0NPA8CBwNLG55vcpqh2JpH1SkOAQQyji0cpSWB0GOgkVRYxOodiiW9hEbeV3fgFA6Gn4eBI4GFrcKCFQ6FEv7oCLFIYBQxqGVo7Q8CHIULIpaFYFKhmJpH1Uhr7ubEUpHQ86DwNHA4lYogbhDsbQPKlIcAghlHFo5SsuDIEfBoqiJEYg6FEv7SAx5XRhCKB0NMw8CRwOLW2UJRBmKpX2UxUgCHwGE0tHq4OKD4M0335S3335bduzYIdu3b/e++392NJS5datv377Sr18/0e/+n4cMGSJDhw616le5oVgX24dVoHVuHKF0tAK48iBoamqSP/zhD7Jq1SrZvHmzo9GqP7dUKK+44gq56KKL5JxzzrEGoNhQ7NcW3CxnDuiaWL4cyJEYykwaQigzGZbqC5VnoXz66afFfCGO1deFrFtQ0VTBvOCCC7zvSV9hQ7HfGLBHLlmwVk6//O1EskMoE8GYWSMIZWZDU13B8iiUb7zxhtxzzz2yePHios6PGTNGGhoavK/+/fu3/ay/c2WLQHNzs5ivDz74oO1nHSUodk2bNk1uvPFGOfPMMxN1pthQ7PfmNsmY24uXJ2ohEMqopJJPd+CASI8eydv1W0Qo7fKtmfU8CeXBgwc9gbz77rtFf/ZfPXv2FBXHiy++WCZOnCjHHXdczZiScTIEPvnkE3nuuedkzZo1snr1avn4448LDHfr1k1uuukmTzD15ySvsKHYQZe9I6NvWS99R+2oOCuEsmJ0Vd84YYLIiBEiM2faE0yEsuowZdNAXoRSe48qktqb9F9XX321XHbZZZ5AdurUKZuQKVXVBD7//HNPNJcvXy6PPPJIgT3tVapYai8zyUuHYqc17pG/bendZvaoo7+U0be8IKN/ul6O7vJ57OwQytjIErtBByjGjm0VyVmz7AgmQplYuLJlKOtC+f7773u9ht8H3pt09tlny09/+lOZNGlStoBSGusEVCzvuusuefXVVwvyuvzyy2XBggUyYMCAxMowacvNsrHxannn94MLbJ509oeeWA6ZtDFWXghlLFyJJx4zRmTdulazNgQToUw8ZNkwmGWhXLlypTQ2NhasYj366KPllltu8USyS5cu2YBIKVIn0NLS4onlL3/5S9HeprlOPfVU+dWvfpXYP1CmfWxYPEz+cs+5svuNEwt8HX71/5fTL9skAy9+T/6h0/+U5YBQlkVkNYHpVfozSVIwEUqr4aud8awK5fz58+W2224rAKNDrCqSo0aNqh0wcs4UgZdeeskTy6eeeqqgXHPmzJF58+ZVXVZ/+/jsYCf5f/ecK3+5+1zRn/1Xl54tcsqYrZ5gnj7xHelyXEto3ghl1SGp2oC/V5m0YCKUVYcnmwayJpS66lGHWn/3u98VALv99ttlrr6mngsCIQTuuOOODvVj/Pjx3lDsaaedVjGzsPahvUrtXWovs9jVMKZZejQckO4NB6RH/wPez/p1oOF1XmxecTSSuTGsV5mUYCKUycQoc1ayJJR6WICK5LvvvtvGSYfS9GGnK1m5IFCKQNhQvW4N0vqjhxZUcpVqH5uf/pa89/RA0e9/3Xx8Jea5J8MEKhmSRSgzHNBqipYVofzFL34ht956a4ErEyZM8B5yAwcOrMZF7q0jArr46+abb/ZWx/qvn/3sZ6J1LO4VtX00NzXIpj8MkndXDUI040LOePr+/UW0FxplCzZCmfFgVlq8qA+CqPbjzsHoGazai1y2bFlBFjo/qcNpXBCohIDOT+pwvf+69NJL5de//nWsVbGVtI89b/aWvW+fIJ/uOFY+2X6s9/3THd3l07//XIk/3JM+ge7dW7eR6FfUgwoQyvTjlEqOlTwIShUsjlDqRvIbbrhBtBdgrqRXLaYCkUwySUAX+Oiq6ffee6+tfHrouo5S/PCHP4xU5lq2j0gFJFFsAuXmKCsRSFMIhDJ2OPJxQ60eBLpSUbd4+C9dfKGn7nzrW9/KBzxKmXkC+k/YT37ykw6Lw/QzrYPlrlq1j3Ll4u+VEyi26rUagUQoK49HLu5M+0Hw4YcfekOtjz/+eAEfnZ/ULSFcELBB4M477xTdMuK/9GD1Bx980DsLuNiVdvuw4Ts22wmE9SaTEMjYQvniiy/K6NGj20q2fv16Oeuss2T27Nny0EMPdYjZuHHjZOnSpaJndW7atEkmT54sGzZs8NINGzbMm7saNGiQ97umu+qqqzrYWLJkiUyZMsX7PGz/nX5u0oT9fcaMGbJw4cK63MCe5oPg2WefFWWtW0DMpaeo6MbxSlcl8hCAQFQC+ho2XeijzxlznXTSSV7b1+dO2JVm+4jqB+kqJ+DvTSYpkLGEct++fZ5gTZ061VvOr+KobwUwQqjGjJD6xa3Y50YYVWzPO+88z47OLwTF0/+ZCqHm4c/TjzX4d1NmfatEPYplWg8CjZE+pPyXDrXqKSrmH6HKqz93QiAaAX0dm66AffLJJwtu0FEOraPBK632Ea30pKqGgOlN2hDIWEJpeoR6ckox0QkTSj2OSkVVL/99wc9XrFjRQSiNPSOmcYXSL9LGRjXByNu9th8Eu3fv9hbsBB9MP//5z0WHw7ggUAsCYduRLrzwQnn44YdFF/yYy3b7qIXv9Zqnvj1k+PB4q1jjsoq0mMc/dOofUvVnFiaU5j494Do4j+AXvmeeeSbxHqWWzeSvK+TMEG5cQHlNb/NB8Pzzz8v06dNl586dbXh0oY4K5JVXXplXZJTbEQK6KlaPRHznnXfaPOrdu7f85je/aTsr1mb7cARjbtzI1Psog/OIUYZYSwmVf7j1lVde6TBHGZzHDJuD9KcJ63EilMm9zNhsD9HVq/qPh//SAwR0PvL000/PTeOioG4T0K0j+s95cB+vGYpFKN2Of9LeRepRmkz9PcugkCXVo9S8dAK+T58+BfORlQy9IpTJCeWmI5vkyP890uG1WJWejJJ0RcYeBMIIhA3Ffv/735def+wlg7sUvmKrGoJx9hlXkw/31oZALKE0RQwuxtHPk5yjNPb1FA4zZFuJUAbnOWuDuDa5Jvkf89atW+XJl5+Ulsntb07QA6n1hJ2oG7xrQ4FcISCiZ8Xq3PnGje3vmDzm8WNkwvAJiY2CIJRu17RIQhlllWq5Va9B0dOjzIqtejUrVnft2tW2EjauUBZbSOR2ONu9S0ooNa46JynaOZ3eal9fpKvzkUOGDKkXnPiZcwJ6IL8efffb3/621ZNFItIs3pa3888/v2rvEMqqEVZs4MCBA9Ij6ll0FeYSSSjVdnCOMLiStJhQ6r1R9lEGt4cYe2YvpM6NBd9jqLaNALOPsrAGVCuUhw8f9v4Tb9ub9neh5ACBClsat2WCQNsBBX8XSi2UbiHT/b5du3atuIwIZcXoqr5R10iMGDFCZs6caU0wIwtl1d5gIFUC1Qil7pHVbR+HDh1qK/Ox/+dYeejIQwy1phpFMrNBQLejXfMP18iB1w+0me/cubM3UlLpOy4RShuRimazqalJxo4d64nkrFmzrAgmQhktFrlLValQvvDCC/KnP/2pwN/BgwfLaT84TVb2WJk7DhQYAmEELv/kctn8/GZ58803C/78ne98R3SxT9wLoYxLLNn0Y8aMkXXr1nlGbQgmQplsvDJjLa5QHjlyxHvXn/+NDOrMd7/7Xe+/NR4EmQktBUmAgGkff/7zn2Xt2rUFFvVNNzoUq73MqBftIyopO+lMr9JvPUnBRCjtxK3mVuMIpb6JQYdadV7SXL169RL9L23o0KHeRzwIah5SCpAgAX/7ePvtt0UftHv27GnLoVOnTp5YRn25OO0jweBUaMrfq0xaMBHKCoOS9duiCqUOV+hDwn/patbvfe97oqeZmIsHQdYjTvniEAi2j71793rt4K233iowo+1AH8DlLtpHOUL2/x7Wq0xKMMsKpe6Vmzt3rn0vySFZAr5VfXEMF3swPLXhKXl9+OslTWk9Cb59PnhDlPqEndLtDT7V8xmxYYS8vrJ0fY7Tbvzbp2LdR+LUCVQyJItQph6mlDKMKJT9+vWT7du3ywknnOD1Is1Qa7CUCOXtJQPHPwD54hNVKHW+Uqcmyl6+fcZl05IgEwT0faXaC9XtQeUuhLIcobz+PaJQ6rCSzs3odxXLYhdCmS8hQLhLxyuKUGp70H8cg1MToW0EoczNk7J79+7eNhL9inpQQVmhzI33FLSAQNQ5yqjYmIOJSop0eSBA+8hDlOKVsdwcZSUCaUqAUMaLRW5S8yDITagoaA0I0D5qAN1ylsVWvVYjkAil5aDV2jwPglpHgPyzTID2keXoxC9bWG8yCYFEKOPHIld38CDIVbgobMoEaB8pA7ecnb83maRAIpSWA1dr8zwIah0B8s8yAdpHlqMTr2ymN2lDIBHKeLHIXWoeBLkLGQVOkQDtI0XYlrPSt4cMHz481irWuEViMU9cYjlJz4MgJ4GimDUhQPuoCXYrmWbqfZRWPMSoNQI8CKyhxbADBGgfDgQxRRfoUaYIO82seBCkSZu88kaA9pG3iNW2vAhlbflby50HgTW0GHaAAO3DgSCm6AJCmSLsNLPiQZAmbfLKGwHaR94iVtvyIpS15W8tdx4E1tBi2AECtA8HgpiiCwhlirDTzIoHQZq0yStvBGgfeYtYbcuLUNaWv7XceRBYQ4thBwjQPhwIYoouIJQpwk4zKx4EadImr7wRoH3kLWK1LS9CWVv+1nLnQWANLYYdIED7cCCIKbqAUKYIO82sav0guPfee2XBggUdXF65cqWMHDlS9u/fL9dff733s75AVa/gZytWrJAbbrjB+5u5T382tocMGSIPPvig9/drr71WNm7cWJCf/5402ZNX9gnQPgrbVPYjVtsSIpS15W8t9yw8CF5++WW5//775bjjjvP8VIEzn+nvcYSysbHRE9TDhw/L3Llz5bHHHpOgUF533XUyceLEtjTbt28vyN8abAznjgDtY67QPqJXW4QyOqtcpczig0B7iA888IDXCzz++OMjC+X48eNF3wygArlz506v9zhw4EDZvHlzQY/SCKUGSgVZD0umV5mraptaYWkftI84lQ2hjEMrR2mz9iAwPUHzX2ycHqX2JlevXu2J4oYNG2T58uWi75974oknEMoc1cksFZX2gVDGqY8IZRxaOUqbhQdBUnOUDz/8sDz66KMyadIk2bZtm+zatUvOOOMMWbx4cahQBkXZDP3mKHwU1TIB2gdDr3GqGEIZh1aO0mbhQRCcozSLc+677z4ZO3Zs5KHXxx9/XNasWePR1x6pCqZeZhhXfw4u5jHzlwMGDMhR1ChqWgRoH60L4Wgf0WocQhmNU+5SZfFBsGXLFk/QdC7xkksu8eYc+/TpU3bVq84zqkD6V8Dq70Gh9M9R5i5gFDhVArSPVHHnPjOEMvchDHcgiw8C06M0C2x0FayZe9T/bIMLcPzp1UtdnKNzk7qSdu3atQilo3U3DbdoH2lQdicPhNKdWBZ4koUHQdgcpQ676hYOvfxbPUzh/X/3C6WuctXtJP369fN6ojoUS4/S0cqbglu0jxQgO5QFQulQMP2u1PpB4ChW3HKEAO3DkUCm5AZCmRLotLPhQZA2cfLLEwHaR56iVfuyIpS1j4GVEvAgsIIVo44QoH04EsiU3EAoUwKddjY8CNImTn55IkD7yFO0al9WhLL2MbBSAh4EVrBi1BECtA9HApmSGwhlSqDTzoYHQdrEyS9PBGgfeYpW7cuKUNY+BlZKkNaDIOx1WeZggd69e3t7HvXw8uAB5f5XaCkA83YQ/dl/MIHZSmL2WE6dOtXbHqKnipTaflLuNV9WoGM0NwRoH6Vfg5ebQKZUUIQyJdBpZ1OrB4EROfXXHJEVPEggeNCAEVuzR9K8IcSctGPuN4cN6Nmt/ld2hZ3lGvb3cvekHSPyqx0B2kf7K+/CXoPH+ciFdROhrF1btZpzLR4E06ZN8w4F2LNnT8E5kn6h1NdrmWPsTG8xCMLfoxw2bJiX3vROozbqMFH0v+aLMy6tVr/MG6d9dBRK2kfxaotQZr5JV1bAtB8EgwcPloMHD3ovVA6+A9IvlP4zWouJlRHKK6+8UpqamjoIrxIp1zukR1lZvamXu2gf9Cjj1HWEMg6tHKVN+0GggmYuM4/YuXNn76NKhXLjxo1tNv1zmEYog3OU/jeGhM1R+oducxRKimqBAO2j4xwl7YMepYWmlm2TtXgQ+N/y4T+ztVKhNPOcq1at8hbu+HuqcXqUZjFRUMCzHUFKZ5MA7aO9R0n7KF/T6FGWZ5TLFGk/CEaOHOm9LssszPHPU1YzR6nzmMFVtJUs5jE9TL+A5zKwFDoRArSPwqFX2kfpaoVQJtLssmdEHwRJX4tkUQeTYdtDjDCa4dJqV71qpv6XPqt4xulRqrCGiW3SfLCXHwK0j0KhpH0glPlpvTksaZhQ+l+fpcOlepXbR+kfFg3bRxnsqZrh2CAyI87FVr3qy5+D8505xE6Rc0KA9pGTQJUpJj1KN+KIFxCAAAQgYIkAQmkJLGYhAAEIQMANAgilG3HECwhAAAIQsEQAobQEFrMQgAAEIOAGAYTSjTjiBQQgAAEIWCKAUFoCi1kIQAACEHCDAELpRhzxAgIQgAAELBFAKC2BxSwEIAABCLhBAKF0I454AQEIQAAClggglJbAYhYCEIAABNwggFC6EUe8gAAEIAABSwQQSktgMQsBCEAAAm4QQCjdiCNeQAACEICAJQIIpSWwmIUABCAAATcIIJRuxBEvIAABCEDAEgGE0hJYzEIAAhCAgBsEEEo34ogXEIAABCBgiQBCaQksZiEAAQhAwA0CCKUbccQLCEAAAhCwRAChtAQWsxCAAAQg4AYBhNKNOOIFBCAAAQhYIoBQWgKLWQhAAAIQcIMAQulGHPECAhCAAAQsEUAoLYHFLAQgAAEIuEEAoXQjjngBAQhAAAKWCCCUlsBiFgIQgAAE3CCAULoRR7yAAAQgAAFLBBBKS2AxCwEIQAACbhBAKN2II15AAAIQgIAlAgilJbCYhQAEIAABNwgglG7EES8gAAEIQMASAYTSEljMQgACEICAGwQQSjfiiBcQgAAEIGCJAEJpCSxmIQABCEDADQIIpRtxxAsIQAACELBEAKG0BBazEIAABCDgBgGE0o044gUEIAABCFgigFBaAotZCEAAAhBwgwBC6UYc8QICEIAABCwRQCgtgcUsBCAAAQi4QQChdCOOeAEBCEAAApYIIJSWwGIWAhCAAATcIIBQuhFHvIAABCAAAUsEEEpLYDELAQhAAAJuEEAo3YgjXkAAAhCAgCUCCKUlsJiFAAQgAAE3CCCUbsQRLyAAAQhAwBIBhNISWMxCAAIQgIAbBBBKN+KIFxCAAAQgYIkAQmkJLGYhAAEIQMANAgilG3HECwhAAAIQsEQAobQEFrMQgAAEIOAGAYTSjTjiBQQgAAEIWCKAUFoCi1kIQAACEHCDAELpRhzxAgIQgAAELBFAKC2BxSwEIAABCLhBAKF0I454AQEIQAAClggglJbAYhYCEIAABNwggFC6EUe8gAAEIAABSwQQSktgMQsBCEAAAm4QQCjdiCNeQAACEICAJQIIpSWwmIUABCAAATcIIJRuxBEvIAABCEDAEgGE0hJYzEIAAhCAgBsEEEo34ogXEIAABCBgiQBCaQksZiEAAQhAwA0CCKUbccQLCEAAAhCwRAChtAQWsxCAAAQg4AYBhNKNOOIFBCAAAQhYIoBQWgKLWQhAAAIQcIMAQulGHPECAhCAAAQsEUAoLYHFLAQgAAEIuEEAoXQjjngBAQhAAAKWCCCUlsBiFgIQgAAE3CCAULoRR7yAAAQgAAFLBBBKS2AxCwEIQAACbhBAKN2II15AAAIQgIAlAgilJbCYhQAEIAABNwgglG7EES8gAAEIQMASAYTSEljMQgACEICAGwQQSjfiiBcQgAAEIGCJAEJpCSxmIQABCEDADQIIpRtxxAsIQAACELBEAKG0BBazEIAABCDgBgGE0o044gUEIAABCFgigFBaAotZCEAAAhBwgwBC6UYc8QICEIAABCwRQCgtgcUsBCAAAQi4QQChdCOOeAEBCEAAApYIIJSWwGIWAhCAAATcIIBQuhFHvIAABCAAAUsEEEpLYDELAQhAAAJuEEAo3YgjXkAAAhCAgCUCCKUlsJjNHoGWli9l9uwdXsEWLuwr27Z9JpMnvy+jRnXzfu/S5SjZtOmw91ljYx+ZMuX4Aifmz/9IXnzxoCxdeor3+ZQpW+XZZz8tSDNsWBdZtuxUGTSos/f50qV/lauu2tqWZt68b8qcOSfJvn1fhN6vCWfMOEHmzOkj11zzQVH7vXp9PfT+JUtO6VDu7EWCEkEgXwQQynzFi9JWQaCYUG7Y0CLr1w+S887rFlso9R4VvrBLhXX58v1twmnEsaHhmDZh9oupKYN+ZtIWsx/2dxXx0aM3CWJZRSXhVgiEEEAoqRZ1Q6CUUI4bd6zXU9y794tYPcpiQlaqZxoEbnqd1Qql2vX3env2/HrdxBZHIWCTAEJpky62M0WgmFCefnpnWbZsv9cT+/a3uyYilCp+CxbsKhiGLQYjSaGMk2+mgkNhIJBhAghlhoND0ZIlUEwof/Sj3vLaa4ekufmIN4z64x9vq3iOUucXdb5zxYoDiQhlcA7U2D906EtvjjLYo0Uok60zWIOAEkAoqQd1Q6CYUOrCHdOTPPHEo2X37s8jC2Wxodc4gkWPsm6qII7mlABCmdPAUez4BEoJpa5w1fm922770DOsw7B6+YdPw1a9MkcZPw7cAYG8EUAo8xYxylsxgXJCaRbg6CrY4HzlxIk9CraWFBv69Bcu7VWvcRYQVQyRGyFQhwQQyjoMer26XE4olYsZBjVbLPz7IM3KWF1NWmofpH/1anAfpZlj1D2b5io19Bqco9R71L4uQArbx8nWkHqt3fhtkwBCaZMutiEAAQhAIPcEEMrchxAHIAABCEDAJgGE0iZdbEMAAhCAQO4JIJS5DyEOQAACEICATQIIpU262IYABCAAgdwTQChzH0IciErgrbdExowRmThR5PLLRS66KOqdpIMABOqZAEJZz9GvM9//9V9F/v3fC50+66xW0dSvoUPrDAjuQgACkQgglJEwkcgFAv/0TyIvvVTak8sua+1x6vfu3V3wGh8gAIFqCSCU1RLk/twQ+OgjkT/+sf3ryy9LF71v3/be5tixuXGTgkIAAgkTQCgTBoq5/BB4/fVW0Vy1SuS//qt8ubX3BGSTAAAPD0lEQVRHqr3NCRNEBg4sn54UEICAGwQQSjfiiBcJEHj22VbRVPH84IPSBjt1au9tXnqpSLduCRQAExCAQCYJIJSZDAuFqjWBvXtFVq9uH6Y9fLh0iQYMaBfOc8+tdenJHwIQSJIAQpkkTWw5S2DjxnbRfOGF8m7qnKaupNXe5qmnlk9PCghAILsEEMrsxoaSZZjA2rXtwvnuu6UL+o1vtPc2f/ADka5dM+wYRYMABDoQQCipFBCoksD+/SL++c1PPy1tUPdrmt7mqFFVZs7tEICAdQIIpXXEZFBvBDZtEnn66dYe53/+Z3nv9YQgFc5x40T69y+fnhQQgEC6BBDKdHmTWx0S0DnNNWtahfPNN0sD6NWrdQvKP/+ziA7THnOMw8CmT0/euUWLkreJxbongFDWfRUAQJoE/vY3keeea19R+/HHpXM3R+xpb3PkyDRLmkJeKpQNDcll1NwsglAmxxNLbQQQSioDBGpIYMuWVuHU3qb2OstderTev/xLa2+zX79yqTP+d4Qy4wGieIYAQkldgECGCPzlLyLPPNMqnK+9Vrpg5og97W2qcB59dIYciVIUhDIKJdJkgABCmYEgUAQIhBE4dEjkP/6jfWHQzp2lOekRe+PHt4qmDtlm/kIoMx8iCthKAKGkJkAgJwR0Ck6Hac2K2i++KF5wc8SerqhV4fzmNzPoJEKZwaBQpDACCCX1AgI5JaAHuatw6tymDtmWuvSIPdPbVOE86qgMOI1QZiAIFCEKAYQyCiXSQCDjBI4caR2mNQuDtm4tXWA9Ys/0NocPr5FzCGWNwJNtXAIIZVxipIdADghs394qnHpikC4M0vnOYpcesaeraS+8sHWYtk+flBxEKFMCTTbVEkAoqyXI/RDIAYFXX20VTl1Ru25d6QLrEXsXX9wqmiqe1i6E0hpaDCdLAKFMlifWIJB5AroISEXTrKh9553SRVbBNF9nnpmgewhlgjAxZZMAQmmTLrYhkAMCH37YLpz6Ds4DB4oXWo/Yu+SSduE84YQqHEQoq4DHrWkSQCjTpE1eEMgBgddfb18Y9PzzpQs8YkT73Ob558d0DqGMCYzkQQL6T12PHva5IJT2GZMDBHJL4Kuv2nubuqL2v/+7tCs6t2kWBelcZ8kLocxtvchKwSdMENF/1mbOtCuYCGVWIk45IJADArt3twunrqjV34tdJ5/cPkSr4tmzZyAlQpmDiGe7iE1NIrrVSXuVs2bZE0yEMtv1gNJBINME3nijXTh1RW2p6+yz24VzzBgRQSgzHdu8FE7rklnJbUswEcq81AbKCYEcENAXVZsVtaUOddcD3J8+cbp0Gdzg7ds88USRf/zHKh3kNVtVAszn7aZX6S990oKJUOazblBqCGSewN697aKp4rljR2GRF8l0aZb291F269Z62IGKpvkea1UtQpn5OmGrgP5epQ3BRChtRQ67EIBAAYGNGwuF898+KxTKMFx6Jq2Kpp4e1LVr61eXLu0/F3y2hxc312uVC+tVJimYCGW91iz8hkCNCey6aLps/apBdB/nRx+J7NtXXYEapFmmy6LqjHC30wQqHZJFKJ2uFjgHgQwTCCzm+ewzaRPNSsQTocxwrDNWtP79RbQX2tA+8l+yhAhlxgJIcSBQNwQirHo14tnS0nqwe/C7/7MTW+hR1k3dqdDR7t1bt5HoV5yDChDKCoFzGwQgUCWBCEIZKwcW88TC5VLicnOUlQqkYYRQulRb8AUCeSKAUOYpWpkua7FVr9UKJEKZ6bBTOAjUAQGEsg6CbN/FsN5kUgIZWyhffPFFGT16dJvX69evl7POOktmz54tDz30UAca48aNk6VLl0rPnj1l06ZNMnnyZNmwYYOXbtiwYbJs2TIZNGiQ97umu+qqqzrYWLJkiUyZMsX7fP78+XLbbbcVTRP29xkzZsjChQuli64n54IABLJFAKHMVjxyWhp/bzJpgYwllPv27fMEa+rUqTJx4kRPHJubm9uEUI0ZIfWLW7HPjTCq2J533nmenQULFnQQT/9nKoSahxHfYEyDfzdlbmhoQCxz2gAotuMEEErHA2zfPdObtCWQsYTS9AhHjRpVVHTChLKlpcUTVb38Pbvg5ytWrOgglMaeEdO4QukXaWPDftjIAQIQiEwAoYyMioThBPTtIcOHx1/FGpdnpMU8/qFT/5CqP7MwoTT3TZo0SebMmVNQNr/wPfPMM4n3KDUzk39jY2PbEG5cQKSHAAQsEUAoLYGtH7OZex9lcB4xyhBrKaHyD7e+8sorHeYog/OYYXOQ/jRhPU6Esn4aDJ7mkABCmcOg1WeRI/UoDRp/zzIoZEn1KDUvXfjTp0+fgvnISoZeEcr6rNR4nRMCCGVOAkUxYwmlwRVcjKOfJzlHaezPmzevbci2EqEMznMSbghAIEMEEMoMBYOilCIQSSijrFItt+o1KHq61aPYqlezYnXXrl1tK2HjCmWxhURUBwhAICMEEMqMBCK/xThw4ID0iHMWXYWuRhJKtR2cIwyuJC0mlHpvlH2Uwe0hxp7ZC3n33XeH7qM0Asw+ygprALdBoFYEEMpakXcm3wkTJsiIESNk5syZVgUzslA6QxZHIACBbBBAKLMRhxyXoqmpScaOHeuJ5KxZs6wJJkKZ40pC0SGQawIIZa7Dl5XCjxkzRtatW+cVx5ZgIpRZiTblgEC9EUAo6y3iVvw1vUq/8aQFE6G0EjqMQgACZQkglGURkSAaAX+v0oZgIpTR4kAqCEAgaQIIZdJE69ZeWK8yScEsK5R33HGHzJ07t24DgOMQgIAdAotEpDlB0w0iMj1Be5hyj0ClQ7IIpXt1AY8gkAsCCGUuwuRkIfv37y/aC9W3S0W5EMoolEgDAQgkTgChTBwpBssQ6N69u7eNRL/iHFRQVighDwEIQMAKAeYorWCtR6Pl5igrFUjDEqGsx1qFzxDIAgGEMgtRcKIMxVa9ViuQCKUT1QMnIJBjAghljoOXnaKH9SaTEkiEMjtxpiQQqE8CCGV9xj1hr/29yaQFEqFMOFiYgwAEYhJAKGMCI3mQgOlN2hJIhJI6BwEI1JYAQllb/g7krm8PGT58eOxVrHFdZzFPXGKkhwAEkiGAUCbDsY6tZO59lHUcC1yHAARsEEAobVDFpgUC9CgtQMUkBCAQgQBCGQESSbJAAKHMQhQoAwTqkQBCWY9Rz6XPCGUuw0ahIeAAAYTSgSDWhwsIZX3EGS8hkD0CCGX2YkKJQgkglFQMCECgNgQQytpwJ9fYBBDK2Mi4AQIQSIQAQpkIRozYJ4BQ2mdMDhCAQBgBhJJ6kRMCCGVOAkUxIeAcAYTSuZC66hBC6Wpk8QsCWSeQklCuWLFCbrjhBo/GypUrZeTIkd7P9957ryxYsECGDBkiDz74oPfZtddeK9ddd51MnDjR+33Lli0Fn6mtBx54wEs/YMAAL83hw4dl7ty58thjj3Ugrgd233PPPV5eemm6NWvWtJXH3KDp7r//fjnuuOO8j/bv3y/XX3+96Fmm5vKX3fxdfdGXEAcv41vw8/vuu6/Nt6xXjyyVD6HMUjQoCwTqiUANhLKxsdETFr+4VSuU/pC9/PLLoueP+gXJ5OUXSr/YGjG+9NJLvbIFf9f7gnajCKXe4xffeqpaSfuKUCZNFHsQgEA0AikL5fjx40XfMqG9up07d3o9xYEDB8rmzZur6lFWK5R6v/YAjbAtXry47WfTwwym0d+1x1mqR4lQRquGUVIhlFEokQYCEEieQMpCqb3J1atXe6K4YcMGWb58ueiQ5xNPPJEZobzzzjvl1ltvlX79+nmC3rlz5zbu/mHf448/HqFMvkYWtYhQpgibrCAAAR+BlIXy4YcflkcffVQmTZok27Ztk127dskZZ5wh2oOrZo6y2h6lf6h12rRpRQXQDL/qXKX2hMv1KHX+1X+ZIWYzt0pdjE4AoYzOipQQgECSBFIWyscff9xbSKPX9u3bPcHUy8wX6s+VLOapRCjN4iJz79SpU70eZEtLiyeA9CiTrGjV20Ioq2eIBQhAoBICKQul9sRUIP0rYPV3I5RmOFMFNM6q10qEMrhy1m/DP1/JHGUlFSv5exDK5JliEQIQiEKgBkKpxdJVqWY7xtq1a9uE8uSTT/Z6dSqeZrVocDtI2PaQpIXSDMWeffbZbfOUZouLWU3LqtcoFSy5NAhlciyxBAEIxCFQA6E0c3tmaFOHYv29u3L7F/17Mv2umj2OlWwPCUNWrhxhf1c7ZghX51yDc5T6d7M9Jk6YSCuCUFILIACB2hBISShr4xy5ukQAoXQpmvgCgTwRQCjzFK26LitCWdfhx3kI1JAAQllD+GQdhwBCGYcWaSEAgeQIIJTJscSSVQIIpVW8GIcABIoSQCipHDkhgFDmJFAUEwLOEUAonQupqw4hlK5GFr8gkHUCGRTKsP2JZl9j7969vf2Veoi67sX0v/YquG3Evw0j+KouDYvZRlJuO4fZN1nstVn+MmQ93HkuH0KZ5+hRdgjkmUAOhNKInGI276D0n7mqb+9QETOHres5qkZszV5N86YS855Lc7//HZTFTuMx4Q37e7l78lw1slZ2hDJrEaE8EKgXAhkXSnNA+Z49ewpe1OwXSj32Lng+bDB8/h7lsGHDvPSmd2qOqCsnemF/L3dKUL1UozT8RCjToEweEIBARwIZFsrBgwfLwYMH5bHHHisYYvUPm5qzY0ud26rpjVBeeeWV0tTUJEHh1TSVCGW5e6hyyRFAKJNjiSUIQCAOgQwLpQqaucw8onk3pL9H6T9Uvdjrq4xQbty4sc1m8Ci5sDlI/2uxwv7uH7qNg5208QkglPGZcQcEIJAEgYwLpf9tI2ZRTTU9Sr1X5zlXrVrlncPqX4hTrnfo/7tZTBQU8CRCgo1wAgglNQMCEKgNgQwLpS7SmTVrVtvCHP9waTVzlPr6ruAqWp2njCOUJr2KrV/AaxPE+sgVoayPOOMlBLJHQIUy6WvRoqoshm0PMcJohkurXfWqBQy+NiuuUIaJbVWOc3NJAgglFQQCEIDA3wmECeXhw4e990KahT2atNw+Sv+waNg+SpOP6ama4dhgIIw4F1v1qi+h5tVZ9qsvQmmfMTlAAAIQgECOCSCUOQ4eRYcABCAAAfsEEEr7jMkBAhCAAARyTOB/AVdQsD+o692v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t="59600"/>
          <a:stretch/>
        </p:blipFill>
        <p:spPr>
          <a:xfrm>
            <a:off x="460375" y="2880778"/>
            <a:ext cx="4044819" cy="117305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b="50000"/>
          <a:stretch/>
        </p:blipFill>
        <p:spPr>
          <a:xfrm>
            <a:off x="4709018" y="3045542"/>
            <a:ext cx="3970974" cy="136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379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D4B8E8-220E-4AEB-800C-67DB23A9E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69" y="1288536"/>
            <a:ext cx="3545262" cy="213758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966486-3D03-4237-A398-E1179246F4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E521290-F0F5-41EE-96B2-F303329AD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Machine Parameters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217C22-62EB-4A78-A6C0-FE966DAF24AA}"/>
              </a:ext>
            </a:extLst>
          </p:cNvPr>
          <p:cNvSpPr txBox="1"/>
          <p:nvPr/>
        </p:nvSpPr>
        <p:spPr>
          <a:xfrm>
            <a:off x="929004" y="1059582"/>
            <a:ext cx="18582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Z Optics Full Machine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4FD84D2-08BD-4AB0-8F79-C7340078D030}"/>
              </a:ext>
            </a:extLst>
          </p:cNvPr>
          <p:cNvGrpSpPr/>
          <p:nvPr/>
        </p:nvGrpSpPr>
        <p:grpSpPr>
          <a:xfrm>
            <a:off x="929004" y="2351598"/>
            <a:ext cx="3354964" cy="1502113"/>
            <a:chOff x="929004" y="2351598"/>
            <a:chExt cx="3354964" cy="1502113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6A9F7C3-BE9F-4086-9BBD-86BDDAC5D6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9004" y="2351598"/>
              <a:ext cx="2" cy="15021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92B74AA-D9CB-47FA-A289-0786F387A8D5}"/>
                </a:ext>
              </a:extLst>
            </p:cNvPr>
            <p:cNvCxnSpPr>
              <a:cxnSpLocks/>
            </p:cNvCxnSpPr>
            <p:nvPr/>
          </p:nvCxnSpPr>
          <p:spPr>
            <a:xfrm>
              <a:off x="929004" y="3843150"/>
              <a:ext cx="335496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7A79A02-3418-41AD-9463-C8E4379A5BB0}"/>
              </a:ext>
            </a:extLst>
          </p:cNvPr>
          <p:cNvSpPr txBox="1"/>
          <p:nvPr/>
        </p:nvSpPr>
        <p:spPr>
          <a:xfrm>
            <a:off x="4860032" y="1750175"/>
            <a:ext cx="1332003" cy="2289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PB Injection Section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E5E96E-B3EC-40A8-9F25-89366C1A9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1451" y="1980667"/>
            <a:ext cx="4316558" cy="289090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7F040ED-12E9-48CD-8FA2-70682A340839}"/>
                  </a:ext>
                </a:extLst>
              </p:cNvPr>
              <p:cNvSpPr txBox="1"/>
              <p:nvPr/>
            </p:nvSpPr>
            <p:spPr>
              <a:xfrm>
                <a:off x="204918" y="3991956"/>
                <a:ext cx="42839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200" dirty="0"/>
                  <a:t>Optics matched (M. </a:t>
                </a:r>
                <a:r>
                  <a:rPr lang="en-CA" sz="1200" dirty="0" err="1"/>
                  <a:t>Aiba</a:t>
                </a:r>
                <a:r>
                  <a:rPr lang="en-CA" sz="1200" dirty="0"/>
                  <a:t>) to allow for both orbit bump and MKI on momentum.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200" i="1" dirty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CA" sz="12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sz="1200" dirty="0"/>
                  <a:t> at injection point to minimize effective size of the septum.</a:t>
                </a: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7F040ED-12E9-48CD-8FA2-70682A340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918" y="3991956"/>
                <a:ext cx="4283968" cy="646331"/>
              </a:xfrm>
              <a:prstGeom prst="rect">
                <a:avLst/>
              </a:prstGeom>
              <a:blipFill>
                <a:blip r:embed="rId4"/>
                <a:stretch>
                  <a:fillRect l="-142" t="-1887" b="-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1543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Multipole Kicker Injection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accent6">
                    <a:lumMod val="90000"/>
                    <a:lumOff val="10000"/>
                  </a:schemeClr>
                </a:solidFill>
              </a:rPr>
              <a:t>On-momentum</a:t>
            </a:r>
            <a:endParaRPr lang="en-US" dirty="0">
              <a:solidFill>
                <a:schemeClr val="accent6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754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C65999-5B11-448D-BE7E-2BA20C2B17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FF25F3D-FD60-43A6-87BB-CB0188ED8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Placement of Injection Magnets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1A4884-8E32-48A7-AB23-8F02672E3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358294"/>
            <a:ext cx="4789140" cy="320740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D99AB45-7AA8-4CBF-B72D-20D7119E8555}"/>
                  </a:ext>
                </a:extLst>
              </p:cNvPr>
              <p:cNvSpPr txBox="1"/>
              <p:nvPr/>
            </p:nvSpPr>
            <p:spPr>
              <a:xfrm flipH="1">
                <a:off x="5328692" y="1353058"/>
                <a:ext cx="3740608" cy="3802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1800" dirty="0"/>
                  <a:t>MKI is a </a:t>
                </a:r>
                <a14:m>
                  <m:oMath xmlns:m="http://schemas.openxmlformats.org/officeDocument/2006/math">
                    <m:r>
                      <a:rPr lang="en-CA" sz="1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90</m:t>
                    </m:r>
                    <m:r>
                      <a:rPr lang="en-CA" sz="1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CA" sz="1800" dirty="0"/>
                  <a:t> phase advance after the septum.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1800" dirty="0"/>
                  <a:t>Compensation kicker (MKIC) is </a:t>
                </a:r>
                <a14:m>
                  <m:oMath xmlns:m="http://schemas.openxmlformats.org/officeDocument/2006/math">
                    <m:r>
                      <a:rPr lang="en-CA" sz="18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90</m:t>
                    </m:r>
                    <m:r>
                      <a:rPr lang="en-CA" sz="1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CA" sz="1800" dirty="0"/>
                  <a:t> ahead of the septum.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1800" dirty="0"/>
                  <a:t>Locations of the two identical kickers share similar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CA" sz="18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sz="1800" dirty="0"/>
                  <a:t>.      (191m vs 193m)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1800" dirty="0"/>
                  <a:t>DA checks on ideal machine show no issues. (&gt;15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1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800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1800" dirty="0"/>
                  <a:t>Assume injected emittance = stored emittance.</a:t>
                </a:r>
              </a:p>
              <a:p>
                <a:pPr marL="685763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CA" sz="1200"/>
                        </m:ctrlPr>
                      </m:sSubPr>
                      <m:e>
                        <m:r>
                          <a:rPr lang="en-CA" sz="1200"/>
                          <m:t>𝜀</m:t>
                        </m:r>
                      </m:e>
                      <m:sub>
                        <m:r>
                          <a:rPr lang="en-CA" sz="1200"/>
                          <m:t>𝑥</m:t>
                        </m:r>
                      </m:sub>
                    </m:sSub>
                    <m:r>
                      <a:rPr lang="en-CA" sz="1200"/>
                      <m:t>=0.27 </m:t>
                    </m:r>
                    <m:r>
                      <a:rPr lang="en-CA" sz="1200"/>
                      <m:t>𝑛𝑚</m:t>
                    </m:r>
                    <m:r>
                      <a:rPr lang="en-CA" sz="1200"/>
                      <m:t>·</m:t>
                    </m:r>
                    <m:r>
                      <a:rPr lang="en-CA" sz="1200"/>
                      <m:t>𝑟𝑎𝑑</m:t>
                    </m:r>
                  </m:oMath>
                </a14:m>
                <a:endParaRPr lang="en-CA" sz="1200" dirty="0"/>
              </a:p>
              <a:p>
                <a:pPr marL="685763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CA" sz="1200"/>
                        </m:ctrlPr>
                      </m:sSubPr>
                      <m:e>
                        <m:r>
                          <a:rPr lang="en-CA" sz="1200"/>
                          <m:t>𝜀</m:t>
                        </m:r>
                      </m:e>
                      <m:sub>
                        <m:r>
                          <a:rPr lang="en-CA" sz="1200"/>
                          <m:t>𝑦</m:t>
                        </m:r>
                      </m:sub>
                    </m:sSub>
                    <m:r>
                      <a:rPr lang="en-CA" sz="1200"/>
                      <m:t>=1.0 </m:t>
                    </m:r>
                    <m:r>
                      <a:rPr lang="en-CA" sz="1200"/>
                      <m:t>𝑝𝑚</m:t>
                    </m:r>
                    <m:r>
                      <a:rPr lang="en-CA" sz="1200"/>
                      <m:t>·</m:t>
                    </m:r>
                    <m:r>
                      <a:rPr lang="en-CA" sz="1200"/>
                      <m:t>𝑟𝑎𝑑</m:t>
                    </m:r>
                  </m:oMath>
                </a14:m>
                <a:endParaRPr lang="en-CA" sz="12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CA" sz="18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D99AB45-7AA8-4CBF-B72D-20D7119E85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328692" y="1353058"/>
                <a:ext cx="3740608" cy="3802579"/>
              </a:xfrm>
              <a:prstGeom prst="rect">
                <a:avLst/>
              </a:prstGeom>
              <a:blipFill>
                <a:blip r:embed="rId3"/>
                <a:stretch>
                  <a:fillRect l="-977" t="-962" r="-13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8043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EA8699-09C3-4626-B266-59F1007762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837B869-0787-4F72-A7C4-3340EED46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Simulating Injection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3A454A2-D504-4C5D-A0A4-51B44B79062E}"/>
              </a:ext>
            </a:extLst>
          </p:cNvPr>
          <p:cNvGrpSpPr/>
          <p:nvPr/>
        </p:nvGrpSpPr>
        <p:grpSpPr>
          <a:xfrm>
            <a:off x="2829378" y="1131590"/>
            <a:ext cx="3651997" cy="2136988"/>
            <a:chOff x="3923928" y="658509"/>
            <a:chExt cx="3995936" cy="214487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F8A765D-B943-4F58-BBE1-58BC7AB230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23928" y="658509"/>
              <a:ext cx="3995936" cy="2144877"/>
            </a:xfrm>
            <a:prstGeom prst="rect">
              <a:avLst/>
            </a:prstGeom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9C56F1B-A41A-4737-A290-B36ACF814ECC}"/>
                </a:ext>
              </a:extLst>
            </p:cNvPr>
            <p:cNvGrpSpPr/>
            <p:nvPr/>
          </p:nvGrpSpPr>
          <p:grpSpPr>
            <a:xfrm>
              <a:off x="6228184" y="1139778"/>
              <a:ext cx="1060702" cy="1158809"/>
              <a:chOff x="6173616" y="1124909"/>
              <a:chExt cx="1115270" cy="1237660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C1C0467A-8DE4-4B18-82D8-B7462273C31A}"/>
                  </a:ext>
                </a:extLst>
              </p:cNvPr>
              <p:cNvSpPr/>
              <p:nvPr/>
            </p:nvSpPr>
            <p:spPr>
              <a:xfrm>
                <a:off x="6256075" y="1124909"/>
                <a:ext cx="1032811" cy="1177537"/>
              </a:xfrm>
              <a:custGeom>
                <a:avLst/>
                <a:gdLst>
                  <a:gd name="connsiteX0" fmla="*/ 1032811 w 1032811"/>
                  <a:gd name="connsiteY0" fmla="*/ 0 h 1177537"/>
                  <a:gd name="connsiteX1" fmla="*/ 743361 w 1032811"/>
                  <a:gd name="connsiteY1" fmla="*/ 861773 h 1177537"/>
                  <a:gd name="connsiteX2" fmla="*/ 0 w 1032811"/>
                  <a:gd name="connsiteY2" fmla="*/ 1177537 h 1177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32811" h="1177537">
                    <a:moveTo>
                      <a:pt x="1032811" y="0"/>
                    </a:moveTo>
                    <a:cubicBezTo>
                      <a:pt x="974153" y="332758"/>
                      <a:pt x="915496" y="665517"/>
                      <a:pt x="743361" y="861773"/>
                    </a:cubicBezTo>
                    <a:cubicBezTo>
                      <a:pt x="571226" y="1058029"/>
                      <a:pt x="124990" y="1111753"/>
                      <a:pt x="0" y="1177537"/>
                    </a:cubicBezTo>
                  </a:path>
                </a:pathLst>
              </a:cu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Arrow: Right 22">
                <a:extLst>
                  <a:ext uri="{FF2B5EF4-FFF2-40B4-BE49-F238E27FC236}">
                    <a16:creationId xmlns:a16="http://schemas.microsoft.com/office/drawing/2014/main" id="{C140B7D7-22F5-4E84-92A8-379337209C28}"/>
                  </a:ext>
                </a:extLst>
              </p:cNvPr>
              <p:cNvSpPr/>
              <p:nvPr/>
            </p:nvSpPr>
            <p:spPr>
              <a:xfrm rot="9773799">
                <a:off x="6173616" y="2205464"/>
                <a:ext cx="256049" cy="157105"/>
              </a:xfrm>
              <a:prstGeom prst="rightArrow">
                <a:avLst>
                  <a:gd name="adj1" fmla="val 10847"/>
                  <a:gd name="adj2" fmla="val 5751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CFE321E-8493-4EBF-AE10-99F88B9566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84168" y="1290475"/>
              <a:ext cx="0" cy="720080"/>
            </a:xfrm>
            <a:prstGeom prst="straightConnector1">
              <a:avLst/>
            </a:prstGeom>
            <a:ln w="38100">
              <a:solidFill>
                <a:srgbClr val="FF8C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15" descr="Chart, scatter chart&#10;&#10;Description automatically generated">
            <a:extLst>
              <a:ext uri="{FF2B5EF4-FFF2-40B4-BE49-F238E27FC236}">
                <a16:creationId xmlns:a16="http://schemas.microsoft.com/office/drawing/2014/main" id="{0618ECE6-D4E1-472D-810C-5A5869B6B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429" y="2743714"/>
            <a:ext cx="2399786" cy="2399786"/>
          </a:xfrm>
          <a:prstGeom prst="rect">
            <a:avLst/>
          </a:prstGeom>
        </p:spPr>
      </p:pic>
      <p:pic>
        <p:nvPicPr>
          <p:cNvPr id="14" name="Picture 13" descr="Chart, scatter chart&#10;&#10;Description automatically generated">
            <a:extLst>
              <a:ext uri="{FF2B5EF4-FFF2-40B4-BE49-F238E27FC236}">
                <a16:creationId xmlns:a16="http://schemas.microsoft.com/office/drawing/2014/main" id="{AD800EF2-B699-4054-AF7F-AB28FD87FB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345" y="577800"/>
            <a:ext cx="2330630" cy="23306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9B0C122-068A-4FE5-9D02-9397FBF41CC8}"/>
                  </a:ext>
                </a:extLst>
              </p:cNvPr>
              <p:cNvSpPr txBox="1"/>
              <p:nvPr/>
            </p:nvSpPr>
            <p:spPr>
              <a:xfrm>
                <a:off x="216801" y="1563638"/>
                <a:ext cx="2669781" cy="280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600" dirty="0"/>
                  <a:t>Injection at 20</a:t>
                </a:r>
                <a14:m>
                  <m:oMath xmlns:m="http://schemas.openxmlformats.org/officeDocument/2006/math">
                    <m:r>
                      <a:rPr lang="en-CA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CA" sz="1600" dirty="0"/>
                  <a:t> </a:t>
                </a:r>
                <a:r>
                  <a:rPr lang="en-CA" sz="1600" dirty="0" err="1"/>
                  <a:t>horiz</a:t>
                </a:r>
                <a:r>
                  <a:rPr lang="en-CA" sz="1600" dirty="0"/>
                  <a:t>. phase, beam is off-axis at MKI. (90</a:t>
                </a:r>
                <a14:m>
                  <m:oMath xmlns:m="http://schemas.openxmlformats.org/officeDocument/2006/math">
                    <m:r>
                      <a:rPr lang="en-CA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CA" sz="1600" dirty="0"/>
                  <a:t> phase advance)</a:t>
                </a:r>
              </a:p>
              <a:p>
                <a:endParaRPr lang="en-CA" sz="1600" dirty="0"/>
              </a:p>
              <a:p>
                <a:r>
                  <a:rPr lang="en-CA" sz="1600" dirty="0"/>
                  <a:t>MKI kicks injected beam and reduces its angle.</a:t>
                </a:r>
              </a:p>
              <a:p>
                <a:endParaRPr lang="en-CA" sz="1600" dirty="0"/>
              </a:p>
              <a:p>
                <a:r>
                  <a:rPr lang="en-CA" sz="1600" dirty="0"/>
                  <a:t>No losses during injection, with preliminary aperture model (no collimators included).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9B0C122-068A-4FE5-9D02-9397FBF41C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801" y="1563638"/>
                <a:ext cx="2669781" cy="2800767"/>
              </a:xfrm>
              <a:prstGeom prst="rect">
                <a:avLst/>
              </a:prstGeom>
              <a:blipFill>
                <a:blip r:embed="rId5"/>
                <a:stretch>
                  <a:fillRect l="-1370" t="-654" b="-196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C9527C10-D0CE-4242-BBB8-50D4C52FFC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78419" y="3345307"/>
            <a:ext cx="3492668" cy="14131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2BBD397-52BE-4509-B56D-84B3258E107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467" r="15490" b="76786"/>
          <a:stretch/>
        </p:blipFill>
        <p:spPr>
          <a:xfrm>
            <a:off x="2876209" y="4660945"/>
            <a:ext cx="3517219" cy="1336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CBE94EE-4689-4573-B324-2E9F6E4798F3}"/>
              </a:ext>
            </a:extLst>
          </p:cNvPr>
          <p:cNvSpPr txBox="1"/>
          <p:nvPr/>
        </p:nvSpPr>
        <p:spPr>
          <a:xfrm>
            <a:off x="3216414" y="3269858"/>
            <a:ext cx="1183225" cy="489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3700"/>
              </a:lnSpc>
            </a:pPr>
            <a:r>
              <a:rPr lang="en-CA" sz="1400" dirty="0"/>
              <a:t>MKI Design</a:t>
            </a:r>
          </a:p>
        </p:txBody>
      </p:sp>
    </p:spTree>
    <p:extLst>
      <p:ext uri="{BB962C8B-B14F-4D97-AF65-F5344CB8AC3E}">
        <p14:creationId xmlns:p14="http://schemas.microsoft.com/office/powerpoint/2010/main" val="2798802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F49E7F-3511-4309-A4E7-C27A61640B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B134B14-8ADF-40C0-AB0A-A27872686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Injection Effect on Stored Beam </a:t>
            </a:r>
            <a:br>
              <a:rPr lang="en-CA" dirty="0"/>
            </a:br>
            <a:r>
              <a:rPr lang="en-CA" dirty="0"/>
              <a:t>at Interaction Point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3B28AC-8D53-4430-BC6F-8516F042C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6488" y="1458582"/>
            <a:ext cx="4176694" cy="168452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47D816B-F5E5-4EB0-BE95-D11602382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19822"/>
            <a:ext cx="4176862" cy="168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BF13758-F16E-4B51-BEC9-B51DC40FB4F7}"/>
                  </a:ext>
                </a:extLst>
              </p:cNvPr>
              <p:cNvSpPr txBox="1"/>
              <p:nvPr/>
            </p:nvSpPr>
            <p:spPr>
              <a:xfrm>
                <a:off x="442800" y="1561749"/>
                <a:ext cx="376189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400" dirty="0"/>
                  <a:t>Without MKIC, increase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400" i="1" dirty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CA" sz="1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sz="1400" dirty="0"/>
                  <a:t> would result in factor of ~5 decrease in luminosity.</a:t>
                </a:r>
              </a:p>
              <a:p>
                <a:r>
                  <a:rPr lang="en-CA" sz="1400" dirty="0"/>
                  <a:t>180</a:t>
                </a:r>
                <a14:m>
                  <m:oMath xmlns:m="http://schemas.openxmlformats.org/officeDocument/2006/math">
                    <m:r>
                      <a:rPr lang="en-CA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CA" sz="1400" dirty="0"/>
                  <a:t> phase advance from MKIC to MKI allows for ‘-</a:t>
                </a:r>
                <a:r>
                  <a:rPr lang="en-CA" sz="1400" dirty="0">
                    <a:latin typeface="Amasis MT Pro" panose="020B0604020202020204" pitchFamily="18" charset="0"/>
                  </a:rPr>
                  <a:t>I </a:t>
                </a:r>
                <a:r>
                  <a:rPr lang="en-CA" sz="1400" dirty="0"/>
                  <a:t>transformation’ which counters effect on stored beam.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BF13758-F16E-4B51-BEC9-B51DC40FB4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00" y="1561749"/>
                <a:ext cx="3761892" cy="1169551"/>
              </a:xfrm>
              <a:prstGeom prst="rect">
                <a:avLst/>
              </a:prstGeom>
              <a:blipFill>
                <a:blip r:embed="rId4"/>
                <a:stretch>
                  <a:fillRect l="-486" t="-1042" b="-468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C1E1BCE-807E-4F71-8E77-43A8373D1127}"/>
              </a:ext>
            </a:extLst>
          </p:cNvPr>
          <p:cNvSpPr txBox="1"/>
          <p:nvPr/>
        </p:nvSpPr>
        <p:spPr>
          <a:xfrm>
            <a:off x="811379" y="2850974"/>
            <a:ext cx="30247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A" sz="1600" dirty="0"/>
              <a:t>Stored beam at MKI location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694857-8A69-4E99-A6F6-1ADE9976E366}"/>
              </a:ext>
            </a:extLst>
          </p:cNvPr>
          <p:cNvSpPr txBox="1"/>
          <p:nvPr/>
        </p:nvSpPr>
        <p:spPr>
          <a:xfrm>
            <a:off x="4981750" y="1018191"/>
            <a:ext cx="1840568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CA" sz="1600" dirty="0"/>
              <a:t>Stored beam at IP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3B6C417-942B-4424-BC55-C934348B770F}"/>
              </a:ext>
            </a:extLst>
          </p:cNvPr>
          <p:cNvSpPr/>
          <p:nvPr/>
        </p:nvSpPr>
        <p:spPr>
          <a:xfrm>
            <a:off x="7308304" y="1474712"/>
            <a:ext cx="1496674" cy="34296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B2B6B4-D7B5-402F-8227-A4294BABA5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3193008"/>
            <a:ext cx="3240758" cy="186279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4467272-4DC9-4845-A1A1-05755A17454F}"/>
              </a:ext>
            </a:extLst>
          </p:cNvPr>
          <p:cNvSpPr/>
          <p:nvPr/>
        </p:nvSpPr>
        <p:spPr>
          <a:xfrm>
            <a:off x="539552" y="2067694"/>
            <a:ext cx="3528392" cy="6636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223F378-CCB7-472B-BC3D-F29BD157A21A}"/>
              </a:ext>
            </a:extLst>
          </p:cNvPr>
          <p:cNvSpPr/>
          <p:nvPr/>
        </p:nvSpPr>
        <p:spPr>
          <a:xfrm>
            <a:off x="2391235" y="3177628"/>
            <a:ext cx="1813457" cy="18781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9768577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4B4FCAA3-11E4-AB45-B52B-DF74168EF75C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72BB91BA-D48B-374C-B02D-B1939E89555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FCC-2011110001-BLEED_FCC_PresentationTemplate_16x9_onscreen</Template>
  <TotalTime>11419</TotalTime>
  <Words>861</Words>
  <Application>Microsoft Office PowerPoint</Application>
  <PresentationFormat>On-screen Show (16:9)</PresentationFormat>
  <Paragraphs>181</Paragraphs>
  <Slides>23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Amasis MT Pro</vt:lpstr>
      <vt:lpstr>Amasis MT Pro Light</vt:lpstr>
      <vt:lpstr>Arial</vt:lpstr>
      <vt:lpstr>Calibri</vt:lpstr>
      <vt:lpstr>Cambria Math</vt:lpstr>
      <vt:lpstr>Introslides</vt:lpstr>
      <vt:lpstr>Titleslides, Conclusion</vt:lpstr>
      <vt:lpstr>Content Slides - Deep Blue</vt:lpstr>
      <vt:lpstr>Injection Tracking Studies in the FCC-ee Collider ring </vt:lpstr>
      <vt:lpstr>Top-up Injection for FCC-ee</vt:lpstr>
      <vt:lpstr>The FCC-ee Ring</vt:lpstr>
      <vt:lpstr>Injection Options</vt:lpstr>
      <vt:lpstr>Machine Parameters</vt:lpstr>
      <vt:lpstr>Multipole Kicker Injection</vt:lpstr>
      <vt:lpstr>Placement of Injection Magnets</vt:lpstr>
      <vt:lpstr>Simulating Injection </vt:lpstr>
      <vt:lpstr>Injection Effect on Stored Beam  at Interaction Point</vt:lpstr>
      <vt:lpstr>Injection Effect on Stored Beam  at Interaction Point</vt:lpstr>
      <vt:lpstr>Conventional Orbit Bump</vt:lpstr>
      <vt:lpstr>Conventional Orbit Bump</vt:lpstr>
      <vt:lpstr>Injection Straight Optics - Bump Kickers Active</vt:lpstr>
      <vt:lpstr>Optics Compatible with  Off-Momentum Injection</vt:lpstr>
      <vt:lpstr>Matching Constraints</vt:lpstr>
      <vt:lpstr>PowerPoint Presentation</vt:lpstr>
      <vt:lpstr>Outlook</vt:lpstr>
      <vt:lpstr>PowerPoint Presentation</vt:lpstr>
      <vt:lpstr>Placement of kickers</vt:lpstr>
      <vt:lpstr>Dynamic Aperture</vt:lpstr>
      <vt:lpstr>Modelling the Multipole Kicker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Hunchak, Patrick</dc:creator>
  <cp:lastModifiedBy>Hunchak, Patrick</cp:lastModifiedBy>
  <cp:revision>177</cp:revision>
  <dcterms:created xsi:type="dcterms:W3CDTF">2021-09-16T20:40:20Z</dcterms:created>
  <dcterms:modified xsi:type="dcterms:W3CDTF">2021-12-06T21:48:35Z</dcterms:modified>
</cp:coreProperties>
</file>