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5" r:id="rId1"/>
    <p:sldMasterId id="2147483648" r:id="rId2"/>
    <p:sldMasterId id="2147483650" r:id="rId3"/>
  </p:sldMasterIdLst>
  <p:notesMasterIdLst>
    <p:notesMasterId r:id="rId31"/>
  </p:notesMasterIdLst>
  <p:sldIdLst>
    <p:sldId id="261" r:id="rId4"/>
    <p:sldId id="256" r:id="rId5"/>
    <p:sldId id="258" r:id="rId6"/>
    <p:sldId id="311" r:id="rId7"/>
    <p:sldId id="307" r:id="rId8"/>
    <p:sldId id="276" r:id="rId9"/>
    <p:sldId id="275" r:id="rId10"/>
    <p:sldId id="309" r:id="rId11"/>
    <p:sldId id="268" r:id="rId12"/>
    <p:sldId id="272" r:id="rId13"/>
    <p:sldId id="271" r:id="rId14"/>
    <p:sldId id="273" r:id="rId15"/>
    <p:sldId id="262" r:id="rId16"/>
    <p:sldId id="312" r:id="rId17"/>
    <p:sldId id="316" r:id="rId18"/>
    <p:sldId id="290" r:id="rId19"/>
    <p:sldId id="269" r:id="rId20"/>
    <p:sldId id="267" r:id="rId21"/>
    <p:sldId id="292" r:id="rId22"/>
    <p:sldId id="304" r:id="rId23"/>
    <p:sldId id="315" r:id="rId24"/>
    <p:sldId id="297" r:id="rId25"/>
    <p:sldId id="274" r:id="rId26"/>
    <p:sldId id="314" r:id="rId27"/>
    <p:sldId id="313" r:id="rId28"/>
    <p:sldId id="293" r:id="rId29"/>
    <p:sldId id="308" r:id="rId30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61"/>
            <p14:sldId id="256"/>
            <p14:sldId id="258"/>
            <p14:sldId id="311"/>
            <p14:sldId id="307"/>
            <p14:sldId id="276"/>
            <p14:sldId id="275"/>
            <p14:sldId id="309"/>
            <p14:sldId id="268"/>
            <p14:sldId id="272"/>
            <p14:sldId id="271"/>
            <p14:sldId id="273"/>
            <p14:sldId id="262"/>
            <p14:sldId id="312"/>
            <p14:sldId id="316"/>
            <p14:sldId id="290"/>
            <p14:sldId id="269"/>
            <p14:sldId id="267"/>
            <p14:sldId id="292"/>
            <p14:sldId id="304"/>
            <p14:sldId id="315"/>
            <p14:sldId id="297"/>
            <p14:sldId id="274"/>
          </p14:sldIdLst>
        </p14:section>
        <p14:section name="Backup" id="{44AA62BD-278F-4725-A9D0-B5C4E40D77A0}">
          <p14:sldIdLst>
            <p14:sldId id="314"/>
            <p14:sldId id="313"/>
            <p14:sldId id="293"/>
            <p14:sldId id="30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BFBFBF"/>
    <a:srgbClr val="1F77B4"/>
    <a:srgbClr val="0F124A"/>
    <a:srgbClr val="DFDFDF"/>
    <a:srgbClr val="F6FDA3"/>
    <a:srgbClr val="D4BEF7"/>
    <a:srgbClr val="B8BAFA"/>
    <a:srgbClr val="DBDBE4"/>
    <a:srgbClr val="FFE4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5031" autoAdjust="0"/>
  </p:normalViewPr>
  <p:slideViewPr>
    <p:cSldViewPr>
      <p:cViewPr varScale="1">
        <p:scale>
          <a:sx n="196" d="100"/>
          <a:sy n="196" d="100"/>
        </p:scale>
        <p:origin x="696" y="156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50" d="100"/>
          <a:sy n="150" d="100"/>
        </p:scale>
        <p:origin x="4308" y="-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06.12.2021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455197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940314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583060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041609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821778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Temp </a:t>
            </a:r>
            <a:r>
              <a:rPr lang="en-CH" dirty="0" err="1"/>
              <a:t>TiC</a:t>
            </a:r>
            <a:r>
              <a:rPr lang="en-CH" dirty="0"/>
              <a:t>: ~2600 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514A9B-D511-4DE0-B311-ECB3860E73B4}" type="slidenum">
              <a:rPr lang="en-CH" smtClean="0"/>
              <a:t>16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469717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151746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167198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514A9B-D511-4DE0-B311-ECB3860E73B4}" type="slidenum">
              <a:rPr lang="en-CH" smtClean="0"/>
              <a:t>19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747573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201810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867547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248232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169598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332584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554151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792801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66912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33356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853564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99626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20197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87CF23-AB62-424C-BA92-A8384C48DD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58A0967-EB10-4BAD-9B60-2E93C546D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540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BA5835A9-2BAD-4097-8373-4C76DEF7355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5065" y="-46720"/>
            <a:ext cx="453439" cy="453439"/>
          </a:xfrm>
          <a:prstGeom prst="rect">
            <a:avLst/>
          </a:prstGeom>
        </p:spPr>
      </p:pic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C40A1FA0-1001-4808-AFE6-8A3BF9C5A4A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9499" y="42607"/>
            <a:ext cx="287656" cy="28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5A490C6D-F09F-401E-8F9C-5295BD010B5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5065" y="-46720"/>
            <a:ext cx="453439" cy="453439"/>
          </a:xfrm>
          <a:prstGeom prst="rect">
            <a:avLst/>
          </a:prstGeom>
        </p:spPr>
      </p:pic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30B29CA8-3029-49CA-AEA1-F5857949E5D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9499" y="42607"/>
            <a:ext cx="287656" cy="28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41F7CE65-F0AC-45BD-B048-F81B3740AA9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5065" y="-46720"/>
            <a:ext cx="453439" cy="453439"/>
          </a:xfrm>
          <a:prstGeom prst="rect">
            <a:avLst/>
          </a:prstGeom>
        </p:spPr>
      </p:pic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A365DDC8-064D-4E24-BC42-2D24E48D80C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9499" y="42607"/>
            <a:ext cx="287656" cy="28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_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edienplatzhalter 3">
            <a:extLst>
              <a:ext uri="{FF2B5EF4-FFF2-40B4-BE49-F238E27FC236}">
                <a16:creationId xmlns:a16="http://schemas.microsoft.com/office/drawing/2014/main" id="{8E044AA7-2E35-4FD1-8938-6F828C89BEDB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41F7CE65-F0AC-45BD-B048-F81B3740AA9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5065" y="-46720"/>
            <a:ext cx="453439" cy="453439"/>
          </a:xfrm>
          <a:prstGeom prst="rect">
            <a:avLst/>
          </a:prstGeom>
        </p:spPr>
      </p:pic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A365DDC8-064D-4E24-BC42-2D24E48D80C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9499" y="42607"/>
            <a:ext cx="287656" cy="28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95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sldNum="0" hdr="0" ft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  <p:sldLayoutId id="2147483671" r:id="rId5"/>
  </p:sldLayoutIdLst>
  <p:hf sldNum="0" hdr="0" ft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  <p:sp>
        <p:nvSpPr>
          <p:cNvPr id="7" name="Textfeld 1">
            <a:extLst>
              <a:ext uri="{FF2B5EF4-FFF2-40B4-BE49-F238E27FC236}">
                <a16:creationId xmlns:a16="http://schemas.microsoft.com/office/drawing/2014/main" id="{E8F8787F-CCC2-4DB2-9F42-967B6722AB67}"/>
              </a:ext>
            </a:extLst>
          </p:cNvPr>
          <p:cNvSpPr txBox="1"/>
          <p:nvPr userDrawn="1"/>
        </p:nvSpPr>
        <p:spPr>
          <a:xfrm>
            <a:off x="1007831" y="87494"/>
            <a:ext cx="2350794" cy="2156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07.12.2021 / FCCIS WP2 Workshop 2021</a:t>
            </a:r>
          </a:p>
        </p:txBody>
      </p:sp>
      <p:sp>
        <p:nvSpPr>
          <p:cNvPr id="8" name="Textfeld 2">
            <a:extLst>
              <a:ext uri="{FF2B5EF4-FFF2-40B4-BE49-F238E27FC236}">
                <a16:creationId xmlns:a16="http://schemas.microsoft.com/office/drawing/2014/main" id="{43E2B37B-181D-4A39-99C4-52B1F76F7090}"/>
              </a:ext>
            </a:extLst>
          </p:cNvPr>
          <p:cNvSpPr txBox="1"/>
          <p:nvPr userDrawn="1"/>
        </p:nvSpPr>
        <p:spPr>
          <a:xfrm>
            <a:off x="4020802" y="87494"/>
            <a:ext cx="1102396" cy="23328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CH" sz="900" dirty="0">
                <a:solidFill>
                  <a:schemeClr val="bg1"/>
                </a:solidFill>
              </a:rPr>
              <a:t>Alexander Krainer</a:t>
            </a:r>
            <a:endParaRPr lang="en-US" sz="900" dirty="0">
              <a:solidFill>
                <a:schemeClr val="bg1"/>
              </a:solidFill>
            </a:endParaRPr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D80DF383-426F-40C3-9231-66040E870D36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-46720"/>
            <a:ext cx="453439" cy="453439"/>
          </a:xfrm>
          <a:prstGeom prst="rect">
            <a:avLst/>
          </a:prstGeom>
        </p:spPr>
      </p:pic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C34935E6-5B4B-4741-8B5C-8804D8865C2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567" y="40588"/>
            <a:ext cx="287656" cy="28765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80B326A-FFEE-49FC-9BFD-42644BA5FF69}"/>
              </a:ext>
            </a:extLst>
          </p:cNvPr>
          <p:cNvSpPr txBox="1"/>
          <p:nvPr userDrawn="1"/>
        </p:nvSpPr>
        <p:spPr>
          <a:xfrm>
            <a:off x="8706150" y="56888"/>
            <a:ext cx="360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00000"/>
              </a:lnSpc>
            </a:pPr>
            <a:fld id="{6D3A8FA5-76FE-42FF-AD68-6AA3866292D4}" type="slidenum">
              <a:rPr lang="en-GB" sz="1000" smtClean="0">
                <a:solidFill>
                  <a:schemeClr val="bg1"/>
                </a:solidFill>
              </a:rPr>
              <a:pPr algn="l">
                <a:lnSpc>
                  <a:spcPct val="100000"/>
                </a:lnSpc>
              </a:pPr>
              <a:t>‹#›</a:t>
            </a:fld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69" r:id="rId12"/>
  </p:sldLayoutIdLst>
  <p:hf sldNum="0" hdr="0" ftr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9.png"/><Relationship Id="rId5" Type="http://schemas.openxmlformats.org/officeDocument/2006/relationships/image" Target="../media/image20.jpe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2.jpg"/><Relationship Id="rId5" Type="http://schemas.openxmlformats.org/officeDocument/2006/relationships/image" Target="../media/image41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0.jpeg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3.png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FCC_anim_logo_powerpoint">
            <a:hlinkClick r:id="" action="ppaction://media"/>
            <a:extLst>
              <a:ext uri="{FF2B5EF4-FFF2-40B4-BE49-F238E27FC236}">
                <a16:creationId xmlns:a16="http://schemas.microsoft.com/office/drawing/2014/main" id="{F27B576C-AA40-4536-882D-C4EC01A31DB2}"/>
              </a:ext>
            </a:extLst>
          </p:cNvPr>
          <p:cNvPicPr>
            <a:picLocks noGrp="1" noChangeAspect="1"/>
          </p:cNvPicPr>
          <p:nvPr>
            <p:ph type="media" sz="quarter" idx="10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1650799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4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able&#10;&#10;Description automatically generated">
            <a:extLst>
              <a:ext uri="{FF2B5EF4-FFF2-40B4-BE49-F238E27FC236}">
                <a16:creationId xmlns:a16="http://schemas.microsoft.com/office/drawing/2014/main" id="{AFEA815E-2CA1-44EA-B84D-66BADB592C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8433" y="2823355"/>
            <a:ext cx="336804" cy="23018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5886717-E665-47BD-B6F4-E5302F078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/>
          <a:lstStyle/>
          <a:p>
            <a:r>
              <a:rPr lang="en-CH" dirty="0"/>
              <a:t>Thermomechanical simulations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2D44643-FE86-4741-949E-42DD84C23A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31590"/>
            <a:ext cx="7886700" cy="1929185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CH" sz="1800" dirty="0"/>
              <a:t>Energy deposition from FLUKA</a:t>
            </a:r>
          </a:p>
          <a:p>
            <a:pPr marL="285750" indent="-28575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CH" sz="1800" dirty="0"/>
              <a:t>Finite Element Analysis</a:t>
            </a:r>
          </a:p>
          <a:p>
            <a:pPr marL="285750" indent="-28575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CH" sz="1800" dirty="0"/>
              <a:t>LS-Dyna tight-coupled thermomechanical simulations</a:t>
            </a:r>
          </a:p>
          <a:p>
            <a:pPr marL="285750" indent="-28575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CH" sz="1800" dirty="0"/>
              <a:t>Detailed material model with all relevant properties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9F3AC91-14A8-429A-8B97-087645A497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4168" y="2841661"/>
            <a:ext cx="2345129" cy="223801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47EFB7-4DA4-450E-BE85-F52D116F046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3607" y="2841661"/>
            <a:ext cx="1915221" cy="22835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46066252-A36C-465E-8D81-2ED02BB9BF1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03374" y="2841661"/>
            <a:ext cx="1987317" cy="2301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454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34799-3681-4E7D-BE9B-5C76B616B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/>
          <a:lstStyle/>
          <a:p>
            <a:r>
              <a:rPr lang="en-CH" dirty="0"/>
              <a:t>Thermomechanical simulations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332885-3F37-4DBF-8BA9-BE2F41F62F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446447"/>
          </a:xfrm>
        </p:spPr>
        <p:txBody>
          <a:bodyPr/>
          <a:lstStyle/>
          <a:p>
            <a:r>
              <a:rPr lang="en-CH" sz="2000" b="1" dirty="0"/>
              <a:t>The Christensen Failure Criterion</a:t>
            </a:r>
          </a:p>
          <a:p>
            <a:endParaRPr lang="en-CH" dirty="0"/>
          </a:p>
          <a:p>
            <a:endParaRPr lang="en-CH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6E35C5-0379-403A-A40A-F4E822973C21}"/>
              </a:ext>
            </a:extLst>
          </p:cNvPr>
          <p:cNvSpPr txBox="1"/>
          <p:nvPr/>
        </p:nvSpPr>
        <p:spPr>
          <a:xfrm>
            <a:off x="461909" y="1815666"/>
            <a:ext cx="7992888" cy="1033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CH" dirty="0"/>
              <a:t>For brittle </a:t>
            </a:r>
            <a:r>
              <a:rPr lang="en-GB" dirty="0"/>
              <a:t>materials,</a:t>
            </a:r>
            <a:r>
              <a:rPr lang="en-CH" dirty="0"/>
              <a:t> the von-Mises stress is not a good indicator for material failure.</a:t>
            </a:r>
          </a:p>
          <a:p>
            <a:pPr marL="214313" indent="-214313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CH" dirty="0"/>
              <a:t>Here the Christensen criterion is a much better representation for likelihood of material failure. </a:t>
            </a:r>
            <a:br>
              <a:rPr lang="en-CH" dirty="0"/>
            </a:br>
            <a:r>
              <a:rPr lang="en-CH" sz="900" dirty="0"/>
              <a:t>(</a:t>
            </a:r>
            <a:r>
              <a:rPr lang="en-US" sz="900" dirty="0"/>
              <a:t>The Theory of Materials Failure</a:t>
            </a:r>
            <a:r>
              <a:rPr lang="en-CH" sz="900" dirty="0"/>
              <a:t>, </a:t>
            </a:r>
            <a:r>
              <a:rPr lang="en-US" sz="900" dirty="0"/>
              <a:t>Richard M. Christensen</a:t>
            </a:r>
            <a:r>
              <a:rPr lang="en-CH" sz="900" dirty="0"/>
              <a:t>)</a:t>
            </a:r>
          </a:p>
          <a:p>
            <a:endParaRPr lang="en-CH" sz="1013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9CF64C4-FF31-4D7B-8766-48079FE075D7}"/>
                  </a:ext>
                </a:extLst>
              </p:cNvPr>
              <p:cNvSpPr txBox="1"/>
              <p:nvPr/>
            </p:nvSpPr>
            <p:spPr>
              <a:xfrm>
                <a:off x="0" y="2733768"/>
                <a:ext cx="9144000" cy="8184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CH" sz="21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CH" sz="21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H" sz="21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CH" sz="21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  <m:r>
                            <a:rPr lang="en-CH" sz="21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CH" sz="21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H" sz="21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CH" sz="21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lang="en-CH" sz="21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H" sz="2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H" sz="2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CH" sz="21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CH" sz="2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CH" sz="2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H" sz="2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CH" sz="2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CH" sz="2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CH" sz="2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H" sz="2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CH" sz="2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en-CH" sz="21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CH" sz="21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H" sz="21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H" sz="21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CH" sz="2100" i="1">
                              <a:latin typeface="Cambria Math" panose="02040503050406030204" pitchFamily="18" charset="0"/>
                            </a:rPr>
                            <m:t>𝑇𝐶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CH" sz="21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CH" sz="21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CH" sz="21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CH" sz="2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H" sz="21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CH" sz="21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CH" sz="21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CH" sz="2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H" sz="21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CH" sz="21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CH" sz="21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CH" sz="210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CH" sz="21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CH" sz="21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CH" sz="2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H" sz="21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CH" sz="21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n-CH" sz="21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CH" sz="2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H" sz="21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CH" sz="21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CH" sz="21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CH" sz="2100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CH" sz="21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CH" sz="21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CH" sz="2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H" sz="21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CH" sz="21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  <m:r>
                                    <a:rPr lang="en-CH" sz="21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CH" sz="2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H" sz="21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CH" sz="21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CH" sz="21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CH" sz="21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≤1</m:t>
                      </m:r>
                    </m:oMath>
                  </m:oMathPara>
                </a14:m>
                <a:endParaRPr lang="en-CH" sz="21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9CF64C4-FF31-4D7B-8766-48079FE075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733768"/>
                <a:ext cx="9144000" cy="81842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23725A78-9376-4DEB-814E-3CF9BDD37EF2}"/>
              </a:ext>
            </a:extLst>
          </p:cNvPr>
          <p:cNvSpPr txBox="1"/>
          <p:nvPr/>
        </p:nvSpPr>
        <p:spPr>
          <a:xfrm>
            <a:off x="1918422" y="3914725"/>
            <a:ext cx="530715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800" dirty="0"/>
              <a:t>Where </a:t>
            </a:r>
            <a:r>
              <a:rPr lang="en-CH" sz="1800" b="1" dirty="0"/>
              <a:t>C</a:t>
            </a:r>
            <a:r>
              <a:rPr lang="en-CH" sz="1800" dirty="0"/>
              <a:t> is the maximum compressive strength</a:t>
            </a:r>
            <a:endParaRPr lang="en-US" sz="1800" dirty="0"/>
          </a:p>
          <a:p>
            <a:pPr algn="ctr"/>
            <a:r>
              <a:rPr lang="en-CH" sz="1800" dirty="0"/>
              <a:t>and </a:t>
            </a:r>
            <a:r>
              <a:rPr lang="en-CH" sz="1800" b="1" dirty="0"/>
              <a:t>T</a:t>
            </a:r>
            <a:r>
              <a:rPr lang="en-CH" sz="1800" dirty="0"/>
              <a:t> is the maximum tensile strength</a:t>
            </a:r>
            <a:endParaRPr lang="en-US" sz="1800" dirty="0"/>
          </a:p>
          <a:p>
            <a:pPr algn="ctr"/>
            <a:r>
              <a:rPr lang="en-US" sz="1800" b="1" dirty="0"/>
              <a:t>Values &gt; 1 show material failure</a:t>
            </a:r>
            <a:endParaRPr lang="en-CH" sz="18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D4DED69-8F9D-4A59-A1E8-4D8DD451CF5E}"/>
              </a:ext>
            </a:extLst>
          </p:cNvPr>
          <p:cNvSpPr txBox="1"/>
          <p:nvPr/>
        </p:nvSpPr>
        <p:spPr>
          <a:xfrm>
            <a:off x="6964195" y="3439993"/>
            <a:ext cx="2203158" cy="698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013" dirty="0"/>
              <a:t>For SGL R7550, isotropic graphite</a:t>
            </a:r>
          </a:p>
          <a:p>
            <a:r>
              <a:rPr lang="en-CH" sz="900" dirty="0"/>
              <a:t>(conservative estimate)</a:t>
            </a:r>
          </a:p>
          <a:p>
            <a:pPr algn="ctr"/>
            <a:r>
              <a:rPr lang="en-CH" sz="1013" b="1" dirty="0"/>
              <a:t>C = 120 MPa</a:t>
            </a:r>
          </a:p>
          <a:p>
            <a:pPr algn="ctr"/>
            <a:r>
              <a:rPr lang="en-CH" sz="1013" b="1" dirty="0"/>
              <a:t>T = 40 MPa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B7D4BE0-8453-4FEA-B825-428E77333A5F}"/>
                  </a:ext>
                </a:extLst>
              </p:cNvPr>
              <p:cNvSpPr txBox="1"/>
              <p:nvPr/>
            </p:nvSpPr>
            <p:spPr>
              <a:xfrm>
                <a:off x="4201778" y="3439993"/>
                <a:ext cx="802656" cy="3231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H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H" sz="21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CH" sz="21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H" sz="2100" i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CH" sz="2100" i="1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CH" sz="2100" i="1" dirty="0">
                    <a:latin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B7D4BE0-8453-4FEA-B825-428E77333A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1778" y="3439993"/>
                <a:ext cx="802656" cy="323165"/>
              </a:xfrm>
              <a:prstGeom prst="rect">
                <a:avLst/>
              </a:prstGeom>
              <a:blipFill>
                <a:blip r:embed="rId4"/>
                <a:stretch>
                  <a:fillRect l="-8333" r="-3030" b="-207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9777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86717-E665-47BD-B6F4-E5302F078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/>
          <a:lstStyle/>
          <a:p>
            <a:r>
              <a:rPr lang="en-CH" dirty="0"/>
              <a:t>Thermomechanical simulations</a:t>
            </a:r>
          </a:p>
        </p:txBody>
      </p:sp>
      <p:pic>
        <p:nvPicPr>
          <p:cNvPr id="10" name="Content Placeholder 7" descr="Chart, pie chart&#10;&#10;Description automatically generated">
            <a:extLst>
              <a:ext uri="{FF2B5EF4-FFF2-40B4-BE49-F238E27FC236}">
                <a16:creationId xmlns:a16="http://schemas.microsoft.com/office/drawing/2014/main" id="{997EA49A-914E-4F95-9EB9-D6D4725CC8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1070" y="1419226"/>
            <a:ext cx="2560077" cy="2339300"/>
          </a:xfrm>
        </p:spPr>
      </p:pic>
      <p:pic>
        <p:nvPicPr>
          <p:cNvPr id="11" name="Picture 10" descr="Chart&#10;&#10;Description automatically generated with low confidence">
            <a:extLst>
              <a:ext uri="{FF2B5EF4-FFF2-40B4-BE49-F238E27FC236}">
                <a16:creationId xmlns:a16="http://schemas.microsoft.com/office/drawing/2014/main" id="{8BDF07EB-C0FF-48B8-96C7-E9E24A05CA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747" y="1491630"/>
            <a:ext cx="6326254" cy="321643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04790D4-DB20-48D3-BB19-60F325FB06AE}"/>
              </a:ext>
            </a:extLst>
          </p:cNvPr>
          <p:cNvSpPr txBox="1"/>
          <p:nvPr/>
        </p:nvSpPr>
        <p:spPr>
          <a:xfrm>
            <a:off x="3977855" y="1516223"/>
            <a:ext cx="1296144" cy="46166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sz="1200" b="1" dirty="0"/>
              <a:t>max value:</a:t>
            </a:r>
          </a:p>
          <a:p>
            <a:pPr algn="ctr"/>
            <a:r>
              <a:rPr lang="en-CH" sz="1200" b="1" dirty="0"/>
              <a:t>0.33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C8E310E-53E2-4671-85FB-50BBA730E096}"/>
              </a:ext>
            </a:extLst>
          </p:cNvPr>
          <p:cNvSpPr/>
          <p:nvPr/>
        </p:nvSpPr>
        <p:spPr>
          <a:xfrm>
            <a:off x="2846343" y="1707654"/>
            <a:ext cx="601931" cy="26274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013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6BEB48-0EE6-413E-A7DB-1789B9CD7434}"/>
              </a:ext>
            </a:extLst>
          </p:cNvPr>
          <p:cNvSpPr txBox="1"/>
          <p:nvPr/>
        </p:nvSpPr>
        <p:spPr>
          <a:xfrm>
            <a:off x="2773539" y="1134120"/>
            <a:ext cx="37426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400" b="1" dirty="0"/>
              <a:t>Christensen Failure Criterion in LS-Dyna</a:t>
            </a:r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959754F-3415-476E-8EDB-D3A4E9CAD501}"/>
              </a:ext>
            </a:extLst>
          </p:cNvPr>
          <p:cNvCxnSpPr/>
          <p:nvPr/>
        </p:nvCxnSpPr>
        <p:spPr>
          <a:xfrm flipV="1">
            <a:off x="539552" y="1491630"/>
            <a:ext cx="2306791" cy="2088232"/>
          </a:xfrm>
          <a:prstGeom prst="line">
            <a:avLst/>
          </a:prstGeom>
          <a:ln w="1270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B399E1B-AAFE-4674-9057-517F1C62F722}"/>
              </a:ext>
            </a:extLst>
          </p:cNvPr>
          <p:cNvCxnSpPr>
            <a:cxnSpLocks/>
          </p:cNvCxnSpPr>
          <p:nvPr/>
        </p:nvCxnSpPr>
        <p:spPr>
          <a:xfrm>
            <a:off x="631205" y="3689626"/>
            <a:ext cx="1708547" cy="1128206"/>
          </a:xfrm>
          <a:prstGeom prst="line">
            <a:avLst/>
          </a:prstGeom>
          <a:ln w="1270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AA32509-27FC-48CF-8E0D-516BF10D558C}"/>
              </a:ext>
            </a:extLst>
          </p:cNvPr>
          <p:cNvCxnSpPr>
            <a:cxnSpLocks/>
          </p:cNvCxnSpPr>
          <p:nvPr/>
        </p:nvCxnSpPr>
        <p:spPr>
          <a:xfrm>
            <a:off x="1692947" y="3974582"/>
            <a:ext cx="1124800" cy="16292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645FFB8-278E-400E-A611-DDE6DB0A4815}"/>
              </a:ext>
            </a:extLst>
          </p:cNvPr>
          <p:cNvSpPr txBox="1"/>
          <p:nvPr/>
        </p:nvSpPr>
        <p:spPr>
          <a:xfrm>
            <a:off x="1870824" y="4083918"/>
            <a:ext cx="576064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013" dirty="0"/>
              <a:t>Beam</a:t>
            </a:r>
          </a:p>
        </p:txBody>
      </p:sp>
    </p:spTree>
    <p:extLst>
      <p:ext uri="{BB962C8B-B14F-4D97-AF65-F5344CB8AC3E}">
        <p14:creationId xmlns:p14="http://schemas.microsoft.com/office/powerpoint/2010/main" val="6562161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4B233-1AC0-445E-AC5A-48C20BD5B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/>
          <a:lstStyle/>
          <a:p>
            <a:r>
              <a:rPr lang="en-CH" dirty="0" err="1"/>
              <a:t>HiRadMat</a:t>
            </a:r>
            <a:r>
              <a:rPr lang="en-CH" dirty="0"/>
              <a:t> HRMT56-HED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014B02-4E4E-4E2F-8015-C5EC59708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850" y="1198124"/>
            <a:ext cx="8263350" cy="3173825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1900" dirty="0"/>
              <a:t>High Energy Dumps experiment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1900" dirty="0"/>
              <a:t>Finished 1st week of November 2021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1900" dirty="0"/>
              <a:t>Multiple targets for testing:</a:t>
            </a:r>
          </a:p>
          <a:p>
            <a:pPr lvl="2">
              <a:lnSpc>
                <a:spcPct val="120000"/>
              </a:lnSpc>
              <a:spcAft>
                <a:spcPts val="600"/>
              </a:spcAft>
            </a:pPr>
            <a:r>
              <a:rPr lang="en-CH" sz="1600" dirty="0" err="1"/>
              <a:t>Sigraflex</a:t>
            </a:r>
            <a:r>
              <a:rPr lang="en-CH" sz="1600" dirty="0"/>
              <a:t> material of the existing LHC Dump</a:t>
            </a:r>
          </a:p>
          <a:p>
            <a:pPr lvl="2">
              <a:lnSpc>
                <a:spcPct val="120000"/>
              </a:lnSpc>
              <a:spcAft>
                <a:spcPts val="600"/>
              </a:spcAft>
            </a:pPr>
            <a:r>
              <a:rPr lang="en-CH" sz="1600" dirty="0"/>
              <a:t>Material candidates for the HL-LHC Dump</a:t>
            </a:r>
          </a:p>
          <a:p>
            <a:pPr lvl="2">
              <a:lnSpc>
                <a:spcPct val="120000"/>
              </a:lnSpc>
              <a:spcAft>
                <a:spcPts val="600"/>
              </a:spcAft>
            </a:pPr>
            <a:r>
              <a:rPr lang="en-CH" sz="1600" dirty="0"/>
              <a:t>Materials for the TCDQ and TCDS for the HL-LHC upgrade</a:t>
            </a:r>
          </a:p>
          <a:p>
            <a:pPr lvl="2">
              <a:lnSpc>
                <a:spcPct val="120000"/>
              </a:lnSpc>
              <a:spcAft>
                <a:spcPts val="600"/>
              </a:spcAft>
            </a:pPr>
            <a:r>
              <a:rPr lang="en-CH" sz="1600" b="1" dirty="0">
                <a:solidFill>
                  <a:schemeClr val="accent6"/>
                </a:solidFill>
              </a:rPr>
              <a:t>M</a:t>
            </a:r>
            <a:r>
              <a:rPr lang="en-GB" sz="1600" b="1" dirty="0">
                <a:solidFill>
                  <a:schemeClr val="accent6"/>
                </a:solidFill>
              </a:rPr>
              <a:t>a</a:t>
            </a:r>
            <a:r>
              <a:rPr lang="en-CH" sz="1600" b="1" dirty="0" err="1">
                <a:solidFill>
                  <a:schemeClr val="accent6"/>
                </a:solidFill>
              </a:rPr>
              <a:t>terial</a:t>
            </a:r>
            <a:r>
              <a:rPr lang="en-CH" sz="1600" b="1" dirty="0">
                <a:solidFill>
                  <a:schemeClr val="accent6"/>
                </a:solidFill>
              </a:rPr>
              <a:t> test for the FCC-</a:t>
            </a:r>
            <a:r>
              <a:rPr lang="en-CH" sz="1600" b="1" dirty="0" err="1">
                <a:solidFill>
                  <a:schemeClr val="accent6"/>
                </a:solidFill>
              </a:rPr>
              <a:t>ee</a:t>
            </a:r>
            <a:r>
              <a:rPr lang="en-CH" sz="1600" b="1" dirty="0">
                <a:solidFill>
                  <a:schemeClr val="accent6"/>
                </a:solidFill>
              </a:rPr>
              <a:t> Spoiler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1900" dirty="0"/>
              <a:t>In total 35 different targets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1900" dirty="0"/>
              <a:t>Key experiment for insights into high energy impacts on graphite materials.</a:t>
            </a:r>
            <a:endParaRPr lang="en-CH" sz="900" dirty="0"/>
          </a:p>
        </p:txBody>
      </p:sp>
      <p:pic>
        <p:nvPicPr>
          <p:cNvPr id="5" name="Picture 4" descr="Engineering drawing&#10;&#10;Description automatically generated with low confidence">
            <a:extLst>
              <a:ext uri="{FF2B5EF4-FFF2-40B4-BE49-F238E27FC236}">
                <a16:creationId xmlns:a16="http://schemas.microsoft.com/office/drawing/2014/main" id="{471D1F30-89E8-4672-8508-3450B1CDED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46687" y="771550"/>
            <a:ext cx="2970330" cy="278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4944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8465B0-2E77-49E5-9717-315097A722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216" y="1198124"/>
            <a:ext cx="8263350" cy="3533865"/>
          </a:xfrm>
        </p:spPr>
        <p:txBody>
          <a:bodyPr/>
          <a:lstStyle/>
          <a:p>
            <a:pPr marL="171450" indent="-1714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1800" dirty="0"/>
              <a:t>Experimental verification of the validity of the simulations.</a:t>
            </a:r>
          </a:p>
          <a:p>
            <a:pPr marL="414450" lvl="1" indent="-171450">
              <a:lnSpc>
                <a:spcPct val="100000"/>
              </a:lnSpc>
              <a:spcAft>
                <a:spcPts val="600"/>
              </a:spcAft>
            </a:pPr>
            <a:r>
              <a:rPr lang="en-CH" sz="1400" dirty="0"/>
              <a:t>Especially important since testing with an FCC-</a:t>
            </a:r>
            <a:r>
              <a:rPr lang="en-CH" sz="1400" dirty="0" err="1"/>
              <a:t>ee</a:t>
            </a:r>
            <a:r>
              <a:rPr lang="en-CH" sz="1400" dirty="0"/>
              <a:t> style beam is not possible.</a:t>
            </a:r>
          </a:p>
          <a:p>
            <a:pPr marL="171450" indent="-1714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1800" dirty="0" err="1"/>
              <a:t>HiRadMat</a:t>
            </a:r>
            <a:r>
              <a:rPr lang="en-CH" sz="1800" dirty="0"/>
              <a:t> beam parameters were chosen to reproduce the mechanical stresses expected from an impact with the FCC-</a:t>
            </a:r>
            <a:r>
              <a:rPr lang="en-CH" sz="1800" dirty="0" err="1"/>
              <a:t>ee</a:t>
            </a:r>
            <a:r>
              <a:rPr lang="en-CH" sz="1800" dirty="0"/>
              <a:t> beam.</a:t>
            </a:r>
          </a:p>
          <a:p>
            <a:pPr marL="414450" lvl="1" indent="-171450">
              <a:lnSpc>
                <a:spcPct val="100000"/>
              </a:lnSpc>
              <a:spcAft>
                <a:spcPts val="600"/>
              </a:spcAft>
            </a:pPr>
            <a:r>
              <a:rPr lang="en-CH" sz="1400" dirty="0"/>
              <a:t>A proton beam of </a:t>
            </a:r>
            <a:r>
              <a:rPr lang="el-GR" sz="1400" b="1" dirty="0"/>
              <a:t>σ</a:t>
            </a:r>
            <a:r>
              <a:rPr lang="en-CH" sz="1400" b="1" dirty="0"/>
              <a:t> = 2.2 mm x 0.25 mm </a:t>
            </a:r>
            <a:r>
              <a:rPr lang="en-CH" sz="1400" dirty="0"/>
              <a:t>was used for the </a:t>
            </a:r>
            <a:r>
              <a:rPr lang="en-CH" sz="1400" dirty="0" err="1"/>
              <a:t>experi</a:t>
            </a:r>
            <a:r>
              <a:rPr lang="en-GB" sz="1400" dirty="0"/>
              <a:t>me</a:t>
            </a:r>
            <a:r>
              <a:rPr lang="en-CH" sz="1400" dirty="0"/>
              <a:t>nt.</a:t>
            </a:r>
          </a:p>
          <a:p>
            <a:pPr marL="414450" lvl="1" indent="-171450">
              <a:lnSpc>
                <a:spcPct val="100000"/>
              </a:lnSpc>
              <a:spcAft>
                <a:spcPts val="600"/>
              </a:spcAft>
            </a:pPr>
            <a:r>
              <a:rPr lang="en-CH" sz="1400" dirty="0"/>
              <a:t>450 GeV, 288 bunches, ~1.2e11 protons/bunch</a:t>
            </a:r>
          </a:p>
          <a:p>
            <a:pPr marL="171450" indent="-17145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CH" sz="1800" dirty="0"/>
              <a:t>To increase the deposited energy in the target, a pre-target material is used to create shower build-up.</a:t>
            </a:r>
          </a:p>
          <a:p>
            <a:pPr marL="171450" indent="-1714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1800" dirty="0"/>
              <a:t>This material needs higher density than the target as well as a high melting point to survive the beam impact.</a:t>
            </a:r>
          </a:p>
          <a:p>
            <a:pPr marL="414450" lvl="1" indent="-171450">
              <a:lnSpc>
                <a:spcPct val="100000"/>
              </a:lnSpc>
              <a:spcAft>
                <a:spcPts val="1200"/>
              </a:spcAft>
            </a:pPr>
            <a:r>
              <a:rPr lang="en-CH" sz="1400" dirty="0"/>
              <a:t>Titanium – Carbide (</a:t>
            </a:r>
            <a:r>
              <a:rPr lang="en-CH" sz="1400" dirty="0" err="1"/>
              <a:t>TiC</a:t>
            </a:r>
            <a:r>
              <a:rPr lang="en-CH" sz="1400" dirty="0"/>
              <a:t>) and Titanium-Diboride (TiB2) proved to be the best options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AD81555-FA86-4603-A0E1-571839C21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HRMT56 FCC-</a:t>
            </a:r>
            <a:r>
              <a:rPr lang="en-CH" dirty="0" err="1"/>
              <a:t>ee</a:t>
            </a:r>
            <a:r>
              <a:rPr lang="en-CH" dirty="0"/>
              <a:t> Spoiler setup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42646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27B360C8-6E1F-4F9A-AA65-EA62BA161C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64499"/>
            <a:ext cx="8027903" cy="1659100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A50E3D-C597-4428-B419-1F8E2D99D2D8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fld id="{110EC9DC-1386-433C-A9AE-C95BA5DA0206}" type="datetime1">
              <a:rPr lang="en-GB" smtClean="0"/>
              <a:t>06/12/2021</a:t>
            </a:fld>
            <a:endParaRPr lang="en-CH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6572CD8-189A-4D93-A50E-FBB2A2EA8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HRMT56 FCC-</a:t>
            </a:r>
            <a:r>
              <a:rPr lang="en-CH" dirty="0" err="1"/>
              <a:t>ee</a:t>
            </a:r>
            <a:r>
              <a:rPr lang="en-CH" dirty="0"/>
              <a:t> Spoiler setup</a:t>
            </a:r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5A34724-EE9F-4EF7-85EE-1E007E77E750}"/>
              </a:ext>
            </a:extLst>
          </p:cNvPr>
          <p:cNvCxnSpPr>
            <a:cxnSpLocks/>
          </p:cNvCxnSpPr>
          <p:nvPr/>
        </p:nvCxnSpPr>
        <p:spPr>
          <a:xfrm>
            <a:off x="579810" y="1491630"/>
            <a:ext cx="50355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F5C0687-609C-444B-8B8C-5F9694919C24}"/>
              </a:ext>
            </a:extLst>
          </p:cNvPr>
          <p:cNvSpPr txBox="1"/>
          <p:nvPr/>
        </p:nvSpPr>
        <p:spPr>
          <a:xfrm>
            <a:off x="2658423" y="1137314"/>
            <a:ext cx="836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H" sz="1800" dirty="0"/>
              <a:t>30 cm</a:t>
            </a:r>
            <a:endParaRPr lang="en-GB" sz="18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91E9F95-AEB0-4C27-A835-80C48CED284C}"/>
              </a:ext>
            </a:extLst>
          </p:cNvPr>
          <p:cNvCxnSpPr>
            <a:cxnSpLocks/>
          </p:cNvCxnSpPr>
          <p:nvPr/>
        </p:nvCxnSpPr>
        <p:spPr>
          <a:xfrm>
            <a:off x="5824131" y="1307532"/>
            <a:ext cx="519519" cy="56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A497879-0A8C-4224-BDD4-4AB6BAC6D2DB}"/>
              </a:ext>
            </a:extLst>
          </p:cNvPr>
          <p:cNvSpPr txBox="1"/>
          <p:nvPr/>
        </p:nvSpPr>
        <p:spPr>
          <a:xfrm>
            <a:off x="5710114" y="924799"/>
            <a:ext cx="836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H" sz="1800" dirty="0"/>
              <a:t>3 cm</a:t>
            </a:r>
            <a:endParaRPr lang="en-GB" sz="180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7629360-355F-4837-907E-06E800285344}"/>
              </a:ext>
            </a:extLst>
          </p:cNvPr>
          <p:cNvCxnSpPr/>
          <p:nvPr/>
        </p:nvCxnSpPr>
        <p:spPr>
          <a:xfrm flipV="1">
            <a:off x="579810" y="1466230"/>
            <a:ext cx="0" cy="36004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48F516E-59EA-4B6B-9247-5A2C808DB364}"/>
              </a:ext>
            </a:extLst>
          </p:cNvPr>
          <p:cNvCxnSpPr>
            <a:cxnSpLocks/>
          </p:cNvCxnSpPr>
          <p:nvPr/>
        </p:nvCxnSpPr>
        <p:spPr>
          <a:xfrm flipV="1">
            <a:off x="5615360" y="1466230"/>
            <a:ext cx="0" cy="42354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1ABB13F-3309-447B-9769-A2E28CF31D28}"/>
              </a:ext>
            </a:extLst>
          </p:cNvPr>
          <p:cNvCxnSpPr/>
          <p:nvPr/>
        </p:nvCxnSpPr>
        <p:spPr>
          <a:xfrm flipV="1">
            <a:off x="1691680" y="1994049"/>
            <a:ext cx="720080" cy="64970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F9A7AECE-4239-4F71-85BC-5AF65E747CEB}"/>
              </a:ext>
            </a:extLst>
          </p:cNvPr>
          <p:cNvSpPr txBox="1"/>
          <p:nvPr/>
        </p:nvSpPr>
        <p:spPr>
          <a:xfrm>
            <a:off x="1403648" y="2571750"/>
            <a:ext cx="836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H" sz="1800" dirty="0" err="1"/>
              <a:t>TiC</a:t>
            </a:r>
            <a:endParaRPr lang="en-GB" sz="1800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AAE53A4-4600-47E1-95C3-12A182FC2820}"/>
              </a:ext>
            </a:extLst>
          </p:cNvPr>
          <p:cNvCxnSpPr>
            <a:cxnSpLocks/>
          </p:cNvCxnSpPr>
          <p:nvPr/>
        </p:nvCxnSpPr>
        <p:spPr>
          <a:xfrm flipV="1">
            <a:off x="5125637" y="2269438"/>
            <a:ext cx="894917" cy="65670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F5893C47-C596-4E15-B1EA-A93B34E73EBF}"/>
              </a:ext>
            </a:extLst>
          </p:cNvPr>
          <p:cNvSpPr txBox="1"/>
          <p:nvPr/>
        </p:nvSpPr>
        <p:spPr>
          <a:xfrm>
            <a:off x="4144415" y="2874062"/>
            <a:ext cx="1966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800" dirty="0"/>
              <a:t>SGL R7550</a:t>
            </a:r>
            <a:br>
              <a:rPr lang="en-CH" sz="1800" dirty="0"/>
            </a:br>
            <a:r>
              <a:rPr lang="en-CH" sz="1800" dirty="0"/>
              <a:t>isostatic graphite</a:t>
            </a:r>
            <a:endParaRPr lang="en-GB" sz="1800" dirty="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E6A88D9-CFCE-4AAC-95ED-E742ACADA3A5}"/>
              </a:ext>
            </a:extLst>
          </p:cNvPr>
          <p:cNvCxnSpPr>
            <a:cxnSpLocks/>
          </p:cNvCxnSpPr>
          <p:nvPr/>
        </p:nvCxnSpPr>
        <p:spPr>
          <a:xfrm>
            <a:off x="6404615" y="1551818"/>
            <a:ext cx="10096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BCBDA6BD-B9D1-42C4-86B2-9258091F4AA6}"/>
              </a:ext>
            </a:extLst>
          </p:cNvPr>
          <p:cNvSpPr txBox="1"/>
          <p:nvPr/>
        </p:nvSpPr>
        <p:spPr>
          <a:xfrm>
            <a:off x="6546182" y="1222432"/>
            <a:ext cx="836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H" sz="1800" dirty="0"/>
              <a:t>6 cm</a:t>
            </a:r>
            <a:endParaRPr lang="en-GB" sz="1800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FDBDC58-16A8-4505-B6DA-C779FF351799}"/>
              </a:ext>
            </a:extLst>
          </p:cNvPr>
          <p:cNvCxnSpPr/>
          <p:nvPr/>
        </p:nvCxnSpPr>
        <p:spPr>
          <a:xfrm flipV="1">
            <a:off x="6404615" y="1550609"/>
            <a:ext cx="0" cy="36004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713C6A7-3CC0-499B-B595-5D38AF3D779D}"/>
              </a:ext>
            </a:extLst>
          </p:cNvPr>
          <p:cNvCxnSpPr>
            <a:cxnSpLocks/>
          </p:cNvCxnSpPr>
          <p:nvPr/>
        </p:nvCxnSpPr>
        <p:spPr>
          <a:xfrm flipV="1">
            <a:off x="7414265" y="1537909"/>
            <a:ext cx="0" cy="42354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B2E24359-279D-4209-8C0D-E79DDA59B161}"/>
              </a:ext>
            </a:extLst>
          </p:cNvPr>
          <p:cNvCxnSpPr/>
          <p:nvPr/>
        </p:nvCxnSpPr>
        <p:spPr>
          <a:xfrm flipV="1">
            <a:off x="7092280" y="2307840"/>
            <a:ext cx="720080" cy="64970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5E1F88E6-32CA-41B4-B3B3-2E5AA74EF15D}"/>
              </a:ext>
            </a:extLst>
          </p:cNvPr>
          <p:cNvSpPr txBox="1"/>
          <p:nvPr/>
        </p:nvSpPr>
        <p:spPr>
          <a:xfrm>
            <a:off x="6111058" y="2905466"/>
            <a:ext cx="22403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800" dirty="0"/>
              <a:t>Arianne Group S332</a:t>
            </a:r>
            <a:br>
              <a:rPr lang="en-CH" sz="1800" dirty="0"/>
            </a:br>
            <a:r>
              <a:rPr lang="en-CH" sz="1800" dirty="0"/>
              <a:t>3D carbon/carbon</a:t>
            </a:r>
            <a:endParaRPr lang="en-GB" sz="1800" dirty="0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BD311986-C66B-4A7E-B089-DD0F74334709}"/>
              </a:ext>
            </a:extLst>
          </p:cNvPr>
          <p:cNvCxnSpPr>
            <a:cxnSpLocks/>
          </p:cNvCxnSpPr>
          <p:nvPr/>
        </p:nvCxnSpPr>
        <p:spPr>
          <a:xfrm flipV="1">
            <a:off x="7481621" y="1314589"/>
            <a:ext cx="673100" cy="635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B5B2DFFB-CA35-43BF-86F5-D2FACD58FDD2}"/>
              </a:ext>
            </a:extLst>
          </p:cNvPr>
          <p:cNvSpPr txBox="1"/>
          <p:nvPr/>
        </p:nvSpPr>
        <p:spPr>
          <a:xfrm>
            <a:off x="7448806" y="938900"/>
            <a:ext cx="836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H" sz="1800" dirty="0"/>
              <a:t>4 cm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6024419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18" descr="A picture containing text, screenshot&#10;&#10;Description automatically generated">
            <a:extLst>
              <a:ext uri="{FF2B5EF4-FFF2-40B4-BE49-F238E27FC236}">
                <a16:creationId xmlns:a16="http://schemas.microsoft.com/office/drawing/2014/main" id="{2EBB6077-C5B4-49CB-B607-0DA3DD96ED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691680" y="9948"/>
            <a:ext cx="6643823" cy="4388726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5D31056-2DB6-4E91-A43C-EFCF69DF0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HRMT56 FCC-</a:t>
            </a:r>
            <a:r>
              <a:rPr lang="en-CH" dirty="0" err="1"/>
              <a:t>ee</a:t>
            </a:r>
            <a:r>
              <a:rPr lang="en-CH" dirty="0"/>
              <a:t> Spoiler setup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609830-7834-4138-AE1E-50DC8A33490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6400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935DED0-C77B-4EBF-89FA-8620BC71ACFB}" type="slidenum">
              <a:rPr lang="en-CH" smtClean="0"/>
              <a:pPr/>
              <a:t>16</a:t>
            </a:fld>
            <a:endParaRPr lang="en-CH"/>
          </a:p>
        </p:txBody>
      </p:sp>
      <p:pic>
        <p:nvPicPr>
          <p:cNvPr id="21" name="Picture 20" descr="A picture containing shape&#10;&#10;Description automatically generated">
            <a:extLst>
              <a:ext uri="{FF2B5EF4-FFF2-40B4-BE49-F238E27FC236}">
                <a16:creationId xmlns:a16="http://schemas.microsoft.com/office/drawing/2014/main" id="{21F3B9A0-7173-4850-9BF2-4F4434D269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5503" y="382042"/>
            <a:ext cx="1012423" cy="4805072"/>
          </a:xfrm>
          <a:prstGeom prst="rect">
            <a:avLst/>
          </a:prstGeom>
        </p:spPr>
      </p:pic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0FA1BF91-C063-4774-9828-850ED1783C7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10" r="7058" b="2"/>
          <a:stretch/>
        </p:blipFill>
        <p:spPr>
          <a:xfrm>
            <a:off x="179512" y="2697062"/>
            <a:ext cx="4104456" cy="2432076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B7A7338-B7C6-4843-86E9-9854DDCC24D8}"/>
              </a:ext>
            </a:extLst>
          </p:cNvPr>
          <p:cNvCxnSpPr>
            <a:cxnSpLocks/>
          </p:cNvCxnSpPr>
          <p:nvPr/>
        </p:nvCxnSpPr>
        <p:spPr>
          <a:xfrm flipV="1">
            <a:off x="2231740" y="2355726"/>
            <a:ext cx="1764196" cy="42885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Chart, line chart&#10;&#10;Description automatically generated">
            <a:extLst>
              <a:ext uri="{FF2B5EF4-FFF2-40B4-BE49-F238E27FC236}">
                <a16:creationId xmlns:a16="http://schemas.microsoft.com/office/drawing/2014/main" id="{BACFB5D9-F46E-4288-AC75-7593FC7B31A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58" r="7473"/>
          <a:stretch/>
        </p:blipFill>
        <p:spPr>
          <a:xfrm>
            <a:off x="4390805" y="2649114"/>
            <a:ext cx="4019990" cy="2334178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5350280-35A4-4636-AD60-67E4A993DB6E}"/>
              </a:ext>
            </a:extLst>
          </p:cNvPr>
          <p:cNvCxnSpPr>
            <a:cxnSpLocks/>
          </p:cNvCxnSpPr>
          <p:nvPr/>
        </p:nvCxnSpPr>
        <p:spPr>
          <a:xfrm flipH="1" flipV="1">
            <a:off x="6588224" y="1577624"/>
            <a:ext cx="288032" cy="99252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8B610465-1D7D-41A9-85BE-0C1BE2A6190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24" r="7921"/>
          <a:stretch/>
        </p:blipFill>
        <p:spPr>
          <a:xfrm>
            <a:off x="4373946" y="2649114"/>
            <a:ext cx="4036849" cy="2334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261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A close-up of a circuit board&#10;&#10;Description automatically generated with low confidence">
            <a:extLst>
              <a:ext uri="{FF2B5EF4-FFF2-40B4-BE49-F238E27FC236}">
                <a16:creationId xmlns:a16="http://schemas.microsoft.com/office/drawing/2014/main" id="{50AF0F16-3810-4146-951F-3A503CA4FD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679" y="2695819"/>
            <a:ext cx="3100319" cy="23835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14B233-1AC0-445E-AC5A-48C20BD5B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/>
          <a:lstStyle/>
          <a:p>
            <a:r>
              <a:rPr lang="en-CH" dirty="0" err="1"/>
              <a:t>HiRadMat</a:t>
            </a:r>
            <a:r>
              <a:rPr lang="en-CH" dirty="0"/>
              <a:t> HRMT-56</a:t>
            </a:r>
          </a:p>
        </p:txBody>
      </p:sp>
      <p:pic>
        <p:nvPicPr>
          <p:cNvPr id="4" name="Picture 3" descr="Engineering drawing&#10;&#10;Description automatically generated with low confidence">
            <a:extLst>
              <a:ext uri="{FF2B5EF4-FFF2-40B4-BE49-F238E27FC236}">
                <a16:creationId xmlns:a16="http://schemas.microsoft.com/office/drawing/2014/main" id="{A35B7FF3-054A-44F1-9CF3-4FD41B53E78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958" y="1253462"/>
            <a:ext cx="2647206" cy="2484276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3269831-C914-4209-8BE5-38B489049636}"/>
              </a:ext>
            </a:extLst>
          </p:cNvPr>
          <p:cNvCxnSpPr>
            <a:cxnSpLocks/>
          </p:cNvCxnSpPr>
          <p:nvPr/>
        </p:nvCxnSpPr>
        <p:spPr>
          <a:xfrm>
            <a:off x="2303286" y="1869672"/>
            <a:ext cx="648534" cy="8125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D4D1B88-690F-45F7-8548-25B3765035DC}"/>
              </a:ext>
            </a:extLst>
          </p:cNvPr>
          <p:cNvCxnSpPr>
            <a:cxnSpLocks/>
          </p:cNvCxnSpPr>
          <p:nvPr/>
        </p:nvCxnSpPr>
        <p:spPr>
          <a:xfrm flipH="1" flipV="1">
            <a:off x="1979712" y="2301720"/>
            <a:ext cx="514884" cy="26226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A picture containing diagram&#10;&#10;Description automatically generated">
            <a:extLst>
              <a:ext uri="{FF2B5EF4-FFF2-40B4-BE49-F238E27FC236}">
                <a16:creationId xmlns:a16="http://schemas.microsoft.com/office/drawing/2014/main" id="{0775415E-F5B0-4515-AD49-61CFD926530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824" y="531447"/>
            <a:ext cx="3402378" cy="1770273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3E3A92D-6B16-4F89-AD03-98FA80C84251}"/>
              </a:ext>
            </a:extLst>
          </p:cNvPr>
          <p:cNvCxnSpPr>
            <a:cxnSpLocks/>
          </p:cNvCxnSpPr>
          <p:nvPr/>
        </p:nvCxnSpPr>
        <p:spPr>
          <a:xfrm flipV="1">
            <a:off x="2731219" y="771550"/>
            <a:ext cx="1760712" cy="23402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D18E67E-665D-4E2E-91BA-711511DDB9F9}"/>
              </a:ext>
            </a:extLst>
          </p:cNvPr>
          <p:cNvCxnSpPr>
            <a:cxnSpLocks/>
          </p:cNvCxnSpPr>
          <p:nvPr/>
        </p:nvCxnSpPr>
        <p:spPr>
          <a:xfrm flipV="1">
            <a:off x="5161856" y="2090332"/>
            <a:ext cx="1930424" cy="13943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104EE69-F55C-493A-A913-40CCC1CFF919}"/>
              </a:ext>
            </a:extLst>
          </p:cNvPr>
          <p:cNvSpPr txBox="1"/>
          <p:nvPr/>
        </p:nvSpPr>
        <p:spPr>
          <a:xfrm>
            <a:off x="5436096" y="1810088"/>
            <a:ext cx="999111" cy="41549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CH" sz="1050" dirty="0"/>
              <a:t>FCC target 1</a:t>
            </a:r>
          </a:p>
          <a:p>
            <a:r>
              <a:rPr lang="en-CH" sz="1050" dirty="0"/>
              <a:t>iso. graphite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A71DCA1-9AD4-4F30-B8A7-B5D3DDCA8833}"/>
              </a:ext>
            </a:extLst>
          </p:cNvPr>
          <p:cNvSpPr txBox="1"/>
          <p:nvPr/>
        </p:nvSpPr>
        <p:spPr>
          <a:xfrm>
            <a:off x="7433367" y="944245"/>
            <a:ext cx="1144921" cy="41549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CH" sz="1050" dirty="0"/>
              <a:t>FCC target 2</a:t>
            </a:r>
          </a:p>
          <a:p>
            <a:r>
              <a:rPr lang="en-CH" sz="1050" dirty="0"/>
              <a:t>Carbon/Carbon</a:t>
            </a:r>
            <a:endParaRPr lang="en-CH" sz="1013" dirty="0"/>
          </a:p>
        </p:txBody>
      </p:sp>
      <p:pic>
        <p:nvPicPr>
          <p:cNvPr id="5" name="Picture 4" descr="A picture containing indoor, miller&#10;&#10;Description automatically generated">
            <a:extLst>
              <a:ext uri="{FF2B5EF4-FFF2-40B4-BE49-F238E27FC236}">
                <a16:creationId xmlns:a16="http://schemas.microsoft.com/office/drawing/2014/main" id="{8BB26A77-9539-4E31-905C-C372A657BBA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7" r="19326"/>
          <a:stretch/>
        </p:blipFill>
        <p:spPr>
          <a:xfrm>
            <a:off x="5627053" y="2653808"/>
            <a:ext cx="3479065" cy="2402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167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1C245-3065-41BA-A019-985CCFFE5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/>
          <a:lstStyle/>
          <a:p>
            <a:r>
              <a:rPr lang="en-CH" dirty="0"/>
              <a:t>FCC-</a:t>
            </a:r>
            <a:r>
              <a:rPr lang="en-CH" dirty="0" err="1"/>
              <a:t>ee</a:t>
            </a:r>
            <a:r>
              <a:rPr lang="en-CH" dirty="0"/>
              <a:t> Spoiler material candidates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111BA0-2152-490F-B364-E60692FBDE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7844" y="1574896"/>
            <a:ext cx="2808312" cy="1512168"/>
          </a:xfrm>
        </p:spPr>
        <p:txBody>
          <a:bodyPr/>
          <a:lstStyle/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H" sz="1600" dirty="0"/>
              <a:t>Low Z material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H" sz="1600" dirty="0"/>
              <a:t>High melting point</a:t>
            </a:r>
          </a:p>
          <a:p>
            <a:pPr lvl="1">
              <a:lnSpc>
                <a:spcPct val="100000"/>
              </a:lnSpc>
            </a:pPr>
            <a:r>
              <a:rPr lang="en-CH" sz="1600" dirty="0"/>
              <a:t>High specific heat</a:t>
            </a:r>
          </a:p>
          <a:p>
            <a:pPr lvl="2">
              <a:lnSpc>
                <a:spcPct val="100000"/>
              </a:lnSpc>
              <a:spcAft>
                <a:spcPts val="600"/>
              </a:spcAft>
            </a:pPr>
            <a:r>
              <a:rPr lang="en-GB" dirty="0"/>
              <a:t>O</a:t>
            </a:r>
            <a:r>
              <a:rPr lang="en-CH" dirty="0" err="1"/>
              <a:t>ver</a:t>
            </a:r>
            <a:r>
              <a:rPr lang="en-CH" dirty="0"/>
              <a:t> a wide </a:t>
            </a:r>
            <a:r>
              <a:rPr lang="en-CH" dirty="0" err="1"/>
              <a:t>tem</a:t>
            </a:r>
            <a:r>
              <a:rPr lang="en-GB" dirty="0"/>
              <a:t>p</a:t>
            </a:r>
            <a:r>
              <a:rPr lang="en-CH" dirty="0" err="1"/>
              <a:t>erature</a:t>
            </a:r>
            <a:r>
              <a:rPr lang="en-CH" dirty="0"/>
              <a:t> range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H" sz="1600" dirty="0"/>
              <a:t>Mechanical strength</a:t>
            </a:r>
          </a:p>
          <a:p>
            <a:pPr marL="0" lvl="1" indent="0">
              <a:spcAft>
                <a:spcPts val="1200"/>
              </a:spcAft>
              <a:buNone/>
            </a:pPr>
            <a:endParaRPr lang="en-CH" sz="1600" dirty="0"/>
          </a:p>
          <a:p>
            <a:endParaRPr lang="en-CH" dirty="0"/>
          </a:p>
        </p:txBody>
      </p:sp>
      <p:pic>
        <p:nvPicPr>
          <p:cNvPr id="15" name="Picture 14" descr="A black ball on a white surface&#10;&#10;Description automatically generated with low confidence">
            <a:extLst>
              <a:ext uri="{FF2B5EF4-FFF2-40B4-BE49-F238E27FC236}">
                <a16:creationId xmlns:a16="http://schemas.microsoft.com/office/drawing/2014/main" id="{30140C73-0E10-4A13-8D09-5078F1B44DA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512" y="2508542"/>
            <a:ext cx="2808312" cy="2533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F0375F2-04CD-4C47-B8A6-CEA1A8559F9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84168" y="2545448"/>
            <a:ext cx="2721096" cy="2469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8AB2267-6D29-4503-BE52-56F7F3D549DC}"/>
              </a:ext>
            </a:extLst>
          </p:cNvPr>
          <p:cNvSpPr txBox="1"/>
          <p:nvPr/>
        </p:nvSpPr>
        <p:spPr>
          <a:xfrm>
            <a:off x="572653" y="2007764"/>
            <a:ext cx="201622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800" dirty="0"/>
              <a:t>Isotropic Graphite</a:t>
            </a:r>
            <a:br>
              <a:rPr lang="en-CH" sz="1800" dirty="0"/>
            </a:br>
            <a:r>
              <a:rPr lang="en-CH" sz="1600" dirty="0"/>
              <a:t>(SGL R7550)</a:t>
            </a:r>
            <a:endParaRPr lang="en-CH" sz="1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CD592C-D822-495D-9809-B48FECEA584F}"/>
              </a:ext>
            </a:extLst>
          </p:cNvPr>
          <p:cNvSpPr txBox="1"/>
          <p:nvPr/>
        </p:nvSpPr>
        <p:spPr>
          <a:xfrm>
            <a:off x="6424682" y="1714828"/>
            <a:ext cx="22132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800" dirty="0"/>
              <a:t>Carbon/Carbon </a:t>
            </a:r>
            <a:br>
              <a:rPr lang="en-CH" sz="1800" dirty="0"/>
            </a:br>
            <a:r>
              <a:rPr lang="en-CH" sz="1800" dirty="0"/>
              <a:t>Composites</a:t>
            </a:r>
          </a:p>
          <a:p>
            <a:pPr algn="ctr"/>
            <a:r>
              <a:rPr lang="en-CH" sz="1600" dirty="0"/>
              <a:t>(AG S332)</a:t>
            </a:r>
            <a:endParaRPr lang="en-CH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270AFD-8D7D-4EDD-98F1-B2EDF5CCBA98}"/>
              </a:ext>
            </a:extLst>
          </p:cNvPr>
          <p:cNvSpPr txBox="1"/>
          <p:nvPr/>
        </p:nvSpPr>
        <p:spPr>
          <a:xfrm>
            <a:off x="3599892" y="1059582"/>
            <a:ext cx="1944216" cy="1010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n-CH" sz="2000" b="1" dirty="0"/>
              <a:t>Requirements</a:t>
            </a:r>
          </a:p>
          <a:p>
            <a:pPr algn="ctr">
              <a:lnSpc>
                <a:spcPts val="3700"/>
              </a:lnSpc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184010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1B3E53-6C3F-4278-AF84-FFD27F673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/>
          <a:lstStyle/>
          <a:p>
            <a:r>
              <a:rPr lang="en-CH" dirty="0"/>
              <a:t>HRMT56 / LS-Dyna simulation</a:t>
            </a:r>
          </a:p>
        </p:txBody>
      </p:sp>
      <p:pic>
        <p:nvPicPr>
          <p:cNvPr id="8" name="Content Placeholder 7" descr="Chart&#10;&#10;Description automatically generated">
            <a:extLst>
              <a:ext uri="{FF2B5EF4-FFF2-40B4-BE49-F238E27FC236}">
                <a16:creationId xmlns:a16="http://schemas.microsoft.com/office/drawing/2014/main" id="{0A6A7FC5-6896-47B1-BD5C-0E9D4FB6EE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54" y="939998"/>
            <a:ext cx="3086100" cy="2973350"/>
          </a:xfrm>
        </p:spPr>
      </p:pic>
      <p:pic>
        <p:nvPicPr>
          <p:cNvPr id="10" name="Picture 9" descr="A screenshot of a computer screen&#10;&#10;Description automatically generated with low confidence">
            <a:extLst>
              <a:ext uri="{FF2B5EF4-FFF2-40B4-BE49-F238E27FC236}">
                <a16:creationId xmlns:a16="http://schemas.microsoft.com/office/drawing/2014/main" id="{324DE3E7-4E03-4A2E-934D-1D1749D9D88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223"/>
          <a:stretch/>
        </p:blipFill>
        <p:spPr>
          <a:xfrm>
            <a:off x="3387257" y="939998"/>
            <a:ext cx="5712027" cy="3633963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581ADDAF-8C01-4079-851D-4AB26BCEC07E}"/>
              </a:ext>
            </a:extLst>
          </p:cNvPr>
          <p:cNvSpPr/>
          <p:nvPr/>
        </p:nvSpPr>
        <p:spPr>
          <a:xfrm>
            <a:off x="3467455" y="1208630"/>
            <a:ext cx="601931" cy="26274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013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9A121B-D91B-4425-976E-3AF6EA3FA2D8}"/>
              </a:ext>
            </a:extLst>
          </p:cNvPr>
          <p:cNvSpPr txBox="1"/>
          <p:nvPr/>
        </p:nvSpPr>
        <p:spPr>
          <a:xfrm>
            <a:off x="251851" y="3600212"/>
            <a:ext cx="3020671" cy="588751"/>
          </a:xfrm>
          <a:prstGeom prst="rect">
            <a:avLst/>
          </a:prstGeom>
          <a:solidFill>
            <a:srgbClr val="41E62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sz="1013" b="1" dirty="0"/>
              <a:t>max value:</a:t>
            </a:r>
          </a:p>
          <a:p>
            <a:pPr algn="ctr"/>
            <a:r>
              <a:rPr lang="en-CH" sz="1200" b="1" dirty="0"/>
              <a:t>0.34</a:t>
            </a:r>
          </a:p>
          <a:p>
            <a:pPr algn="ctr"/>
            <a:r>
              <a:rPr lang="en-CH" sz="900" b="1" dirty="0"/>
              <a:t>Similar to the FCC-</a:t>
            </a:r>
            <a:r>
              <a:rPr lang="en-CH" sz="900" b="1" dirty="0" err="1"/>
              <a:t>ee</a:t>
            </a:r>
            <a:r>
              <a:rPr lang="en-CH" sz="900" b="1" dirty="0"/>
              <a:t> Spoiler simulation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FF09950-96A3-4CFC-B727-733044ADBF72}"/>
              </a:ext>
            </a:extLst>
          </p:cNvPr>
          <p:cNvCxnSpPr/>
          <p:nvPr/>
        </p:nvCxnSpPr>
        <p:spPr>
          <a:xfrm flipV="1">
            <a:off x="3896592" y="4159333"/>
            <a:ext cx="3068287" cy="37407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4DD3AED-D17E-4A4E-884C-E6B95DD841AB}"/>
              </a:ext>
            </a:extLst>
          </p:cNvPr>
          <p:cNvSpPr txBox="1"/>
          <p:nvPr/>
        </p:nvSpPr>
        <p:spPr>
          <a:xfrm>
            <a:off x="5700717" y="4255114"/>
            <a:ext cx="707488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013" dirty="0">
                <a:solidFill>
                  <a:schemeClr val="bg1"/>
                </a:solidFill>
              </a:rPr>
              <a:t>Beam</a:t>
            </a:r>
          </a:p>
        </p:txBody>
      </p:sp>
    </p:spTree>
    <p:extLst>
      <p:ext uri="{BB962C8B-B14F-4D97-AF65-F5344CB8AC3E}">
        <p14:creationId xmlns:p14="http://schemas.microsoft.com/office/powerpoint/2010/main" val="885011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FCC-ee Beam Dump</a:t>
            </a:r>
            <a:r>
              <a:rPr lang="en-US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ING</a:t>
            </a:r>
            <a:r>
              <a:rPr lang="en-CH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System</a:t>
            </a:r>
            <a:endParaRPr lang="en-US" dirty="0"/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BDDF5FE7-61C3-4A63-AC5B-BA33D7F62E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H" dirty="0"/>
          </a:p>
          <a:p>
            <a:r>
              <a:rPr lang="en-CH" sz="1400" dirty="0"/>
              <a:t>Alexander Krainer</a:t>
            </a:r>
          </a:p>
          <a:p>
            <a:endParaRPr lang="en-CH" dirty="0"/>
          </a:p>
          <a:p>
            <a:endParaRPr lang="en-CH" dirty="0"/>
          </a:p>
          <a:p>
            <a:r>
              <a:rPr lang="en-CH" dirty="0"/>
              <a:t>Contributors:</a:t>
            </a:r>
          </a:p>
          <a:p>
            <a:r>
              <a:rPr lang="en-CH" dirty="0"/>
              <a:t>Marco Calviani, Antonio Perillo-Marcone, Anton Lechner, Wolfgang Bartmann, </a:t>
            </a:r>
            <a:r>
              <a:rPr lang="en-US" dirty="0"/>
              <a:t>Yann Dutheil, Rebecca Ramjiawan</a:t>
            </a:r>
            <a:endParaRPr lang="en-CH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4BF1A94-46C2-4208-943F-E0209A097F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618046"/>
              </p:ext>
            </p:extLst>
          </p:nvPr>
        </p:nvGraphicFramePr>
        <p:xfrm>
          <a:off x="2252897" y="4587974"/>
          <a:ext cx="4638206" cy="432048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702758">
                  <a:extLst>
                    <a:ext uri="{9D8B030D-6E8A-4147-A177-3AD203B41FA5}">
                      <a16:colId xmlns:a16="http://schemas.microsoft.com/office/drawing/2014/main" val="1827218327"/>
                    </a:ext>
                  </a:extLst>
                </a:gridCol>
                <a:gridCol w="3935448">
                  <a:extLst>
                    <a:ext uri="{9D8B030D-6E8A-4147-A177-3AD203B41FA5}">
                      <a16:colId xmlns:a16="http://schemas.microsoft.com/office/drawing/2014/main" val="2811007963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endParaRPr lang="en-GB" sz="1300" dirty="0">
                        <a:solidFill>
                          <a:srgbClr val="555555"/>
                        </a:solidFill>
                        <a:effectLst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rgbClr val="555555"/>
                          </a:solidFill>
                          <a:effectLst/>
                        </a:rPr>
                        <a:t>FCCIS</a:t>
                      </a:r>
                      <a:r>
                        <a:rPr lang="en-US" sz="800" dirty="0">
                          <a:solidFill>
                            <a:srgbClr val="555555"/>
                          </a:solidFill>
                          <a:effectLst/>
                        </a:rPr>
                        <a:t> – </a:t>
                      </a:r>
                      <a:r>
                        <a:rPr lang="en-US" sz="800" b="1" dirty="0">
                          <a:solidFill>
                            <a:srgbClr val="555555"/>
                          </a:solidFill>
                          <a:effectLst/>
                        </a:rPr>
                        <a:t>The Future Circular Collider Innovation Study</a:t>
                      </a:r>
                      <a:r>
                        <a:rPr lang="en-US" sz="800" dirty="0">
                          <a:solidFill>
                            <a:srgbClr val="555555"/>
                          </a:solidFill>
                          <a:effectLst/>
                        </a:rPr>
                        <a:t>. This INFRADEV Research and Innovation Action project receives funding from the European Union’s H2020 Framework </a:t>
                      </a:r>
                      <a:r>
                        <a:rPr lang="en-US" sz="800" dirty="0" err="1">
                          <a:solidFill>
                            <a:srgbClr val="555555"/>
                          </a:solidFill>
                          <a:effectLst/>
                        </a:rPr>
                        <a:t>Programme</a:t>
                      </a:r>
                      <a:r>
                        <a:rPr lang="en-US" sz="800" dirty="0">
                          <a:solidFill>
                            <a:srgbClr val="555555"/>
                          </a:solidFill>
                          <a:effectLst/>
                        </a:rPr>
                        <a:t> under grant agreement no. 951754.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2325692"/>
                  </a:ext>
                </a:extLst>
              </a:tr>
            </a:tbl>
          </a:graphicData>
        </a:graphic>
      </p:graphicFrame>
      <p:pic>
        <p:nvPicPr>
          <p:cNvPr id="11" name="Picture 1">
            <a:extLst>
              <a:ext uri="{FF2B5EF4-FFF2-40B4-BE49-F238E27FC236}">
                <a16:creationId xmlns:a16="http://schemas.microsoft.com/office/drawing/2014/main" id="{786D0D56-765E-4E76-A031-664D4E40E5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2897" y="4587974"/>
            <a:ext cx="648072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7573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D93C5-0400-42FF-9DCB-524B886EE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/>
          <a:lstStyle/>
          <a:p>
            <a:r>
              <a:rPr lang="en-CH" dirty="0"/>
              <a:t>Instrumentation for the FCC target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7A2884-CD9F-456F-A1E3-0D67427E8A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823" y="1453874"/>
            <a:ext cx="6203879" cy="2918076"/>
          </a:xfrm>
        </p:spPr>
        <p:txBody>
          <a:bodyPr>
            <a:normAutofit/>
          </a:bodyPr>
          <a:lstStyle/>
          <a:p>
            <a:pPr marL="171450" indent="-171450">
              <a:lnSpc>
                <a:spcPct val="11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CH" sz="1600" dirty="0"/>
              <a:t>Out of plane displacement is correlated to strain</a:t>
            </a:r>
          </a:p>
          <a:p>
            <a:pPr marL="171450" indent="-171450">
              <a:lnSpc>
                <a:spcPct val="11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CH" sz="1600" dirty="0"/>
              <a:t>Laser Doppler Vibrometer for live surface velocity measurement</a:t>
            </a:r>
          </a:p>
          <a:p>
            <a:pPr marL="171450" indent="-171450">
              <a:lnSpc>
                <a:spcPct val="11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CH" sz="1600" dirty="0"/>
              <a:t>Surface displacement and velocity are simulated and can be directly compared</a:t>
            </a:r>
          </a:p>
          <a:p>
            <a:pPr marL="171450" indent="-171450">
              <a:lnSpc>
                <a:spcPct val="11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CH" sz="1600" dirty="0"/>
              <a:t>Gives good indication if material model and simulations are correct</a:t>
            </a:r>
          </a:p>
          <a:p>
            <a:pPr marL="171450" indent="-1714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1600" dirty="0"/>
              <a:t>Post irradiation examination to verify material survival</a:t>
            </a:r>
            <a:br>
              <a:rPr lang="en-CH" sz="1600" dirty="0"/>
            </a:br>
            <a:r>
              <a:rPr lang="en-CH" dirty="0"/>
              <a:t>(i.e. micro </a:t>
            </a:r>
            <a:r>
              <a:rPr lang="en-CH" dirty="0" err="1"/>
              <a:t>tomograpy</a:t>
            </a:r>
            <a:r>
              <a:rPr lang="en-CH" dirty="0"/>
              <a:t>, </a:t>
            </a:r>
            <a:r>
              <a:rPr lang="en-CH" dirty="0" err="1"/>
              <a:t>raman</a:t>
            </a:r>
            <a:r>
              <a:rPr lang="en-CH" dirty="0"/>
              <a:t> spectroscopy, etc.)</a:t>
            </a:r>
          </a:p>
          <a:p>
            <a:endParaRPr lang="en-CH" sz="11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2A127F-5EAD-408C-9010-2ED8862C5D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2199" y="3075806"/>
            <a:ext cx="2470126" cy="1999548"/>
          </a:xfrm>
          <a:prstGeom prst="rect">
            <a:avLst/>
          </a:prstGeom>
        </p:spPr>
      </p:pic>
      <p:pic>
        <p:nvPicPr>
          <p:cNvPr id="5" name="Content Placeholder 4" descr="Diagram, engineering drawing&#10;&#10;Description automatically generated">
            <a:extLst>
              <a:ext uri="{FF2B5EF4-FFF2-40B4-BE49-F238E27FC236}">
                <a16:creationId xmlns:a16="http://schemas.microsoft.com/office/drawing/2014/main" id="{87CF0F5A-F514-477B-8000-5B40642244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9408" y="561483"/>
            <a:ext cx="1872208" cy="2478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8165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167E15-86FC-4D22-8449-B9A531E5FA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800" y="1275606"/>
            <a:ext cx="8263350" cy="3217081"/>
          </a:xfrm>
        </p:spPr>
        <p:txBody>
          <a:bodyPr/>
          <a:lstStyle/>
          <a:p>
            <a:pPr marL="171450" indent="-171450">
              <a:lnSpc>
                <a:spcPct val="10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H" sz="1800" dirty="0"/>
              <a:t>Dump beamline ~70 m from Spoilers to Beam Dump.</a:t>
            </a:r>
          </a:p>
          <a:p>
            <a:pPr marL="171450" indent="-171450">
              <a:lnSpc>
                <a:spcPct val="10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H" sz="1800" dirty="0"/>
              <a:t>O</a:t>
            </a:r>
            <a:r>
              <a:rPr lang="en-GB" sz="1800" dirty="0"/>
              <a:t>v</a:t>
            </a:r>
            <a:r>
              <a:rPr lang="en-CH" sz="1800" dirty="0" err="1"/>
              <a:t>erall</a:t>
            </a:r>
            <a:r>
              <a:rPr lang="en-CH" sz="1800" dirty="0"/>
              <a:t> extraction line length depends mainly on </a:t>
            </a:r>
            <a:br>
              <a:rPr lang="en-CH" sz="1800" dirty="0"/>
            </a:br>
            <a:r>
              <a:rPr lang="en-CH" sz="1800" dirty="0"/>
              <a:t>requirements for separation from the main ring.</a:t>
            </a:r>
          </a:p>
          <a:p>
            <a:pPr marL="171450" indent="-171450">
              <a:lnSpc>
                <a:spcPct val="10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H" sz="1800" dirty="0"/>
              <a:t>Extraction does not need a dedicated external tunnel.</a:t>
            </a:r>
          </a:p>
          <a:p>
            <a:pPr marL="171450" indent="-171450">
              <a:lnSpc>
                <a:spcPct val="10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H" sz="1800" dirty="0"/>
              <a:t>Location for extraction placement needs to be defined.</a:t>
            </a:r>
          </a:p>
          <a:p>
            <a:pPr marL="171450" indent="-171450">
              <a:lnSpc>
                <a:spcPct val="10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H" sz="1800" dirty="0"/>
              <a:t>Access requirements and shielding requirements </a:t>
            </a:r>
            <a:br>
              <a:rPr lang="en-CH" sz="1800" dirty="0"/>
            </a:br>
            <a:r>
              <a:rPr lang="en-CH" sz="1800" dirty="0"/>
              <a:t>(i.e. sensitive electronics nearby).</a:t>
            </a:r>
            <a:endParaRPr lang="en-GB" sz="1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FE6632-3B2C-46C3-AD8F-8A4C18E46CB0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fld id="{110EC9DC-1386-433C-A9AE-C95BA5DA0206}" type="datetime1">
              <a:rPr lang="en-GB" smtClean="0"/>
              <a:t>06/12/2021</a:t>
            </a:fld>
            <a:endParaRPr lang="en-CH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84F385F-E804-4168-9E23-D257C024D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Current Status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3897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BE1E3-CD08-4123-9906-B7A371804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/>
          <a:lstStyle/>
          <a:p>
            <a:r>
              <a:rPr lang="en-CH" dirty="0"/>
              <a:t>Next steps and open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FA323-B829-4984-9CE6-6DD2E1ADC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850" y="1275606"/>
            <a:ext cx="7801608" cy="3600400"/>
          </a:xfrm>
        </p:spPr>
        <p:txBody>
          <a:bodyPr/>
          <a:lstStyle/>
          <a:p>
            <a:pPr marL="171450" indent="-1714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2000" dirty="0"/>
              <a:t>Post irradiation examination of HRMT56-HED</a:t>
            </a:r>
          </a:p>
          <a:p>
            <a:pPr marL="414450" lvl="1" indent="-171450">
              <a:lnSpc>
                <a:spcPct val="100000"/>
              </a:lnSpc>
              <a:spcAft>
                <a:spcPts val="600"/>
              </a:spcAft>
            </a:pPr>
            <a:r>
              <a:rPr lang="en-CH" sz="1800" dirty="0"/>
              <a:t>Optimize spoiler design</a:t>
            </a:r>
          </a:p>
          <a:p>
            <a:pPr marL="414450" lvl="1" indent="-171450">
              <a:lnSpc>
                <a:spcPct val="100000"/>
              </a:lnSpc>
              <a:spcAft>
                <a:spcPts val="1200"/>
              </a:spcAft>
            </a:pPr>
            <a:r>
              <a:rPr lang="en-CH" sz="1800" dirty="0"/>
              <a:t>Optimize dump absorber design</a:t>
            </a:r>
          </a:p>
          <a:p>
            <a:pPr marL="171450" indent="-17145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CH" sz="2000" dirty="0"/>
              <a:t>Specify location in the lattice</a:t>
            </a:r>
          </a:p>
          <a:p>
            <a:pPr marL="171450" indent="-17145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CH" sz="2000" dirty="0"/>
              <a:t>Evaluate radiation field around spoilers and dump</a:t>
            </a:r>
          </a:p>
          <a:p>
            <a:pPr marL="171450" indent="-1714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2000" dirty="0"/>
              <a:t>What about injection/extraction protection?</a:t>
            </a:r>
          </a:p>
          <a:p>
            <a:pPr marL="414450" lvl="1" indent="-171450">
              <a:lnSpc>
                <a:spcPct val="100000"/>
              </a:lnSpc>
              <a:spcAft>
                <a:spcPts val="600"/>
              </a:spcAft>
            </a:pPr>
            <a:r>
              <a:rPr lang="en-CH" sz="1800" dirty="0"/>
              <a:t>Booster beam abort system?</a:t>
            </a:r>
          </a:p>
          <a:p>
            <a:pPr marL="414450" lvl="1" indent="-171450">
              <a:lnSpc>
                <a:spcPct val="100000"/>
              </a:lnSpc>
              <a:spcAft>
                <a:spcPts val="600"/>
              </a:spcAft>
            </a:pPr>
            <a:r>
              <a:rPr lang="en-CH" sz="1800" dirty="0"/>
              <a:t>Extraction protection like in the LHC?</a:t>
            </a:r>
          </a:p>
        </p:txBody>
      </p:sp>
    </p:spTree>
    <p:extLst>
      <p:ext uri="{BB962C8B-B14F-4D97-AF65-F5344CB8AC3E}">
        <p14:creationId xmlns:p14="http://schemas.microsoft.com/office/powerpoint/2010/main" val="37409435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FCC_anim_logo_powerpoint">
            <a:hlinkClick r:id="" action="ppaction://media"/>
            <a:extLst>
              <a:ext uri="{FF2B5EF4-FFF2-40B4-BE49-F238E27FC236}">
                <a16:creationId xmlns:a16="http://schemas.microsoft.com/office/drawing/2014/main" id="{381D466E-5CCB-4F49-BB04-FC52E3FF4E54}"/>
              </a:ext>
            </a:extLst>
          </p:cNvPr>
          <p:cNvPicPr>
            <a:picLocks noGrp="1" noChangeAspect="1"/>
          </p:cNvPicPr>
          <p:nvPr>
            <p:ph type="media" sz="quarter" idx="10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29000" b="29000"/>
          <a:stretch/>
        </p:blipFill>
        <p:spPr>
          <a:xfrm>
            <a:off x="0" y="483518"/>
            <a:ext cx="9144000" cy="2160240"/>
          </a:xfr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325" y="2211710"/>
            <a:ext cx="8263350" cy="1790700"/>
          </a:xfrm>
        </p:spPr>
        <p:txBody>
          <a:bodyPr/>
          <a:lstStyle/>
          <a:p>
            <a:r>
              <a:rPr lang="en-US" b="1" dirty="0"/>
              <a:t>Thank you </a:t>
            </a:r>
            <a:br>
              <a:rPr lang="en-US" b="1" dirty="0"/>
            </a:br>
            <a:r>
              <a:rPr lang="en-US" b="1" dirty="0"/>
              <a:t>for your attention.</a:t>
            </a:r>
            <a:endParaRPr lang="de-AT" b="1" dirty="0"/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4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F6E2D-9A2C-45C8-A06C-7405F3B282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BACKUP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33182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ABFF5-F809-4514-B0B0-18AE42349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/>
          <a:lstStyle/>
          <a:p>
            <a:r>
              <a:rPr lang="en-CH" dirty="0"/>
              <a:t>HRMT56 FCC targets</a:t>
            </a:r>
          </a:p>
        </p:txBody>
      </p:sp>
      <p:pic>
        <p:nvPicPr>
          <p:cNvPr id="7" name="Picture 6" descr="A close-up of a syringe&#10;&#10;Description automatically generated with medium confidence">
            <a:extLst>
              <a:ext uri="{FF2B5EF4-FFF2-40B4-BE49-F238E27FC236}">
                <a16:creationId xmlns:a16="http://schemas.microsoft.com/office/drawing/2014/main" id="{C22162DC-15E4-4D81-A403-CD69E50646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84195" y="1029322"/>
            <a:ext cx="2880320" cy="1596857"/>
          </a:xfrm>
          <a:prstGeom prst="rect">
            <a:avLst/>
          </a:prstGeom>
        </p:spPr>
      </p:pic>
      <p:pic>
        <p:nvPicPr>
          <p:cNvPr id="8" name="Picture 7" descr="A picture containing diagram&#10;&#10;Description automatically generated">
            <a:extLst>
              <a:ext uri="{FF2B5EF4-FFF2-40B4-BE49-F238E27FC236}">
                <a16:creationId xmlns:a16="http://schemas.microsoft.com/office/drawing/2014/main" id="{08AFB7D2-C026-4B86-8BD8-244FE44A21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839" y="1789100"/>
            <a:ext cx="3780142" cy="19668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FCB170D-0BF8-4A58-9246-C34625F9E34F}"/>
              </a:ext>
            </a:extLst>
          </p:cNvPr>
          <p:cNvSpPr txBox="1"/>
          <p:nvPr/>
        </p:nvSpPr>
        <p:spPr>
          <a:xfrm>
            <a:off x="251520" y="1210035"/>
            <a:ext cx="228656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400" b="1" dirty="0"/>
              <a:t>Pre-Target</a:t>
            </a:r>
          </a:p>
          <a:p>
            <a:r>
              <a:rPr lang="en-CH" sz="1400" dirty="0"/>
              <a:t>Titanium-Carbide (</a:t>
            </a:r>
            <a:r>
              <a:rPr lang="en-CH" sz="1400" dirty="0" err="1"/>
              <a:t>TiC</a:t>
            </a:r>
            <a:r>
              <a:rPr lang="en-CH" sz="1400" dirty="0"/>
              <a:t>)</a:t>
            </a:r>
          </a:p>
          <a:p>
            <a:r>
              <a:rPr lang="en-CH" sz="1400" dirty="0"/>
              <a:t>Density of ~4.84 g/cm</a:t>
            </a:r>
            <a:r>
              <a:rPr lang="en-CH" sz="1400" baseline="30000" dirty="0"/>
              <a:t>3</a:t>
            </a:r>
            <a:r>
              <a:rPr lang="en-CH" sz="1400" dirty="0"/>
              <a:t> </a:t>
            </a:r>
          </a:p>
          <a:p>
            <a:r>
              <a:rPr lang="en-CH" sz="1400" dirty="0"/>
              <a:t>Melting point of ~3100 °C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12CFEF-1DDB-47BB-81D7-1317472584DC}"/>
              </a:ext>
            </a:extLst>
          </p:cNvPr>
          <p:cNvSpPr txBox="1"/>
          <p:nvPr/>
        </p:nvSpPr>
        <p:spPr>
          <a:xfrm>
            <a:off x="226269" y="2610027"/>
            <a:ext cx="403244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400" b="1" dirty="0"/>
              <a:t>Targets</a:t>
            </a:r>
          </a:p>
          <a:p>
            <a:r>
              <a:rPr lang="en-CH" sz="1400" dirty="0"/>
              <a:t>Scaled Model of the FCC-</a:t>
            </a:r>
            <a:r>
              <a:rPr lang="en-CH" sz="1400" dirty="0" err="1"/>
              <a:t>ee</a:t>
            </a:r>
            <a:r>
              <a:rPr lang="en-CH" sz="1400" dirty="0"/>
              <a:t> Spoiler design</a:t>
            </a:r>
          </a:p>
          <a:p>
            <a:r>
              <a:rPr lang="en-CH" sz="1400" dirty="0"/>
              <a:t>Isotropic Graphite and Carbon/Carbon are tested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8EF7D45-6633-43E4-A62C-A1FE39D6277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3782" y="3392303"/>
            <a:ext cx="3796480" cy="163979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FE0D1D6-7BE5-4FBE-A7F7-51D83411E572}"/>
              </a:ext>
            </a:extLst>
          </p:cNvPr>
          <p:cNvSpPr txBox="1"/>
          <p:nvPr/>
        </p:nvSpPr>
        <p:spPr>
          <a:xfrm>
            <a:off x="7236296" y="1995686"/>
            <a:ext cx="999111" cy="41549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CH" sz="1050" dirty="0"/>
              <a:t>FCC target 1</a:t>
            </a:r>
          </a:p>
          <a:p>
            <a:r>
              <a:rPr lang="en-CH" sz="1050" dirty="0"/>
              <a:t>iso. graphite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713A57-F876-4462-89D4-F7B7EAE37F6D}"/>
              </a:ext>
            </a:extLst>
          </p:cNvPr>
          <p:cNvSpPr txBox="1"/>
          <p:nvPr/>
        </p:nvSpPr>
        <p:spPr>
          <a:xfrm>
            <a:off x="7884368" y="3723878"/>
            <a:ext cx="1144921" cy="41549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CH" sz="1050" dirty="0"/>
              <a:t>FCC target 2</a:t>
            </a:r>
          </a:p>
          <a:p>
            <a:r>
              <a:rPr lang="en-CH" sz="1050" dirty="0"/>
              <a:t>Carbon/Carbon</a:t>
            </a:r>
            <a:endParaRPr lang="en-CH" sz="1013" dirty="0"/>
          </a:p>
        </p:txBody>
      </p:sp>
    </p:spTree>
    <p:extLst>
      <p:ext uri="{BB962C8B-B14F-4D97-AF65-F5344CB8AC3E}">
        <p14:creationId xmlns:p14="http://schemas.microsoft.com/office/powerpoint/2010/main" val="39589245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55571-9D32-4C6F-BA02-E604E69D5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/>
          <a:lstStyle/>
          <a:p>
            <a:r>
              <a:rPr lang="en-CH" dirty="0"/>
              <a:t>Instrumentation for HRMT56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4C1585-2095-4200-A415-7CF998E025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21" y="1059582"/>
            <a:ext cx="8136904" cy="2664296"/>
          </a:xfrm>
        </p:spPr>
        <p:txBody>
          <a:bodyPr/>
          <a:lstStyle/>
          <a:p>
            <a:pPr marL="171450" indent="-17145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CH" sz="1600" dirty="0"/>
              <a:t>To verify that the simulations correctly reproduce the thermal expansion and resulting stresses on the surface of the target, special instrumentation is needed.</a:t>
            </a:r>
          </a:p>
          <a:p>
            <a:pPr marL="171450" indent="-17145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CH" sz="1600" dirty="0"/>
              <a:t>Strain gauges do not have a good enough resolution and cannot be placed directly in the beam trajectory.</a:t>
            </a:r>
          </a:p>
          <a:p>
            <a:pPr marL="171450" indent="-17145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To measure this during and after the beam impact directly at the impact spot is possible by using a </a:t>
            </a:r>
            <a:r>
              <a:rPr lang="en-US" sz="1600" b="1" dirty="0"/>
              <a:t>Laser Doppler Vibrometer</a:t>
            </a:r>
            <a:r>
              <a:rPr lang="en-CH" sz="1600" b="1" dirty="0"/>
              <a:t> </a:t>
            </a:r>
            <a:r>
              <a:rPr lang="en-CH" sz="1600" dirty="0"/>
              <a:t>(LDV)</a:t>
            </a:r>
            <a:r>
              <a:rPr lang="en-US" sz="1600" dirty="0"/>
              <a:t>.</a:t>
            </a:r>
            <a:endParaRPr lang="en-CH" sz="1600" dirty="0"/>
          </a:p>
          <a:p>
            <a:pPr marL="171450" indent="-17145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CH" sz="1600" dirty="0"/>
              <a:t>The LDV can measure with a time resolution of 0.4 us (2.5 MHz) and a displacement resolution of less than 1 nm.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endParaRPr lang="en-CH" sz="2000" dirty="0"/>
          </a:p>
        </p:txBody>
      </p:sp>
      <p:pic>
        <p:nvPicPr>
          <p:cNvPr id="8" name="Picture 2" descr="Flexibler und mobiler laser Vibrometer">
            <a:extLst>
              <a:ext uri="{FF2B5EF4-FFF2-40B4-BE49-F238E27FC236}">
                <a16:creationId xmlns:a16="http://schemas.microsoft.com/office/drawing/2014/main" id="{E2210EF8-9F03-4785-9E50-1CA80D3E0A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848" y="3232445"/>
            <a:ext cx="2844697" cy="1896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B9103E5-B2BE-4800-9942-231FF3787406}"/>
              </a:ext>
            </a:extLst>
          </p:cNvPr>
          <p:cNvSpPr txBox="1"/>
          <p:nvPr/>
        </p:nvSpPr>
        <p:spPr>
          <a:xfrm>
            <a:off x="6032333" y="3661554"/>
            <a:ext cx="112131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013" dirty="0"/>
              <a:t>Beam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B13F8D-5FC3-4FEA-9C3F-7ED71DB6562A}"/>
              </a:ext>
            </a:extLst>
          </p:cNvPr>
          <p:cNvSpPr txBox="1"/>
          <p:nvPr/>
        </p:nvSpPr>
        <p:spPr>
          <a:xfrm>
            <a:off x="7723835" y="3463304"/>
            <a:ext cx="66458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013" dirty="0"/>
              <a:t>Target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20F733-77F0-47CB-94E9-5560D52455BB}"/>
              </a:ext>
            </a:extLst>
          </p:cNvPr>
          <p:cNvSpPr/>
          <p:nvPr/>
        </p:nvSpPr>
        <p:spPr>
          <a:xfrm>
            <a:off x="7495842" y="3435846"/>
            <a:ext cx="294065" cy="89789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013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0575311-6B20-4348-A67A-EE82AD37ED3E}"/>
              </a:ext>
            </a:extLst>
          </p:cNvPr>
          <p:cNvGrpSpPr/>
          <p:nvPr/>
        </p:nvGrpSpPr>
        <p:grpSpPr>
          <a:xfrm rot="2700000">
            <a:off x="6535116" y="4401166"/>
            <a:ext cx="253678" cy="610574"/>
            <a:chOff x="2023930" y="3956703"/>
            <a:chExt cx="830366" cy="2189860"/>
          </a:xfrm>
          <a:solidFill>
            <a:schemeClr val="bg2">
              <a:lumMod val="75000"/>
            </a:schemeClr>
          </a:solidFill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E41E734-D002-41AB-B948-7A352CD7697C}"/>
                </a:ext>
              </a:extLst>
            </p:cNvPr>
            <p:cNvSpPr/>
            <p:nvPr/>
          </p:nvSpPr>
          <p:spPr>
            <a:xfrm>
              <a:off x="2023930" y="4238714"/>
              <a:ext cx="830366" cy="190784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013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F8B157B-CEFA-4A43-A27E-835626528F56}"/>
                </a:ext>
              </a:extLst>
            </p:cNvPr>
            <p:cNvSpPr/>
            <p:nvPr/>
          </p:nvSpPr>
          <p:spPr>
            <a:xfrm>
              <a:off x="2230452" y="3956703"/>
              <a:ext cx="452927" cy="282011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013"/>
            </a:p>
          </p:txBody>
        </p:sp>
      </p:grp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E01A444-9F20-4086-AFCC-286D0453D2BA}"/>
              </a:ext>
            </a:extLst>
          </p:cNvPr>
          <p:cNvCxnSpPr>
            <a:cxnSpLocks/>
          </p:cNvCxnSpPr>
          <p:nvPr/>
        </p:nvCxnSpPr>
        <p:spPr>
          <a:xfrm flipV="1">
            <a:off x="5865763" y="3880576"/>
            <a:ext cx="1630079" cy="242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FB2D6B2-8E3D-4A42-AE8F-3D3804E47371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6887056" y="3884794"/>
            <a:ext cx="608786" cy="611229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>
            <a:extLst>
              <a:ext uri="{FF2B5EF4-FFF2-40B4-BE49-F238E27FC236}">
                <a16:creationId xmlns:a16="http://schemas.microsoft.com/office/drawing/2014/main" id="{1208A22A-B0C9-4C85-8FC3-83D6469DD15F}"/>
              </a:ext>
            </a:extLst>
          </p:cNvPr>
          <p:cNvSpPr/>
          <p:nvPr/>
        </p:nvSpPr>
        <p:spPr>
          <a:xfrm rot="9609269">
            <a:off x="7283380" y="3842903"/>
            <a:ext cx="418560" cy="332046"/>
          </a:xfrm>
          <a:prstGeom prst="arc">
            <a:avLst>
              <a:gd name="adj1" fmla="val 17481431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1013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4528FF7-7072-45EB-9497-72AA8EE0F9BD}"/>
              </a:ext>
            </a:extLst>
          </p:cNvPr>
          <p:cNvSpPr txBox="1"/>
          <p:nvPr/>
        </p:nvSpPr>
        <p:spPr>
          <a:xfrm>
            <a:off x="7239446" y="3965234"/>
            <a:ext cx="4814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800" dirty="0"/>
              <a:t>45°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10E641C-2AE3-4E94-B889-AE80AD1AE60F}"/>
              </a:ext>
            </a:extLst>
          </p:cNvPr>
          <p:cNvSpPr txBox="1"/>
          <p:nvPr/>
        </p:nvSpPr>
        <p:spPr>
          <a:xfrm>
            <a:off x="6418414" y="4618745"/>
            <a:ext cx="493501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013" dirty="0"/>
              <a:t>LDV</a:t>
            </a:r>
          </a:p>
        </p:txBody>
      </p:sp>
    </p:spTree>
    <p:extLst>
      <p:ext uri="{BB962C8B-B14F-4D97-AF65-F5344CB8AC3E}">
        <p14:creationId xmlns:p14="http://schemas.microsoft.com/office/powerpoint/2010/main" val="31598666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B8A02-F628-4F1F-8226-7C66CEA0D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/>
          <a:lstStyle/>
          <a:p>
            <a:r>
              <a:rPr lang="en-CH" dirty="0"/>
              <a:t>No triplet, passive protection by the Spoiler</a:t>
            </a:r>
          </a:p>
        </p:txBody>
      </p:sp>
      <p:pic>
        <p:nvPicPr>
          <p:cNvPr id="5" name="Content Placeholder 4" descr="Chart, line chart&#10;&#10;Description automatically generated">
            <a:extLst>
              <a:ext uri="{FF2B5EF4-FFF2-40B4-BE49-F238E27FC236}">
                <a16:creationId xmlns:a16="http://schemas.microsoft.com/office/drawing/2014/main" id="{3914D273-7179-4623-A31E-C578C89FCC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503" y="2656557"/>
            <a:ext cx="4428492" cy="2426835"/>
          </a:xfrm>
        </p:spPr>
      </p:pic>
      <p:pic>
        <p:nvPicPr>
          <p:cNvPr id="6" name="Picture 5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3E5773AC-1D5B-45C2-A9C5-9F27677716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147" y="1381866"/>
            <a:ext cx="6133350" cy="14447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377017F-E3F4-442C-8F03-396D56FC2287}"/>
              </a:ext>
            </a:extLst>
          </p:cNvPr>
          <p:cNvSpPr txBox="1"/>
          <p:nvPr/>
        </p:nvSpPr>
        <p:spPr>
          <a:xfrm>
            <a:off x="5554485" y="1623748"/>
            <a:ext cx="946317" cy="33483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sz="788" dirty="0"/>
              <a:t>Defocusing</a:t>
            </a:r>
            <a:br>
              <a:rPr lang="en-CH" sz="788" dirty="0"/>
            </a:br>
            <a:r>
              <a:rPr lang="en-CH" sz="788" dirty="0"/>
              <a:t>triplet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C183AAD-691A-458A-BB57-467A224BB7FF}"/>
              </a:ext>
            </a:extLst>
          </p:cNvPr>
          <p:cNvCxnSpPr>
            <a:cxnSpLocks/>
          </p:cNvCxnSpPr>
          <p:nvPr/>
        </p:nvCxnSpPr>
        <p:spPr>
          <a:xfrm flipV="1">
            <a:off x="5629722" y="2006002"/>
            <a:ext cx="480219" cy="262255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10947AB-8DD2-4B6C-ABB7-675BF94D0ADA}"/>
              </a:ext>
            </a:extLst>
          </p:cNvPr>
          <p:cNvCxnSpPr>
            <a:cxnSpLocks/>
          </p:cNvCxnSpPr>
          <p:nvPr/>
        </p:nvCxnSpPr>
        <p:spPr>
          <a:xfrm>
            <a:off x="5598526" y="1973118"/>
            <a:ext cx="539368" cy="295139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6124B8A7-8C4F-4261-BD25-3B6C8C69C809}"/>
              </a:ext>
            </a:extLst>
          </p:cNvPr>
          <p:cNvSpPr txBox="1"/>
          <p:nvPr/>
        </p:nvSpPr>
        <p:spPr>
          <a:xfrm>
            <a:off x="421227" y="1143696"/>
            <a:ext cx="3582116" cy="89620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85750" indent="-285750" defTabSz="6858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/>
            </a:lvl1pPr>
            <a:lvl2pPr marL="243000" indent="-243000" defTabSz="685800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/>
            </a:lvl2pPr>
            <a:lvl3pPr marL="486000" indent="-24300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/>
            </a:lvl3pPr>
            <a:lvl4pPr marL="729000" indent="-24300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/>
            </a:lvl4pPr>
            <a:lvl5pPr marL="972000" indent="-243000" defTabSz="685800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/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9pPr>
          </a:lstStyle>
          <a:p>
            <a:pPr>
              <a:spcAft>
                <a:spcPts val="600"/>
              </a:spcAft>
            </a:pPr>
            <a:r>
              <a:rPr lang="en-AT" sz="1400" dirty="0"/>
              <a:t>Spoilers get destroyed</a:t>
            </a:r>
          </a:p>
          <a:p>
            <a:pPr>
              <a:spcAft>
                <a:spcPts val="600"/>
              </a:spcAft>
            </a:pPr>
            <a:r>
              <a:rPr lang="en-AT" sz="1400" dirty="0"/>
              <a:t>Dump should survive</a:t>
            </a:r>
          </a:p>
          <a:p>
            <a:pPr>
              <a:spcAft>
                <a:spcPts val="600"/>
              </a:spcAft>
            </a:pPr>
            <a:r>
              <a:rPr lang="LID4096" sz="1400" dirty="0">
                <a:solidFill>
                  <a:srgbClr val="FF0000"/>
                </a:solidFill>
              </a:rPr>
              <a:t>Hydrodynamic tunneling not considered</a:t>
            </a:r>
            <a:endParaRPr lang="en-AT" sz="1400" dirty="0">
              <a:solidFill>
                <a:srgbClr val="FF0000"/>
              </a:solidFill>
            </a:endParaRPr>
          </a:p>
        </p:txBody>
      </p:sp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FD9ACA14-6DE9-4405-AA03-F74E1E01DA7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0007" y="2656557"/>
            <a:ext cx="4374486" cy="242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274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r>
              <a:rPr lang="en-CH" dirty="0"/>
              <a:t>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EC6A928-ADEA-4D9E-8CFE-9853BB6B1DC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404000"/>
            <a:ext cx="8089640" cy="30888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CH" sz="1600" dirty="0"/>
              <a:t>R</a:t>
            </a:r>
            <a:r>
              <a:rPr lang="en-GB" sz="1600" dirty="0"/>
              <a:t>e</a:t>
            </a:r>
            <a:r>
              <a:rPr lang="en-CH" sz="1600" dirty="0"/>
              <a:t>cap of the proposed semi-passive beam dumping system</a:t>
            </a:r>
          </a:p>
          <a:p>
            <a:pPr>
              <a:lnSpc>
                <a:spcPct val="100000"/>
              </a:lnSpc>
            </a:pPr>
            <a:r>
              <a:rPr lang="en-CH" sz="1600" dirty="0"/>
              <a:t>The </a:t>
            </a:r>
            <a:r>
              <a:rPr lang="en-CH" sz="1600" dirty="0" err="1"/>
              <a:t>HiRadMat</a:t>
            </a:r>
            <a:r>
              <a:rPr lang="en-CH" sz="1600" dirty="0"/>
              <a:t> experiment HRMT56-HED </a:t>
            </a:r>
          </a:p>
          <a:p>
            <a:pPr>
              <a:lnSpc>
                <a:spcPct val="100000"/>
              </a:lnSpc>
            </a:pPr>
            <a:r>
              <a:rPr lang="en-CH" sz="1600" dirty="0"/>
              <a:t>Current Status</a:t>
            </a:r>
          </a:p>
          <a:p>
            <a:pPr>
              <a:lnSpc>
                <a:spcPct val="100000"/>
              </a:lnSpc>
            </a:pPr>
            <a:r>
              <a:rPr lang="en-CH" sz="1600" dirty="0"/>
              <a:t>Next steps and open questions</a:t>
            </a:r>
          </a:p>
        </p:txBody>
      </p:sp>
    </p:spTree>
    <p:extLst>
      <p:ext uri="{BB962C8B-B14F-4D97-AF65-F5344CB8AC3E}">
        <p14:creationId xmlns:p14="http://schemas.microsoft.com/office/powerpoint/2010/main" val="1576599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Chart, bar chart&#10;&#10;Description automatically generated">
            <a:extLst>
              <a:ext uri="{FF2B5EF4-FFF2-40B4-BE49-F238E27FC236}">
                <a16:creationId xmlns:a16="http://schemas.microsoft.com/office/drawing/2014/main" id="{66AE5A3F-6671-4D88-8A71-792940A6EC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67997" y="3353712"/>
            <a:ext cx="4221639" cy="1322555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2A93F2C-0BC3-4D97-81EF-F20E5794C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Challenges concerning the FCC-</a:t>
            </a:r>
            <a:r>
              <a:rPr lang="en-CH" dirty="0" err="1"/>
              <a:t>ee</a:t>
            </a:r>
            <a:r>
              <a:rPr lang="en-CH" dirty="0"/>
              <a:t> beam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7">
                <a:extLst>
                  <a:ext uri="{FF2B5EF4-FFF2-40B4-BE49-F238E27FC236}">
                    <a16:creationId xmlns:a16="http://schemas.microsoft.com/office/drawing/2014/main" id="{569D700F-32C5-43C2-9AC3-774DE5B02287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219423764"/>
                  </p:ext>
                </p:extLst>
              </p:nvPr>
            </p:nvGraphicFramePr>
            <p:xfrm>
              <a:off x="1115616" y="1430219"/>
              <a:ext cx="6912768" cy="150157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6798">
                      <a:extLst>
                        <a:ext uri="{9D8B030D-6E8A-4147-A177-3AD203B41FA5}">
                          <a16:colId xmlns:a16="http://schemas.microsoft.com/office/drawing/2014/main" val="774170622"/>
                        </a:ext>
                      </a:extLst>
                    </a:gridCol>
                    <a:gridCol w="925817">
                      <a:extLst>
                        <a:ext uri="{9D8B030D-6E8A-4147-A177-3AD203B41FA5}">
                          <a16:colId xmlns:a16="http://schemas.microsoft.com/office/drawing/2014/main" val="2877854952"/>
                        </a:ext>
                      </a:extLst>
                    </a:gridCol>
                    <a:gridCol w="1218137">
                      <a:extLst>
                        <a:ext uri="{9D8B030D-6E8A-4147-A177-3AD203B41FA5}">
                          <a16:colId xmlns:a16="http://schemas.microsoft.com/office/drawing/2014/main" val="1176557732"/>
                        </a:ext>
                      </a:extLst>
                    </a:gridCol>
                    <a:gridCol w="1183344">
                      <a:extLst>
                        <a:ext uri="{9D8B030D-6E8A-4147-A177-3AD203B41FA5}">
                          <a16:colId xmlns:a16="http://schemas.microsoft.com/office/drawing/2014/main" val="1334807724"/>
                        </a:ext>
                      </a:extLst>
                    </a:gridCol>
                    <a:gridCol w="782278">
                      <a:extLst>
                        <a:ext uri="{9D8B030D-6E8A-4147-A177-3AD203B41FA5}">
                          <a16:colId xmlns:a16="http://schemas.microsoft.com/office/drawing/2014/main" val="1726273820"/>
                        </a:ext>
                      </a:extLst>
                    </a:gridCol>
                    <a:gridCol w="766394">
                      <a:extLst>
                        <a:ext uri="{9D8B030D-6E8A-4147-A177-3AD203B41FA5}">
                          <a16:colId xmlns:a16="http://schemas.microsoft.com/office/drawing/2014/main" val="4288053279"/>
                        </a:ext>
                      </a:extLst>
                    </a:gridCol>
                  </a:tblGrid>
                  <a:tr h="237493">
                    <a:tc>
                      <a:txBody>
                        <a:bodyPr/>
                        <a:lstStyle/>
                        <a:p>
                          <a:endParaRPr lang="en-CH" sz="8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Z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WW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ZH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1000" b="1" kern="1200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a:t>t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sz="1000" b="1" i="1" kern="1200" dirty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CH" sz="1000" b="1" kern="1200" dirty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𝐭</m:t>
                                  </m:r>
                                </m:e>
                              </m:acc>
                            </m:oMath>
                          </a14:m>
                          <a:endParaRPr lang="en-CH" sz="1000" b="1" kern="120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95238796"/>
                      </a:ext>
                    </a:extLst>
                  </a:tr>
                  <a:tr h="214208">
                    <a:tc>
                      <a:txBody>
                        <a:bodyPr/>
                        <a:lstStyle/>
                        <a:p>
                          <a:r>
                            <a:rPr lang="en-CH" sz="800" dirty="0"/>
                            <a:t>Beam</a:t>
                          </a:r>
                          <a:r>
                            <a:rPr lang="en-GB" sz="800" dirty="0"/>
                            <a:t> Energy [GeV</a:t>
                          </a:r>
                          <a:r>
                            <a:rPr lang="en-CH" sz="800" dirty="0"/>
                            <a:t>/pp</a:t>
                          </a:r>
                          <a:r>
                            <a:rPr lang="en-GB" sz="800" dirty="0"/>
                            <a:t>]</a:t>
                          </a:r>
                          <a:endParaRPr lang="en-CH" sz="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45.6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80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120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175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182.5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154347967"/>
                      </a:ext>
                    </a:extLst>
                  </a:tr>
                  <a:tr h="214208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800" dirty="0"/>
                            <a:t>Bunch population 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CH" sz="8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CH" sz="800" i="1" dirty="0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CH" sz="800" i="1" dirty="0" smtClean="0"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800" dirty="0"/>
                            <a:t>]</a:t>
                          </a:r>
                          <a:endParaRPr lang="en-CH" sz="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1.7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1.5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1.8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2.2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2.3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92659741"/>
                      </a:ext>
                    </a:extLst>
                  </a:tr>
                  <a:tr h="20780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800" dirty="0"/>
                            <a:t>Bunches / beam</a:t>
                          </a:r>
                          <a:endParaRPr lang="en-CH" sz="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16640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2000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328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59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48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25660667"/>
                      </a:ext>
                    </a:extLst>
                  </a:tr>
                  <a:tr h="214208">
                    <a:tc>
                      <a:txBody>
                        <a:bodyPr/>
                        <a:lstStyle/>
                        <a:p>
                          <a:r>
                            <a:rPr lang="en-CH" sz="800" dirty="0"/>
                            <a:t>Stored energy / beam [MJ]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20.6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3.84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1.13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0.36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0.32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943468552"/>
                      </a:ext>
                    </a:extLst>
                  </a:tr>
                  <a:tr h="40174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800" dirty="0"/>
                            <a:t>Horizontal emittance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l-GR" sz="8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l-GR" sz="800" i="0" dirty="0" smtClean="0">
                                      <a:latin typeface="Cambria Math" panose="02040503050406030204" pitchFamily="18" charset="0"/>
                                    </a:rPr>
                                    <m:t>ε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GB" sz="800" i="0" dirty="0" smtClean="0"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800" dirty="0"/>
                            <a:t> [nm]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800" dirty="0"/>
                            <a:t>Vertical emittance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l-GR" sz="8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l-GR" sz="800" i="0" dirty="0" smtClean="0">
                                      <a:latin typeface="Cambria Math" panose="02040503050406030204" pitchFamily="18" charset="0"/>
                                    </a:rPr>
                                    <m:t>ε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CH" sz="800" b="0" i="0" dirty="0" smtClean="0"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800" dirty="0"/>
                            <a:t>  [pm]</a:t>
                          </a:r>
                          <a:endParaRPr lang="en-CH" sz="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0.27</a:t>
                          </a:r>
                        </a:p>
                        <a:p>
                          <a:pPr algn="ctr"/>
                          <a:r>
                            <a:rPr lang="en-CH" sz="800" dirty="0"/>
                            <a:t>1.0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0.84</a:t>
                          </a:r>
                        </a:p>
                        <a:p>
                          <a:pPr algn="ctr"/>
                          <a:r>
                            <a:rPr lang="en-CH" sz="800" dirty="0"/>
                            <a:t>1.7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0.63</a:t>
                          </a:r>
                        </a:p>
                        <a:p>
                          <a:pPr algn="ctr"/>
                          <a:r>
                            <a:rPr lang="en-CH" sz="800" dirty="0"/>
                            <a:t>1.3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1.34</a:t>
                          </a:r>
                        </a:p>
                        <a:p>
                          <a:pPr algn="ctr"/>
                          <a:r>
                            <a:rPr lang="en-CH" sz="800" dirty="0"/>
                            <a:t>2.7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1.46</a:t>
                          </a:r>
                        </a:p>
                        <a:p>
                          <a:pPr algn="ctr"/>
                          <a:r>
                            <a:rPr lang="en-CH" sz="800" dirty="0"/>
                            <a:t>2.9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89864409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7">
                <a:extLst>
                  <a:ext uri="{FF2B5EF4-FFF2-40B4-BE49-F238E27FC236}">
                    <a16:creationId xmlns:a16="http://schemas.microsoft.com/office/drawing/2014/main" id="{569D700F-32C5-43C2-9AC3-774DE5B02287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219423764"/>
                  </p:ext>
                </p:extLst>
              </p:nvPr>
            </p:nvGraphicFramePr>
            <p:xfrm>
              <a:off x="1115616" y="1430219"/>
              <a:ext cx="6912768" cy="150157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6798">
                      <a:extLst>
                        <a:ext uri="{9D8B030D-6E8A-4147-A177-3AD203B41FA5}">
                          <a16:colId xmlns:a16="http://schemas.microsoft.com/office/drawing/2014/main" val="774170622"/>
                        </a:ext>
                      </a:extLst>
                    </a:gridCol>
                    <a:gridCol w="925817">
                      <a:extLst>
                        <a:ext uri="{9D8B030D-6E8A-4147-A177-3AD203B41FA5}">
                          <a16:colId xmlns:a16="http://schemas.microsoft.com/office/drawing/2014/main" val="2877854952"/>
                        </a:ext>
                      </a:extLst>
                    </a:gridCol>
                    <a:gridCol w="1218137">
                      <a:extLst>
                        <a:ext uri="{9D8B030D-6E8A-4147-A177-3AD203B41FA5}">
                          <a16:colId xmlns:a16="http://schemas.microsoft.com/office/drawing/2014/main" val="1176557732"/>
                        </a:ext>
                      </a:extLst>
                    </a:gridCol>
                    <a:gridCol w="1183344">
                      <a:extLst>
                        <a:ext uri="{9D8B030D-6E8A-4147-A177-3AD203B41FA5}">
                          <a16:colId xmlns:a16="http://schemas.microsoft.com/office/drawing/2014/main" val="1334807724"/>
                        </a:ext>
                      </a:extLst>
                    </a:gridCol>
                    <a:gridCol w="782278">
                      <a:extLst>
                        <a:ext uri="{9D8B030D-6E8A-4147-A177-3AD203B41FA5}">
                          <a16:colId xmlns:a16="http://schemas.microsoft.com/office/drawing/2014/main" val="1726273820"/>
                        </a:ext>
                      </a:extLst>
                    </a:gridCol>
                    <a:gridCol w="766394">
                      <a:extLst>
                        <a:ext uri="{9D8B030D-6E8A-4147-A177-3AD203B41FA5}">
                          <a16:colId xmlns:a16="http://schemas.microsoft.com/office/drawing/2014/main" val="4288053279"/>
                        </a:ext>
                      </a:extLst>
                    </a:gridCol>
                  </a:tblGrid>
                  <a:tr h="243840">
                    <a:tc>
                      <a:txBody>
                        <a:bodyPr/>
                        <a:lstStyle/>
                        <a:p>
                          <a:endParaRPr lang="en-CH" sz="8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Z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WW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ZH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347244" t="-2500" r="-1969" b="-52500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95238796"/>
                      </a:ext>
                    </a:extLst>
                  </a:tr>
                  <a:tr h="214208">
                    <a:tc>
                      <a:txBody>
                        <a:bodyPr/>
                        <a:lstStyle/>
                        <a:p>
                          <a:r>
                            <a:rPr lang="en-CH" sz="800" dirty="0"/>
                            <a:t>Beam</a:t>
                          </a:r>
                          <a:r>
                            <a:rPr lang="en-GB" sz="800" dirty="0"/>
                            <a:t> Energy [GeV</a:t>
                          </a:r>
                          <a:r>
                            <a:rPr lang="en-CH" sz="800" dirty="0"/>
                            <a:t>/pp</a:t>
                          </a:r>
                          <a:r>
                            <a:rPr lang="en-GB" sz="800" dirty="0"/>
                            <a:t>]</a:t>
                          </a:r>
                          <a:endParaRPr lang="en-CH" sz="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45.6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80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120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175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182.5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154347967"/>
                      </a:ext>
                    </a:extLst>
                  </a:tr>
                  <a:tr h="21420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599" t="-211111" r="-241018" b="-386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1.7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1.5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1.8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2.2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2.3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92659741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800" dirty="0"/>
                            <a:t>Bunches / beam</a:t>
                          </a:r>
                          <a:endParaRPr lang="en-CH" sz="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16640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2000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328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59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48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25660667"/>
                      </a:ext>
                    </a:extLst>
                  </a:tr>
                  <a:tr h="214208">
                    <a:tc>
                      <a:txBody>
                        <a:bodyPr/>
                        <a:lstStyle/>
                        <a:p>
                          <a:r>
                            <a:rPr lang="en-CH" sz="800" dirty="0"/>
                            <a:t>Stored energy / beam [MJ]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20.6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3.84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1.13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0.36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0.32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943468552"/>
                      </a:ext>
                    </a:extLst>
                  </a:tr>
                  <a:tr h="40174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599" t="-275758" r="-241018" b="-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0.27</a:t>
                          </a:r>
                        </a:p>
                        <a:p>
                          <a:pPr algn="ctr"/>
                          <a:r>
                            <a:rPr lang="en-CH" sz="800" dirty="0"/>
                            <a:t>1.0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0.84</a:t>
                          </a:r>
                        </a:p>
                        <a:p>
                          <a:pPr algn="ctr"/>
                          <a:r>
                            <a:rPr lang="en-CH" sz="800" dirty="0"/>
                            <a:t>1.7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0.63</a:t>
                          </a:r>
                        </a:p>
                        <a:p>
                          <a:pPr algn="ctr"/>
                          <a:r>
                            <a:rPr lang="en-CH" sz="800" dirty="0"/>
                            <a:t>1.3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1.34</a:t>
                          </a:r>
                        </a:p>
                        <a:p>
                          <a:pPr algn="ctr"/>
                          <a:r>
                            <a:rPr lang="en-CH" sz="800" dirty="0"/>
                            <a:t>2.7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1.46</a:t>
                          </a:r>
                        </a:p>
                        <a:p>
                          <a:pPr algn="ctr"/>
                          <a:r>
                            <a:rPr lang="en-CH" sz="800" dirty="0"/>
                            <a:t>2.9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89864409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E8D0129F-A0DC-4CAF-87AB-F41A3C852A4F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925984266"/>
                  </p:ext>
                </p:extLst>
              </p:nvPr>
            </p:nvGraphicFramePr>
            <p:xfrm>
              <a:off x="1115616" y="1419622"/>
              <a:ext cx="6913004" cy="151216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7034">
                      <a:extLst>
                        <a:ext uri="{9D8B030D-6E8A-4147-A177-3AD203B41FA5}">
                          <a16:colId xmlns:a16="http://schemas.microsoft.com/office/drawing/2014/main" val="774170622"/>
                        </a:ext>
                      </a:extLst>
                    </a:gridCol>
                    <a:gridCol w="925817">
                      <a:extLst>
                        <a:ext uri="{9D8B030D-6E8A-4147-A177-3AD203B41FA5}">
                          <a16:colId xmlns:a16="http://schemas.microsoft.com/office/drawing/2014/main" val="2877854952"/>
                        </a:ext>
                      </a:extLst>
                    </a:gridCol>
                    <a:gridCol w="1218137">
                      <a:extLst>
                        <a:ext uri="{9D8B030D-6E8A-4147-A177-3AD203B41FA5}">
                          <a16:colId xmlns:a16="http://schemas.microsoft.com/office/drawing/2014/main" val="1176557732"/>
                        </a:ext>
                      </a:extLst>
                    </a:gridCol>
                    <a:gridCol w="1183344">
                      <a:extLst>
                        <a:ext uri="{9D8B030D-6E8A-4147-A177-3AD203B41FA5}">
                          <a16:colId xmlns:a16="http://schemas.microsoft.com/office/drawing/2014/main" val="1334807724"/>
                        </a:ext>
                      </a:extLst>
                    </a:gridCol>
                    <a:gridCol w="782278">
                      <a:extLst>
                        <a:ext uri="{9D8B030D-6E8A-4147-A177-3AD203B41FA5}">
                          <a16:colId xmlns:a16="http://schemas.microsoft.com/office/drawing/2014/main" val="1726273820"/>
                        </a:ext>
                      </a:extLst>
                    </a:gridCol>
                    <a:gridCol w="766394">
                      <a:extLst>
                        <a:ext uri="{9D8B030D-6E8A-4147-A177-3AD203B41FA5}">
                          <a16:colId xmlns:a16="http://schemas.microsoft.com/office/drawing/2014/main" val="4288053279"/>
                        </a:ext>
                      </a:extLst>
                    </a:gridCol>
                  </a:tblGrid>
                  <a:tr h="247625">
                    <a:tc>
                      <a:txBody>
                        <a:bodyPr/>
                        <a:lstStyle/>
                        <a:p>
                          <a:endParaRPr lang="en-CH" sz="8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Z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WW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ZH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10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a:t>t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sz="1000" b="1" i="1" kern="1200" dirty="0" smtClean="0">
                                      <a:solidFill>
                                        <a:schemeClr val="bg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accPr>
                                <m:e>
                                  <m:r>
                                    <a:rPr lang="en-CH" sz="1000" b="1" i="0" kern="1200" dirty="0" smtClean="0">
                                      <a:solidFill>
                                        <a:schemeClr val="bg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𝐭</m:t>
                                  </m:r>
                                </m:e>
                              </m:acc>
                            </m:oMath>
                          </a14:m>
                          <a:endParaRPr lang="en-CH" sz="800" b="1" i="0" kern="1200" dirty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95238796"/>
                      </a:ext>
                    </a:extLst>
                  </a:tr>
                  <a:tr h="216672">
                    <a:tc>
                      <a:txBody>
                        <a:bodyPr/>
                        <a:lstStyle/>
                        <a:p>
                          <a:r>
                            <a:rPr lang="en-CH" sz="800" dirty="0"/>
                            <a:t>Beam</a:t>
                          </a:r>
                          <a:r>
                            <a:rPr lang="en-GB" sz="800" dirty="0"/>
                            <a:t> Energy [GeV</a:t>
                          </a:r>
                          <a:r>
                            <a:rPr lang="en-CH" sz="800" dirty="0"/>
                            <a:t>/pp</a:t>
                          </a:r>
                          <a:r>
                            <a:rPr lang="en-GB" sz="800" dirty="0"/>
                            <a:t>]</a:t>
                          </a:r>
                          <a:endParaRPr lang="en-CH" sz="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45.6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80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120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175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182.5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54347967"/>
                      </a:ext>
                    </a:extLst>
                  </a:tr>
                  <a:tr h="216672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800" dirty="0"/>
                            <a:t>Bunch population 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CH" sz="8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CH" sz="800" i="1" dirty="0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CH" sz="800" i="1" dirty="0" smtClean="0"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800" dirty="0"/>
                            <a:t>]</a:t>
                          </a:r>
                          <a:endParaRPr lang="en-CH" sz="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1.7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1.5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1.8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2.2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2.3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92659741"/>
                      </a:ext>
                    </a:extLst>
                  </a:tr>
                  <a:tr h="216672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800" dirty="0"/>
                            <a:t>Bunches / beam</a:t>
                          </a:r>
                          <a:endParaRPr lang="en-CH" sz="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16640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2000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328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59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48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25660667"/>
                      </a:ext>
                    </a:extLst>
                  </a:tr>
                  <a:tr h="216672">
                    <a:tc>
                      <a:txBody>
                        <a:bodyPr/>
                        <a:lstStyle/>
                        <a:p>
                          <a:r>
                            <a:rPr lang="en-CH" sz="800" dirty="0"/>
                            <a:t>Stored energy / beam [MJ]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20.6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3.84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1.13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0.36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0.32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43468552"/>
                      </a:ext>
                    </a:extLst>
                  </a:tr>
                  <a:tr h="397855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800" dirty="0"/>
                            <a:t>Horizontal emittance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l-GR" sz="8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l-GR" sz="800" i="0" dirty="0" smtClean="0">
                                      <a:latin typeface="Cambria Math" panose="02040503050406030204" pitchFamily="18" charset="0"/>
                                    </a:rPr>
                                    <m:t>ε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GB" sz="800" i="0" dirty="0" smtClean="0"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800" dirty="0"/>
                            <a:t> [nm]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800" dirty="0"/>
                            <a:t>Vertical emittance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l-GR" sz="8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l-GR" sz="800" i="0" dirty="0" smtClean="0">
                                      <a:latin typeface="Cambria Math" panose="02040503050406030204" pitchFamily="18" charset="0"/>
                                    </a:rPr>
                                    <m:t>ε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CH" sz="800" b="0" i="0" dirty="0" smtClean="0"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800" dirty="0"/>
                            <a:t>  [pm]</a:t>
                          </a:r>
                          <a:endParaRPr lang="en-CH" sz="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0.27</a:t>
                          </a:r>
                        </a:p>
                        <a:p>
                          <a:pPr algn="ctr"/>
                          <a:r>
                            <a:rPr lang="en-CH" sz="800" dirty="0"/>
                            <a:t>1.0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0.84</a:t>
                          </a:r>
                        </a:p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1.7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0.63</a:t>
                          </a:r>
                        </a:p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1.3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1.34</a:t>
                          </a:r>
                        </a:p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2.7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1.46</a:t>
                          </a:r>
                        </a:p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2.9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9864409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E8D0129F-A0DC-4CAF-87AB-F41A3C852A4F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925984266"/>
                  </p:ext>
                </p:extLst>
              </p:nvPr>
            </p:nvGraphicFramePr>
            <p:xfrm>
              <a:off x="1115616" y="1419622"/>
              <a:ext cx="6913004" cy="151216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7034">
                      <a:extLst>
                        <a:ext uri="{9D8B030D-6E8A-4147-A177-3AD203B41FA5}">
                          <a16:colId xmlns:a16="http://schemas.microsoft.com/office/drawing/2014/main" val="774170622"/>
                        </a:ext>
                      </a:extLst>
                    </a:gridCol>
                    <a:gridCol w="925817">
                      <a:extLst>
                        <a:ext uri="{9D8B030D-6E8A-4147-A177-3AD203B41FA5}">
                          <a16:colId xmlns:a16="http://schemas.microsoft.com/office/drawing/2014/main" val="2877854952"/>
                        </a:ext>
                      </a:extLst>
                    </a:gridCol>
                    <a:gridCol w="1218137">
                      <a:extLst>
                        <a:ext uri="{9D8B030D-6E8A-4147-A177-3AD203B41FA5}">
                          <a16:colId xmlns:a16="http://schemas.microsoft.com/office/drawing/2014/main" val="1176557732"/>
                        </a:ext>
                      </a:extLst>
                    </a:gridCol>
                    <a:gridCol w="1183344">
                      <a:extLst>
                        <a:ext uri="{9D8B030D-6E8A-4147-A177-3AD203B41FA5}">
                          <a16:colId xmlns:a16="http://schemas.microsoft.com/office/drawing/2014/main" val="1334807724"/>
                        </a:ext>
                      </a:extLst>
                    </a:gridCol>
                    <a:gridCol w="782278">
                      <a:extLst>
                        <a:ext uri="{9D8B030D-6E8A-4147-A177-3AD203B41FA5}">
                          <a16:colId xmlns:a16="http://schemas.microsoft.com/office/drawing/2014/main" val="1726273820"/>
                        </a:ext>
                      </a:extLst>
                    </a:gridCol>
                    <a:gridCol w="766394">
                      <a:extLst>
                        <a:ext uri="{9D8B030D-6E8A-4147-A177-3AD203B41FA5}">
                          <a16:colId xmlns:a16="http://schemas.microsoft.com/office/drawing/2014/main" val="4288053279"/>
                        </a:ext>
                      </a:extLst>
                    </a:gridCol>
                  </a:tblGrid>
                  <a:tr h="247625">
                    <a:tc>
                      <a:txBody>
                        <a:bodyPr/>
                        <a:lstStyle/>
                        <a:p>
                          <a:endParaRPr lang="en-CH" sz="8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Z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WW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ZH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347638" t="-2439" r="-1575" b="-514634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95238796"/>
                      </a:ext>
                    </a:extLst>
                  </a:tr>
                  <a:tr h="216672">
                    <a:tc>
                      <a:txBody>
                        <a:bodyPr/>
                        <a:lstStyle/>
                        <a:p>
                          <a:r>
                            <a:rPr lang="en-CH" sz="800" dirty="0"/>
                            <a:t>Beam</a:t>
                          </a:r>
                          <a:r>
                            <a:rPr lang="en-GB" sz="800" dirty="0"/>
                            <a:t> Energy [GeV</a:t>
                          </a:r>
                          <a:r>
                            <a:rPr lang="en-CH" sz="800" dirty="0"/>
                            <a:t>/pp</a:t>
                          </a:r>
                          <a:r>
                            <a:rPr lang="en-GB" sz="800" dirty="0"/>
                            <a:t>]</a:t>
                          </a:r>
                          <a:endParaRPr lang="en-CH" sz="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45.6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80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120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175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182.5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54347967"/>
                      </a:ext>
                    </a:extLst>
                  </a:tr>
                  <a:tr h="21667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599" t="-213889" r="-241018" b="-388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1.7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1.5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1.8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2.2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2.3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92659741"/>
                      </a:ext>
                    </a:extLst>
                  </a:tr>
                  <a:tr h="216672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800" dirty="0"/>
                            <a:t>Bunches / beam</a:t>
                          </a:r>
                          <a:endParaRPr lang="en-CH" sz="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16640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2000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328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59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48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25660667"/>
                      </a:ext>
                    </a:extLst>
                  </a:tr>
                  <a:tr h="216672">
                    <a:tc>
                      <a:txBody>
                        <a:bodyPr/>
                        <a:lstStyle/>
                        <a:p>
                          <a:r>
                            <a:rPr lang="en-CH" sz="800" dirty="0"/>
                            <a:t>Stored energy / beam [MJ]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20.6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3.84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1.13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0.36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0.32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43468552"/>
                      </a:ext>
                    </a:extLst>
                  </a:tr>
                  <a:tr h="39785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599" t="-278788" r="-241018" b="-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/>
                            <a:t>0.27</a:t>
                          </a:r>
                        </a:p>
                        <a:p>
                          <a:pPr algn="ctr"/>
                          <a:r>
                            <a:rPr lang="en-CH" sz="800" dirty="0"/>
                            <a:t>1.0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0.84</a:t>
                          </a:r>
                        </a:p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1.7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0.63</a:t>
                          </a:r>
                        </a:p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1.3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1.34</a:t>
                          </a:r>
                        </a:p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2.7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1.46</a:t>
                          </a:r>
                        </a:p>
                        <a:p>
                          <a:pPr algn="ctr"/>
                          <a:r>
                            <a:rPr lang="en-CH" sz="800" dirty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</a:rPr>
                            <a:t>2.9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9864409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1" name="Picture 10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0E9153A2-54B4-4C50-A29B-5E2147C9EF6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3528" y="3219822"/>
            <a:ext cx="4104456" cy="134363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E016775-6025-43D2-B6A5-011E393880C1}"/>
              </a:ext>
            </a:extLst>
          </p:cNvPr>
          <p:cNvSpPr txBox="1"/>
          <p:nvPr/>
        </p:nvSpPr>
        <p:spPr>
          <a:xfrm>
            <a:off x="3419872" y="3597921"/>
            <a:ext cx="756084" cy="33483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sz="788" dirty="0"/>
              <a:t>Defocusing</a:t>
            </a:r>
            <a:br>
              <a:rPr lang="en-CH" sz="788" dirty="0"/>
            </a:br>
            <a:r>
              <a:rPr lang="en-CH" sz="788" dirty="0"/>
              <a:t>triplet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55DEAC4-06F4-4AD3-8177-C0B30232E2DB}"/>
              </a:ext>
            </a:extLst>
          </p:cNvPr>
          <p:cNvSpPr/>
          <p:nvPr/>
        </p:nvSpPr>
        <p:spPr>
          <a:xfrm>
            <a:off x="4289684" y="3999874"/>
            <a:ext cx="270913" cy="52536"/>
          </a:xfrm>
          <a:prstGeom prst="ellipse">
            <a:avLst/>
          </a:prstGeom>
          <a:solidFill>
            <a:srgbClr val="1F77B4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D2293D7-AA75-4955-A02D-8A7186876B08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4425141" y="3433601"/>
            <a:ext cx="362883" cy="5662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B1CB15D-308F-4FC2-BE9F-71D069EA8036}"/>
              </a:ext>
            </a:extLst>
          </p:cNvPr>
          <p:cNvCxnSpPr>
            <a:cxnSpLocks/>
          </p:cNvCxnSpPr>
          <p:nvPr/>
        </p:nvCxnSpPr>
        <p:spPr>
          <a:xfrm>
            <a:off x="4425140" y="4048404"/>
            <a:ext cx="362884" cy="4668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8971E96C-31A4-4DF6-90A2-BEF5A867A2D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3730424"/>
              </p:ext>
            </p:extLst>
          </p:nvPr>
        </p:nvGraphicFramePr>
        <p:xfrm>
          <a:off x="4141879" y="1422900"/>
          <a:ext cx="1531264" cy="1493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5632">
                  <a:extLst>
                    <a:ext uri="{9D8B030D-6E8A-4147-A177-3AD203B41FA5}">
                      <a16:colId xmlns:a16="http://schemas.microsoft.com/office/drawing/2014/main" val="2877854952"/>
                    </a:ext>
                  </a:extLst>
                </a:gridCol>
                <a:gridCol w="765632">
                  <a:extLst>
                    <a:ext uri="{9D8B030D-6E8A-4147-A177-3AD203B41FA5}">
                      <a16:colId xmlns:a16="http://schemas.microsoft.com/office/drawing/2014/main" val="3500976600"/>
                    </a:ext>
                  </a:extLst>
                </a:gridCol>
              </a:tblGrid>
              <a:tr h="247625">
                <a:tc>
                  <a:txBody>
                    <a:bodyPr/>
                    <a:lstStyle/>
                    <a:p>
                      <a:pPr algn="ctr"/>
                      <a:r>
                        <a:rPr lang="en-CH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8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SuperKEKB</a:t>
                      </a:r>
                      <a:endParaRPr lang="en-CH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5238796"/>
                  </a:ext>
                </a:extLst>
              </a:tr>
              <a:tr h="216672">
                <a:tc>
                  <a:txBody>
                    <a:bodyPr/>
                    <a:lstStyle/>
                    <a:p>
                      <a:pPr algn="ctr"/>
                      <a:r>
                        <a:rPr lang="en-CH" sz="800" b="0" dirty="0"/>
                        <a:t>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800" b="0" dirty="0"/>
                        <a:t>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54347967"/>
                  </a:ext>
                </a:extLst>
              </a:tr>
              <a:tr h="216672">
                <a:tc>
                  <a:txBody>
                    <a:bodyPr/>
                    <a:lstStyle/>
                    <a:p>
                      <a:pPr algn="ctr"/>
                      <a:r>
                        <a:rPr lang="en-CH" sz="800" b="0" dirty="0"/>
                        <a:t>8.3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800" b="0" dirty="0"/>
                        <a:t>0.653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2659741"/>
                  </a:ext>
                </a:extLst>
              </a:tr>
              <a:tr h="216672">
                <a:tc>
                  <a:txBody>
                    <a:bodyPr/>
                    <a:lstStyle/>
                    <a:p>
                      <a:pPr algn="ctr"/>
                      <a:r>
                        <a:rPr lang="en-CH" sz="800" b="0" dirty="0"/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800" b="0" dirty="0"/>
                        <a:t>2500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5660667"/>
                  </a:ext>
                </a:extLst>
              </a:tr>
              <a:tr h="216672">
                <a:tc>
                  <a:txBody>
                    <a:bodyPr/>
                    <a:lstStyle/>
                    <a:p>
                      <a:pPr algn="ctr"/>
                      <a:r>
                        <a:rPr lang="en-CH" sz="800" b="0" dirty="0"/>
                        <a:t>0.12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800" b="0" dirty="0"/>
                        <a:t>0.18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43468552"/>
                  </a:ext>
                </a:extLst>
              </a:tr>
              <a:tr h="379161">
                <a:tc>
                  <a:txBody>
                    <a:bodyPr/>
                    <a:lstStyle/>
                    <a:p>
                      <a:pPr algn="ctr"/>
                      <a:endParaRPr lang="en-CH" sz="800" b="0" dirty="0"/>
                    </a:p>
                    <a:p>
                      <a:pPr algn="ctr"/>
                      <a:endParaRPr lang="en-CH" sz="8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800" b="0" dirty="0"/>
                        <a:t>4.6</a:t>
                      </a:r>
                    </a:p>
                    <a:p>
                      <a:pPr algn="ctr"/>
                      <a:r>
                        <a:rPr lang="en-CH" sz="800" b="0" dirty="0"/>
                        <a:t>11.5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8644098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19B04CEE-DA5A-443D-9350-1D253B4D343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0627930"/>
              </p:ext>
            </p:extLst>
          </p:nvPr>
        </p:nvGraphicFramePr>
        <p:xfrm>
          <a:off x="4141642" y="1419623"/>
          <a:ext cx="1531263" cy="15121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1263">
                  <a:extLst>
                    <a:ext uri="{9D8B030D-6E8A-4147-A177-3AD203B41FA5}">
                      <a16:colId xmlns:a16="http://schemas.microsoft.com/office/drawing/2014/main" val="2877854952"/>
                    </a:ext>
                  </a:extLst>
                </a:gridCol>
              </a:tblGrid>
              <a:tr h="250724">
                <a:tc>
                  <a:txBody>
                    <a:bodyPr/>
                    <a:lstStyle/>
                    <a:p>
                      <a:pPr algn="ctr"/>
                      <a:r>
                        <a:rPr lang="en-CH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Z, New Layout (4 IPs)</a:t>
                      </a:r>
                      <a:endParaRPr lang="en-CH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5238796"/>
                  </a:ext>
                </a:extLst>
              </a:tr>
              <a:tr h="219384">
                <a:tc>
                  <a:txBody>
                    <a:bodyPr/>
                    <a:lstStyle/>
                    <a:p>
                      <a:pPr algn="ctr"/>
                      <a:r>
                        <a:rPr lang="en-CH" sz="800" b="1" dirty="0"/>
                        <a:t>45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54347967"/>
                  </a:ext>
                </a:extLst>
              </a:tr>
              <a:tr h="219384">
                <a:tc>
                  <a:txBody>
                    <a:bodyPr/>
                    <a:lstStyle/>
                    <a:p>
                      <a:pPr algn="ctr"/>
                      <a:r>
                        <a:rPr lang="en-CH" sz="800" b="1" dirty="0"/>
                        <a:t>2.76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2659741"/>
                  </a:ext>
                </a:extLst>
              </a:tr>
              <a:tr h="219384">
                <a:tc>
                  <a:txBody>
                    <a:bodyPr/>
                    <a:lstStyle/>
                    <a:p>
                      <a:pPr algn="ctr"/>
                      <a:r>
                        <a:rPr lang="en-CH" sz="800" b="1" dirty="0"/>
                        <a:t>8800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5660667"/>
                  </a:ext>
                </a:extLst>
              </a:tr>
              <a:tr h="219384">
                <a:tc>
                  <a:txBody>
                    <a:bodyPr/>
                    <a:lstStyle/>
                    <a:p>
                      <a:pPr algn="ctr"/>
                      <a:r>
                        <a:rPr lang="en-CH" sz="800" b="1" dirty="0"/>
                        <a:t>17.5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43468552"/>
                  </a:ext>
                </a:extLst>
              </a:tr>
              <a:tr h="383907">
                <a:tc>
                  <a:txBody>
                    <a:bodyPr/>
                    <a:lstStyle/>
                    <a:p>
                      <a:pPr algn="ctr"/>
                      <a:r>
                        <a:rPr lang="en-CH" sz="800" b="1" dirty="0"/>
                        <a:t>0.71</a:t>
                      </a:r>
                    </a:p>
                    <a:p>
                      <a:pPr algn="ctr"/>
                      <a:r>
                        <a:rPr lang="en-CH" sz="800" b="1" dirty="0"/>
                        <a:t>1.42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86440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1648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B8A02-F628-4F1F-8226-7C66CEA0D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/>
          <a:lstStyle/>
          <a:p>
            <a:r>
              <a:rPr lang="en-CH" dirty="0"/>
              <a:t>Peak Energy Deposition, with triplet, no dilution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52C2A7-091D-4773-8974-DF2100DA141F}"/>
              </a:ext>
            </a:extLst>
          </p:cNvPr>
          <p:cNvSpPr txBox="1"/>
          <p:nvPr/>
        </p:nvSpPr>
        <p:spPr>
          <a:xfrm>
            <a:off x="2267744" y="4037117"/>
            <a:ext cx="4608512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CH" sz="1600" dirty="0"/>
              <a:t>assuming a 6 m long 1.0 g/cm</a:t>
            </a:r>
            <a:r>
              <a:rPr lang="en-CH" sz="1600" baseline="30000" dirty="0"/>
              <a:t>3</a:t>
            </a:r>
            <a:r>
              <a:rPr lang="en-CH" sz="1600" dirty="0"/>
              <a:t> graphite block</a:t>
            </a:r>
            <a:endParaRPr lang="en-GB" sz="1600" dirty="0"/>
          </a:p>
        </p:txBody>
      </p:sp>
      <p:pic>
        <p:nvPicPr>
          <p:cNvPr id="12" name="Picture 11" descr="Chart, line chart, histogram&#10;&#10;Description automatically generated">
            <a:extLst>
              <a:ext uri="{FF2B5EF4-FFF2-40B4-BE49-F238E27FC236}">
                <a16:creationId xmlns:a16="http://schemas.microsoft.com/office/drawing/2014/main" id="{6FF8FE72-A15B-40D4-A1D4-7CDD86BE595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1" t="6602" r="8000" b="3801"/>
          <a:stretch/>
        </p:blipFill>
        <p:spPr>
          <a:xfrm>
            <a:off x="76598" y="1308696"/>
            <a:ext cx="4495402" cy="2766401"/>
          </a:xfrm>
          <a:prstGeom prst="rect">
            <a:avLst/>
          </a:prstGeom>
        </p:spPr>
      </p:pic>
      <p:pic>
        <p:nvPicPr>
          <p:cNvPr id="14" name="Picture 13" descr="Chart, line chart, histogram&#10;&#10;Description automatically generated">
            <a:extLst>
              <a:ext uri="{FF2B5EF4-FFF2-40B4-BE49-F238E27FC236}">
                <a16:creationId xmlns:a16="http://schemas.microsoft.com/office/drawing/2014/main" id="{8C54371C-3219-4FC2-9962-35CEB033098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1" t="8001" r="8000" b="3800"/>
          <a:stretch/>
        </p:blipFill>
        <p:spPr>
          <a:xfrm>
            <a:off x="4602604" y="1339972"/>
            <a:ext cx="4515127" cy="273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79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1C245-3065-41BA-A019-985CCFFE5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/>
          <a:lstStyle/>
          <a:p>
            <a:r>
              <a:rPr lang="en-CH" dirty="0"/>
              <a:t>Passive Beam Diluter Concept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111BA0-2152-490F-B364-E60692FBDE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131590"/>
            <a:ext cx="8263350" cy="1503968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00000"/>
              </a:lnSpc>
              <a:spcBef>
                <a:spcPts val="1350"/>
              </a:spcBef>
              <a:buFont typeface="Arial" panose="020B0604020202020204" pitchFamily="34" charset="0"/>
              <a:buChar char="•"/>
            </a:pPr>
            <a:r>
              <a:rPr lang="en-CH" sz="1800" dirty="0"/>
              <a:t>Dilution of the beam by multiple coulomb scattering and Bremsstrahlung energy losses</a:t>
            </a:r>
          </a:p>
          <a:p>
            <a:pPr marL="285750" indent="-285750">
              <a:lnSpc>
                <a:spcPct val="100000"/>
              </a:lnSpc>
              <a:spcBef>
                <a:spcPts val="135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Bremsstrahlung-induced shower build-up contributes to the energy deposition in the </a:t>
            </a:r>
            <a:r>
              <a:rPr lang="en-CH" sz="1800" dirty="0"/>
              <a:t>S</a:t>
            </a:r>
            <a:r>
              <a:rPr lang="en-US" sz="1800" dirty="0" err="1"/>
              <a:t>poiler</a:t>
            </a:r>
            <a:r>
              <a:rPr lang="en-CH" sz="1800" dirty="0"/>
              <a:t>.</a:t>
            </a:r>
          </a:p>
        </p:txBody>
      </p:sp>
      <p:pic>
        <p:nvPicPr>
          <p:cNvPr id="5" name="Picture 4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488FEFCB-E3A2-4027-94EC-C2E2BD6E34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476" y="2562822"/>
            <a:ext cx="7357486" cy="17331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1404499-7057-4F99-A75F-9260DDE830A6}"/>
              </a:ext>
            </a:extLst>
          </p:cNvPr>
          <p:cNvSpPr txBox="1"/>
          <p:nvPr/>
        </p:nvSpPr>
        <p:spPr>
          <a:xfrm>
            <a:off x="3995936" y="2854513"/>
            <a:ext cx="756084" cy="33483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sz="788" dirty="0"/>
              <a:t>Defocusing</a:t>
            </a:r>
            <a:br>
              <a:rPr lang="en-CH" sz="788" dirty="0"/>
            </a:br>
            <a:r>
              <a:rPr lang="en-CH" sz="788" dirty="0"/>
              <a:t>triplet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5F507E-762B-42BA-8A1F-B0E275F651DE}"/>
              </a:ext>
            </a:extLst>
          </p:cNvPr>
          <p:cNvSpPr txBox="1"/>
          <p:nvPr/>
        </p:nvSpPr>
        <p:spPr>
          <a:xfrm>
            <a:off x="3851920" y="4055998"/>
            <a:ext cx="108012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sz="1100" dirty="0">
                <a:solidFill>
                  <a:srgbClr val="000000"/>
                </a:solidFill>
              </a:rPr>
              <a:t>~350 – 700 m</a:t>
            </a:r>
          </a:p>
        </p:txBody>
      </p:sp>
    </p:spTree>
    <p:extLst>
      <p:ext uri="{BB962C8B-B14F-4D97-AF65-F5344CB8AC3E}">
        <p14:creationId xmlns:p14="http://schemas.microsoft.com/office/powerpoint/2010/main" val="4262815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video game&#10;&#10;Description automatically generated with medium confidence">
            <a:extLst>
              <a:ext uri="{FF2B5EF4-FFF2-40B4-BE49-F238E27FC236}">
                <a16:creationId xmlns:a16="http://schemas.microsoft.com/office/drawing/2014/main" id="{758241C7-368A-43A1-8FA5-8BBFAF87067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96" b="12854"/>
          <a:stretch/>
        </p:blipFill>
        <p:spPr>
          <a:xfrm>
            <a:off x="0" y="627534"/>
            <a:ext cx="9144000" cy="24482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58848AB-FD8C-4895-8239-E2785588D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/>
          <a:lstStyle/>
          <a:p>
            <a:r>
              <a:rPr lang="en-CH" dirty="0"/>
              <a:t>A semi-passive beam dumping system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E9E6B3D-BF05-423A-8BDD-C77F664CEF7B}"/>
              </a:ext>
            </a:extLst>
          </p:cNvPr>
          <p:cNvCxnSpPr>
            <a:cxnSpLocks/>
          </p:cNvCxnSpPr>
          <p:nvPr/>
        </p:nvCxnSpPr>
        <p:spPr>
          <a:xfrm flipV="1">
            <a:off x="1331640" y="1493928"/>
            <a:ext cx="6824808" cy="156808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0785BEF-01A2-4EEB-BD55-86542FB9CE95}"/>
              </a:ext>
            </a:extLst>
          </p:cNvPr>
          <p:cNvCxnSpPr>
            <a:cxnSpLocks/>
          </p:cNvCxnSpPr>
          <p:nvPr/>
        </p:nvCxnSpPr>
        <p:spPr>
          <a:xfrm flipV="1">
            <a:off x="2439952" y="1972626"/>
            <a:ext cx="783704" cy="18840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F648183-4886-4F8A-810B-1D52C9370875}"/>
              </a:ext>
            </a:extLst>
          </p:cNvPr>
          <p:cNvCxnSpPr>
            <a:cxnSpLocks/>
          </p:cNvCxnSpPr>
          <p:nvPr/>
        </p:nvCxnSpPr>
        <p:spPr>
          <a:xfrm flipV="1">
            <a:off x="1232616" y="2191634"/>
            <a:ext cx="1024128" cy="2255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D474D6A-0E77-4FE0-AD67-7C6A7430C8EE}"/>
              </a:ext>
            </a:extLst>
          </p:cNvPr>
          <p:cNvSpPr txBox="1"/>
          <p:nvPr/>
        </p:nvSpPr>
        <p:spPr>
          <a:xfrm>
            <a:off x="4744044" y="2191634"/>
            <a:ext cx="836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H" sz="1800" dirty="0"/>
              <a:t>70 m</a:t>
            </a:r>
            <a:endParaRPr lang="en-GB" sz="18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70DB7A-3FA5-4310-80AC-B850E1CC1E04}"/>
              </a:ext>
            </a:extLst>
          </p:cNvPr>
          <p:cNvSpPr txBox="1"/>
          <p:nvPr/>
        </p:nvSpPr>
        <p:spPr>
          <a:xfrm>
            <a:off x="1380701" y="2007141"/>
            <a:ext cx="630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H" sz="1400" dirty="0"/>
              <a:t>5.5 m</a:t>
            </a:r>
            <a:endParaRPr lang="en-GB" sz="14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64CDE0E-DA63-482F-825D-5DEA88886CDF}"/>
              </a:ext>
            </a:extLst>
          </p:cNvPr>
          <p:cNvSpPr txBox="1"/>
          <p:nvPr/>
        </p:nvSpPr>
        <p:spPr>
          <a:xfrm>
            <a:off x="2455230" y="1782167"/>
            <a:ext cx="630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H" sz="1400" dirty="0"/>
              <a:t>3.0 m</a:t>
            </a:r>
            <a:endParaRPr lang="en-GB" sz="1400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D65C2C7-A7D8-4AD9-B3EF-30BF36229487}"/>
              </a:ext>
            </a:extLst>
          </p:cNvPr>
          <p:cNvSpPr/>
          <p:nvPr/>
        </p:nvSpPr>
        <p:spPr>
          <a:xfrm>
            <a:off x="958197" y="2738747"/>
            <a:ext cx="270913" cy="52536"/>
          </a:xfrm>
          <a:prstGeom prst="ellipse">
            <a:avLst/>
          </a:prstGeom>
          <a:solidFill>
            <a:srgbClr val="1F77B4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Content Placeholder 2">
            <a:extLst>
              <a:ext uri="{FF2B5EF4-FFF2-40B4-BE49-F238E27FC236}">
                <a16:creationId xmlns:a16="http://schemas.microsoft.com/office/drawing/2014/main" id="{994C9EA6-D860-4718-8A31-A7699FDA6A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242" y="1275606"/>
            <a:ext cx="6721062" cy="557685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00000"/>
              </a:lnSpc>
              <a:spcBef>
                <a:spcPts val="1350"/>
              </a:spcBef>
              <a:buFont typeface="Arial" panose="020B0604020202020204" pitchFamily="34" charset="0"/>
              <a:buChar char="•"/>
            </a:pPr>
            <a:r>
              <a:rPr lang="en-CH" sz="1800" dirty="0"/>
              <a:t>Multiple spoilers to decrease the peak load</a:t>
            </a:r>
          </a:p>
        </p:txBody>
      </p:sp>
      <p:sp>
        <p:nvSpPr>
          <p:cNvPr id="51" name="Content Placeholder 2">
            <a:extLst>
              <a:ext uri="{FF2B5EF4-FFF2-40B4-BE49-F238E27FC236}">
                <a16:creationId xmlns:a16="http://schemas.microsoft.com/office/drawing/2014/main" id="{9A3E6AAB-5616-4978-8417-59E1646A941C}"/>
              </a:ext>
            </a:extLst>
          </p:cNvPr>
          <p:cNvSpPr txBox="1">
            <a:spLocks/>
          </p:cNvSpPr>
          <p:nvPr/>
        </p:nvSpPr>
        <p:spPr>
          <a:xfrm>
            <a:off x="2905230" y="3039246"/>
            <a:ext cx="4513695" cy="17565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1800" dirty="0"/>
              <a:t>High density (1.7-1.8 g/cm</a:t>
            </a:r>
            <a:r>
              <a:rPr lang="en-CH" sz="1800" baseline="30000" dirty="0"/>
              <a:t>3</a:t>
            </a:r>
            <a:r>
              <a:rPr lang="en-CH" sz="1800" dirty="0"/>
              <a:t>) graphite</a:t>
            </a:r>
          </a:p>
          <a:p>
            <a:pPr marL="285750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1800" dirty="0"/>
              <a:t>3 cm thick</a:t>
            </a:r>
          </a:p>
          <a:p>
            <a:pPr marL="285750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1800" dirty="0"/>
              <a:t>30 cm diameter</a:t>
            </a:r>
          </a:p>
          <a:p>
            <a:pPr marL="771750" lvl="2" indent="-285750">
              <a:lnSpc>
                <a:spcPct val="100000"/>
              </a:lnSpc>
              <a:spcAft>
                <a:spcPts val="600"/>
              </a:spcAft>
            </a:pPr>
            <a:r>
              <a:rPr lang="en-CH" sz="1400" dirty="0"/>
              <a:t>Corresponding to ~15 </a:t>
            </a:r>
            <a:r>
              <a:rPr lang="el-GR" sz="1400" dirty="0"/>
              <a:t>σ</a:t>
            </a:r>
            <a:r>
              <a:rPr lang="en-CH" sz="1400" dirty="0"/>
              <a:t> horizontally</a:t>
            </a:r>
          </a:p>
          <a:p>
            <a:pPr marL="285750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1800" dirty="0"/>
              <a:t>Aluminium support</a:t>
            </a:r>
            <a:endParaRPr lang="en-CH" sz="1600" dirty="0"/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66DD6FE5-7FFE-4D8D-902E-F7C7AED5B4E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49303" y="2826667"/>
            <a:ext cx="1651538" cy="19691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70517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hart, line chart&#10;&#10;Description automatically generated">
            <a:extLst>
              <a:ext uri="{FF2B5EF4-FFF2-40B4-BE49-F238E27FC236}">
                <a16:creationId xmlns:a16="http://schemas.microsoft.com/office/drawing/2014/main" id="{C2BCF9B8-30D7-4CCA-9E91-758E8A0BA46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06960" y="2881050"/>
            <a:ext cx="3532090" cy="2243649"/>
          </a:xfrm>
          <a:prstGeom prst="rect">
            <a:avLst/>
          </a:prstGeom>
        </p:spPr>
      </p:pic>
      <p:pic>
        <p:nvPicPr>
          <p:cNvPr id="6" name="Picture 5" descr="A picture containing saw, knife, weapon&#10;&#10;Description automatically generated">
            <a:extLst>
              <a:ext uri="{FF2B5EF4-FFF2-40B4-BE49-F238E27FC236}">
                <a16:creationId xmlns:a16="http://schemas.microsoft.com/office/drawing/2014/main" id="{8E97A47E-C321-4300-9A7C-A5665E04C1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737" y="2028206"/>
            <a:ext cx="4355352" cy="1558831"/>
          </a:xfrm>
          <a:prstGeom prst="rect">
            <a:avLst/>
          </a:prstGeom>
        </p:spPr>
      </p:pic>
      <p:pic>
        <p:nvPicPr>
          <p:cNvPr id="13" name="Picture 12" descr="Chart, line chart&#10;&#10;Description automatically generated">
            <a:extLst>
              <a:ext uri="{FF2B5EF4-FFF2-40B4-BE49-F238E27FC236}">
                <a16:creationId xmlns:a16="http://schemas.microsoft.com/office/drawing/2014/main" id="{5EC73070-B8B2-43D1-A2E7-4EDF821A0A3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921705"/>
            <a:ext cx="3463779" cy="21623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993056C-F278-40D3-9C48-C467B028E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/>
          <a:lstStyle/>
          <a:p>
            <a:r>
              <a:rPr lang="en-CH" dirty="0"/>
              <a:t>The FCC-</a:t>
            </a:r>
            <a:r>
              <a:rPr lang="en-CH" dirty="0" err="1"/>
              <a:t>ee</a:t>
            </a:r>
            <a:r>
              <a:rPr lang="en-CH" dirty="0"/>
              <a:t> Beam Dump Core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DE81D7-52F3-4C1E-9F8C-3A619C395B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850" y="1059582"/>
            <a:ext cx="8263350" cy="1128079"/>
          </a:xfrm>
        </p:spPr>
        <p:txBody>
          <a:bodyPr/>
          <a:lstStyle/>
          <a:p>
            <a:pPr marL="171450" indent="-1714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1400" dirty="0"/>
              <a:t>Similar approach as t</a:t>
            </a:r>
            <a:r>
              <a:rPr lang="en-GB" sz="1400" dirty="0"/>
              <a:t>he</a:t>
            </a:r>
            <a:r>
              <a:rPr lang="en-CH" sz="1400" dirty="0"/>
              <a:t> current LHC Dump</a:t>
            </a:r>
          </a:p>
          <a:p>
            <a:pPr marL="171450" indent="-1714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1400" dirty="0"/>
              <a:t>Multiple sections with different densities for the Dump core</a:t>
            </a:r>
          </a:p>
          <a:p>
            <a:pPr marL="171450" indent="-1714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1400" b="1" dirty="0"/>
              <a:t>D</a:t>
            </a:r>
            <a:r>
              <a:rPr lang="en-GB" sz="1400" b="1" dirty="0"/>
              <a:t>e</a:t>
            </a:r>
            <a:r>
              <a:rPr lang="en-CH" sz="1400" b="1" dirty="0"/>
              <a:t>sign and material choice to be optimized </a:t>
            </a:r>
            <a:br>
              <a:rPr lang="en-CH" sz="1400" b="1" dirty="0"/>
            </a:br>
            <a:r>
              <a:rPr lang="en-CH" sz="1400" b="1" dirty="0"/>
              <a:t>following the findings of the </a:t>
            </a:r>
            <a:r>
              <a:rPr lang="en-CH" sz="1400" b="1" dirty="0" err="1"/>
              <a:t>HiRadMat</a:t>
            </a:r>
            <a:r>
              <a:rPr lang="en-CH" sz="1400" b="1" dirty="0"/>
              <a:t> High Energy Dumps Experiment</a:t>
            </a:r>
            <a:endParaRPr lang="en-GB" sz="14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8C23FF-4C9F-42AB-8524-20905151C5B9}"/>
              </a:ext>
            </a:extLst>
          </p:cNvPr>
          <p:cNvSpPr txBox="1"/>
          <p:nvPr/>
        </p:nvSpPr>
        <p:spPr>
          <a:xfrm>
            <a:off x="6894280" y="2407041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H" sz="900" dirty="0"/>
              <a:t>High density</a:t>
            </a:r>
          </a:p>
          <a:p>
            <a:r>
              <a:rPr lang="en-CH" sz="900" dirty="0"/>
              <a:t>Graphite (</a:t>
            </a:r>
            <a:r>
              <a:rPr lang="en-GB" sz="900" dirty="0"/>
              <a:t>1.8 g/cm3)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71BA37-5307-4C19-B3FF-9643D6122672}"/>
              </a:ext>
            </a:extLst>
          </p:cNvPr>
          <p:cNvSpPr txBox="1"/>
          <p:nvPr/>
        </p:nvSpPr>
        <p:spPr>
          <a:xfrm>
            <a:off x="5017666" y="2340508"/>
            <a:ext cx="1365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H" sz="900" dirty="0">
                <a:solidFill>
                  <a:schemeClr val="bg1"/>
                </a:solidFill>
              </a:rPr>
              <a:t>Low density</a:t>
            </a:r>
          </a:p>
          <a:p>
            <a:r>
              <a:rPr lang="en-CH" sz="900" dirty="0">
                <a:solidFill>
                  <a:schemeClr val="bg1"/>
                </a:solidFill>
              </a:rPr>
              <a:t>Graphite (1.1 </a:t>
            </a:r>
            <a:r>
              <a:rPr lang="en-GB" sz="900" dirty="0">
                <a:solidFill>
                  <a:schemeClr val="bg1"/>
                </a:solidFill>
              </a:rPr>
              <a:t>g/cm3</a:t>
            </a:r>
            <a:r>
              <a:rPr lang="en-CH" sz="900" dirty="0">
                <a:solidFill>
                  <a:schemeClr val="bg1"/>
                </a:solidFill>
              </a:rPr>
              <a:t>)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951AE9-719C-444D-A709-E206BE74EF5A}"/>
              </a:ext>
            </a:extLst>
          </p:cNvPr>
          <p:cNvSpPr txBox="1"/>
          <p:nvPr/>
        </p:nvSpPr>
        <p:spPr>
          <a:xfrm>
            <a:off x="3642359" y="2572935"/>
            <a:ext cx="1292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H" sz="900" dirty="0">
                <a:solidFill>
                  <a:schemeClr val="bg1"/>
                </a:solidFill>
              </a:rPr>
              <a:t>High density</a:t>
            </a:r>
          </a:p>
          <a:p>
            <a:r>
              <a:rPr lang="en-CH" sz="900" dirty="0">
                <a:solidFill>
                  <a:schemeClr val="bg1"/>
                </a:solidFill>
              </a:rPr>
              <a:t>Graphite (1.8 </a:t>
            </a:r>
            <a:r>
              <a:rPr lang="en-GB" sz="900" dirty="0">
                <a:solidFill>
                  <a:schemeClr val="bg1"/>
                </a:solidFill>
              </a:rPr>
              <a:t>g/cm3</a:t>
            </a:r>
            <a:r>
              <a:rPr lang="en-CH" sz="900" dirty="0">
                <a:solidFill>
                  <a:schemeClr val="bg1"/>
                </a:solidFill>
              </a:rPr>
              <a:t>)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8909DE-4081-421B-8291-0A02E80A0B6B}"/>
              </a:ext>
            </a:extLst>
          </p:cNvPr>
          <p:cNvSpPr txBox="1"/>
          <p:nvPr/>
        </p:nvSpPr>
        <p:spPr>
          <a:xfrm>
            <a:off x="7326328" y="194833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H" sz="900" dirty="0"/>
              <a:t>High density absorber</a:t>
            </a:r>
            <a:endParaRPr lang="en-GB" sz="9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E8204B-5966-408D-AA2E-913EBCA1D191}"/>
              </a:ext>
            </a:extLst>
          </p:cNvPr>
          <p:cNvSpPr txBox="1"/>
          <p:nvPr/>
        </p:nvSpPr>
        <p:spPr>
          <a:xfrm>
            <a:off x="3347237" y="3695097"/>
            <a:ext cx="2444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H" sz="1400" b="1" dirty="0"/>
              <a:t>with triplet and 3 spoilers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3766113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318B1-7513-4F86-9B1C-5CDAD5C47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</p:spPr>
        <p:txBody>
          <a:bodyPr/>
          <a:lstStyle/>
          <a:p>
            <a:r>
              <a:rPr lang="en-CH" dirty="0"/>
              <a:t>Peak energy deposition on the Spoiler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EFDCAA-B858-48FB-ACFB-D35CE60039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383" y="1221343"/>
            <a:ext cx="6048672" cy="342295"/>
          </a:xfrm>
          <a:ln w="28575">
            <a:noFill/>
          </a:ln>
        </p:spPr>
        <p:txBody>
          <a:bodyPr>
            <a:normAutofit fontScale="92500" lnSpcReduction="10000"/>
          </a:bodyPr>
          <a:lstStyle/>
          <a:p>
            <a:pPr marL="285750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1800" dirty="0"/>
              <a:t>Spoiler spacing to reach similar peak energy deposition</a:t>
            </a:r>
          </a:p>
        </p:txBody>
      </p:sp>
      <p:pic>
        <p:nvPicPr>
          <p:cNvPr id="5" name="Picture 4" descr="Icon&#10;&#10;Description automatically generated with low confidence">
            <a:extLst>
              <a:ext uri="{FF2B5EF4-FFF2-40B4-BE49-F238E27FC236}">
                <a16:creationId xmlns:a16="http://schemas.microsoft.com/office/drawing/2014/main" id="{71B21F79-B5BE-44C9-A68D-94670C4132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899440"/>
            <a:ext cx="4522634" cy="1194258"/>
          </a:xfrm>
          <a:prstGeom prst="rect">
            <a:avLst/>
          </a:prstGeom>
        </p:spPr>
      </p:pic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52A5EFAB-3B4D-470D-93E9-134FFB013A7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432" y="2009595"/>
            <a:ext cx="4772829" cy="3003559"/>
          </a:xfrm>
          <a:prstGeom prst="rect">
            <a:avLst/>
          </a:prstGeom>
        </p:spPr>
      </p:pic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10CCB13A-F83A-4B72-A21A-5FF9FC7F4B4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88024" y="2156414"/>
            <a:ext cx="4355976" cy="2794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644627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0</TotalTime>
  <Words>1258</Words>
  <Application>Microsoft Office PowerPoint</Application>
  <PresentationFormat>On-screen Show (16:9)</PresentationFormat>
  <Paragraphs>290</Paragraphs>
  <Slides>27</Slides>
  <Notes>21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Cambria Math</vt:lpstr>
      <vt:lpstr>Introslides</vt:lpstr>
      <vt:lpstr>Titleslides, Conclusion</vt:lpstr>
      <vt:lpstr>Content Slides - Deep Blue</vt:lpstr>
      <vt:lpstr>PowerPoint Presentation</vt:lpstr>
      <vt:lpstr>the FCC-ee Beam DumpING System</vt:lpstr>
      <vt:lpstr>Table of contents</vt:lpstr>
      <vt:lpstr>Challenges concerning the FCC-ee beam</vt:lpstr>
      <vt:lpstr>Peak Energy Deposition, with triplet, no dilution</vt:lpstr>
      <vt:lpstr>Passive Beam Diluter Concept</vt:lpstr>
      <vt:lpstr>A semi-passive beam dumping system</vt:lpstr>
      <vt:lpstr>The FCC-ee Beam Dump Core</vt:lpstr>
      <vt:lpstr>Peak energy deposition on the Spoiler</vt:lpstr>
      <vt:lpstr>Thermomechanical simulations</vt:lpstr>
      <vt:lpstr>Thermomechanical simulations</vt:lpstr>
      <vt:lpstr>Thermomechanical simulations</vt:lpstr>
      <vt:lpstr>HiRadMat HRMT56-HED</vt:lpstr>
      <vt:lpstr>HRMT56 FCC-ee Spoiler setup</vt:lpstr>
      <vt:lpstr>HRMT56 FCC-ee Spoiler setup</vt:lpstr>
      <vt:lpstr>HRMT56 FCC-ee Spoiler setup</vt:lpstr>
      <vt:lpstr>HiRadMat HRMT-56</vt:lpstr>
      <vt:lpstr>FCC-ee Spoiler material candidates</vt:lpstr>
      <vt:lpstr>HRMT56 / LS-Dyna simulation</vt:lpstr>
      <vt:lpstr>Instrumentation for the FCC target</vt:lpstr>
      <vt:lpstr>Current Status</vt:lpstr>
      <vt:lpstr>Next steps and open questions</vt:lpstr>
      <vt:lpstr>Thank you  for your attention.</vt:lpstr>
      <vt:lpstr>BACKUP</vt:lpstr>
      <vt:lpstr>HRMT56 FCC targets</vt:lpstr>
      <vt:lpstr>Instrumentation for HRMT56</vt:lpstr>
      <vt:lpstr>No triplet, passive protection by the Spoiler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2021-06-28T15:57:51Z</dcterms:created>
  <dcterms:modified xsi:type="dcterms:W3CDTF">2021-12-06T23:02:57Z</dcterms:modified>
</cp:coreProperties>
</file>