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93" r:id="rId2"/>
    <p:sldId id="300" r:id="rId3"/>
    <p:sldId id="301" r:id="rId4"/>
    <p:sldId id="303" r:id="rId5"/>
    <p:sldId id="311" r:id="rId6"/>
    <p:sldId id="310" r:id="rId7"/>
    <p:sldId id="302" r:id="rId8"/>
    <p:sldId id="295" r:id="rId9"/>
    <p:sldId id="296" r:id="rId10"/>
    <p:sldId id="297" r:id="rId11"/>
    <p:sldId id="298" r:id="rId12"/>
    <p:sldId id="304" r:id="rId13"/>
    <p:sldId id="315" r:id="rId14"/>
    <p:sldId id="299" r:id="rId15"/>
    <p:sldId id="308" r:id="rId16"/>
    <p:sldId id="305" r:id="rId17"/>
    <p:sldId id="306" r:id="rId18"/>
    <p:sldId id="307" r:id="rId19"/>
    <p:sldId id="312" r:id="rId20"/>
    <p:sldId id="313" r:id="rId21"/>
    <p:sldId id="314" r:id="rId2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BBD730-DD04-418B-B3D8-5084713872A3}" v="6" dt="2021-10-14T09:35:42.285"/>
    <p1510:client id="{D754ED15-73F8-4EC8-9DAC-D58453C97869}" v="7" dt="2021-10-13T14:34:17.961"/>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9" autoAdjust="0"/>
    <p:restoredTop sz="94660"/>
  </p:normalViewPr>
  <p:slideViewPr>
    <p:cSldViewPr snapToGrid="0">
      <p:cViewPr varScale="1">
        <p:scale>
          <a:sx n="115" d="100"/>
          <a:sy n="115" d="100"/>
        </p:scale>
        <p:origin x="25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fania Farinon" userId="8904544a-b63c-45aa-8ae4-015ed5536e67" providerId="ADAL" clId="{77BBD730-DD04-418B-B3D8-5084713872A3}"/>
    <pc:docChg chg="custSel addSld modSld modMainMaster">
      <pc:chgData name="Stefania Farinon" userId="8904544a-b63c-45aa-8ae4-015ed5536e67" providerId="ADAL" clId="{77BBD730-DD04-418B-B3D8-5084713872A3}" dt="2021-10-14T09:37:56.393" v="249" actId="1076"/>
      <pc:docMkLst>
        <pc:docMk/>
      </pc:docMkLst>
      <pc:sldChg chg="modSp mod">
        <pc:chgData name="Stefania Farinon" userId="8904544a-b63c-45aa-8ae4-015ed5536e67" providerId="ADAL" clId="{77BBD730-DD04-418B-B3D8-5084713872A3}" dt="2021-10-14T08:09:04.912" v="30" actId="20577"/>
        <pc:sldMkLst>
          <pc:docMk/>
          <pc:sldMk cId="1744673271" sldId="299"/>
        </pc:sldMkLst>
        <pc:spChg chg="mod">
          <ac:chgData name="Stefania Farinon" userId="8904544a-b63c-45aa-8ae4-015ed5536e67" providerId="ADAL" clId="{77BBD730-DD04-418B-B3D8-5084713872A3}" dt="2021-10-14T08:09:04.912" v="30" actId="20577"/>
          <ac:spMkLst>
            <pc:docMk/>
            <pc:sldMk cId="1744673271" sldId="299"/>
            <ac:spMk id="3" creationId="{80D348E9-592B-4443-813E-1416874CFA5F}"/>
          </ac:spMkLst>
        </pc:spChg>
      </pc:sldChg>
      <pc:sldChg chg="modSp mod">
        <pc:chgData name="Stefania Farinon" userId="8904544a-b63c-45aa-8ae4-015ed5536e67" providerId="ADAL" clId="{77BBD730-DD04-418B-B3D8-5084713872A3}" dt="2021-10-14T09:37:35.988" v="247" actId="20577"/>
        <pc:sldMkLst>
          <pc:docMk/>
          <pc:sldMk cId="2061102358" sldId="310"/>
        </pc:sldMkLst>
        <pc:spChg chg="mod">
          <ac:chgData name="Stefania Farinon" userId="8904544a-b63c-45aa-8ae4-015ed5536e67" providerId="ADAL" clId="{77BBD730-DD04-418B-B3D8-5084713872A3}" dt="2021-10-14T09:37:35.988" v="247" actId="20577"/>
          <ac:spMkLst>
            <pc:docMk/>
            <pc:sldMk cId="2061102358" sldId="310"/>
            <ac:spMk id="2" creationId="{D30F183A-0F89-4CD0-83CE-04494A42C080}"/>
          </ac:spMkLst>
        </pc:spChg>
      </pc:sldChg>
      <pc:sldChg chg="addSp delSp modSp mod">
        <pc:chgData name="Stefania Farinon" userId="8904544a-b63c-45aa-8ae4-015ed5536e67" providerId="ADAL" clId="{77BBD730-DD04-418B-B3D8-5084713872A3}" dt="2021-10-14T09:35:51.555" v="245" actId="207"/>
        <pc:sldMkLst>
          <pc:docMk/>
          <pc:sldMk cId="1284233011" sldId="312"/>
        </pc:sldMkLst>
        <pc:spChg chg="mod">
          <ac:chgData name="Stefania Farinon" userId="8904544a-b63c-45aa-8ae4-015ed5536e67" providerId="ADAL" clId="{77BBD730-DD04-418B-B3D8-5084713872A3}" dt="2021-10-14T09:32:45.812" v="219" actId="20577"/>
          <ac:spMkLst>
            <pc:docMk/>
            <pc:sldMk cId="1284233011" sldId="312"/>
            <ac:spMk id="3" creationId="{A2875829-4AD6-40CE-B593-4E4520B7BBBC}"/>
          </ac:spMkLst>
        </pc:spChg>
        <pc:spChg chg="del">
          <ac:chgData name="Stefania Farinon" userId="8904544a-b63c-45aa-8ae4-015ed5536e67" providerId="ADAL" clId="{77BBD730-DD04-418B-B3D8-5084713872A3}" dt="2021-10-14T09:32:16.360" v="205" actId="478"/>
          <ac:spMkLst>
            <pc:docMk/>
            <pc:sldMk cId="1284233011" sldId="312"/>
            <ac:spMk id="4" creationId="{E6ACEB8B-6A46-48A7-B584-D7FDC1769AD9}"/>
          </ac:spMkLst>
        </pc:spChg>
        <pc:spChg chg="add mod">
          <ac:chgData name="Stefania Farinon" userId="8904544a-b63c-45aa-8ae4-015ed5536e67" providerId="ADAL" clId="{77BBD730-DD04-418B-B3D8-5084713872A3}" dt="2021-10-14T09:35:51.555" v="245" actId="207"/>
          <ac:spMkLst>
            <pc:docMk/>
            <pc:sldMk cId="1284233011" sldId="312"/>
            <ac:spMk id="11" creationId="{B46BE6E5-5646-4A7A-8F75-E77E69A27A3C}"/>
          </ac:spMkLst>
        </pc:spChg>
        <pc:picChg chg="add mod">
          <ac:chgData name="Stefania Farinon" userId="8904544a-b63c-45aa-8ae4-015ed5536e67" providerId="ADAL" clId="{77BBD730-DD04-418B-B3D8-5084713872A3}" dt="2021-10-14T09:35:34.497" v="232" actId="1076"/>
          <ac:picMkLst>
            <pc:docMk/>
            <pc:sldMk cId="1284233011" sldId="312"/>
            <ac:picMk id="6" creationId="{BA23DFCC-CF44-40CC-AD19-42A89D73ABFE}"/>
          </ac:picMkLst>
        </pc:picChg>
        <pc:picChg chg="add mod">
          <ac:chgData name="Stefania Farinon" userId="8904544a-b63c-45aa-8ae4-015ed5536e67" providerId="ADAL" clId="{77BBD730-DD04-418B-B3D8-5084713872A3}" dt="2021-10-14T09:35:27.706" v="230" actId="1076"/>
          <ac:picMkLst>
            <pc:docMk/>
            <pc:sldMk cId="1284233011" sldId="312"/>
            <ac:picMk id="8" creationId="{A8A40490-7CFA-46AB-B294-7FE305D2C418}"/>
          </ac:picMkLst>
        </pc:picChg>
        <pc:picChg chg="add mod modCrop">
          <ac:chgData name="Stefania Farinon" userId="8904544a-b63c-45aa-8ae4-015ed5536e67" providerId="ADAL" clId="{77BBD730-DD04-418B-B3D8-5084713872A3}" dt="2021-10-14T09:35:25.428" v="229" actId="14100"/>
          <ac:picMkLst>
            <pc:docMk/>
            <pc:sldMk cId="1284233011" sldId="312"/>
            <ac:picMk id="10" creationId="{78C04AED-23E1-4350-9E3F-598C7FA724B3}"/>
          </ac:picMkLst>
        </pc:picChg>
      </pc:sldChg>
      <pc:sldChg chg="addSp modSp new mod">
        <pc:chgData name="Stefania Farinon" userId="8904544a-b63c-45aa-8ae4-015ed5536e67" providerId="ADAL" clId="{77BBD730-DD04-418B-B3D8-5084713872A3}" dt="2021-10-14T09:37:56.393" v="249" actId="1076"/>
        <pc:sldMkLst>
          <pc:docMk/>
          <pc:sldMk cId="1886166899" sldId="315"/>
        </pc:sldMkLst>
        <pc:spChg chg="add mod">
          <ac:chgData name="Stefania Farinon" userId="8904544a-b63c-45aa-8ae4-015ed5536e67" providerId="ADAL" clId="{77BBD730-DD04-418B-B3D8-5084713872A3}" dt="2021-10-14T09:28:26.532" v="35"/>
          <ac:spMkLst>
            <pc:docMk/>
            <pc:sldMk cId="1886166899" sldId="315"/>
            <ac:spMk id="4" creationId="{A7A510FE-48E9-4722-991E-4BD6748480AD}"/>
          </ac:spMkLst>
        </pc:spChg>
        <pc:spChg chg="add mod">
          <ac:chgData name="Stefania Farinon" userId="8904544a-b63c-45aa-8ae4-015ed5536e67" providerId="ADAL" clId="{77BBD730-DD04-418B-B3D8-5084713872A3}" dt="2021-10-14T09:37:56.393" v="249" actId="1076"/>
          <ac:spMkLst>
            <pc:docMk/>
            <pc:sldMk cId="1886166899" sldId="315"/>
            <ac:spMk id="5" creationId="{BCB84797-A03D-4CC9-9915-0078FBF9B6F5}"/>
          </ac:spMkLst>
        </pc:spChg>
        <pc:picChg chg="add mod ord modCrop">
          <ac:chgData name="Stefania Farinon" userId="8904544a-b63c-45aa-8ae4-015ed5536e67" providerId="ADAL" clId="{77BBD730-DD04-418B-B3D8-5084713872A3}" dt="2021-10-14T09:28:44.705" v="41" actId="1076"/>
          <ac:picMkLst>
            <pc:docMk/>
            <pc:sldMk cId="1886166899" sldId="315"/>
            <ac:picMk id="3" creationId="{1A40EDD8-CF2E-4222-9262-9F694AD8F5E3}"/>
          </ac:picMkLst>
        </pc:picChg>
      </pc:sldChg>
      <pc:sldMasterChg chg="modSldLayout">
        <pc:chgData name="Stefania Farinon" userId="8904544a-b63c-45aa-8ae4-015ed5536e67" providerId="ADAL" clId="{77BBD730-DD04-418B-B3D8-5084713872A3}" dt="2021-10-14T09:37:06.681" v="246" actId="20577"/>
        <pc:sldMasterMkLst>
          <pc:docMk/>
          <pc:sldMasterMk cId="2597379482" sldId="2147483648"/>
        </pc:sldMasterMkLst>
        <pc:sldLayoutChg chg="modSp mod">
          <pc:chgData name="Stefania Farinon" userId="8904544a-b63c-45aa-8ae4-015ed5536e67" providerId="ADAL" clId="{77BBD730-DD04-418B-B3D8-5084713872A3}" dt="2021-10-14T09:37:06.681" v="246" actId="20577"/>
          <pc:sldLayoutMkLst>
            <pc:docMk/>
            <pc:sldMasterMk cId="2597379482" sldId="2147483648"/>
            <pc:sldLayoutMk cId="525297091" sldId="2147483655"/>
          </pc:sldLayoutMkLst>
          <pc:spChg chg="mod">
            <ac:chgData name="Stefania Farinon" userId="8904544a-b63c-45aa-8ae4-015ed5536e67" providerId="ADAL" clId="{77BBD730-DD04-418B-B3D8-5084713872A3}" dt="2021-10-14T09:37:06.681" v="246" actId="20577"/>
            <ac:spMkLst>
              <pc:docMk/>
              <pc:sldMasterMk cId="2597379482" sldId="2147483648"/>
              <pc:sldLayoutMk cId="525297091" sldId="2147483655"/>
              <ac:spMk id="5" creationId="{E0B9D01F-006E-41D3-91C8-8367FE8A3A98}"/>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A97451-B14E-4ED1-8777-2E63BDAC70F4}" type="datetimeFigureOut">
              <a:rPr lang="it-IT" smtClean="0"/>
              <a:t>14/10/2021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0A987A-2797-4F95-9726-AF99EAC16528}" type="slidenum">
              <a:rPr lang="it-IT" smtClean="0"/>
              <a:t>‹#›</a:t>
            </a:fld>
            <a:endParaRPr lang="it-IT"/>
          </a:p>
        </p:txBody>
      </p:sp>
    </p:spTree>
    <p:extLst>
      <p:ext uri="{BB962C8B-B14F-4D97-AF65-F5344CB8AC3E}">
        <p14:creationId xmlns:p14="http://schemas.microsoft.com/office/powerpoint/2010/main" val="1724741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dirty="0"/>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E313FAEA-FB90-4005-806C-25A1AAA2AC5D}" type="datetimeFigureOut">
              <a:rPr lang="it-IT" smtClean="0"/>
              <a:t>14/10/2021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E159170-8E96-4339-9656-8641271C7B4D}" type="slidenum">
              <a:rPr lang="it-IT" smtClean="0"/>
              <a:t>‹#›</a:t>
            </a:fld>
            <a:endParaRPr lang="it-IT"/>
          </a:p>
        </p:txBody>
      </p:sp>
    </p:spTree>
    <p:extLst>
      <p:ext uri="{BB962C8B-B14F-4D97-AF65-F5344CB8AC3E}">
        <p14:creationId xmlns:p14="http://schemas.microsoft.com/office/powerpoint/2010/main" val="278144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313FAEA-FB90-4005-806C-25A1AAA2AC5D}" type="datetimeFigureOut">
              <a:rPr lang="it-IT" smtClean="0"/>
              <a:t>14/10/2021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E159170-8E96-4339-9656-8641271C7B4D}" type="slidenum">
              <a:rPr lang="it-IT" smtClean="0"/>
              <a:t>‹#›</a:t>
            </a:fld>
            <a:endParaRPr lang="it-IT"/>
          </a:p>
        </p:txBody>
      </p:sp>
    </p:spTree>
    <p:extLst>
      <p:ext uri="{BB962C8B-B14F-4D97-AF65-F5344CB8AC3E}">
        <p14:creationId xmlns:p14="http://schemas.microsoft.com/office/powerpoint/2010/main" val="2253198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313FAEA-FB90-4005-806C-25A1AAA2AC5D}" type="datetimeFigureOut">
              <a:rPr lang="it-IT" smtClean="0"/>
              <a:t>14/10/2021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E159170-8E96-4339-9656-8641271C7B4D}" type="slidenum">
              <a:rPr lang="it-IT" smtClean="0"/>
              <a:t>‹#›</a:t>
            </a:fld>
            <a:endParaRPr lang="it-IT"/>
          </a:p>
        </p:txBody>
      </p:sp>
    </p:spTree>
    <p:extLst>
      <p:ext uri="{BB962C8B-B14F-4D97-AF65-F5344CB8AC3E}">
        <p14:creationId xmlns:p14="http://schemas.microsoft.com/office/powerpoint/2010/main" val="634003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313FAEA-FB90-4005-806C-25A1AAA2AC5D}" type="datetimeFigureOut">
              <a:rPr lang="it-IT" smtClean="0"/>
              <a:t>14/10/2021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E159170-8E96-4339-9656-8641271C7B4D}" type="slidenum">
              <a:rPr lang="it-IT" smtClean="0"/>
              <a:t>‹#›</a:t>
            </a:fld>
            <a:endParaRPr lang="it-IT"/>
          </a:p>
        </p:txBody>
      </p:sp>
    </p:spTree>
    <p:extLst>
      <p:ext uri="{BB962C8B-B14F-4D97-AF65-F5344CB8AC3E}">
        <p14:creationId xmlns:p14="http://schemas.microsoft.com/office/powerpoint/2010/main" val="2789395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E313FAEA-FB90-4005-806C-25A1AAA2AC5D}" type="datetimeFigureOut">
              <a:rPr lang="it-IT" smtClean="0"/>
              <a:t>14/10/2021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E159170-8E96-4339-9656-8641271C7B4D}" type="slidenum">
              <a:rPr lang="it-IT" smtClean="0"/>
              <a:t>‹#›</a:t>
            </a:fld>
            <a:endParaRPr lang="it-IT"/>
          </a:p>
        </p:txBody>
      </p:sp>
    </p:spTree>
    <p:extLst>
      <p:ext uri="{BB962C8B-B14F-4D97-AF65-F5344CB8AC3E}">
        <p14:creationId xmlns:p14="http://schemas.microsoft.com/office/powerpoint/2010/main" val="1177771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E313FAEA-FB90-4005-806C-25A1AAA2AC5D}" type="datetimeFigureOut">
              <a:rPr lang="it-IT" smtClean="0"/>
              <a:t>14/10/2021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E159170-8E96-4339-9656-8641271C7B4D}" type="slidenum">
              <a:rPr lang="it-IT" smtClean="0"/>
              <a:t>‹#›</a:t>
            </a:fld>
            <a:endParaRPr lang="it-IT"/>
          </a:p>
        </p:txBody>
      </p:sp>
    </p:spTree>
    <p:extLst>
      <p:ext uri="{BB962C8B-B14F-4D97-AF65-F5344CB8AC3E}">
        <p14:creationId xmlns:p14="http://schemas.microsoft.com/office/powerpoint/2010/main" val="857889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E313FAEA-FB90-4005-806C-25A1AAA2AC5D}" type="datetimeFigureOut">
              <a:rPr lang="it-IT" smtClean="0"/>
              <a:t>14/10/2021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6E159170-8E96-4339-9656-8641271C7B4D}" type="slidenum">
              <a:rPr lang="it-IT" smtClean="0"/>
              <a:t>‹#›</a:t>
            </a:fld>
            <a:endParaRPr lang="it-IT"/>
          </a:p>
        </p:txBody>
      </p:sp>
    </p:spTree>
    <p:extLst>
      <p:ext uri="{BB962C8B-B14F-4D97-AF65-F5344CB8AC3E}">
        <p14:creationId xmlns:p14="http://schemas.microsoft.com/office/powerpoint/2010/main" val="2222426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E313FAEA-FB90-4005-806C-25A1AAA2AC5D}" type="datetimeFigureOut">
              <a:rPr lang="it-IT" smtClean="0"/>
              <a:t>14/10/2021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6E159170-8E96-4339-9656-8641271C7B4D}" type="slidenum">
              <a:rPr lang="it-IT" smtClean="0"/>
              <a:t>‹#›</a:t>
            </a:fld>
            <a:endParaRPr lang="it-IT"/>
          </a:p>
        </p:txBody>
      </p:sp>
    </p:spTree>
    <p:extLst>
      <p:ext uri="{BB962C8B-B14F-4D97-AF65-F5344CB8AC3E}">
        <p14:creationId xmlns:p14="http://schemas.microsoft.com/office/powerpoint/2010/main" val="284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E0B9D01F-006E-41D3-91C8-8367FE8A3A98}"/>
              </a:ext>
            </a:extLst>
          </p:cNvPr>
          <p:cNvSpPr txBox="1"/>
          <p:nvPr userDrawn="1"/>
        </p:nvSpPr>
        <p:spPr>
          <a:xfrm>
            <a:off x="2986955" y="6355976"/>
            <a:ext cx="5834316" cy="369332"/>
          </a:xfrm>
          <a:prstGeom prst="rect">
            <a:avLst/>
          </a:prstGeom>
          <a:noFill/>
        </p:spPr>
        <p:txBody>
          <a:bodyPr wrap="square" rtlCol="0">
            <a:spAutoFit/>
          </a:bodyPr>
          <a:lstStyle/>
          <a:p>
            <a:r>
              <a:rPr lang="it-IT" sz="1800" dirty="0"/>
              <a:t>FalconD Project: HFM Zoom meeting  Oct 14</a:t>
            </a:r>
            <a:r>
              <a:rPr lang="it-IT" sz="1800" baseline="30000" dirty="0"/>
              <a:t>th </a:t>
            </a:r>
            <a:r>
              <a:rPr lang="it-IT" sz="1800" dirty="0"/>
              <a:t>2021                           </a:t>
            </a:r>
            <a:endParaRPr lang="en-GB" dirty="0"/>
          </a:p>
        </p:txBody>
      </p:sp>
      <p:pic>
        <p:nvPicPr>
          <p:cNvPr id="6" name="Immagine 5">
            <a:extLst>
              <a:ext uri="{FF2B5EF4-FFF2-40B4-BE49-F238E27FC236}">
                <a16:creationId xmlns:a16="http://schemas.microsoft.com/office/drawing/2014/main" id="{54DF6717-418A-4889-B4D1-CD83ADD7D62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3423" y="6180919"/>
            <a:ext cx="1188832" cy="598178"/>
          </a:xfrm>
          <a:prstGeom prst="rect">
            <a:avLst/>
          </a:prstGeom>
        </p:spPr>
      </p:pic>
      <p:pic>
        <p:nvPicPr>
          <p:cNvPr id="7" name="Immagine 6">
            <a:extLst>
              <a:ext uri="{FF2B5EF4-FFF2-40B4-BE49-F238E27FC236}">
                <a16:creationId xmlns:a16="http://schemas.microsoft.com/office/drawing/2014/main" id="{7CCDBA4B-D5C2-4788-8ABC-CDB24878853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539412" y="6180919"/>
            <a:ext cx="1495445" cy="598178"/>
          </a:xfrm>
          <a:prstGeom prst="rect">
            <a:avLst/>
          </a:prstGeom>
        </p:spPr>
      </p:pic>
      <p:pic>
        <p:nvPicPr>
          <p:cNvPr id="8" name="Immagine 7" descr="Immagine che contiene esterni, pallacanestro, sedendo, luce&#10;&#10;Descrizione generata automaticamente">
            <a:extLst>
              <a:ext uri="{FF2B5EF4-FFF2-40B4-BE49-F238E27FC236}">
                <a16:creationId xmlns:a16="http://schemas.microsoft.com/office/drawing/2014/main" id="{62D7D79C-1029-4ADB-AE41-EB7332C30F8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60639" y="6089507"/>
            <a:ext cx="707748" cy="707748"/>
          </a:xfrm>
          <a:prstGeom prst="rect">
            <a:avLst/>
          </a:prstGeom>
        </p:spPr>
      </p:pic>
    </p:spTree>
    <p:extLst>
      <p:ext uri="{BB962C8B-B14F-4D97-AF65-F5344CB8AC3E}">
        <p14:creationId xmlns:p14="http://schemas.microsoft.com/office/powerpoint/2010/main" val="525297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E313FAEA-FB90-4005-806C-25A1AAA2AC5D}" type="datetimeFigureOut">
              <a:rPr lang="it-IT" smtClean="0"/>
              <a:t>14/10/2021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E159170-8E96-4339-9656-8641271C7B4D}" type="slidenum">
              <a:rPr lang="it-IT" smtClean="0"/>
              <a:t>‹#›</a:t>
            </a:fld>
            <a:endParaRPr lang="it-IT"/>
          </a:p>
        </p:txBody>
      </p:sp>
    </p:spTree>
    <p:extLst>
      <p:ext uri="{BB962C8B-B14F-4D97-AF65-F5344CB8AC3E}">
        <p14:creationId xmlns:p14="http://schemas.microsoft.com/office/powerpoint/2010/main" val="2776233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E313FAEA-FB90-4005-806C-25A1AAA2AC5D}" type="datetimeFigureOut">
              <a:rPr lang="it-IT" smtClean="0"/>
              <a:t>14/10/2021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E159170-8E96-4339-9656-8641271C7B4D}" type="slidenum">
              <a:rPr lang="it-IT" smtClean="0"/>
              <a:t>‹#›</a:t>
            </a:fld>
            <a:endParaRPr lang="it-IT"/>
          </a:p>
        </p:txBody>
      </p:sp>
    </p:spTree>
    <p:extLst>
      <p:ext uri="{BB962C8B-B14F-4D97-AF65-F5344CB8AC3E}">
        <p14:creationId xmlns:p14="http://schemas.microsoft.com/office/powerpoint/2010/main" val="2198381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13FAEA-FB90-4005-806C-25A1AAA2AC5D}" type="datetimeFigureOut">
              <a:rPr lang="it-IT" smtClean="0"/>
              <a:t>14/10/2021</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59170-8E96-4339-9656-8641271C7B4D}" type="slidenum">
              <a:rPr lang="it-IT" smtClean="0"/>
              <a:t>‹#›</a:t>
            </a:fld>
            <a:endParaRPr lang="it-IT"/>
          </a:p>
        </p:txBody>
      </p:sp>
    </p:spTree>
    <p:extLst>
      <p:ext uri="{BB962C8B-B14F-4D97-AF65-F5344CB8AC3E}">
        <p14:creationId xmlns:p14="http://schemas.microsoft.com/office/powerpoint/2010/main" val="25973794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373039" y="1167855"/>
            <a:ext cx="11682483" cy="1803717"/>
          </a:xfrm>
        </p:spPr>
        <p:txBody>
          <a:bodyPr>
            <a:noAutofit/>
          </a:bodyPr>
          <a:lstStyle/>
          <a:p>
            <a:r>
              <a:rPr lang="it-IT" sz="4400" dirty="0"/>
              <a:t>The </a:t>
            </a:r>
            <a:r>
              <a:rPr lang="it-IT" sz="4400" dirty="0" err="1"/>
              <a:t>FalconD</a:t>
            </a:r>
            <a:r>
              <a:rPr lang="it-IT" sz="4400" dirty="0"/>
              <a:t> Project</a:t>
            </a:r>
            <a:br>
              <a:rPr lang="it-IT" sz="4400" dirty="0"/>
            </a:br>
            <a:r>
              <a:rPr lang="en-US" sz="4400" b="1" u="sng" dirty="0"/>
              <a:t>F</a:t>
            </a:r>
            <a:r>
              <a:rPr lang="en-US" sz="4400" dirty="0"/>
              <a:t>uture </a:t>
            </a:r>
            <a:r>
              <a:rPr lang="en-US" sz="4400" b="1" u="sng" dirty="0"/>
              <a:t>A</a:t>
            </a:r>
            <a:r>
              <a:rPr lang="en-US" sz="4400" dirty="0"/>
              <a:t>ccelerator post-</a:t>
            </a:r>
            <a:r>
              <a:rPr lang="en-US" sz="4400" b="1" u="sng" dirty="0"/>
              <a:t>L</a:t>
            </a:r>
            <a:r>
              <a:rPr lang="en-US" sz="4400" dirty="0"/>
              <a:t>HC </a:t>
            </a:r>
            <a:r>
              <a:rPr lang="en-US" sz="4400" b="1" u="sng" dirty="0"/>
              <a:t>C</a:t>
            </a:r>
            <a:r>
              <a:rPr lang="en-US" sz="4400" dirty="0"/>
              <a:t>os-theta </a:t>
            </a:r>
            <a:r>
              <a:rPr lang="en-US" sz="4400" b="1" u="sng" dirty="0" err="1"/>
              <a:t>O</a:t>
            </a:r>
            <a:r>
              <a:rPr lang="en-US" sz="4400" dirty="0" err="1"/>
              <a:t>ptimised</a:t>
            </a:r>
            <a:r>
              <a:rPr lang="en-US" sz="4400" dirty="0"/>
              <a:t> </a:t>
            </a:r>
            <a:r>
              <a:rPr lang="en-US" sz="4400" b="1" u="sng" dirty="0"/>
              <a:t>N</a:t>
            </a:r>
            <a:r>
              <a:rPr lang="en-US" sz="4400" dirty="0"/>
              <a:t>b</a:t>
            </a:r>
            <a:r>
              <a:rPr lang="en-US" sz="4400" baseline="-25000" dirty="0"/>
              <a:t>3</a:t>
            </a:r>
            <a:r>
              <a:rPr lang="en-US" sz="4400" dirty="0"/>
              <a:t>Sn </a:t>
            </a:r>
            <a:r>
              <a:rPr lang="en-US" sz="4400" b="1" u="sng" dirty="0"/>
              <a:t>D</a:t>
            </a:r>
            <a:r>
              <a:rPr lang="en-US" sz="4400" dirty="0"/>
              <a:t>ipole</a:t>
            </a:r>
            <a:br>
              <a:rPr lang="it-IT" sz="4400" dirty="0"/>
            </a:br>
            <a:endParaRPr lang="en-US" sz="4400" dirty="0"/>
          </a:p>
        </p:txBody>
      </p:sp>
      <p:sp>
        <p:nvSpPr>
          <p:cNvPr id="5" name="Subtitle 2"/>
          <p:cNvSpPr>
            <a:spLocks noGrp="1"/>
          </p:cNvSpPr>
          <p:nvPr>
            <p:ph type="subTitle" idx="1"/>
          </p:nvPr>
        </p:nvSpPr>
        <p:spPr>
          <a:xfrm>
            <a:off x="1524000" y="3324134"/>
            <a:ext cx="9144000" cy="856751"/>
          </a:xfrm>
          <a:noFill/>
          <a:ln>
            <a:noFill/>
          </a:ln>
        </p:spPr>
        <p:style>
          <a:lnRef idx="0">
            <a:scrgbClr r="0" g="0" b="0"/>
          </a:lnRef>
          <a:fillRef idx="0">
            <a:scrgbClr r="0" g="0" b="0"/>
          </a:fillRef>
          <a:effectRef idx="0">
            <a:scrgbClr r="0" g="0" b="0"/>
          </a:effectRef>
          <a:fontRef idx="minor">
            <a:schemeClr val="dk1"/>
          </a:fontRef>
        </p:style>
        <p:txBody>
          <a:bodyPr>
            <a:noAutofit/>
          </a:bodyPr>
          <a:lstStyle/>
          <a:p>
            <a:r>
              <a:rPr lang="it-IT" dirty="0"/>
              <a:t>Zoom </a:t>
            </a:r>
            <a:r>
              <a:rPr lang="it-IT" dirty="0" err="1"/>
              <a:t>October</a:t>
            </a:r>
            <a:r>
              <a:rPr lang="it-IT"/>
              <a:t> 14</a:t>
            </a:r>
            <a:r>
              <a:rPr lang="it-IT" baseline="30000"/>
              <a:t>th</a:t>
            </a:r>
            <a:r>
              <a:rPr lang="it-IT"/>
              <a:t> 2021</a:t>
            </a:r>
            <a:endParaRPr lang="it-IT" dirty="0"/>
          </a:p>
          <a:p>
            <a:r>
              <a:rPr lang="it-IT" dirty="0"/>
              <a:t>INFN Team </a:t>
            </a:r>
            <a:endParaRPr lang="en-US" dirty="0"/>
          </a:p>
        </p:txBody>
      </p:sp>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979" y="4578939"/>
            <a:ext cx="3009900" cy="1514475"/>
          </a:xfrm>
          <a:prstGeom prst="rect">
            <a:avLst/>
          </a:prstGeom>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6254" y="4533447"/>
            <a:ext cx="3786188" cy="1514475"/>
          </a:xfrm>
          <a:prstGeom prst="rect">
            <a:avLst/>
          </a:prstGeom>
        </p:spPr>
      </p:pic>
      <p:pic>
        <p:nvPicPr>
          <p:cNvPr id="3" name="Immagine 2" descr="Immagine che contiene esterni, pallacanestro, sedendo, luce&#10;&#10;Descrizione generata automaticamente">
            <a:extLst>
              <a:ext uri="{FF2B5EF4-FFF2-40B4-BE49-F238E27FC236}">
                <a16:creationId xmlns:a16="http://schemas.microsoft.com/office/drawing/2014/main" id="{F50CFF25-288C-489B-A673-D83ABF6BCE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84784" y="4435084"/>
            <a:ext cx="2031728" cy="2031728"/>
          </a:xfrm>
          <a:prstGeom prst="rect">
            <a:avLst/>
          </a:prstGeom>
        </p:spPr>
      </p:pic>
    </p:spTree>
    <p:extLst>
      <p:ext uri="{BB962C8B-B14F-4D97-AF65-F5344CB8AC3E}">
        <p14:creationId xmlns:p14="http://schemas.microsoft.com/office/powerpoint/2010/main" val="2623212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47FD554-D21B-4CFA-A493-5073552CDF50}"/>
              </a:ext>
            </a:extLst>
          </p:cNvPr>
          <p:cNvSpPr txBox="1"/>
          <p:nvPr/>
        </p:nvSpPr>
        <p:spPr>
          <a:xfrm>
            <a:off x="1906542" y="298587"/>
            <a:ext cx="8555379" cy="584775"/>
          </a:xfrm>
          <a:prstGeom prst="rect">
            <a:avLst/>
          </a:prstGeom>
          <a:noFill/>
        </p:spPr>
        <p:txBody>
          <a:bodyPr wrap="square" rtlCol="0">
            <a:spAutoFit/>
          </a:bodyPr>
          <a:lstStyle/>
          <a:p>
            <a:r>
              <a:rPr lang="en-GB" sz="3200" dirty="0"/>
              <a:t>INFN activities</a:t>
            </a:r>
          </a:p>
        </p:txBody>
      </p:sp>
      <p:sp>
        <p:nvSpPr>
          <p:cNvPr id="3" name="CasellaDiTesto 2">
            <a:extLst>
              <a:ext uri="{FF2B5EF4-FFF2-40B4-BE49-F238E27FC236}">
                <a16:creationId xmlns:a16="http://schemas.microsoft.com/office/drawing/2014/main" id="{7E6BD3DC-F76F-48E7-A627-F3999814BB27}"/>
              </a:ext>
            </a:extLst>
          </p:cNvPr>
          <p:cNvSpPr txBox="1"/>
          <p:nvPr/>
        </p:nvSpPr>
        <p:spPr>
          <a:xfrm>
            <a:off x="931058" y="968917"/>
            <a:ext cx="10506345" cy="446705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dirty="0"/>
              <a:t>Electromagnetic design ; </a:t>
            </a:r>
          </a:p>
          <a:p>
            <a:pPr marL="342900" indent="-342900" algn="just">
              <a:lnSpc>
                <a:spcPct val="150000"/>
              </a:lnSpc>
              <a:buFont typeface="Arial" panose="020B0604020202020204" pitchFamily="34" charset="0"/>
              <a:buChar char="•"/>
            </a:pPr>
            <a:r>
              <a:rPr lang="en-US" sz="2400" dirty="0"/>
              <a:t>Coil end design ; </a:t>
            </a:r>
          </a:p>
          <a:p>
            <a:pPr marL="342900" indent="-342900" algn="just">
              <a:lnSpc>
                <a:spcPct val="150000"/>
              </a:lnSpc>
              <a:buFont typeface="Arial" panose="020B0604020202020204" pitchFamily="34" charset="0"/>
              <a:buChar char="•"/>
            </a:pPr>
            <a:r>
              <a:rPr lang="en-US" sz="2400" dirty="0"/>
              <a:t>Mechanical design (2D and 3D) and constructive design of components not included in the ASG scope of work </a:t>
            </a:r>
          </a:p>
          <a:p>
            <a:pPr marL="342900" indent="-342900" algn="just">
              <a:lnSpc>
                <a:spcPct val="150000"/>
              </a:lnSpc>
              <a:buFont typeface="Arial" panose="020B0604020202020204" pitchFamily="34" charset="0"/>
              <a:buChar char="•"/>
            </a:pPr>
            <a:r>
              <a:rPr lang="en-US" sz="2400" dirty="0"/>
              <a:t>Procurement of the oven ( 3 m long) and installation in ASG (temporary);</a:t>
            </a:r>
          </a:p>
          <a:p>
            <a:pPr marL="342900" indent="-342900" algn="just">
              <a:lnSpc>
                <a:spcPct val="150000"/>
              </a:lnSpc>
              <a:buFont typeface="Arial" panose="020B0604020202020204" pitchFamily="34" charset="0"/>
              <a:buChar char="•"/>
            </a:pPr>
            <a:r>
              <a:rPr lang="en-US" sz="2400" dirty="0"/>
              <a:t>Integration of the coils into the mechanical structure and related tooling;</a:t>
            </a:r>
          </a:p>
          <a:p>
            <a:pPr marL="342900" indent="-342900" algn="just">
              <a:lnSpc>
                <a:spcPct val="150000"/>
              </a:lnSpc>
              <a:buFont typeface="Arial" panose="020B0604020202020204" pitchFamily="34" charset="0"/>
              <a:buChar char="•"/>
            </a:pPr>
            <a:r>
              <a:rPr lang="en-US" sz="2400" dirty="0"/>
              <a:t>Field quality measurement ;</a:t>
            </a:r>
          </a:p>
          <a:p>
            <a:pPr marL="342900" indent="-342900" algn="just">
              <a:lnSpc>
                <a:spcPct val="150000"/>
              </a:lnSpc>
              <a:buFont typeface="Arial" panose="020B0604020202020204" pitchFamily="34" charset="0"/>
              <a:buChar char="•"/>
            </a:pPr>
            <a:r>
              <a:rPr lang="en-US" sz="2400" dirty="0"/>
              <a:t>Magnet instrumentation and cold test</a:t>
            </a:r>
          </a:p>
        </p:txBody>
      </p:sp>
    </p:spTree>
    <p:extLst>
      <p:ext uri="{BB962C8B-B14F-4D97-AF65-F5344CB8AC3E}">
        <p14:creationId xmlns:p14="http://schemas.microsoft.com/office/powerpoint/2010/main" val="2234501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BA7FF24-C2FD-41E5-BA17-BC2F0C1577C1}"/>
              </a:ext>
            </a:extLst>
          </p:cNvPr>
          <p:cNvSpPr txBox="1"/>
          <p:nvPr/>
        </p:nvSpPr>
        <p:spPr>
          <a:xfrm>
            <a:off x="1906542" y="298587"/>
            <a:ext cx="8988921" cy="584775"/>
          </a:xfrm>
          <a:prstGeom prst="rect">
            <a:avLst/>
          </a:prstGeom>
          <a:noFill/>
        </p:spPr>
        <p:txBody>
          <a:bodyPr wrap="square" rtlCol="0">
            <a:spAutoFit/>
          </a:bodyPr>
          <a:lstStyle/>
          <a:p>
            <a:r>
              <a:rPr lang="en-GB" sz="3200" dirty="0"/>
              <a:t>Materials and components provided  by CERN</a:t>
            </a:r>
          </a:p>
        </p:txBody>
      </p:sp>
      <p:sp>
        <p:nvSpPr>
          <p:cNvPr id="5" name="CasellaDiTesto 4">
            <a:extLst>
              <a:ext uri="{FF2B5EF4-FFF2-40B4-BE49-F238E27FC236}">
                <a16:creationId xmlns:a16="http://schemas.microsoft.com/office/drawing/2014/main" id="{BC41DF87-7CB2-4551-9397-A5DAE7F1E0F0}"/>
              </a:ext>
            </a:extLst>
          </p:cNvPr>
          <p:cNvSpPr txBox="1"/>
          <p:nvPr/>
        </p:nvSpPr>
        <p:spPr>
          <a:xfrm>
            <a:off x="869358" y="1012640"/>
            <a:ext cx="10506345" cy="5021055"/>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dirty="0"/>
              <a:t>Insulated conductors ;</a:t>
            </a:r>
          </a:p>
          <a:p>
            <a:pPr marL="342900" indent="-342900" algn="just">
              <a:lnSpc>
                <a:spcPct val="150000"/>
              </a:lnSpc>
              <a:buFont typeface="Arial" panose="020B0604020202020204" pitchFamily="34" charset="0"/>
              <a:buChar char="•"/>
            </a:pPr>
            <a:r>
              <a:rPr lang="en-US" sz="2400" dirty="0" err="1"/>
              <a:t>Ti</a:t>
            </a:r>
            <a:r>
              <a:rPr lang="en-US" sz="2400" dirty="0"/>
              <a:t> poles and end spacers  ( on the basis of ASG drawings) ; </a:t>
            </a:r>
          </a:p>
          <a:p>
            <a:pPr marL="342900" indent="-342900" algn="just">
              <a:lnSpc>
                <a:spcPct val="150000"/>
              </a:lnSpc>
              <a:buFont typeface="Arial" panose="020B0604020202020204" pitchFamily="34" charset="0"/>
              <a:buChar char="•"/>
            </a:pPr>
            <a:r>
              <a:rPr lang="en-US" sz="2400" dirty="0"/>
              <a:t>Copper wedges (ASG drawings)</a:t>
            </a:r>
          </a:p>
          <a:p>
            <a:pPr marL="342900" indent="-342900" algn="just">
              <a:lnSpc>
                <a:spcPct val="150000"/>
              </a:lnSpc>
              <a:buFont typeface="Arial" panose="020B0604020202020204" pitchFamily="34" charset="0"/>
              <a:buChar char="•"/>
            </a:pPr>
            <a:r>
              <a:rPr lang="en-US" sz="2400" dirty="0"/>
              <a:t>Quench heaters (INFN drawings )</a:t>
            </a:r>
          </a:p>
          <a:p>
            <a:pPr marL="342900" indent="-342900" algn="just">
              <a:lnSpc>
                <a:spcPct val="150000"/>
              </a:lnSpc>
              <a:buFont typeface="Arial" panose="020B0604020202020204" pitchFamily="34" charset="0"/>
              <a:buChar char="•"/>
            </a:pPr>
            <a:r>
              <a:rPr lang="en-US" sz="2400" dirty="0"/>
              <a:t>Pads and iron yoke (ASG drawings )</a:t>
            </a:r>
          </a:p>
          <a:p>
            <a:pPr marL="342900" indent="-342900" algn="just">
              <a:lnSpc>
                <a:spcPct val="150000"/>
              </a:lnSpc>
              <a:buFont typeface="Arial" panose="020B0604020202020204" pitchFamily="34" charset="0"/>
              <a:buChar char="•"/>
            </a:pPr>
            <a:r>
              <a:rPr lang="en-US" sz="2400" dirty="0"/>
              <a:t>Shell (INFN drawings)</a:t>
            </a:r>
          </a:p>
          <a:p>
            <a:pPr marL="342900" indent="-342900" algn="just">
              <a:lnSpc>
                <a:spcPct val="150000"/>
              </a:lnSpc>
              <a:buFont typeface="Arial" panose="020B0604020202020204" pitchFamily="34" charset="0"/>
              <a:buChar char="•"/>
            </a:pPr>
            <a:r>
              <a:rPr lang="en-US" sz="2400" dirty="0"/>
              <a:t>Flanges and tie rods (ASG/INFN drawings )</a:t>
            </a:r>
          </a:p>
          <a:p>
            <a:pPr marL="342900" indent="-342900" algn="just">
              <a:lnSpc>
                <a:spcPct val="150000"/>
              </a:lnSpc>
              <a:buFont typeface="Arial" panose="020B0604020202020204" pitchFamily="34" charset="0"/>
              <a:buChar char="•"/>
            </a:pPr>
            <a:r>
              <a:rPr lang="en-US" sz="2400" dirty="0"/>
              <a:t>Sensors</a:t>
            </a:r>
          </a:p>
          <a:p>
            <a:pPr marL="342900" indent="-342900" algn="just">
              <a:lnSpc>
                <a:spcPct val="150000"/>
              </a:lnSpc>
              <a:buFont typeface="Arial" panose="020B0604020202020204" pitchFamily="34" charset="0"/>
              <a:buChar char="•"/>
            </a:pPr>
            <a:r>
              <a:rPr lang="en-US" sz="2400" dirty="0"/>
              <a:t>Bladders</a:t>
            </a:r>
          </a:p>
        </p:txBody>
      </p:sp>
    </p:spTree>
    <p:extLst>
      <p:ext uri="{BB962C8B-B14F-4D97-AF65-F5344CB8AC3E}">
        <p14:creationId xmlns:p14="http://schemas.microsoft.com/office/powerpoint/2010/main" val="3764808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A75F9087-1659-4E6A-8DC4-CAB379C8B8F4}"/>
              </a:ext>
            </a:extLst>
          </p:cNvPr>
          <p:cNvSpPr txBox="1"/>
          <p:nvPr/>
        </p:nvSpPr>
        <p:spPr>
          <a:xfrm>
            <a:off x="1337883" y="321333"/>
            <a:ext cx="8555379" cy="584775"/>
          </a:xfrm>
          <a:prstGeom prst="rect">
            <a:avLst/>
          </a:prstGeom>
          <a:noFill/>
        </p:spPr>
        <p:txBody>
          <a:bodyPr wrap="square" rtlCol="0">
            <a:spAutoFit/>
          </a:bodyPr>
          <a:lstStyle/>
          <a:p>
            <a:r>
              <a:rPr lang="en-GB" sz="3200" dirty="0"/>
              <a:t>Where we are: the TDR</a:t>
            </a:r>
          </a:p>
        </p:txBody>
      </p:sp>
      <p:grpSp>
        <p:nvGrpSpPr>
          <p:cNvPr id="8" name="Group 7">
            <a:extLst>
              <a:ext uri="{FF2B5EF4-FFF2-40B4-BE49-F238E27FC236}">
                <a16:creationId xmlns:a16="http://schemas.microsoft.com/office/drawing/2014/main" id="{A056BCF0-8C69-467F-B89D-998AA4F81FD7}"/>
              </a:ext>
            </a:extLst>
          </p:cNvPr>
          <p:cNvGrpSpPr/>
          <p:nvPr/>
        </p:nvGrpSpPr>
        <p:grpSpPr>
          <a:xfrm>
            <a:off x="816394" y="2058979"/>
            <a:ext cx="9801559" cy="3877407"/>
            <a:chOff x="850261" y="2321446"/>
            <a:chExt cx="9801559" cy="3877407"/>
          </a:xfrm>
        </p:grpSpPr>
        <p:pic>
          <p:nvPicPr>
            <p:cNvPr id="4" name="Immagine 3">
              <a:extLst>
                <a:ext uri="{FF2B5EF4-FFF2-40B4-BE49-F238E27FC236}">
                  <a16:creationId xmlns:a16="http://schemas.microsoft.com/office/drawing/2014/main" id="{9B608350-B939-4ADE-B818-CA5B657A7B02}"/>
                </a:ext>
              </a:extLst>
            </p:cNvPr>
            <p:cNvPicPr>
              <a:picLocks noChangeAspect="1"/>
            </p:cNvPicPr>
            <p:nvPr/>
          </p:nvPicPr>
          <p:blipFill>
            <a:blip r:embed="rId2"/>
            <a:stretch>
              <a:fillRect/>
            </a:stretch>
          </p:blipFill>
          <p:spPr>
            <a:xfrm>
              <a:off x="850261" y="2321446"/>
              <a:ext cx="9801559" cy="3877407"/>
            </a:xfrm>
            <a:prstGeom prst="rect">
              <a:avLst/>
            </a:prstGeom>
          </p:spPr>
        </p:pic>
        <p:sp>
          <p:nvSpPr>
            <p:cNvPr id="3" name="Ovale 2">
              <a:extLst>
                <a:ext uri="{FF2B5EF4-FFF2-40B4-BE49-F238E27FC236}">
                  <a16:creationId xmlns:a16="http://schemas.microsoft.com/office/drawing/2014/main" id="{7C803671-4ACA-4393-86FF-33DB6FB8A0DA}"/>
                </a:ext>
              </a:extLst>
            </p:cNvPr>
            <p:cNvSpPr/>
            <p:nvPr/>
          </p:nvSpPr>
          <p:spPr>
            <a:xfrm>
              <a:off x="2358993" y="3483854"/>
              <a:ext cx="3079995" cy="51134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7" name="TextBox 6">
            <a:extLst>
              <a:ext uri="{FF2B5EF4-FFF2-40B4-BE49-F238E27FC236}">
                <a16:creationId xmlns:a16="http://schemas.microsoft.com/office/drawing/2014/main" id="{8B55A057-B93F-404A-ACCA-7C90917D8A68}"/>
              </a:ext>
            </a:extLst>
          </p:cNvPr>
          <p:cNvSpPr txBox="1"/>
          <p:nvPr/>
        </p:nvSpPr>
        <p:spPr>
          <a:xfrm>
            <a:off x="702732" y="1209301"/>
            <a:ext cx="10244667" cy="646331"/>
          </a:xfrm>
          <a:prstGeom prst="rect">
            <a:avLst/>
          </a:prstGeom>
          <a:noFill/>
        </p:spPr>
        <p:txBody>
          <a:bodyPr wrap="square">
            <a:spAutoFit/>
          </a:bodyPr>
          <a:lstStyle/>
          <a:p>
            <a:r>
              <a:rPr lang="it-IT" sz="1800" dirty="0">
                <a:solidFill>
                  <a:schemeClr val="tx2"/>
                </a:solidFill>
              </a:rPr>
              <a:t>Covid19 affected and delayed all the activities (1st milestone 2 years late partly due to this and partly </a:t>
            </a:r>
            <a:r>
              <a:rPr lang="en-US" sz="1800" dirty="0">
                <a:solidFill>
                  <a:schemeClr val="tx2"/>
                </a:solidFill>
              </a:rPr>
              <a:t>because more than a year was needed to decide which model should be done (from 4 layers to 2 layers)</a:t>
            </a:r>
            <a:r>
              <a:rPr lang="it-IT" sz="1800" dirty="0">
                <a:solidFill>
                  <a:schemeClr val="tx2"/>
                </a:solidFill>
              </a:rPr>
              <a:t>)  </a:t>
            </a:r>
            <a:endParaRPr lang="en-US" dirty="0"/>
          </a:p>
        </p:txBody>
      </p:sp>
    </p:spTree>
    <p:extLst>
      <p:ext uri="{BB962C8B-B14F-4D97-AF65-F5344CB8AC3E}">
        <p14:creationId xmlns:p14="http://schemas.microsoft.com/office/powerpoint/2010/main" val="96122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able&#10;&#10;Description automatically generated">
            <a:extLst>
              <a:ext uri="{FF2B5EF4-FFF2-40B4-BE49-F238E27FC236}">
                <a16:creationId xmlns:a16="http://schemas.microsoft.com/office/drawing/2014/main" id="{1A40EDD8-CF2E-4222-9262-9F694AD8F5E3}"/>
              </a:ext>
            </a:extLst>
          </p:cNvPr>
          <p:cNvPicPr>
            <a:picLocks noChangeAspect="1"/>
          </p:cNvPicPr>
          <p:nvPr/>
        </p:nvPicPr>
        <p:blipFill rotWithShape="1">
          <a:blip r:embed="rId2">
            <a:extLst>
              <a:ext uri="{28A0092B-C50C-407E-A947-70E740481C1C}">
                <a14:useLocalDpi xmlns:a14="http://schemas.microsoft.com/office/drawing/2010/main" val="0"/>
              </a:ext>
            </a:extLst>
          </a:blip>
          <a:srcRect b="24926"/>
          <a:stretch/>
        </p:blipFill>
        <p:spPr>
          <a:xfrm>
            <a:off x="4152563" y="1080655"/>
            <a:ext cx="7922960" cy="4206240"/>
          </a:xfrm>
          <a:prstGeom prst="rect">
            <a:avLst/>
          </a:prstGeom>
        </p:spPr>
      </p:pic>
      <p:sp>
        <p:nvSpPr>
          <p:cNvPr id="4" name="CasellaDiTesto 1">
            <a:extLst>
              <a:ext uri="{FF2B5EF4-FFF2-40B4-BE49-F238E27FC236}">
                <a16:creationId xmlns:a16="http://schemas.microsoft.com/office/drawing/2014/main" id="{A7A510FE-48E9-4722-991E-4BD6748480AD}"/>
              </a:ext>
            </a:extLst>
          </p:cNvPr>
          <p:cNvSpPr txBox="1"/>
          <p:nvPr/>
        </p:nvSpPr>
        <p:spPr>
          <a:xfrm>
            <a:off x="1337883" y="321333"/>
            <a:ext cx="8555379" cy="584775"/>
          </a:xfrm>
          <a:prstGeom prst="rect">
            <a:avLst/>
          </a:prstGeom>
          <a:noFill/>
        </p:spPr>
        <p:txBody>
          <a:bodyPr wrap="square" rtlCol="0">
            <a:spAutoFit/>
          </a:bodyPr>
          <a:lstStyle/>
          <a:p>
            <a:r>
              <a:rPr lang="en-GB" sz="3200" dirty="0"/>
              <a:t>Where we are: the TDR</a:t>
            </a:r>
          </a:p>
        </p:txBody>
      </p:sp>
      <p:sp>
        <p:nvSpPr>
          <p:cNvPr id="5" name="TextBox 4">
            <a:extLst>
              <a:ext uri="{FF2B5EF4-FFF2-40B4-BE49-F238E27FC236}">
                <a16:creationId xmlns:a16="http://schemas.microsoft.com/office/drawing/2014/main" id="{BCB84797-A03D-4CC9-9915-0078FBF9B6F5}"/>
              </a:ext>
            </a:extLst>
          </p:cNvPr>
          <p:cNvSpPr txBox="1"/>
          <p:nvPr/>
        </p:nvSpPr>
        <p:spPr>
          <a:xfrm>
            <a:off x="474488" y="2199577"/>
            <a:ext cx="3769515" cy="1477328"/>
          </a:xfrm>
          <a:prstGeom prst="rect">
            <a:avLst/>
          </a:prstGeom>
          <a:noFill/>
        </p:spPr>
        <p:txBody>
          <a:bodyPr wrap="square">
            <a:spAutoFit/>
          </a:bodyPr>
          <a:lstStyle/>
          <a:p>
            <a:r>
              <a:rPr lang="it-IT" sz="1800" dirty="0">
                <a:solidFill>
                  <a:schemeClr val="tx2"/>
                </a:solidFill>
              </a:rPr>
              <a:t>Following the suggestion by Germana during last meeting,</a:t>
            </a:r>
            <a:br>
              <a:rPr lang="it-IT" sz="1800" dirty="0">
                <a:solidFill>
                  <a:schemeClr val="tx2"/>
                </a:solidFill>
              </a:rPr>
            </a:br>
            <a:r>
              <a:rPr lang="it-IT" sz="1800" dirty="0">
                <a:solidFill>
                  <a:schemeClr val="tx2"/>
                </a:solidFill>
              </a:rPr>
              <a:t>the invoice corresponding to the payment of deliverable UM-IO-1.1 has already been issued </a:t>
            </a:r>
            <a:endParaRPr lang="en-US" dirty="0"/>
          </a:p>
        </p:txBody>
      </p:sp>
    </p:spTree>
    <p:extLst>
      <p:ext uri="{BB962C8B-B14F-4D97-AF65-F5344CB8AC3E}">
        <p14:creationId xmlns:p14="http://schemas.microsoft.com/office/powerpoint/2010/main" val="1886166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E917049-6E8B-46E2-849E-8A55FF7612C7}"/>
              </a:ext>
            </a:extLst>
          </p:cNvPr>
          <p:cNvSpPr txBox="1"/>
          <p:nvPr/>
        </p:nvSpPr>
        <p:spPr>
          <a:xfrm>
            <a:off x="1858835" y="215491"/>
            <a:ext cx="8555379" cy="584775"/>
          </a:xfrm>
          <a:prstGeom prst="rect">
            <a:avLst/>
          </a:prstGeom>
          <a:noFill/>
        </p:spPr>
        <p:txBody>
          <a:bodyPr wrap="square" rtlCol="0">
            <a:spAutoFit/>
          </a:bodyPr>
          <a:lstStyle/>
          <a:p>
            <a:r>
              <a:rPr lang="en-GB" sz="3200" dirty="0"/>
              <a:t>Ongoing activities at ASG  </a:t>
            </a:r>
          </a:p>
        </p:txBody>
      </p:sp>
      <p:sp>
        <p:nvSpPr>
          <p:cNvPr id="3" name="CasellaDiTesto 2">
            <a:extLst>
              <a:ext uri="{FF2B5EF4-FFF2-40B4-BE49-F238E27FC236}">
                <a16:creationId xmlns:a16="http://schemas.microsoft.com/office/drawing/2014/main" id="{80D348E9-592B-4443-813E-1416874CFA5F}"/>
              </a:ext>
            </a:extLst>
          </p:cNvPr>
          <p:cNvSpPr txBox="1"/>
          <p:nvPr/>
        </p:nvSpPr>
        <p:spPr>
          <a:xfrm>
            <a:off x="465150" y="800266"/>
            <a:ext cx="10506345" cy="2251065"/>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b="1" dirty="0"/>
              <a:t>Contract </a:t>
            </a:r>
            <a:r>
              <a:rPr lang="en-US" sz="2400" b="1"/>
              <a:t>started on June </a:t>
            </a:r>
            <a:r>
              <a:rPr lang="en-US" sz="2400" b="1" dirty="0"/>
              <a:t>2020 – Activities </a:t>
            </a:r>
            <a:r>
              <a:rPr lang="en-US" sz="2400" b="1"/>
              <a:t>started on July 2021</a:t>
            </a:r>
            <a:endParaRPr lang="en-US" sz="2400" b="1" dirty="0"/>
          </a:p>
          <a:p>
            <a:pPr marL="342900" indent="-342900" algn="just">
              <a:lnSpc>
                <a:spcPct val="150000"/>
              </a:lnSpc>
              <a:buFont typeface="Arial" panose="020B0604020202020204" pitchFamily="34" charset="0"/>
              <a:buChar char="•"/>
            </a:pPr>
            <a:r>
              <a:rPr lang="en-US" sz="2400" dirty="0"/>
              <a:t>Constructive drawings of the coils </a:t>
            </a:r>
          </a:p>
          <a:p>
            <a:pPr marL="342900" indent="-342900" algn="just">
              <a:lnSpc>
                <a:spcPct val="150000"/>
              </a:lnSpc>
              <a:buFont typeface="Arial" panose="020B0604020202020204" pitchFamily="34" charset="0"/>
              <a:buChar char="•"/>
            </a:pPr>
            <a:r>
              <a:rPr lang="en-US" sz="2400" dirty="0"/>
              <a:t>Constructive drawings of the tooling </a:t>
            </a:r>
          </a:p>
          <a:p>
            <a:pPr marL="342900" indent="-342900" algn="just">
              <a:lnSpc>
                <a:spcPct val="150000"/>
              </a:lnSpc>
              <a:buFont typeface="Arial" panose="020B0604020202020204" pitchFamily="34" charset="0"/>
              <a:buChar char="•"/>
            </a:pPr>
            <a:r>
              <a:rPr lang="en-US" sz="2400" dirty="0"/>
              <a:t>Constructive drawings of mechanical structure and yoke</a:t>
            </a:r>
          </a:p>
        </p:txBody>
      </p:sp>
      <p:sp>
        <p:nvSpPr>
          <p:cNvPr id="7" name="CasellaDiTesto 6">
            <a:extLst>
              <a:ext uri="{FF2B5EF4-FFF2-40B4-BE49-F238E27FC236}">
                <a16:creationId xmlns:a16="http://schemas.microsoft.com/office/drawing/2014/main" id="{132C8520-F44D-4759-BD17-4B57C98C1C17}"/>
              </a:ext>
            </a:extLst>
          </p:cNvPr>
          <p:cNvSpPr txBox="1"/>
          <p:nvPr/>
        </p:nvSpPr>
        <p:spPr>
          <a:xfrm>
            <a:off x="8178244" y="1821259"/>
            <a:ext cx="1568388" cy="369332"/>
          </a:xfrm>
          <a:prstGeom prst="rect">
            <a:avLst/>
          </a:prstGeom>
          <a:noFill/>
        </p:spPr>
        <p:txBody>
          <a:bodyPr wrap="square" rtlCol="0">
            <a:spAutoFit/>
          </a:bodyPr>
          <a:lstStyle/>
          <a:p>
            <a:r>
              <a:rPr lang="en-GB" dirty="0"/>
              <a:t>October 2021</a:t>
            </a:r>
          </a:p>
        </p:txBody>
      </p:sp>
      <p:sp>
        <p:nvSpPr>
          <p:cNvPr id="8" name="CasellaDiTesto 7">
            <a:extLst>
              <a:ext uri="{FF2B5EF4-FFF2-40B4-BE49-F238E27FC236}">
                <a16:creationId xmlns:a16="http://schemas.microsoft.com/office/drawing/2014/main" id="{8FB748BD-C470-4D18-B210-A690BF27D555}"/>
              </a:ext>
            </a:extLst>
          </p:cNvPr>
          <p:cNvSpPr txBox="1"/>
          <p:nvPr/>
        </p:nvSpPr>
        <p:spPr>
          <a:xfrm>
            <a:off x="1528684" y="3024417"/>
            <a:ext cx="8555379" cy="584775"/>
          </a:xfrm>
          <a:prstGeom prst="rect">
            <a:avLst/>
          </a:prstGeom>
          <a:noFill/>
        </p:spPr>
        <p:txBody>
          <a:bodyPr wrap="square" rtlCol="0">
            <a:spAutoFit/>
          </a:bodyPr>
          <a:lstStyle/>
          <a:p>
            <a:r>
              <a:rPr lang="en-GB" sz="3200" dirty="0"/>
              <a:t>Ongoing activities at INFN </a:t>
            </a:r>
          </a:p>
        </p:txBody>
      </p:sp>
      <p:sp>
        <p:nvSpPr>
          <p:cNvPr id="9" name="CasellaDiTesto 8">
            <a:extLst>
              <a:ext uri="{FF2B5EF4-FFF2-40B4-BE49-F238E27FC236}">
                <a16:creationId xmlns:a16="http://schemas.microsoft.com/office/drawing/2014/main" id="{4243CD9D-753F-40AB-A965-8FFEFB65BE7B}"/>
              </a:ext>
            </a:extLst>
          </p:cNvPr>
          <p:cNvSpPr txBox="1"/>
          <p:nvPr/>
        </p:nvSpPr>
        <p:spPr>
          <a:xfrm>
            <a:off x="526278" y="3609192"/>
            <a:ext cx="10967397" cy="2251065"/>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dirty="0"/>
              <a:t>Design activities aimed at the Technical Design Report</a:t>
            </a:r>
          </a:p>
          <a:p>
            <a:pPr marL="342900" indent="-342900" algn="just">
              <a:lnSpc>
                <a:spcPct val="150000"/>
              </a:lnSpc>
              <a:buFont typeface="Arial" panose="020B0604020202020204" pitchFamily="34" charset="0"/>
              <a:buChar char="•"/>
            </a:pPr>
            <a:r>
              <a:rPr lang="en-US" sz="2400" dirty="0"/>
              <a:t>Procurement of the furnace (order signed Sept. 2020 -&gt; delivery Jan 2022)</a:t>
            </a:r>
          </a:p>
          <a:p>
            <a:pPr marL="342900" indent="-342900" algn="just">
              <a:lnSpc>
                <a:spcPct val="150000"/>
              </a:lnSpc>
              <a:buFont typeface="Arial" panose="020B0604020202020204" pitchFamily="34" charset="0"/>
              <a:buChar char="•"/>
            </a:pPr>
            <a:r>
              <a:rPr lang="en-US" sz="2400" dirty="0"/>
              <a:t>Procurement of minor equipment (B&amp;K pumping system, mock-up, ..)</a:t>
            </a:r>
          </a:p>
          <a:p>
            <a:pPr algn="just">
              <a:lnSpc>
                <a:spcPct val="150000"/>
              </a:lnSpc>
            </a:pPr>
            <a:endParaRPr lang="en-US" sz="2400" dirty="0"/>
          </a:p>
        </p:txBody>
      </p:sp>
      <p:sp>
        <p:nvSpPr>
          <p:cNvPr id="10" name="CasellaDiTesto 9">
            <a:extLst>
              <a:ext uri="{FF2B5EF4-FFF2-40B4-BE49-F238E27FC236}">
                <a16:creationId xmlns:a16="http://schemas.microsoft.com/office/drawing/2014/main" id="{0E891F4E-6565-4494-98EB-751EB6DE6675}"/>
              </a:ext>
            </a:extLst>
          </p:cNvPr>
          <p:cNvSpPr txBox="1"/>
          <p:nvPr/>
        </p:nvSpPr>
        <p:spPr>
          <a:xfrm>
            <a:off x="8178244" y="3700491"/>
            <a:ext cx="1677872" cy="369332"/>
          </a:xfrm>
          <a:prstGeom prst="rect">
            <a:avLst/>
          </a:prstGeom>
          <a:noFill/>
        </p:spPr>
        <p:txBody>
          <a:bodyPr wrap="square" rtlCol="0">
            <a:spAutoFit/>
          </a:bodyPr>
          <a:lstStyle/>
          <a:p>
            <a:r>
              <a:rPr lang="en-GB" dirty="0"/>
              <a:t>October 2021</a:t>
            </a:r>
          </a:p>
        </p:txBody>
      </p:sp>
      <p:sp>
        <p:nvSpPr>
          <p:cNvPr id="11" name="CasellaDiTesto 10">
            <a:extLst>
              <a:ext uri="{FF2B5EF4-FFF2-40B4-BE49-F238E27FC236}">
                <a16:creationId xmlns:a16="http://schemas.microsoft.com/office/drawing/2014/main" id="{DD60885F-4F61-4193-B360-9EF398FA3C1C}"/>
              </a:ext>
            </a:extLst>
          </p:cNvPr>
          <p:cNvSpPr txBox="1"/>
          <p:nvPr/>
        </p:nvSpPr>
        <p:spPr>
          <a:xfrm>
            <a:off x="471417" y="5313912"/>
            <a:ext cx="10094181" cy="830997"/>
          </a:xfrm>
          <a:prstGeom prst="rect">
            <a:avLst/>
          </a:prstGeom>
          <a:noFill/>
        </p:spPr>
        <p:txBody>
          <a:bodyPr wrap="square" rtlCol="0">
            <a:spAutoFit/>
          </a:bodyPr>
          <a:lstStyle/>
          <a:p>
            <a:r>
              <a:rPr lang="en-GB" sz="2400" dirty="0"/>
              <a:t>The next step is the Constructional Design Report and the construction of the dummy coil (Dec-2021 -&gt; Mar 2022)</a:t>
            </a:r>
          </a:p>
        </p:txBody>
      </p:sp>
    </p:spTree>
    <p:extLst>
      <p:ext uri="{BB962C8B-B14F-4D97-AF65-F5344CB8AC3E}">
        <p14:creationId xmlns:p14="http://schemas.microsoft.com/office/powerpoint/2010/main" val="17446732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ttangolo 15">
            <a:extLst>
              <a:ext uri="{FF2B5EF4-FFF2-40B4-BE49-F238E27FC236}">
                <a16:creationId xmlns:a16="http://schemas.microsoft.com/office/drawing/2014/main" id="{09253D85-DB44-4A6F-AB88-0F7B38A4585D}"/>
              </a:ext>
            </a:extLst>
          </p:cNvPr>
          <p:cNvSpPr/>
          <p:nvPr/>
        </p:nvSpPr>
        <p:spPr>
          <a:xfrm>
            <a:off x="150725" y="906108"/>
            <a:ext cx="7913077" cy="3309176"/>
          </a:xfrm>
          <a:prstGeom prst="rect">
            <a:avLst/>
          </a:prstGeom>
          <a:solidFill>
            <a:schemeClr val="accent1">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asellaDiTesto 1">
            <a:extLst>
              <a:ext uri="{FF2B5EF4-FFF2-40B4-BE49-F238E27FC236}">
                <a16:creationId xmlns:a16="http://schemas.microsoft.com/office/drawing/2014/main" id="{A1F31261-F661-4F64-BD5F-97BE48F45ECE}"/>
              </a:ext>
            </a:extLst>
          </p:cNvPr>
          <p:cNvSpPr txBox="1"/>
          <p:nvPr/>
        </p:nvSpPr>
        <p:spPr>
          <a:xfrm>
            <a:off x="1337885" y="321333"/>
            <a:ext cx="8555379" cy="584775"/>
          </a:xfrm>
          <a:prstGeom prst="rect">
            <a:avLst/>
          </a:prstGeom>
          <a:noFill/>
        </p:spPr>
        <p:txBody>
          <a:bodyPr wrap="square" rtlCol="0">
            <a:spAutoFit/>
          </a:bodyPr>
          <a:lstStyle/>
          <a:p>
            <a:r>
              <a:rPr lang="en-GB" sz="3200" dirty="0"/>
              <a:t>Organization </a:t>
            </a:r>
          </a:p>
        </p:txBody>
      </p:sp>
      <p:sp>
        <p:nvSpPr>
          <p:cNvPr id="7" name="CasellaDiTesto 6">
            <a:extLst>
              <a:ext uri="{FF2B5EF4-FFF2-40B4-BE49-F238E27FC236}">
                <a16:creationId xmlns:a16="http://schemas.microsoft.com/office/drawing/2014/main" id="{7BA58239-0F5A-411F-8A30-AFB86CB0B68C}"/>
              </a:ext>
            </a:extLst>
          </p:cNvPr>
          <p:cNvSpPr txBox="1"/>
          <p:nvPr/>
        </p:nvSpPr>
        <p:spPr>
          <a:xfrm>
            <a:off x="1525625" y="1178089"/>
            <a:ext cx="4302419" cy="400110"/>
          </a:xfrm>
          <a:prstGeom prst="rect">
            <a:avLst/>
          </a:prstGeom>
          <a:solidFill>
            <a:schemeClr val="bg1"/>
          </a:solidFill>
          <a:ln>
            <a:solidFill>
              <a:srgbClr val="FF0000"/>
            </a:solidFill>
          </a:ln>
        </p:spPr>
        <p:txBody>
          <a:bodyPr wrap="square" rtlCol="0">
            <a:spAutoFit/>
          </a:bodyPr>
          <a:lstStyle/>
          <a:p>
            <a:r>
              <a:rPr lang="en-GB" sz="2000" dirty="0" err="1"/>
              <a:t>S.Farinon</a:t>
            </a:r>
            <a:r>
              <a:rPr lang="en-GB" sz="2000" dirty="0"/>
              <a:t>   INFN Coordination</a:t>
            </a:r>
          </a:p>
        </p:txBody>
      </p:sp>
      <p:sp>
        <p:nvSpPr>
          <p:cNvPr id="8" name="CasellaDiTesto 7">
            <a:extLst>
              <a:ext uri="{FF2B5EF4-FFF2-40B4-BE49-F238E27FC236}">
                <a16:creationId xmlns:a16="http://schemas.microsoft.com/office/drawing/2014/main" id="{CC81439B-A0FF-4F19-9F3C-679A288EDC92}"/>
              </a:ext>
            </a:extLst>
          </p:cNvPr>
          <p:cNvSpPr txBox="1"/>
          <p:nvPr/>
        </p:nvSpPr>
        <p:spPr>
          <a:xfrm>
            <a:off x="246185" y="1894114"/>
            <a:ext cx="3918857" cy="1938992"/>
          </a:xfrm>
          <a:prstGeom prst="rect">
            <a:avLst/>
          </a:prstGeom>
          <a:solidFill>
            <a:schemeClr val="bg1"/>
          </a:solidFill>
          <a:ln>
            <a:solidFill>
              <a:srgbClr val="FF0000"/>
            </a:solidFill>
          </a:ln>
        </p:spPr>
        <p:txBody>
          <a:bodyPr wrap="square" rtlCol="0">
            <a:spAutoFit/>
          </a:bodyPr>
          <a:lstStyle/>
          <a:p>
            <a:r>
              <a:rPr lang="en-GB" sz="2000" dirty="0">
                <a:solidFill>
                  <a:srgbClr val="FF0000"/>
                </a:solidFill>
              </a:rPr>
              <a:t>INFN Genova</a:t>
            </a:r>
          </a:p>
          <a:p>
            <a:pPr marL="285750" indent="-285750">
              <a:buFont typeface="Arial" panose="020B0604020202020204" pitchFamily="34" charset="0"/>
              <a:buChar char="•"/>
            </a:pPr>
            <a:r>
              <a:rPr lang="en-GB" sz="2000" dirty="0"/>
              <a:t>S. Farinon (Local  responsible)	</a:t>
            </a:r>
          </a:p>
          <a:p>
            <a:pPr marL="285750" indent="-285750">
              <a:buFont typeface="Arial" panose="020B0604020202020204" pitchFamily="34" charset="0"/>
              <a:buChar char="•"/>
            </a:pPr>
            <a:r>
              <a:rPr lang="en-GB" sz="2000" dirty="0"/>
              <a:t>R. </a:t>
            </a:r>
            <a:r>
              <a:rPr lang="en-GB" sz="2000" dirty="0" err="1"/>
              <a:t>Musenich</a:t>
            </a:r>
            <a:r>
              <a:rPr lang="en-GB" sz="2000" dirty="0"/>
              <a:t>		</a:t>
            </a:r>
          </a:p>
          <a:p>
            <a:pPr marL="342900" indent="-342900">
              <a:buFont typeface="Arial" panose="020B0604020202020204" pitchFamily="34" charset="0"/>
              <a:buChar char="•"/>
            </a:pPr>
            <a:r>
              <a:rPr lang="en-GB" sz="2000" dirty="0" err="1"/>
              <a:t>A.Pampaloni</a:t>
            </a:r>
            <a:r>
              <a:rPr lang="en-GB" sz="2000" dirty="0"/>
              <a:t>	</a:t>
            </a:r>
          </a:p>
          <a:p>
            <a:pPr marL="342900" indent="-342900">
              <a:buFont typeface="Arial" panose="020B0604020202020204" pitchFamily="34" charset="0"/>
              <a:buChar char="•"/>
            </a:pPr>
            <a:r>
              <a:rPr lang="en-GB" sz="2000" dirty="0"/>
              <a:t>F. Levi (PhD)</a:t>
            </a:r>
          </a:p>
          <a:p>
            <a:pPr marL="342900" indent="-342900">
              <a:buFont typeface="Arial" panose="020B0604020202020204" pitchFamily="34" charset="0"/>
              <a:buChar char="•"/>
            </a:pPr>
            <a:r>
              <a:rPr lang="en-GB" sz="2000" dirty="0"/>
              <a:t>S. </a:t>
            </a:r>
            <a:r>
              <a:rPr lang="en-GB" sz="2000" dirty="0" err="1"/>
              <a:t>Burioli</a:t>
            </a:r>
            <a:r>
              <a:rPr lang="en-GB" sz="2000" dirty="0"/>
              <a:t> (PhD)	</a:t>
            </a:r>
            <a:r>
              <a:rPr lang="en-GB" dirty="0"/>
              <a:t>	</a:t>
            </a:r>
          </a:p>
        </p:txBody>
      </p:sp>
      <p:sp>
        <p:nvSpPr>
          <p:cNvPr id="9" name="CasellaDiTesto 8">
            <a:extLst>
              <a:ext uri="{FF2B5EF4-FFF2-40B4-BE49-F238E27FC236}">
                <a16:creationId xmlns:a16="http://schemas.microsoft.com/office/drawing/2014/main" id="{97B59159-AC65-4382-8E01-15ACFF32945D}"/>
              </a:ext>
            </a:extLst>
          </p:cNvPr>
          <p:cNvSpPr txBox="1"/>
          <p:nvPr/>
        </p:nvSpPr>
        <p:spPr>
          <a:xfrm>
            <a:off x="4383923" y="1894114"/>
            <a:ext cx="3559300" cy="2215991"/>
          </a:xfrm>
          <a:prstGeom prst="rect">
            <a:avLst/>
          </a:prstGeom>
          <a:solidFill>
            <a:schemeClr val="bg1"/>
          </a:solidFill>
          <a:ln>
            <a:solidFill>
              <a:srgbClr val="FF0000"/>
            </a:solidFill>
          </a:ln>
        </p:spPr>
        <p:txBody>
          <a:bodyPr wrap="square" rtlCol="0">
            <a:spAutoFit/>
          </a:bodyPr>
          <a:lstStyle/>
          <a:p>
            <a:r>
              <a:rPr lang="en-GB" dirty="0">
                <a:solidFill>
                  <a:srgbClr val="FF0000"/>
                </a:solidFill>
              </a:rPr>
              <a:t>INFN Milano LASA</a:t>
            </a:r>
          </a:p>
          <a:p>
            <a:r>
              <a:rPr lang="en-GB" sz="2000" dirty="0" err="1"/>
              <a:t>M.Sorbi</a:t>
            </a:r>
            <a:r>
              <a:rPr lang="en-GB" sz="2000" dirty="0"/>
              <a:t> (Local  responsible)</a:t>
            </a:r>
          </a:p>
          <a:p>
            <a:r>
              <a:rPr lang="en-GB" sz="2000" dirty="0"/>
              <a:t>M. </a:t>
            </a:r>
            <a:r>
              <a:rPr lang="en-GB" sz="2000" dirty="0" err="1"/>
              <a:t>Prioli</a:t>
            </a:r>
            <a:r>
              <a:rPr lang="en-GB" sz="2000" dirty="0"/>
              <a:t>	</a:t>
            </a:r>
          </a:p>
          <a:p>
            <a:r>
              <a:rPr lang="en-GB" sz="2000" dirty="0"/>
              <a:t>M. </a:t>
            </a:r>
            <a:r>
              <a:rPr lang="en-GB" sz="2000" dirty="0" err="1"/>
              <a:t>Statera</a:t>
            </a:r>
            <a:r>
              <a:rPr lang="en-GB" sz="2000" dirty="0"/>
              <a:t>	</a:t>
            </a:r>
          </a:p>
          <a:p>
            <a:r>
              <a:rPr lang="en-GB" sz="2000" dirty="0"/>
              <a:t>E. De </a:t>
            </a:r>
            <a:r>
              <a:rPr lang="en-GB" sz="2000" dirty="0" err="1"/>
              <a:t>Matteis</a:t>
            </a:r>
            <a:r>
              <a:rPr lang="en-GB" sz="2000" dirty="0"/>
              <a:t> </a:t>
            </a:r>
          </a:p>
          <a:p>
            <a:r>
              <a:rPr lang="en-GB" sz="2000" dirty="0"/>
              <a:t>S. </a:t>
            </a:r>
            <a:r>
              <a:rPr lang="en-GB" sz="2000" dirty="0" err="1"/>
              <a:t>Mariotto</a:t>
            </a:r>
            <a:r>
              <a:rPr lang="en-GB" sz="2000" dirty="0"/>
              <a:t> (Post-D)	</a:t>
            </a:r>
          </a:p>
          <a:p>
            <a:r>
              <a:rPr lang="en-GB" sz="2000" dirty="0"/>
              <a:t>R. Valente (PhD)	</a:t>
            </a:r>
          </a:p>
        </p:txBody>
      </p:sp>
      <p:sp>
        <p:nvSpPr>
          <p:cNvPr id="10" name="Freccia bidirezionale orizzontale 9">
            <a:extLst>
              <a:ext uri="{FF2B5EF4-FFF2-40B4-BE49-F238E27FC236}">
                <a16:creationId xmlns:a16="http://schemas.microsoft.com/office/drawing/2014/main" id="{ACED0CC9-1206-4B08-BF05-A57501B56BF8}"/>
              </a:ext>
            </a:extLst>
          </p:cNvPr>
          <p:cNvSpPr/>
          <p:nvPr/>
        </p:nvSpPr>
        <p:spPr>
          <a:xfrm>
            <a:off x="8026374" y="2437480"/>
            <a:ext cx="1183524" cy="88927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asellaDiTesto 13">
            <a:extLst>
              <a:ext uri="{FF2B5EF4-FFF2-40B4-BE49-F238E27FC236}">
                <a16:creationId xmlns:a16="http://schemas.microsoft.com/office/drawing/2014/main" id="{B91E96B1-85E2-402D-9DC5-33AFE0DBFF74}"/>
              </a:ext>
            </a:extLst>
          </p:cNvPr>
          <p:cNvSpPr txBox="1"/>
          <p:nvPr/>
        </p:nvSpPr>
        <p:spPr>
          <a:xfrm>
            <a:off x="9285513" y="2500460"/>
            <a:ext cx="2512089" cy="677108"/>
          </a:xfrm>
          <a:prstGeom prst="rect">
            <a:avLst/>
          </a:prstGeom>
          <a:noFill/>
          <a:ln>
            <a:solidFill>
              <a:srgbClr val="FF0000"/>
            </a:solidFill>
          </a:ln>
        </p:spPr>
        <p:txBody>
          <a:bodyPr wrap="square" rtlCol="0">
            <a:spAutoFit/>
          </a:bodyPr>
          <a:lstStyle/>
          <a:p>
            <a:r>
              <a:rPr lang="en-GB" sz="2000" dirty="0" err="1"/>
              <a:t>F.Lackner</a:t>
            </a:r>
            <a:r>
              <a:rPr lang="en-GB" sz="2000" dirty="0"/>
              <a:t>/?</a:t>
            </a:r>
          </a:p>
          <a:p>
            <a:r>
              <a:rPr lang="en-GB" dirty="0" err="1"/>
              <a:t>H.Felice</a:t>
            </a:r>
            <a:endParaRPr lang="en-GB" dirty="0"/>
          </a:p>
        </p:txBody>
      </p:sp>
      <p:sp>
        <p:nvSpPr>
          <p:cNvPr id="15" name="CasellaDiTesto 14">
            <a:extLst>
              <a:ext uri="{FF2B5EF4-FFF2-40B4-BE49-F238E27FC236}">
                <a16:creationId xmlns:a16="http://schemas.microsoft.com/office/drawing/2014/main" id="{BB7FB970-C676-47F9-9454-83C9C8907590}"/>
              </a:ext>
            </a:extLst>
          </p:cNvPr>
          <p:cNvSpPr txBox="1"/>
          <p:nvPr/>
        </p:nvSpPr>
        <p:spPr>
          <a:xfrm>
            <a:off x="111952" y="4535883"/>
            <a:ext cx="3751639" cy="1323439"/>
          </a:xfrm>
          <a:prstGeom prst="rect">
            <a:avLst/>
          </a:prstGeom>
          <a:noFill/>
          <a:ln>
            <a:solidFill>
              <a:srgbClr val="FF0000"/>
            </a:solidFill>
          </a:ln>
        </p:spPr>
        <p:txBody>
          <a:bodyPr wrap="square" rtlCol="0">
            <a:spAutoFit/>
          </a:bodyPr>
          <a:lstStyle/>
          <a:p>
            <a:r>
              <a:rPr lang="en-GB" sz="2000" dirty="0">
                <a:solidFill>
                  <a:srgbClr val="FF0000"/>
                </a:solidFill>
              </a:rPr>
              <a:t>ASG Superconductors</a:t>
            </a:r>
          </a:p>
          <a:p>
            <a:r>
              <a:rPr lang="en-GB" sz="2000" dirty="0" err="1"/>
              <a:t>A.Verardo</a:t>
            </a:r>
            <a:r>
              <a:rPr lang="en-GB" sz="2000" dirty="0"/>
              <a:t> (Project Manager)</a:t>
            </a:r>
          </a:p>
          <a:p>
            <a:r>
              <a:rPr lang="en-GB" sz="2000" dirty="0" err="1"/>
              <a:t>N.Valle</a:t>
            </a:r>
            <a:endParaRPr lang="en-GB" sz="2000" dirty="0"/>
          </a:p>
          <a:p>
            <a:r>
              <a:rPr lang="en-GB" sz="2000" dirty="0" err="1"/>
              <a:t>S.Ottazzi</a:t>
            </a:r>
            <a:endParaRPr lang="en-GB" sz="2000" dirty="0"/>
          </a:p>
        </p:txBody>
      </p:sp>
      <p:sp>
        <p:nvSpPr>
          <p:cNvPr id="17" name="CasellaDiTesto 16">
            <a:extLst>
              <a:ext uri="{FF2B5EF4-FFF2-40B4-BE49-F238E27FC236}">
                <a16:creationId xmlns:a16="http://schemas.microsoft.com/office/drawing/2014/main" id="{1805A2B1-D62C-4771-AC9D-D66BB62CE09C}"/>
              </a:ext>
            </a:extLst>
          </p:cNvPr>
          <p:cNvSpPr txBox="1"/>
          <p:nvPr/>
        </p:nvSpPr>
        <p:spPr>
          <a:xfrm>
            <a:off x="6858000" y="1178089"/>
            <a:ext cx="864158" cy="369332"/>
          </a:xfrm>
          <a:prstGeom prst="rect">
            <a:avLst/>
          </a:prstGeom>
          <a:noFill/>
        </p:spPr>
        <p:txBody>
          <a:bodyPr wrap="square" rtlCol="0">
            <a:spAutoFit/>
          </a:bodyPr>
          <a:lstStyle/>
          <a:p>
            <a:r>
              <a:rPr lang="en-GB" dirty="0"/>
              <a:t>7 FTE</a:t>
            </a:r>
          </a:p>
        </p:txBody>
      </p:sp>
    </p:spTree>
    <p:extLst>
      <p:ext uri="{BB962C8B-B14F-4D97-AF65-F5344CB8AC3E}">
        <p14:creationId xmlns:p14="http://schemas.microsoft.com/office/powerpoint/2010/main" val="2155852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00C71812-85F0-4378-A973-25E9CB544469}"/>
              </a:ext>
            </a:extLst>
          </p:cNvPr>
          <p:cNvPicPr>
            <a:picLocks noChangeAspect="1"/>
          </p:cNvPicPr>
          <p:nvPr/>
        </p:nvPicPr>
        <p:blipFill>
          <a:blip r:embed="rId2"/>
          <a:stretch>
            <a:fillRect/>
          </a:stretch>
        </p:blipFill>
        <p:spPr>
          <a:xfrm>
            <a:off x="403333" y="1176055"/>
            <a:ext cx="5411816" cy="4255754"/>
          </a:xfrm>
          <a:prstGeom prst="rect">
            <a:avLst/>
          </a:prstGeom>
        </p:spPr>
      </p:pic>
      <p:pic>
        <p:nvPicPr>
          <p:cNvPr id="5" name="Immagine 4">
            <a:extLst>
              <a:ext uri="{FF2B5EF4-FFF2-40B4-BE49-F238E27FC236}">
                <a16:creationId xmlns:a16="http://schemas.microsoft.com/office/drawing/2014/main" id="{48EEE135-3516-4203-885C-7055B2F2D3E2}"/>
              </a:ext>
            </a:extLst>
          </p:cNvPr>
          <p:cNvPicPr>
            <a:picLocks noChangeAspect="1"/>
          </p:cNvPicPr>
          <p:nvPr/>
        </p:nvPicPr>
        <p:blipFill>
          <a:blip r:embed="rId3"/>
          <a:stretch>
            <a:fillRect/>
          </a:stretch>
        </p:blipFill>
        <p:spPr>
          <a:xfrm>
            <a:off x="5815149" y="1426191"/>
            <a:ext cx="6048412" cy="3733638"/>
          </a:xfrm>
          <a:prstGeom prst="rect">
            <a:avLst/>
          </a:prstGeom>
        </p:spPr>
      </p:pic>
      <p:sp>
        <p:nvSpPr>
          <p:cNvPr id="6" name="CasellaDiTesto 5">
            <a:extLst>
              <a:ext uri="{FF2B5EF4-FFF2-40B4-BE49-F238E27FC236}">
                <a16:creationId xmlns:a16="http://schemas.microsoft.com/office/drawing/2014/main" id="{E246BFA2-0BEB-4043-A180-6D318E3C6F92}"/>
              </a:ext>
            </a:extLst>
          </p:cNvPr>
          <p:cNvSpPr txBox="1"/>
          <p:nvPr/>
        </p:nvSpPr>
        <p:spPr>
          <a:xfrm>
            <a:off x="1858835" y="215491"/>
            <a:ext cx="8555379" cy="584775"/>
          </a:xfrm>
          <a:prstGeom prst="rect">
            <a:avLst/>
          </a:prstGeom>
          <a:noFill/>
        </p:spPr>
        <p:txBody>
          <a:bodyPr wrap="square" rtlCol="0">
            <a:spAutoFit/>
          </a:bodyPr>
          <a:lstStyle/>
          <a:p>
            <a:r>
              <a:rPr lang="en-GB" sz="3200" dirty="0"/>
              <a:t>2D Magnet Design</a:t>
            </a:r>
          </a:p>
        </p:txBody>
      </p:sp>
      <p:sp>
        <p:nvSpPr>
          <p:cNvPr id="7" name="CasellaDiTesto 6">
            <a:extLst>
              <a:ext uri="{FF2B5EF4-FFF2-40B4-BE49-F238E27FC236}">
                <a16:creationId xmlns:a16="http://schemas.microsoft.com/office/drawing/2014/main" id="{9040A737-7449-4E48-B7FA-261B857A8DAA}"/>
              </a:ext>
            </a:extLst>
          </p:cNvPr>
          <p:cNvSpPr txBox="1"/>
          <p:nvPr/>
        </p:nvSpPr>
        <p:spPr>
          <a:xfrm>
            <a:off x="6136943" y="5686567"/>
            <a:ext cx="4685732" cy="369332"/>
          </a:xfrm>
          <a:prstGeom prst="rect">
            <a:avLst/>
          </a:prstGeom>
          <a:noFill/>
        </p:spPr>
        <p:txBody>
          <a:bodyPr wrap="square" rtlCol="0">
            <a:spAutoFit/>
          </a:bodyPr>
          <a:lstStyle/>
          <a:p>
            <a:r>
              <a:rPr lang="en-GB" dirty="0"/>
              <a:t>Courtesy of </a:t>
            </a:r>
            <a:r>
              <a:rPr lang="en-GB" dirty="0" err="1"/>
              <a:t>R.Valente</a:t>
            </a:r>
            <a:r>
              <a:rPr lang="en-GB" dirty="0"/>
              <a:t> (INFN Mi-LASA)</a:t>
            </a:r>
          </a:p>
        </p:txBody>
      </p:sp>
    </p:spTree>
    <p:extLst>
      <p:ext uri="{BB962C8B-B14F-4D97-AF65-F5344CB8AC3E}">
        <p14:creationId xmlns:p14="http://schemas.microsoft.com/office/powerpoint/2010/main" val="2406002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679421A9-2F62-4DA1-A154-ECD7E6B57F26}"/>
              </a:ext>
            </a:extLst>
          </p:cNvPr>
          <p:cNvPicPr>
            <a:picLocks noChangeAspect="1"/>
          </p:cNvPicPr>
          <p:nvPr/>
        </p:nvPicPr>
        <p:blipFill>
          <a:blip r:embed="rId2"/>
          <a:stretch>
            <a:fillRect/>
          </a:stretch>
        </p:blipFill>
        <p:spPr>
          <a:xfrm>
            <a:off x="619978" y="925652"/>
            <a:ext cx="5516546" cy="5178648"/>
          </a:xfrm>
          <a:prstGeom prst="rect">
            <a:avLst/>
          </a:prstGeom>
        </p:spPr>
      </p:pic>
      <p:pic>
        <p:nvPicPr>
          <p:cNvPr id="5" name="Immagine 4">
            <a:extLst>
              <a:ext uri="{FF2B5EF4-FFF2-40B4-BE49-F238E27FC236}">
                <a16:creationId xmlns:a16="http://schemas.microsoft.com/office/drawing/2014/main" id="{0568FFA3-5C68-4127-9321-6086376FD0D8}"/>
              </a:ext>
            </a:extLst>
          </p:cNvPr>
          <p:cNvPicPr>
            <a:picLocks noChangeAspect="1"/>
          </p:cNvPicPr>
          <p:nvPr/>
        </p:nvPicPr>
        <p:blipFill>
          <a:blip r:embed="rId3"/>
          <a:stretch>
            <a:fillRect/>
          </a:stretch>
        </p:blipFill>
        <p:spPr>
          <a:xfrm>
            <a:off x="5616630" y="3186235"/>
            <a:ext cx="6313713" cy="2260360"/>
          </a:xfrm>
          <a:prstGeom prst="rect">
            <a:avLst/>
          </a:prstGeom>
        </p:spPr>
      </p:pic>
      <p:sp>
        <p:nvSpPr>
          <p:cNvPr id="6" name="CasellaDiTesto 5">
            <a:extLst>
              <a:ext uri="{FF2B5EF4-FFF2-40B4-BE49-F238E27FC236}">
                <a16:creationId xmlns:a16="http://schemas.microsoft.com/office/drawing/2014/main" id="{EE6F7399-55F8-4823-8697-0078185B2E8C}"/>
              </a:ext>
            </a:extLst>
          </p:cNvPr>
          <p:cNvSpPr txBox="1"/>
          <p:nvPr/>
        </p:nvSpPr>
        <p:spPr>
          <a:xfrm>
            <a:off x="1858835" y="215491"/>
            <a:ext cx="8555379" cy="584775"/>
          </a:xfrm>
          <a:prstGeom prst="rect">
            <a:avLst/>
          </a:prstGeom>
          <a:noFill/>
        </p:spPr>
        <p:txBody>
          <a:bodyPr wrap="square" rtlCol="0">
            <a:spAutoFit/>
          </a:bodyPr>
          <a:lstStyle/>
          <a:p>
            <a:r>
              <a:rPr lang="en-GB" sz="3200" dirty="0"/>
              <a:t>3D Magnet Design</a:t>
            </a:r>
          </a:p>
        </p:txBody>
      </p:sp>
      <p:sp>
        <p:nvSpPr>
          <p:cNvPr id="7" name="CasellaDiTesto 6">
            <a:extLst>
              <a:ext uri="{FF2B5EF4-FFF2-40B4-BE49-F238E27FC236}">
                <a16:creationId xmlns:a16="http://schemas.microsoft.com/office/drawing/2014/main" id="{6030299A-CE5E-4B7D-93D4-36E581C3801E}"/>
              </a:ext>
            </a:extLst>
          </p:cNvPr>
          <p:cNvSpPr txBox="1"/>
          <p:nvPr/>
        </p:nvSpPr>
        <p:spPr>
          <a:xfrm>
            <a:off x="6136943" y="5686567"/>
            <a:ext cx="4685732" cy="369332"/>
          </a:xfrm>
          <a:prstGeom prst="rect">
            <a:avLst/>
          </a:prstGeom>
          <a:noFill/>
        </p:spPr>
        <p:txBody>
          <a:bodyPr wrap="square" rtlCol="0">
            <a:spAutoFit/>
          </a:bodyPr>
          <a:lstStyle/>
          <a:p>
            <a:r>
              <a:rPr lang="en-GB" dirty="0"/>
              <a:t>Courtesy of </a:t>
            </a:r>
            <a:r>
              <a:rPr lang="en-GB" dirty="0" err="1"/>
              <a:t>R.Valente</a:t>
            </a:r>
            <a:r>
              <a:rPr lang="en-GB" dirty="0"/>
              <a:t> (INFN Mi-LASA)</a:t>
            </a:r>
          </a:p>
        </p:txBody>
      </p:sp>
    </p:spTree>
    <p:extLst>
      <p:ext uri="{BB962C8B-B14F-4D97-AF65-F5344CB8AC3E}">
        <p14:creationId xmlns:p14="http://schemas.microsoft.com/office/powerpoint/2010/main" val="20801987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5E8DB20C-539F-413F-AC1E-9CC4567514AA}"/>
              </a:ext>
            </a:extLst>
          </p:cNvPr>
          <p:cNvPicPr>
            <a:picLocks noChangeAspect="1"/>
          </p:cNvPicPr>
          <p:nvPr/>
        </p:nvPicPr>
        <p:blipFill>
          <a:blip r:embed="rId2"/>
          <a:stretch>
            <a:fillRect/>
          </a:stretch>
        </p:blipFill>
        <p:spPr>
          <a:xfrm>
            <a:off x="1342030" y="698056"/>
            <a:ext cx="8067028" cy="5461887"/>
          </a:xfrm>
          <a:prstGeom prst="rect">
            <a:avLst/>
          </a:prstGeom>
        </p:spPr>
      </p:pic>
      <p:sp>
        <p:nvSpPr>
          <p:cNvPr id="4" name="CasellaDiTesto 3">
            <a:extLst>
              <a:ext uri="{FF2B5EF4-FFF2-40B4-BE49-F238E27FC236}">
                <a16:creationId xmlns:a16="http://schemas.microsoft.com/office/drawing/2014/main" id="{95745040-2D0D-43AA-90E4-4C040ACE3F6E}"/>
              </a:ext>
            </a:extLst>
          </p:cNvPr>
          <p:cNvSpPr txBox="1"/>
          <p:nvPr/>
        </p:nvSpPr>
        <p:spPr>
          <a:xfrm>
            <a:off x="1890680" y="147252"/>
            <a:ext cx="8555379" cy="584775"/>
          </a:xfrm>
          <a:prstGeom prst="rect">
            <a:avLst/>
          </a:prstGeom>
          <a:noFill/>
        </p:spPr>
        <p:txBody>
          <a:bodyPr wrap="square" rtlCol="0">
            <a:spAutoFit/>
          </a:bodyPr>
          <a:lstStyle/>
          <a:p>
            <a:r>
              <a:rPr lang="en-GB" sz="3200" dirty="0"/>
              <a:t>2D Mechanical Design</a:t>
            </a:r>
          </a:p>
        </p:txBody>
      </p:sp>
      <p:sp>
        <p:nvSpPr>
          <p:cNvPr id="5" name="CasellaDiTesto 4">
            <a:extLst>
              <a:ext uri="{FF2B5EF4-FFF2-40B4-BE49-F238E27FC236}">
                <a16:creationId xmlns:a16="http://schemas.microsoft.com/office/drawing/2014/main" id="{945C11D1-2DE1-419D-96DA-4B8B41698663}"/>
              </a:ext>
            </a:extLst>
          </p:cNvPr>
          <p:cNvSpPr txBox="1"/>
          <p:nvPr/>
        </p:nvSpPr>
        <p:spPr>
          <a:xfrm>
            <a:off x="9539529" y="5179372"/>
            <a:ext cx="2315014" cy="646331"/>
          </a:xfrm>
          <a:prstGeom prst="rect">
            <a:avLst/>
          </a:prstGeom>
          <a:noFill/>
        </p:spPr>
        <p:txBody>
          <a:bodyPr wrap="square" rtlCol="0">
            <a:spAutoFit/>
          </a:bodyPr>
          <a:lstStyle/>
          <a:p>
            <a:r>
              <a:rPr lang="en-GB" dirty="0"/>
              <a:t>Courtesy </a:t>
            </a:r>
            <a:r>
              <a:rPr lang="en-GB" dirty="0" err="1"/>
              <a:t>A.Pampaloni</a:t>
            </a:r>
            <a:r>
              <a:rPr lang="en-GB" dirty="0"/>
              <a:t> INFN Genova</a:t>
            </a:r>
          </a:p>
        </p:txBody>
      </p:sp>
    </p:spTree>
    <p:extLst>
      <p:ext uri="{BB962C8B-B14F-4D97-AF65-F5344CB8AC3E}">
        <p14:creationId xmlns:p14="http://schemas.microsoft.com/office/powerpoint/2010/main" val="4122461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5">
            <a:extLst>
              <a:ext uri="{FF2B5EF4-FFF2-40B4-BE49-F238E27FC236}">
                <a16:creationId xmlns:a16="http://schemas.microsoft.com/office/drawing/2014/main" id="{576ABDB1-9D4B-43B1-93BA-A94B0CB13820}"/>
              </a:ext>
            </a:extLst>
          </p:cNvPr>
          <p:cNvSpPr txBox="1"/>
          <p:nvPr/>
        </p:nvSpPr>
        <p:spPr>
          <a:xfrm>
            <a:off x="1858835" y="215491"/>
            <a:ext cx="8555379" cy="584775"/>
          </a:xfrm>
          <a:prstGeom prst="rect">
            <a:avLst/>
          </a:prstGeom>
          <a:noFill/>
        </p:spPr>
        <p:txBody>
          <a:bodyPr wrap="square" rtlCol="0">
            <a:spAutoFit/>
          </a:bodyPr>
          <a:lstStyle/>
          <a:p>
            <a:r>
              <a:rPr lang="en-GB" sz="3200" dirty="0"/>
              <a:t>Open steps: new end spacers</a:t>
            </a:r>
          </a:p>
        </p:txBody>
      </p:sp>
      <p:sp>
        <p:nvSpPr>
          <p:cNvPr id="3" name="CasellaDiTesto 2">
            <a:extLst>
              <a:ext uri="{FF2B5EF4-FFF2-40B4-BE49-F238E27FC236}">
                <a16:creationId xmlns:a16="http://schemas.microsoft.com/office/drawing/2014/main" id="{A2875829-4AD6-40CE-B593-4E4520B7BBBC}"/>
              </a:ext>
            </a:extLst>
          </p:cNvPr>
          <p:cNvSpPr txBox="1"/>
          <p:nvPr/>
        </p:nvSpPr>
        <p:spPr>
          <a:xfrm>
            <a:off x="465150" y="800266"/>
            <a:ext cx="10506345" cy="1327736"/>
          </a:xfrm>
          <a:prstGeom prst="rect">
            <a:avLst/>
          </a:prstGeom>
          <a:noFill/>
        </p:spPr>
        <p:txBody>
          <a:bodyPr wrap="square" rtlCol="0">
            <a:spAutoFit/>
          </a:bodyPr>
          <a:lstStyle/>
          <a:p>
            <a:pPr marL="342900" indent="-342900" algn="just">
              <a:buFont typeface="Arial" panose="020B0604020202020204" pitchFamily="34" charset="0"/>
              <a:buChar char="•"/>
            </a:pPr>
            <a:r>
              <a:rPr lang="it-IT" sz="2400" dirty="0"/>
              <a:t>As a result of the winding test performed at CERN, R.Valente is designing new end-spacers which should better follow the natural curves of the conductor </a:t>
            </a:r>
          </a:p>
          <a:p>
            <a:pPr marL="342900" indent="-342900" algn="just">
              <a:lnSpc>
                <a:spcPct val="150000"/>
              </a:lnSpc>
              <a:buFont typeface="Arial" panose="020B0604020202020204" pitchFamily="34" charset="0"/>
              <a:buChar char="•"/>
            </a:pPr>
            <a:r>
              <a:rPr lang="it-IT" sz="2400" dirty="0"/>
              <a:t>As soon as the design is ready, we could perform a second winding test at CERN</a:t>
            </a:r>
            <a:endParaRPr lang="en-US" sz="2400" dirty="0"/>
          </a:p>
        </p:txBody>
      </p:sp>
      <p:pic>
        <p:nvPicPr>
          <p:cNvPr id="6" name="Picture 5" descr="A close-up of a flame&#10;&#10;Description automatically generated with low confidence">
            <a:extLst>
              <a:ext uri="{FF2B5EF4-FFF2-40B4-BE49-F238E27FC236}">
                <a16:creationId xmlns:a16="http://schemas.microsoft.com/office/drawing/2014/main" id="{BA23DFCC-CF44-40CC-AD19-42A89D73AB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550" y="1707672"/>
            <a:ext cx="5266266" cy="3949700"/>
          </a:xfrm>
          <a:prstGeom prst="rect">
            <a:avLst/>
          </a:prstGeom>
        </p:spPr>
      </p:pic>
      <p:pic>
        <p:nvPicPr>
          <p:cNvPr id="8" name="Picture 7" descr="Logo&#10;&#10;Description automatically generated">
            <a:extLst>
              <a:ext uri="{FF2B5EF4-FFF2-40B4-BE49-F238E27FC236}">
                <a16:creationId xmlns:a16="http://schemas.microsoft.com/office/drawing/2014/main" id="{A8A40490-7CFA-46AB-B294-7FE305D2C4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9688" y="2320362"/>
            <a:ext cx="5817267" cy="4362950"/>
          </a:xfrm>
          <a:prstGeom prst="rect">
            <a:avLst/>
          </a:prstGeom>
        </p:spPr>
      </p:pic>
      <p:pic>
        <p:nvPicPr>
          <p:cNvPr id="10" name="Picture 9">
            <a:extLst>
              <a:ext uri="{FF2B5EF4-FFF2-40B4-BE49-F238E27FC236}">
                <a16:creationId xmlns:a16="http://schemas.microsoft.com/office/drawing/2014/main" id="{78C04AED-23E1-4350-9E3F-598C7FA724B3}"/>
              </a:ext>
            </a:extLst>
          </p:cNvPr>
          <p:cNvPicPr>
            <a:picLocks noChangeAspect="1"/>
          </p:cNvPicPr>
          <p:nvPr/>
        </p:nvPicPr>
        <p:blipFill rotWithShape="1">
          <a:blip r:embed="rId4">
            <a:extLst>
              <a:ext uri="{28A0092B-C50C-407E-A947-70E740481C1C}">
                <a14:useLocalDpi xmlns:a14="http://schemas.microsoft.com/office/drawing/2010/main" val="0"/>
              </a:ext>
            </a:extLst>
          </a:blip>
          <a:srcRect l="59722" t="-46890" r="17562" b="46890"/>
          <a:stretch/>
        </p:blipFill>
        <p:spPr>
          <a:xfrm>
            <a:off x="8068404" y="1969483"/>
            <a:ext cx="3132287" cy="4008791"/>
          </a:xfrm>
          <a:prstGeom prst="rect">
            <a:avLst/>
          </a:prstGeom>
        </p:spPr>
      </p:pic>
      <p:sp>
        <p:nvSpPr>
          <p:cNvPr id="11" name="TextBox 10">
            <a:extLst>
              <a:ext uri="{FF2B5EF4-FFF2-40B4-BE49-F238E27FC236}">
                <a16:creationId xmlns:a16="http://schemas.microsoft.com/office/drawing/2014/main" id="{B46BE6E5-5646-4A7A-8F75-E77E69A27A3C}"/>
              </a:ext>
            </a:extLst>
          </p:cNvPr>
          <p:cNvSpPr txBox="1"/>
          <p:nvPr/>
        </p:nvSpPr>
        <p:spPr>
          <a:xfrm>
            <a:off x="9144000" y="4189615"/>
            <a:ext cx="1175322" cy="369332"/>
          </a:xfrm>
          <a:prstGeom prst="rect">
            <a:avLst/>
          </a:prstGeom>
          <a:noFill/>
        </p:spPr>
        <p:txBody>
          <a:bodyPr wrap="none" rtlCol="0">
            <a:spAutoFit/>
          </a:bodyPr>
          <a:lstStyle/>
          <a:p>
            <a:r>
              <a:rPr lang="it-IT" dirty="0">
                <a:solidFill>
                  <a:schemeClr val="bg1"/>
                </a:solidFill>
              </a:rPr>
              <a:t>Old design</a:t>
            </a:r>
            <a:endParaRPr lang="en-US" dirty="0">
              <a:solidFill>
                <a:schemeClr val="bg1"/>
              </a:solidFill>
            </a:endParaRPr>
          </a:p>
        </p:txBody>
      </p:sp>
    </p:spTree>
    <p:extLst>
      <p:ext uri="{BB962C8B-B14F-4D97-AF65-F5344CB8AC3E}">
        <p14:creationId xmlns:p14="http://schemas.microsoft.com/office/powerpoint/2010/main" val="1284233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Tabella 1">
                <a:extLst>
                  <a:ext uri="{FF2B5EF4-FFF2-40B4-BE49-F238E27FC236}">
                    <a16:creationId xmlns:a16="http://schemas.microsoft.com/office/drawing/2014/main" id="{E3792C2F-B0E0-4205-A674-E6DA3DFCB220}"/>
                  </a:ext>
                </a:extLst>
              </p:cNvPr>
              <p:cNvGraphicFramePr>
                <a:graphicFrameLocks noGrp="1"/>
              </p:cNvGraphicFramePr>
              <p:nvPr>
                <p:extLst>
                  <p:ext uri="{D42A27DB-BD31-4B8C-83A1-F6EECF244321}">
                    <p14:modId xmlns:p14="http://schemas.microsoft.com/office/powerpoint/2010/main" val="1396902873"/>
                  </p:ext>
                </p:extLst>
              </p:nvPr>
            </p:nvGraphicFramePr>
            <p:xfrm>
              <a:off x="6945799" y="1989620"/>
              <a:ext cx="3863526" cy="4000603"/>
            </p:xfrm>
            <a:graphic>
              <a:graphicData uri="http://schemas.openxmlformats.org/drawingml/2006/table">
                <a:tbl>
                  <a:tblPr firstRow="1" bandRow="1">
                    <a:tableStyleId>{1E171933-4619-4E11-9A3F-F7608DF75F80}</a:tableStyleId>
                  </a:tblPr>
                  <a:tblGrid>
                    <a:gridCol w="2835599">
                      <a:extLst>
                        <a:ext uri="{9D8B030D-6E8A-4147-A177-3AD203B41FA5}">
                          <a16:colId xmlns:a16="http://schemas.microsoft.com/office/drawing/2014/main" val="2418516582"/>
                        </a:ext>
                      </a:extLst>
                    </a:gridCol>
                    <a:gridCol w="1027927">
                      <a:extLst>
                        <a:ext uri="{9D8B030D-6E8A-4147-A177-3AD203B41FA5}">
                          <a16:colId xmlns:a16="http://schemas.microsoft.com/office/drawing/2014/main" val="3006548556"/>
                        </a:ext>
                      </a:extLst>
                    </a:gridCol>
                  </a:tblGrid>
                  <a:tr h="277983">
                    <a:tc gridSpan="2">
                      <a:txBody>
                        <a:bodyPr/>
                        <a:lstStyle/>
                        <a:p>
                          <a:pPr algn="ctr"/>
                          <a:r>
                            <a:rPr lang="it-IT" sz="1400" b="0" dirty="0" err="1"/>
                            <a:t>Characteristics</a:t>
                          </a:r>
                          <a:r>
                            <a:rPr lang="it-IT" sz="1400" b="0" dirty="0"/>
                            <a:t> </a:t>
                          </a:r>
                        </a:p>
                      </a:txBody>
                      <a:tcPr/>
                    </a:tc>
                    <a:tc hMerge="1">
                      <a:txBody>
                        <a:bodyPr/>
                        <a:lstStyle/>
                        <a:p>
                          <a:pPr algn="ctr"/>
                          <a:endParaRPr lang="it-IT" sz="1400" dirty="0"/>
                        </a:p>
                      </a:txBody>
                      <a:tcPr/>
                    </a:tc>
                    <a:extLst>
                      <a:ext uri="{0D108BD9-81ED-4DB2-BD59-A6C34878D82A}">
                        <a16:rowId xmlns:a16="http://schemas.microsoft.com/office/drawing/2014/main" val="806027353"/>
                      </a:ext>
                    </a:extLst>
                  </a:tr>
                  <a:tr h="277983">
                    <a:tc>
                      <a:txBody>
                        <a:bodyPr/>
                        <a:lstStyle/>
                        <a:p>
                          <a:pPr algn="ctr"/>
                          <a:r>
                            <a:rPr lang="it-IT" sz="1400" dirty="0"/>
                            <a:t>Bore </a:t>
                          </a:r>
                          <a:r>
                            <a:rPr lang="it-IT" sz="1400" dirty="0" err="1"/>
                            <a:t>inner</a:t>
                          </a:r>
                          <a:r>
                            <a:rPr lang="it-IT" sz="1400" baseline="0" dirty="0"/>
                            <a:t> </a:t>
                          </a:r>
                          <a:r>
                            <a:rPr lang="it-IT" sz="1400" baseline="0" dirty="0" err="1"/>
                            <a:t>diameter</a:t>
                          </a:r>
                          <a:endParaRPr lang="it-IT" sz="1400" dirty="0"/>
                        </a:p>
                      </a:txBody>
                      <a:tcPr/>
                    </a:tc>
                    <a:tc>
                      <a:txBody>
                        <a:bodyPr/>
                        <a:lstStyle/>
                        <a:p>
                          <a:pPr algn="ctr"/>
                          <a:r>
                            <a:rPr lang="it-IT" sz="1400" dirty="0"/>
                            <a:t>50 mm</a:t>
                          </a:r>
                        </a:p>
                      </a:txBody>
                      <a:tcPr/>
                    </a:tc>
                    <a:extLst>
                      <a:ext uri="{0D108BD9-81ED-4DB2-BD59-A6C34878D82A}">
                        <a16:rowId xmlns:a16="http://schemas.microsoft.com/office/drawing/2014/main" val="805928144"/>
                      </a:ext>
                    </a:extLst>
                  </a:tr>
                  <a:tr h="434443">
                    <a:tc>
                      <a:txBody>
                        <a:bodyPr/>
                        <a:lstStyle/>
                        <a:p>
                          <a:pPr algn="ctr"/>
                          <a:r>
                            <a:rPr lang="it-IT" sz="1400" b="1" dirty="0" err="1">
                              <a:solidFill>
                                <a:srgbClr val="C00000"/>
                              </a:solidFill>
                            </a:rPr>
                            <a:t>Beam</a:t>
                          </a:r>
                          <a:r>
                            <a:rPr lang="it-IT" sz="1400" b="1" dirty="0">
                              <a:solidFill>
                                <a:srgbClr val="C00000"/>
                              </a:solidFill>
                            </a:rPr>
                            <a:t> </a:t>
                          </a:r>
                          <a:r>
                            <a:rPr lang="it-IT" sz="1400" b="1" dirty="0" err="1">
                              <a:solidFill>
                                <a:srgbClr val="C00000"/>
                              </a:solidFill>
                            </a:rPr>
                            <a:t>distance</a:t>
                          </a:r>
                          <a:endParaRPr lang="it-IT" sz="1400" b="1" dirty="0">
                            <a:solidFill>
                              <a:srgbClr val="C00000"/>
                            </a:solidFill>
                          </a:endParaRPr>
                        </a:p>
                      </a:txBody>
                      <a:tcPr/>
                    </a:tc>
                    <a:tc>
                      <a:txBody>
                        <a:bodyPr/>
                        <a:lstStyle/>
                        <a:p>
                          <a:pPr algn="ctr"/>
                          <a:r>
                            <a:rPr lang="it-IT" sz="1400" b="1" dirty="0">
                              <a:solidFill>
                                <a:srgbClr val="C00000"/>
                              </a:solidFill>
                            </a:rPr>
                            <a:t>250</a:t>
                          </a:r>
                          <a:r>
                            <a:rPr lang="it-IT" sz="1400" b="1" baseline="0" dirty="0">
                              <a:solidFill>
                                <a:srgbClr val="C00000"/>
                              </a:solidFill>
                            </a:rPr>
                            <a:t> mm</a:t>
                          </a:r>
                          <a:endParaRPr lang="it-IT" sz="1400" b="1" dirty="0">
                            <a:solidFill>
                              <a:srgbClr val="C00000"/>
                            </a:solidFill>
                          </a:endParaRPr>
                        </a:p>
                      </a:txBody>
                      <a:tcPr/>
                    </a:tc>
                    <a:extLst>
                      <a:ext uri="{0D108BD9-81ED-4DB2-BD59-A6C34878D82A}">
                        <a16:rowId xmlns:a16="http://schemas.microsoft.com/office/drawing/2014/main" val="942176105"/>
                      </a:ext>
                    </a:extLst>
                  </a:tr>
                  <a:tr h="277983">
                    <a:tc>
                      <a:txBody>
                        <a:bodyPr/>
                        <a:lstStyle/>
                        <a:p>
                          <a:pPr algn="ctr"/>
                          <a:r>
                            <a:rPr lang="it-IT" sz="1400" dirty="0" err="1"/>
                            <a:t>Material</a:t>
                          </a:r>
                          <a:endParaRPr lang="it-IT" sz="1400" dirty="0"/>
                        </a:p>
                      </a:txBody>
                      <a:tcPr/>
                    </a:tc>
                    <a:tc>
                      <a:txBody>
                        <a:bodyPr/>
                        <a:lstStyle/>
                        <a:p>
                          <a:pPr algn="ctr"/>
                          <a:r>
                            <a:rPr lang="it-IT" sz="1400" dirty="0"/>
                            <a:t>Nb</a:t>
                          </a:r>
                          <a:r>
                            <a:rPr lang="it-IT" sz="1400" baseline="-25000" dirty="0"/>
                            <a:t>3</a:t>
                          </a:r>
                          <a:r>
                            <a:rPr lang="it-IT" sz="1400" dirty="0"/>
                            <a:t>Sn</a:t>
                          </a:r>
                        </a:p>
                      </a:txBody>
                      <a:tcPr/>
                    </a:tc>
                    <a:extLst>
                      <a:ext uri="{0D108BD9-81ED-4DB2-BD59-A6C34878D82A}">
                        <a16:rowId xmlns:a16="http://schemas.microsoft.com/office/drawing/2014/main" val="3065651934"/>
                      </a:ext>
                    </a:extLst>
                  </a:tr>
                  <a:tr h="277983">
                    <a:tc>
                      <a:txBody>
                        <a:bodyPr/>
                        <a:lstStyle/>
                        <a:p>
                          <a:pPr algn="ctr"/>
                          <a:r>
                            <a:rPr lang="it-IT" sz="1400" dirty="0"/>
                            <a:t>Bore </a:t>
                          </a:r>
                          <a:r>
                            <a:rPr lang="it-IT" sz="1400" dirty="0" err="1"/>
                            <a:t>nominal</a:t>
                          </a:r>
                          <a:r>
                            <a:rPr lang="it-IT" sz="1400" baseline="0" dirty="0"/>
                            <a:t> </a:t>
                          </a:r>
                          <a:r>
                            <a:rPr lang="it-IT" sz="1400" baseline="0" dirty="0" err="1"/>
                            <a:t>field</a:t>
                          </a:r>
                          <a:endParaRPr lang="it-IT" sz="1400" dirty="0"/>
                        </a:p>
                      </a:txBody>
                      <a:tcPr/>
                    </a:tc>
                    <a:tc>
                      <a:txBody>
                        <a:bodyPr/>
                        <a:lstStyle/>
                        <a:p>
                          <a:pPr algn="ctr"/>
                          <a:r>
                            <a:rPr lang="it-IT" sz="1400" dirty="0"/>
                            <a:t>16 T</a:t>
                          </a:r>
                        </a:p>
                      </a:txBody>
                      <a:tcPr/>
                    </a:tc>
                    <a:extLst>
                      <a:ext uri="{0D108BD9-81ED-4DB2-BD59-A6C34878D82A}">
                        <a16:rowId xmlns:a16="http://schemas.microsoft.com/office/drawing/2014/main" val="2837221052"/>
                      </a:ext>
                    </a:extLst>
                  </a:tr>
                  <a:tr h="27798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dirty="0"/>
                            <a:t>Operating temperature</a:t>
                          </a:r>
                        </a:p>
                      </a:txBody>
                      <a:tcPr/>
                    </a:tc>
                    <a:tc>
                      <a:txBody>
                        <a:bodyPr/>
                        <a:lstStyle/>
                        <a:p>
                          <a:pPr algn="ctr"/>
                          <a:r>
                            <a:rPr lang="it-IT" sz="1400" dirty="0"/>
                            <a:t>1.9 K</a:t>
                          </a:r>
                        </a:p>
                      </a:txBody>
                      <a:tcPr/>
                    </a:tc>
                    <a:extLst>
                      <a:ext uri="{0D108BD9-81ED-4DB2-BD59-A6C34878D82A}">
                        <a16:rowId xmlns:a16="http://schemas.microsoft.com/office/drawing/2014/main" val="665356359"/>
                      </a:ext>
                    </a:extLst>
                  </a:tr>
                  <a:tr h="27798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dirty="0"/>
                            <a:t>Operating</a:t>
                          </a:r>
                          <a:r>
                            <a:rPr lang="it-IT" sz="1400" baseline="0" dirty="0"/>
                            <a:t> </a:t>
                          </a:r>
                          <a:r>
                            <a:rPr lang="it-IT" sz="1400" baseline="0" dirty="0" err="1"/>
                            <a:t>current</a:t>
                          </a:r>
                          <a:endParaRPr lang="it-IT" sz="1400" dirty="0"/>
                        </a:p>
                      </a:txBody>
                      <a:tcPr/>
                    </a:tc>
                    <a:tc>
                      <a:txBody>
                        <a:bodyPr/>
                        <a:lstStyle/>
                        <a:p>
                          <a:pPr algn="ctr"/>
                          <a:r>
                            <a:rPr lang="it-IT" sz="1400" dirty="0"/>
                            <a:t>11441 A</a:t>
                          </a:r>
                        </a:p>
                      </a:txBody>
                      <a:tcPr/>
                    </a:tc>
                    <a:extLst>
                      <a:ext uri="{0D108BD9-81ED-4DB2-BD59-A6C34878D82A}">
                        <a16:rowId xmlns:a16="http://schemas.microsoft.com/office/drawing/2014/main" val="133006515"/>
                      </a:ext>
                    </a:extLst>
                  </a:tr>
                  <a:tr h="277983">
                    <a:tc>
                      <a:txBody>
                        <a:bodyPr/>
                        <a:lstStyle/>
                        <a:p>
                          <a:pPr algn="ctr"/>
                          <a:r>
                            <a:rPr lang="it-IT" sz="1400" dirty="0" err="1"/>
                            <a:t>Operation</a:t>
                          </a:r>
                          <a:r>
                            <a:rPr lang="it-IT" sz="1400" dirty="0"/>
                            <a:t> on the </a:t>
                          </a:r>
                          <a:r>
                            <a:rPr lang="it-IT" sz="1400" dirty="0" err="1"/>
                            <a:t>load</a:t>
                          </a:r>
                          <a:r>
                            <a:rPr lang="it-IT" sz="1400" dirty="0"/>
                            <a:t> line</a:t>
                          </a:r>
                        </a:p>
                      </a:txBody>
                      <a:tcPr/>
                    </a:tc>
                    <a:tc>
                      <a:txBody>
                        <a:bodyPr/>
                        <a:lstStyle/>
                        <a:p>
                          <a:pPr algn="ctr"/>
                          <a:r>
                            <a:rPr lang="it-IT" sz="1400" dirty="0"/>
                            <a:t>86%</a:t>
                          </a:r>
                        </a:p>
                      </a:txBody>
                      <a:tcPr/>
                    </a:tc>
                    <a:extLst>
                      <a:ext uri="{0D108BD9-81ED-4DB2-BD59-A6C34878D82A}">
                        <a16:rowId xmlns:a16="http://schemas.microsoft.com/office/drawing/2014/main" val="296946222"/>
                      </a:ext>
                    </a:extLst>
                  </a:tr>
                  <a:tr h="277983">
                    <a:tc>
                      <a:txBody>
                        <a:bodyPr/>
                        <a:lstStyle/>
                        <a:p>
                          <a:pPr algn="ctr"/>
                          <a:r>
                            <a:rPr lang="it-IT" sz="1400" dirty="0" err="1"/>
                            <a:t>Strand</a:t>
                          </a:r>
                          <a:r>
                            <a:rPr lang="it-IT" sz="1400" baseline="0" dirty="0"/>
                            <a:t> </a:t>
                          </a:r>
                          <a:r>
                            <a:rPr lang="it-IT" sz="1400" baseline="0" dirty="0" err="1"/>
                            <a:t>number</a:t>
                          </a:r>
                          <a:r>
                            <a:rPr lang="it-IT" sz="1400" baseline="0" dirty="0"/>
                            <a:t> per </a:t>
                          </a:r>
                          <a:r>
                            <a:rPr lang="it-IT" sz="1400" baseline="0" dirty="0" err="1"/>
                            <a:t>cable</a:t>
                          </a:r>
                          <a:endParaRPr lang="it-IT" sz="1400" dirty="0"/>
                        </a:p>
                      </a:txBody>
                      <a:tcPr/>
                    </a:tc>
                    <a:tc>
                      <a:txBody>
                        <a:bodyPr/>
                        <a:lstStyle/>
                        <a:p>
                          <a:pPr algn="ctr"/>
                          <a:r>
                            <a:rPr lang="it-IT" sz="1400" dirty="0"/>
                            <a:t>22/38</a:t>
                          </a:r>
                        </a:p>
                      </a:txBody>
                      <a:tcPr/>
                    </a:tc>
                    <a:extLst>
                      <a:ext uri="{0D108BD9-81ED-4DB2-BD59-A6C34878D82A}">
                        <a16:rowId xmlns:a16="http://schemas.microsoft.com/office/drawing/2014/main" val="2332801313"/>
                      </a:ext>
                    </a:extLst>
                  </a:tr>
                  <a:tr h="277983">
                    <a:tc>
                      <a:txBody>
                        <a:bodyPr/>
                        <a:lstStyle/>
                        <a:p>
                          <a:pPr algn="ctr"/>
                          <a:r>
                            <a:rPr lang="it-IT" sz="1400" dirty="0"/>
                            <a:t>Cu/</a:t>
                          </a:r>
                          <a:r>
                            <a:rPr lang="it-IT" sz="1400" dirty="0" err="1"/>
                            <a:t>Ncu</a:t>
                          </a:r>
                          <a:endParaRPr lang="it-IT" sz="14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400" b="0" i="1" smtClean="0">
                                    <a:latin typeface="Cambria Math"/>
                                  </a:rPr>
                                  <m:t>0.8/2.</m:t>
                                </m:r>
                                <m:r>
                                  <a:rPr lang="it-IT" sz="1400" b="0" i="1" smtClean="0">
                                    <a:latin typeface="Cambria Math" panose="02040503050406030204" pitchFamily="18" charset="0"/>
                                  </a:rPr>
                                  <m:t>1</m:t>
                                </m:r>
                              </m:oMath>
                            </m:oMathPara>
                          </a14:m>
                          <a:endParaRPr lang="it-IT" sz="1400" dirty="0"/>
                        </a:p>
                      </a:txBody>
                      <a:tcPr/>
                    </a:tc>
                    <a:extLst>
                      <a:ext uri="{0D108BD9-81ED-4DB2-BD59-A6C34878D82A}">
                        <a16:rowId xmlns:a16="http://schemas.microsoft.com/office/drawing/2014/main" val="2632453673"/>
                      </a:ext>
                    </a:extLst>
                  </a:tr>
                  <a:tr h="277983">
                    <a:tc>
                      <a:txBody>
                        <a:bodyPr/>
                        <a:lstStyle/>
                        <a:p>
                          <a:pPr algn="ctr"/>
                          <a:r>
                            <a:rPr lang="it-IT" sz="1400" dirty="0"/>
                            <a:t>Field </a:t>
                          </a:r>
                          <a:r>
                            <a:rPr lang="it-IT" sz="1400" dirty="0" err="1"/>
                            <a:t>harmonics</a:t>
                          </a:r>
                          <a:r>
                            <a:rPr lang="it-IT" sz="1400" dirty="0"/>
                            <a:t> (geo/</a:t>
                          </a:r>
                          <a:r>
                            <a:rPr lang="it-IT" sz="1400" dirty="0" err="1"/>
                            <a:t>sat</a:t>
                          </a:r>
                          <a:r>
                            <a:rPr lang="it-IT" sz="1400" dirty="0"/>
                            <a:t>)</a:t>
                          </a:r>
                        </a:p>
                      </a:txBody>
                      <a:tcPr/>
                    </a:tc>
                    <a:tc>
                      <a:txBody>
                        <a:bodyPr/>
                        <a:lstStyle/>
                        <a:p>
                          <a:pPr algn="ctr"/>
                          <a14:m>
                            <m:oMath xmlns:m="http://schemas.openxmlformats.org/officeDocument/2006/math">
                              <m:r>
                                <a:rPr lang="it-IT" sz="1400" b="0" i="1" smtClean="0">
                                  <a:latin typeface="Cambria Math" panose="02040503050406030204" pitchFamily="18" charset="0"/>
                                </a:rPr>
                                <m:t>≤</m:t>
                              </m:r>
                            </m:oMath>
                          </a14:m>
                          <a:r>
                            <a:rPr lang="it-IT" sz="1400" dirty="0"/>
                            <a:t> 3/10</a:t>
                          </a:r>
                          <a:r>
                            <a:rPr lang="it-IT" sz="1400" baseline="0" dirty="0"/>
                            <a:t> </a:t>
                          </a:r>
                          <a:r>
                            <a:rPr lang="it-IT" sz="1400" baseline="0" dirty="0" err="1"/>
                            <a:t>units</a:t>
                          </a:r>
                          <a:endParaRPr lang="it-IT" sz="1400" dirty="0"/>
                        </a:p>
                      </a:txBody>
                      <a:tcPr/>
                    </a:tc>
                    <a:extLst>
                      <a:ext uri="{0D108BD9-81ED-4DB2-BD59-A6C34878D82A}">
                        <a16:rowId xmlns:a16="http://schemas.microsoft.com/office/drawing/2014/main" val="1089547142"/>
                      </a:ext>
                    </a:extLst>
                  </a:tr>
                  <a:tr h="277983">
                    <a:tc>
                      <a:txBody>
                        <a:bodyPr/>
                        <a:lstStyle/>
                        <a:p>
                          <a:pPr algn="ctr"/>
                          <a:r>
                            <a:rPr lang="it-IT" sz="1400" b="1" dirty="0" err="1">
                              <a:solidFill>
                                <a:srgbClr val="C00000"/>
                              </a:solidFill>
                            </a:rPr>
                            <a:t>Yoke</a:t>
                          </a:r>
                          <a:r>
                            <a:rPr lang="it-IT" sz="1400" b="1" dirty="0">
                              <a:solidFill>
                                <a:srgbClr val="C00000"/>
                              </a:solidFill>
                            </a:rPr>
                            <a:t> </a:t>
                          </a:r>
                          <a:r>
                            <a:rPr lang="it-IT" sz="1400" b="1" dirty="0" err="1">
                              <a:solidFill>
                                <a:srgbClr val="C00000"/>
                              </a:solidFill>
                            </a:rPr>
                            <a:t>outer</a:t>
                          </a:r>
                          <a:r>
                            <a:rPr lang="it-IT" sz="1400" b="1" dirty="0">
                              <a:solidFill>
                                <a:srgbClr val="C00000"/>
                              </a:solidFill>
                            </a:rPr>
                            <a:t> </a:t>
                          </a:r>
                          <a:r>
                            <a:rPr lang="it-IT" sz="1400" b="1" dirty="0" err="1">
                              <a:solidFill>
                                <a:srgbClr val="C00000"/>
                              </a:solidFill>
                            </a:rPr>
                            <a:t>diameter</a:t>
                          </a:r>
                          <a:endParaRPr lang="it-IT" sz="1400" b="1" dirty="0">
                            <a:solidFill>
                              <a:srgbClr val="C00000"/>
                            </a:solidFill>
                          </a:endParaRPr>
                        </a:p>
                      </a:txBody>
                      <a:tcPr/>
                    </a:tc>
                    <a:tc>
                      <a:txBody>
                        <a:bodyPr/>
                        <a:lstStyle/>
                        <a:p>
                          <a:pPr algn="ctr"/>
                          <a:r>
                            <a:rPr lang="it-IT" sz="1400" b="1" dirty="0">
                              <a:solidFill>
                                <a:srgbClr val="C00000"/>
                              </a:solidFill>
                            </a:rPr>
                            <a:t>660 mm</a:t>
                          </a:r>
                        </a:p>
                      </a:txBody>
                      <a:tcPr/>
                    </a:tc>
                    <a:extLst>
                      <a:ext uri="{0D108BD9-81ED-4DB2-BD59-A6C34878D82A}">
                        <a16:rowId xmlns:a16="http://schemas.microsoft.com/office/drawing/2014/main" val="3014978904"/>
                      </a:ext>
                    </a:extLst>
                  </a:tr>
                </a:tbl>
              </a:graphicData>
            </a:graphic>
          </p:graphicFrame>
        </mc:Choice>
        <mc:Fallback xmlns="">
          <p:graphicFrame>
            <p:nvGraphicFramePr>
              <p:cNvPr id="2" name="Tabella 1">
                <a:extLst>
                  <a:ext uri="{FF2B5EF4-FFF2-40B4-BE49-F238E27FC236}">
                    <a16:creationId xmlns:a16="http://schemas.microsoft.com/office/drawing/2014/main" id="{E3792C2F-B0E0-4205-A674-E6DA3DFCB220}"/>
                  </a:ext>
                </a:extLst>
              </p:cNvPr>
              <p:cNvGraphicFramePr>
                <a:graphicFrameLocks noGrp="1"/>
              </p:cNvGraphicFramePr>
              <p:nvPr>
                <p:extLst>
                  <p:ext uri="{D42A27DB-BD31-4B8C-83A1-F6EECF244321}">
                    <p14:modId xmlns:p14="http://schemas.microsoft.com/office/powerpoint/2010/main" val="1396902873"/>
                  </p:ext>
                </p:extLst>
              </p:nvPr>
            </p:nvGraphicFramePr>
            <p:xfrm>
              <a:off x="6945799" y="1989620"/>
              <a:ext cx="3863526" cy="4000603"/>
            </p:xfrm>
            <a:graphic>
              <a:graphicData uri="http://schemas.openxmlformats.org/drawingml/2006/table">
                <a:tbl>
                  <a:tblPr firstRow="1" bandRow="1">
                    <a:tableStyleId>{1E171933-4619-4E11-9A3F-F7608DF75F80}</a:tableStyleId>
                  </a:tblPr>
                  <a:tblGrid>
                    <a:gridCol w="2835599">
                      <a:extLst>
                        <a:ext uri="{9D8B030D-6E8A-4147-A177-3AD203B41FA5}">
                          <a16:colId xmlns:a16="http://schemas.microsoft.com/office/drawing/2014/main" val="2418516582"/>
                        </a:ext>
                      </a:extLst>
                    </a:gridCol>
                    <a:gridCol w="1027927">
                      <a:extLst>
                        <a:ext uri="{9D8B030D-6E8A-4147-A177-3AD203B41FA5}">
                          <a16:colId xmlns:a16="http://schemas.microsoft.com/office/drawing/2014/main" val="3006548556"/>
                        </a:ext>
                      </a:extLst>
                    </a:gridCol>
                  </a:tblGrid>
                  <a:tr h="304800">
                    <a:tc gridSpan="2">
                      <a:txBody>
                        <a:bodyPr/>
                        <a:lstStyle/>
                        <a:p>
                          <a:pPr algn="ctr"/>
                          <a:r>
                            <a:rPr lang="it-IT" sz="1400" b="0" dirty="0" err="1"/>
                            <a:t>Characteristics</a:t>
                          </a:r>
                          <a:r>
                            <a:rPr lang="it-IT" sz="1400" b="0" dirty="0"/>
                            <a:t> </a:t>
                          </a:r>
                        </a:p>
                      </a:txBody>
                      <a:tcPr/>
                    </a:tc>
                    <a:tc hMerge="1">
                      <a:txBody>
                        <a:bodyPr/>
                        <a:lstStyle/>
                        <a:p>
                          <a:pPr algn="ctr"/>
                          <a:endParaRPr lang="it-IT" sz="1400" dirty="0"/>
                        </a:p>
                      </a:txBody>
                      <a:tcPr/>
                    </a:tc>
                    <a:extLst>
                      <a:ext uri="{0D108BD9-81ED-4DB2-BD59-A6C34878D82A}">
                        <a16:rowId xmlns:a16="http://schemas.microsoft.com/office/drawing/2014/main" val="806027353"/>
                      </a:ext>
                    </a:extLst>
                  </a:tr>
                  <a:tr h="304800">
                    <a:tc>
                      <a:txBody>
                        <a:bodyPr/>
                        <a:lstStyle/>
                        <a:p>
                          <a:pPr algn="ctr"/>
                          <a:r>
                            <a:rPr lang="it-IT" sz="1400" dirty="0"/>
                            <a:t>Bore </a:t>
                          </a:r>
                          <a:r>
                            <a:rPr lang="it-IT" sz="1400" dirty="0" err="1"/>
                            <a:t>inner</a:t>
                          </a:r>
                          <a:r>
                            <a:rPr lang="it-IT" sz="1400" baseline="0" dirty="0"/>
                            <a:t> </a:t>
                          </a:r>
                          <a:r>
                            <a:rPr lang="it-IT" sz="1400" baseline="0" dirty="0" err="1"/>
                            <a:t>diameter</a:t>
                          </a:r>
                          <a:endParaRPr lang="it-IT" sz="1400" dirty="0"/>
                        </a:p>
                      </a:txBody>
                      <a:tcPr/>
                    </a:tc>
                    <a:tc>
                      <a:txBody>
                        <a:bodyPr/>
                        <a:lstStyle/>
                        <a:p>
                          <a:pPr algn="ctr"/>
                          <a:r>
                            <a:rPr lang="it-IT" sz="1400" dirty="0"/>
                            <a:t>50 mm</a:t>
                          </a:r>
                        </a:p>
                      </a:txBody>
                      <a:tcPr/>
                    </a:tc>
                    <a:extLst>
                      <a:ext uri="{0D108BD9-81ED-4DB2-BD59-A6C34878D82A}">
                        <a16:rowId xmlns:a16="http://schemas.microsoft.com/office/drawing/2014/main" val="805928144"/>
                      </a:ext>
                    </a:extLst>
                  </a:tr>
                  <a:tr h="434443">
                    <a:tc>
                      <a:txBody>
                        <a:bodyPr/>
                        <a:lstStyle/>
                        <a:p>
                          <a:pPr algn="ctr"/>
                          <a:r>
                            <a:rPr lang="it-IT" sz="1400" b="1" dirty="0" err="1">
                              <a:solidFill>
                                <a:srgbClr val="C00000"/>
                              </a:solidFill>
                            </a:rPr>
                            <a:t>Beam</a:t>
                          </a:r>
                          <a:r>
                            <a:rPr lang="it-IT" sz="1400" b="1" dirty="0">
                              <a:solidFill>
                                <a:srgbClr val="C00000"/>
                              </a:solidFill>
                            </a:rPr>
                            <a:t> </a:t>
                          </a:r>
                          <a:r>
                            <a:rPr lang="it-IT" sz="1400" b="1" dirty="0" err="1">
                              <a:solidFill>
                                <a:srgbClr val="C00000"/>
                              </a:solidFill>
                            </a:rPr>
                            <a:t>distance</a:t>
                          </a:r>
                          <a:endParaRPr lang="it-IT" sz="1400" b="1" dirty="0">
                            <a:solidFill>
                              <a:srgbClr val="C00000"/>
                            </a:solidFill>
                          </a:endParaRPr>
                        </a:p>
                      </a:txBody>
                      <a:tcPr/>
                    </a:tc>
                    <a:tc>
                      <a:txBody>
                        <a:bodyPr/>
                        <a:lstStyle/>
                        <a:p>
                          <a:pPr algn="ctr"/>
                          <a:r>
                            <a:rPr lang="it-IT" sz="1400" b="1" dirty="0">
                              <a:solidFill>
                                <a:srgbClr val="C00000"/>
                              </a:solidFill>
                            </a:rPr>
                            <a:t>250</a:t>
                          </a:r>
                          <a:r>
                            <a:rPr lang="it-IT" sz="1400" b="1" baseline="0" dirty="0">
                              <a:solidFill>
                                <a:srgbClr val="C00000"/>
                              </a:solidFill>
                            </a:rPr>
                            <a:t> mm</a:t>
                          </a:r>
                          <a:endParaRPr lang="it-IT" sz="1400" b="1" dirty="0">
                            <a:solidFill>
                              <a:srgbClr val="C00000"/>
                            </a:solidFill>
                          </a:endParaRPr>
                        </a:p>
                      </a:txBody>
                      <a:tcPr/>
                    </a:tc>
                    <a:extLst>
                      <a:ext uri="{0D108BD9-81ED-4DB2-BD59-A6C34878D82A}">
                        <a16:rowId xmlns:a16="http://schemas.microsoft.com/office/drawing/2014/main" val="942176105"/>
                      </a:ext>
                    </a:extLst>
                  </a:tr>
                  <a:tr h="304800">
                    <a:tc>
                      <a:txBody>
                        <a:bodyPr/>
                        <a:lstStyle/>
                        <a:p>
                          <a:pPr algn="ctr"/>
                          <a:r>
                            <a:rPr lang="it-IT" sz="1400" dirty="0" err="1"/>
                            <a:t>Material</a:t>
                          </a:r>
                          <a:endParaRPr lang="it-IT" sz="1400" dirty="0"/>
                        </a:p>
                      </a:txBody>
                      <a:tcPr/>
                    </a:tc>
                    <a:tc>
                      <a:txBody>
                        <a:bodyPr/>
                        <a:lstStyle/>
                        <a:p>
                          <a:pPr algn="ctr"/>
                          <a:r>
                            <a:rPr lang="it-IT" sz="1400" dirty="0"/>
                            <a:t>Nb</a:t>
                          </a:r>
                          <a:r>
                            <a:rPr lang="it-IT" sz="1400" baseline="-25000" dirty="0"/>
                            <a:t>3</a:t>
                          </a:r>
                          <a:r>
                            <a:rPr lang="it-IT" sz="1400" dirty="0"/>
                            <a:t>Sn</a:t>
                          </a:r>
                        </a:p>
                      </a:txBody>
                      <a:tcPr/>
                    </a:tc>
                    <a:extLst>
                      <a:ext uri="{0D108BD9-81ED-4DB2-BD59-A6C34878D82A}">
                        <a16:rowId xmlns:a16="http://schemas.microsoft.com/office/drawing/2014/main" val="3065651934"/>
                      </a:ext>
                    </a:extLst>
                  </a:tr>
                  <a:tr h="304800">
                    <a:tc>
                      <a:txBody>
                        <a:bodyPr/>
                        <a:lstStyle/>
                        <a:p>
                          <a:pPr algn="ctr"/>
                          <a:r>
                            <a:rPr lang="it-IT" sz="1400" dirty="0"/>
                            <a:t>Bore </a:t>
                          </a:r>
                          <a:r>
                            <a:rPr lang="it-IT" sz="1400" dirty="0" err="1"/>
                            <a:t>nominal</a:t>
                          </a:r>
                          <a:r>
                            <a:rPr lang="it-IT" sz="1400" baseline="0" dirty="0"/>
                            <a:t> </a:t>
                          </a:r>
                          <a:r>
                            <a:rPr lang="it-IT" sz="1400" baseline="0" dirty="0" err="1"/>
                            <a:t>field</a:t>
                          </a:r>
                          <a:endParaRPr lang="it-IT" sz="1400" dirty="0"/>
                        </a:p>
                      </a:txBody>
                      <a:tcPr/>
                    </a:tc>
                    <a:tc>
                      <a:txBody>
                        <a:bodyPr/>
                        <a:lstStyle/>
                        <a:p>
                          <a:pPr algn="ctr"/>
                          <a:r>
                            <a:rPr lang="it-IT" sz="1400" dirty="0"/>
                            <a:t>16 T</a:t>
                          </a:r>
                        </a:p>
                      </a:txBody>
                      <a:tcPr/>
                    </a:tc>
                    <a:extLst>
                      <a:ext uri="{0D108BD9-81ED-4DB2-BD59-A6C34878D82A}">
                        <a16:rowId xmlns:a16="http://schemas.microsoft.com/office/drawing/2014/main" val="2837221052"/>
                      </a:ext>
                    </a:extLst>
                  </a:tr>
                  <a:tr h="304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dirty="0"/>
                            <a:t>Operating temperature</a:t>
                          </a:r>
                        </a:p>
                      </a:txBody>
                      <a:tcPr/>
                    </a:tc>
                    <a:tc>
                      <a:txBody>
                        <a:bodyPr/>
                        <a:lstStyle/>
                        <a:p>
                          <a:pPr algn="ctr"/>
                          <a:r>
                            <a:rPr lang="it-IT" sz="1400" dirty="0"/>
                            <a:t>1.9 K</a:t>
                          </a:r>
                        </a:p>
                      </a:txBody>
                      <a:tcPr/>
                    </a:tc>
                    <a:extLst>
                      <a:ext uri="{0D108BD9-81ED-4DB2-BD59-A6C34878D82A}">
                        <a16:rowId xmlns:a16="http://schemas.microsoft.com/office/drawing/2014/main" val="665356359"/>
                      </a:ext>
                    </a:extLst>
                  </a:tr>
                  <a:tr h="304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dirty="0"/>
                            <a:t>Operating</a:t>
                          </a:r>
                          <a:r>
                            <a:rPr lang="it-IT" sz="1400" baseline="0" dirty="0"/>
                            <a:t> </a:t>
                          </a:r>
                          <a:r>
                            <a:rPr lang="it-IT" sz="1400" baseline="0" dirty="0" err="1"/>
                            <a:t>current</a:t>
                          </a:r>
                          <a:endParaRPr lang="it-IT" sz="1400" dirty="0"/>
                        </a:p>
                      </a:txBody>
                      <a:tcPr/>
                    </a:tc>
                    <a:tc>
                      <a:txBody>
                        <a:bodyPr/>
                        <a:lstStyle/>
                        <a:p>
                          <a:pPr algn="ctr"/>
                          <a:r>
                            <a:rPr lang="it-IT" sz="1400" dirty="0"/>
                            <a:t>11441 A</a:t>
                          </a:r>
                        </a:p>
                      </a:txBody>
                      <a:tcPr/>
                    </a:tc>
                    <a:extLst>
                      <a:ext uri="{0D108BD9-81ED-4DB2-BD59-A6C34878D82A}">
                        <a16:rowId xmlns:a16="http://schemas.microsoft.com/office/drawing/2014/main" val="133006515"/>
                      </a:ext>
                    </a:extLst>
                  </a:tr>
                  <a:tr h="304800">
                    <a:tc>
                      <a:txBody>
                        <a:bodyPr/>
                        <a:lstStyle/>
                        <a:p>
                          <a:pPr algn="ctr"/>
                          <a:r>
                            <a:rPr lang="it-IT" sz="1400" dirty="0" err="1"/>
                            <a:t>Operation</a:t>
                          </a:r>
                          <a:r>
                            <a:rPr lang="it-IT" sz="1400" dirty="0"/>
                            <a:t> on the </a:t>
                          </a:r>
                          <a:r>
                            <a:rPr lang="it-IT" sz="1400" dirty="0" err="1"/>
                            <a:t>load</a:t>
                          </a:r>
                          <a:r>
                            <a:rPr lang="it-IT" sz="1400" dirty="0"/>
                            <a:t> line</a:t>
                          </a:r>
                        </a:p>
                      </a:txBody>
                      <a:tcPr/>
                    </a:tc>
                    <a:tc>
                      <a:txBody>
                        <a:bodyPr/>
                        <a:lstStyle/>
                        <a:p>
                          <a:pPr algn="ctr"/>
                          <a:r>
                            <a:rPr lang="it-IT" sz="1400" dirty="0"/>
                            <a:t>86%</a:t>
                          </a:r>
                        </a:p>
                      </a:txBody>
                      <a:tcPr/>
                    </a:tc>
                    <a:extLst>
                      <a:ext uri="{0D108BD9-81ED-4DB2-BD59-A6C34878D82A}">
                        <a16:rowId xmlns:a16="http://schemas.microsoft.com/office/drawing/2014/main" val="296946222"/>
                      </a:ext>
                    </a:extLst>
                  </a:tr>
                  <a:tr h="304800">
                    <a:tc>
                      <a:txBody>
                        <a:bodyPr/>
                        <a:lstStyle/>
                        <a:p>
                          <a:pPr algn="ctr"/>
                          <a:r>
                            <a:rPr lang="it-IT" sz="1400" dirty="0" err="1"/>
                            <a:t>Strand</a:t>
                          </a:r>
                          <a:r>
                            <a:rPr lang="it-IT" sz="1400" baseline="0" dirty="0"/>
                            <a:t> </a:t>
                          </a:r>
                          <a:r>
                            <a:rPr lang="it-IT" sz="1400" baseline="0" dirty="0" err="1"/>
                            <a:t>number</a:t>
                          </a:r>
                          <a:r>
                            <a:rPr lang="it-IT" sz="1400" baseline="0" dirty="0"/>
                            <a:t> per </a:t>
                          </a:r>
                          <a:r>
                            <a:rPr lang="it-IT" sz="1400" baseline="0" dirty="0" err="1"/>
                            <a:t>cable</a:t>
                          </a:r>
                          <a:endParaRPr lang="it-IT" sz="1400" dirty="0"/>
                        </a:p>
                      </a:txBody>
                      <a:tcPr/>
                    </a:tc>
                    <a:tc>
                      <a:txBody>
                        <a:bodyPr/>
                        <a:lstStyle/>
                        <a:p>
                          <a:pPr algn="ctr"/>
                          <a:r>
                            <a:rPr lang="it-IT" sz="1400" dirty="0"/>
                            <a:t>22/38</a:t>
                          </a:r>
                        </a:p>
                      </a:txBody>
                      <a:tcPr/>
                    </a:tc>
                    <a:extLst>
                      <a:ext uri="{0D108BD9-81ED-4DB2-BD59-A6C34878D82A}">
                        <a16:rowId xmlns:a16="http://schemas.microsoft.com/office/drawing/2014/main" val="2332801313"/>
                      </a:ext>
                    </a:extLst>
                  </a:tr>
                  <a:tr h="304800">
                    <a:tc>
                      <a:txBody>
                        <a:bodyPr/>
                        <a:lstStyle/>
                        <a:p>
                          <a:pPr algn="ctr"/>
                          <a:r>
                            <a:rPr lang="it-IT" sz="1400" dirty="0"/>
                            <a:t>Cu/</a:t>
                          </a:r>
                          <a:r>
                            <a:rPr lang="it-IT" sz="1400" dirty="0" err="1"/>
                            <a:t>Ncu</a:t>
                          </a:r>
                          <a:endParaRPr lang="it-IT" sz="1400" dirty="0"/>
                        </a:p>
                      </a:txBody>
                      <a:tcPr/>
                    </a:tc>
                    <a:tc>
                      <a:txBody>
                        <a:bodyPr/>
                        <a:lstStyle/>
                        <a:p>
                          <a:endParaRPr lang="it-IT"/>
                        </a:p>
                      </a:txBody>
                      <a:tcPr>
                        <a:blipFill>
                          <a:blip r:embed="rId4"/>
                          <a:stretch>
                            <a:fillRect l="-276331" t="-946000" r="-1183" b="-290000"/>
                          </a:stretch>
                        </a:blipFill>
                      </a:tcPr>
                    </a:tc>
                    <a:extLst>
                      <a:ext uri="{0D108BD9-81ED-4DB2-BD59-A6C34878D82A}">
                        <a16:rowId xmlns:a16="http://schemas.microsoft.com/office/drawing/2014/main" val="2632453673"/>
                      </a:ext>
                    </a:extLst>
                  </a:tr>
                  <a:tr h="518160">
                    <a:tc>
                      <a:txBody>
                        <a:bodyPr/>
                        <a:lstStyle/>
                        <a:p>
                          <a:pPr algn="ctr"/>
                          <a:r>
                            <a:rPr lang="it-IT" sz="1400" dirty="0"/>
                            <a:t>Field </a:t>
                          </a:r>
                          <a:r>
                            <a:rPr lang="it-IT" sz="1400" dirty="0" err="1"/>
                            <a:t>harmonics</a:t>
                          </a:r>
                          <a:r>
                            <a:rPr lang="it-IT" sz="1400" dirty="0"/>
                            <a:t> (geo/</a:t>
                          </a:r>
                          <a:r>
                            <a:rPr lang="it-IT" sz="1400" dirty="0" err="1"/>
                            <a:t>sat</a:t>
                          </a:r>
                          <a:r>
                            <a:rPr lang="it-IT" sz="1400" dirty="0"/>
                            <a:t>)</a:t>
                          </a:r>
                        </a:p>
                      </a:txBody>
                      <a:tcPr/>
                    </a:tc>
                    <a:tc>
                      <a:txBody>
                        <a:bodyPr/>
                        <a:lstStyle/>
                        <a:p>
                          <a:endParaRPr lang="it-IT"/>
                        </a:p>
                      </a:txBody>
                      <a:tcPr>
                        <a:blipFill>
                          <a:blip r:embed="rId4"/>
                          <a:stretch>
                            <a:fillRect l="-276331" t="-615294" r="-1183" b="-70588"/>
                          </a:stretch>
                        </a:blipFill>
                      </a:tcPr>
                    </a:tc>
                    <a:extLst>
                      <a:ext uri="{0D108BD9-81ED-4DB2-BD59-A6C34878D82A}">
                        <a16:rowId xmlns:a16="http://schemas.microsoft.com/office/drawing/2014/main" val="1089547142"/>
                      </a:ext>
                    </a:extLst>
                  </a:tr>
                  <a:tr h="304800">
                    <a:tc>
                      <a:txBody>
                        <a:bodyPr/>
                        <a:lstStyle/>
                        <a:p>
                          <a:pPr algn="ctr"/>
                          <a:r>
                            <a:rPr lang="it-IT" sz="1400" b="1" dirty="0" err="1">
                              <a:solidFill>
                                <a:srgbClr val="C00000"/>
                              </a:solidFill>
                            </a:rPr>
                            <a:t>Yoke</a:t>
                          </a:r>
                          <a:r>
                            <a:rPr lang="it-IT" sz="1400" b="1" dirty="0">
                              <a:solidFill>
                                <a:srgbClr val="C00000"/>
                              </a:solidFill>
                            </a:rPr>
                            <a:t> </a:t>
                          </a:r>
                          <a:r>
                            <a:rPr lang="it-IT" sz="1400" b="1" dirty="0" err="1">
                              <a:solidFill>
                                <a:srgbClr val="C00000"/>
                              </a:solidFill>
                            </a:rPr>
                            <a:t>outer</a:t>
                          </a:r>
                          <a:r>
                            <a:rPr lang="it-IT" sz="1400" b="1" dirty="0">
                              <a:solidFill>
                                <a:srgbClr val="C00000"/>
                              </a:solidFill>
                            </a:rPr>
                            <a:t> </a:t>
                          </a:r>
                          <a:r>
                            <a:rPr lang="it-IT" sz="1400" b="1" dirty="0" err="1">
                              <a:solidFill>
                                <a:srgbClr val="C00000"/>
                              </a:solidFill>
                            </a:rPr>
                            <a:t>diameter</a:t>
                          </a:r>
                          <a:endParaRPr lang="it-IT" sz="1400" b="1" dirty="0">
                            <a:solidFill>
                              <a:srgbClr val="C00000"/>
                            </a:solidFill>
                          </a:endParaRPr>
                        </a:p>
                      </a:txBody>
                      <a:tcPr/>
                    </a:tc>
                    <a:tc>
                      <a:txBody>
                        <a:bodyPr/>
                        <a:lstStyle/>
                        <a:p>
                          <a:pPr algn="ctr"/>
                          <a:r>
                            <a:rPr lang="it-IT" sz="1400" b="1" dirty="0">
                              <a:solidFill>
                                <a:srgbClr val="C00000"/>
                              </a:solidFill>
                            </a:rPr>
                            <a:t>660 mm</a:t>
                          </a:r>
                        </a:p>
                      </a:txBody>
                      <a:tcPr/>
                    </a:tc>
                    <a:extLst>
                      <a:ext uri="{0D108BD9-81ED-4DB2-BD59-A6C34878D82A}">
                        <a16:rowId xmlns:a16="http://schemas.microsoft.com/office/drawing/2014/main" val="3014978904"/>
                      </a:ext>
                    </a:extLst>
                  </a:tr>
                </a:tbl>
              </a:graphicData>
            </a:graphic>
          </p:graphicFrame>
        </mc:Fallback>
      </mc:AlternateContent>
      <p:sp>
        <p:nvSpPr>
          <p:cNvPr id="3" name="CasellaDiTesto 2">
            <a:extLst>
              <a:ext uri="{FF2B5EF4-FFF2-40B4-BE49-F238E27FC236}">
                <a16:creationId xmlns:a16="http://schemas.microsoft.com/office/drawing/2014/main" id="{49BF9D16-315A-4BE3-BDB7-1BA5A42598B5}"/>
              </a:ext>
            </a:extLst>
          </p:cNvPr>
          <p:cNvSpPr txBox="1"/>
          <p:nvPr/>
        </p:nvSpPr>
        <p:spPr>
          <a:xfrm>
            <a:off x="445827" y="620688"/>
            <a:ext cx="7992888" cy="1200329"/>
          </a:xfrm>
          <a:prstGeom prst="rect">
            <a:avLst/>
          </a:prstGeom>
          <a:noFill/>
        </p:spPr>
        <p:txBody>
          <a:bodyPr wrap="square" rtlCol="0">
            <a:spAutoFit/>
          </a:bodyPr>
          <a:lstStyle/>
          <a:p>
            <a:r>
              <a:rPr lang="en-US" sz="2400" b="1" dirty="0">
                <a:solidFill>
                  <a:schemeClr val="tx2">
                    <a:lumMod val="75000"/>
                  </a:schemeClr>
                </a:solidFill>
              </a:rPr>
              <a:t>The starting point : </a:t>
            </a:r>
            <a:r>
              <a:rPr lang="en-US" sz="2400" b="1" dirty="0" err="1">
                <a:solidFill>
                  <a:schemeClr val="tx2">
                    <a:lumMod val="75000"/>
                  </a:schemeClr>
                </a:solidFill>
              </a:rPr>
              <a:t>EuroCirCol</a:t>
            </a:r>
            <a:r>
              <a:rPr lang="en-US" sz="2400" b="1" dirty="0">
                <a:solidFill>
                  <a:schemeClr val="tx2">
                    <a:lumMod val="75000"/>
                  </a:schemeClr>
                </a:solidFill>
              </a:rPr>
              <a:t> (H2020 project)</a:t>
            </a:r>
          </a:p>
          <a:p>
            <a:endParaRPr lang="en-US" sz="2400" b="1" dirty="0">
              <a:solidFill>
                <a:schemeClr val="accent1">
                  <a:lumMod val="75000"/>
                </a:schemeClr>
              </a:solidFill>
            </a:endParaRPr>
          </a:p>
          <a:p>
            <a:r>
              <a:rPr lang="en-US" sz="2400" dirty="0">
                <a:solidFill>
                  <a:schemeClr val="accent1">
                    <a:lumMod val="75000"/>
                  </a:schemeClr>
                </a:solidFill>
              </a:rPr>
              <a:t>INFN has developed a twin 16 T cos-theta dipole design for FCC</a:t>
            </a:r>
          </a:p>
        </p:txBody>
      </p:sp>
      <p:pic>
        <p:nvPicPr>
          <p:cNvPr id="4" name="Picture 2">
            <a:extLst>
              <a:ext uri="{FF2B5EF4-FFF2-40B4-BE49-F238E27FC236}">
                <a16:creationId xmlns:a16="http://schemas.microsoft.com/office/drawing/2014/main" id="{FFC3920E-B708-48F2-82E6-BB82315886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6715" y="1976661"/>
            <a:ext cx="5205721" cy="4013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9238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5">
            <a:extLst>
              <a:ext uri="{FF2B5EF4-FFF2-40B4-BE49-F238E27FC236}">
                <a16:creationId xmlns:a16="http://schemas.microsoft.com/office/drawing/2014/main" id="{576ABDB1-9D4B-43B1-93BA-A94B0CB13820}"/>
              </a:ext>
            </a:extLst>
          </p:cNvPr>
          <p:cNvSpPr txBox="1"/>
          <p:nvPr/>
        </p:nvSpPr>
        <p:spPr>
          <a:xfrm>
            <a:off x="1858835" y="215491"/>
            <a:ext cx="8555379" cy="584775"/>
          </a:xfrm>
          <a:prstGeom prst="rect">
            <a:avLst/>
          </a:prstGeom>
          <a:noFill/>
        </p:spPr>
        <p:txBody>
          <a:bodyPr wrap="square" rtlCol="0">
            <a:spAutoFit/>
          </a:bodyPr>
          <a:lstStyle/>
          <a:p>
            <a:r>
              <a:rPr lang="en-GB" sz="3200" dirty="0"/>
              <a:t>Open steps: new features following 11 T findings</a:t>
            </a:r>
          </a:p>
        </p:txBody>
      </p:sp>
      <p:sp>
        <p:nvSpPr>
          <p:cNvPr id="3" name="CasellaDiTesto 2">
            <a:extLst>
              <a:ext uri="{FF2B5EF4-FFF2-40B4-BE49-F238E27FC236}">
                <a16:creationId xmlns:a16="http://schemas.microsoft.com/office/drawing/2014/main" id="{A2875829-4AD6-40CE-B593-4E4520B7BBBC}"/>
              </a:ext>
            </a:extLst>
          </p:cNvPr>
          <p:cNvSpPr txBox="1"/>
          <p:nvPr/>
        </p:nvSpPr>
        <p:spPr>
          <a:xfrm>
            <a:off x="338150" y="1333666"/>
            <a:ext cx="4885783" cy="3785652"/>
          </a:xfrm>
          <a:prstGeom prst="rect">
            <a:avLst/>
          </a:prstGeom>
          <a:noFill/>
        </p:spPr>
        <p:txBody>
          <a:bodyPr wrap="square" rtlCol="0">
            <a:spAutoFit/>
          </a:bodyPr>
          <a:lstStyle/>
          <a:p>
            <a:pPr marL="342900" indent="-342900">
              <a:buFont typeface="Arial" panose="020B0604020202020204" pitchFamily="34" charset="0"/>
              <a:buChar char="•"/>
            </a:pPr>
            <a:r>
              <a:rPr lang="en-US" sz="2400" dirty="0"/>
              <a:t> </a:t>
            </a:r>
            <a:r>
              <a:rPr lang="en-US" sz="2400" dirty="0" err="1"/>
              <a:t>F.Savary</a:t>
            </a:r>
            <a:r>
              <a:rPr lang="en-US" sz="2400" dirty="0"/>
              <a:t> should present at the next HL annual meeting a comprehensive overview of the problems faced with 11 T magnets (and possible solutions, hopefully) </a:t>
            </a:r>
          </a:p>
          <a:p>
            <a:pPr marL="342900" indent="-342900">
              <a:buFont typeface="Arial" panose="020B0604020202020204" pitchFamily="34" charset="0"/>
              <a:buChar char="•"/>
            </a:pPr>
            <a:r>
              <a:rPr lang="en-US" sz="2400" dirty="0"/>
              <a:t>we have already agreed that we will address the major issues by implementing new features in our design</a:t>
            </a:r>
          </a:p>
          <a:p>
            <a:pPr marL="342900" indent="-342900">
              <a:buFont typeface="Arial" panose="020B0604020202020204" pitchFamily="34" charset="0"/>
              <a:buChar char="•"/>
            </a:pPr>
            <a:endParaRPr lang="en-US" sz="2400" dirty="0"/>
          </a:p>
        </p:txBody>
      </p:sp>
      <p:pic>
        <p:nvPicPr>
          <p:cNvPr id="6" name="Picture 5">
            <a:extLst>
              <a:ext uri="{FF2B5EF4-FFF2-40B4-BE49-F238E27FC236}">
                <a16:creationId xmlns:a16="http://schemas.microsoft.com/office/drawing/2014/main" id="{CB0E47CF-F5C5-42FF-994C-4BD9936D81AF}"/>
              </a:ext>
            </a:extLst>
          </p:cNvPr>
          <p:cNvPicPr>
            <a:picLocks noChangeAspect="1"/>
          </p:cNvPicPr>
          <p:nvPr/>
        </p:nvPicPr>
        <p:blipFill>
          <a:blip r:embed="rId2"/>
          <a:stretch>
            <a:fillRect/>
          </a:stretch>
        </p:blipFill>
        <p:spPr>
          <a:xfrm>
            <a:off x="5871105" y="931333"/>
            <a:ext cx="6151562" cy="3674533"/>
          </a:xfrm>
          <a:prstGeom prst="rect">
            <a:avLst/>
          </a:prstGeom>
        </p:spPr>
      </p:pic>
    </p:spTree>
    <p:extLst>
      <p:ext uri="{BB962C8B-B14F-4D97-AF65-F5344CB8AC3E}">
        <p14:creationId xmlns:p14="http://schemas.microsoft.com/office/powerpoint/2010/main" val="39967202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5">
            <a:extLst>
              <a:ext uri="{FF2B5EF4-FFF2-40B4-BE49-F238E27FC236}">
                <a16:creationId xmlns:a16="http://schemas.microsoft.com/office/drawing/2014/main" id="{576ABDB1-9D4B-43B1-93BA-A94B0CB13820}"/>
              </a:ext>
            </a:extLst>
          </p:cNvPr>
          <p:cNvSpPr txBox="1"/>
          <p:nvPr/>
        </p:nvSpPr>
        <p:spPr>
          <a:xfrm>
            <a:off x="1858835" y="215491"/>
            <a:ext cx="8555379" cy="584775"/>
          </a:xfrm>
          <a:prstGeom prst="rect">
            <a:avLst/>
          </a:prstGeom>
          <a:noFill/>
        </p:spPr>
        <p:txBody>
          <a:bodyPr wrap="square" rtlCol="0">
            <a:spAutoFit/>
          </a:bodyPr>
          <a:lstStyle/>
          <a:p>
            <a:r>
              <a:rPr lang="en-GB" sz="3200" dirty="0"/>
              <a:t>Open steps: INFN/ASG training on Nb3Sn</a:t>
            </a:r>
          </a:p>
        </p:txBody>
      </p:sp>
      <p:sp>
        <p:nvSpPr>
          <p:cNvPr id="3" name="CasellaDiTesto 2">
            <a:extLst>
              <a:ext uri="{FF2B5EF4-FFF2-40B4-BE49-F238E27FC236}">
                <a16:creationId xmlns:a16="http://schemas.microsoft.com/office/drawing/2014/main" id="{A2875829-4AD6-40CE-B593-4E4520B7BBBC}"/>
              </a:ext>
            </a:extLst>
          </p:cNvPr>
          <p:cNvSpPr txBox="1"/>
          <p:nvPr/>
        </p:nvSpPr>
        <p:spPr>
          <a:xfrm>
            <a:off x="507484" y="1291332"/>
            <a:ext cx="5182117" cy="5262979"/>
          </a:xfrm>
          <a:prstGeom prst="rect">
            <a:avLst/>
          </a:prstGeom>
          <a:noFill/>
        </p:spPr>
        <p:txBody>
          <a:bodyPr wrap="square" rtlCol="0">
            <a:spAutoFit/>
          </a:bodyPr>
          <a:lstStyle/>
          <a:p>
            <a:pPr marL="342900" indent="-342900">
              <a:buFont typeface="Arial" panose="020B0604020202020204" pitchFamily="34" charset="0"/>
              <a:buChar char="•"/>
            </a:pPr>
            <a:r>
              <a:rPr lang="en-US" sz="2400" dirty="0"/>
              <a:t>one of the pillars of the </a:t>
            </a:r>
            <a:r>
              <a:rPr lang="en-US" sz="2400" dirty="0" err="1"/>
              <a:t>FalconD</a:t>
            </a:r>
            <a:r>
              <a:rPr lang="en-US" sz="2400" dirty="0"/>
              <a:t> project has been from the beginning to involve industry by relying on CERN's support for all design and engineering activities</a:t>
            </a:r>
          </a:p>
          <a:p>
            <a:pPr marL="342900" indent="-342900">
              <a:buFont typeface="Arial" panose="020B0604020202020204" pitchFamily="34" charset="0"/>
              <a:buChar char="•"/>
            </a:pPr>
            <a:r>
              <a:rPr lang="en-US" sz="2400" dirty="0"/>
              <a:t>it is fundamental for us that rather quickly we find a way to realize this collaboration</a:t>
            </a:r>
          </a:p>
          <a:p>
            <a:pPr marL="342900" indent="-342900">
              <a:buFont typeface="Arial" panose="020B0604020202020204" pitchFamily="34" charset="0"/>
              <a:buChar char="•"/>
            </a:pPr>
            <a:r>
              <a:rPr lang="en-US" sz="2400" dirty="0"/>
              <a:t>INFN/ASG training should be done in parallel to eventual refinements of the design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p:txBody>
      </p:sp>
      <p:pic>
        <p:nvPicPr>
          <p:cNvPr id="5" name="Immagine 2">
            <a:extLst>
              <a:ext uri="{FF2B5EF4-FFF2-40B4-BE49-F238E27FC236}">
                <a16:creationId xmlns:a16="http://schemas.microsoft.com/office/drawing/2014/main" id="{6DB31461-DE6A-4505-B09C-39AB58AE2A31}"/>
              </a:ext>
            </a:extLst>
          </p:cNvPr>
          <p:cNvPicPr>
            <a:picLocks noChangeAspect="1"/>
          </p:cNvPicPr>
          <p:nvPr/>
        </p:nvPicPr>
        <p:blipFill rotWithShape="1">
          <a:blip r:embed="rId2"/>
          <a:srcRect l="11017" r="9460" b="73543"/>
          <a:stretch/>
        </p:blipFill>
        <p:spPr>
          <a:xfrm>
            <a:off x="6124434" y="1168399"/>
            <a:ext cx="5915166" cy="2116667"/>
          </a:xfrm>
          <a:prstGeom prst="rect">
            <a:avLst/>
          </a:prstGeom>
        </p:spPr>
      </p:pic>
    </p:spTree>
    <p:extLst>
      <p:ext uri="{BB962C8B-B14F-4D97-AF65-F5344CB8AC3E}">
        <p14:creationId xmlns:p14="http://schemas.microsoft.com/office/powerpoint/2010/main" val="3149793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30F183A-0F89-4CD0-83CE-04494A42C080}"/>
              </a:ext>
            </a:extLst>
          </p:cNvPr>
          <p:cNvSpPr txBox="1"/>
          <p:nvPr/>
        </p:nvSpPr>
        <p:spPr>
          <a:xfrm>
            <a:off x="782053" y="284691"/>
            <a:ext cx="11168835" cy="4421723"/>
          </a:xfrm>
          <a:prstGeom prst="rect">
            <a:avLst/>
          </a:prstGeom>
          <a:noFill/>
        </p:spPr>
        <p:txBody>
          <a:bodyPr wrap="square" rtlCol="0">
            <a:spAutoFit/>
          </a:bodyPr>
          <a:lstStyle/>
          <a:p>
            <a:r>
              <a:rPr lang="en-US" sz="2400" b="1" dirty="0">
                <a:solidFill>
                  <a:schemeClr val="tx2">
                    <a:lumMod val="75000"/>
                  </a:schemeClr>
                </a:solidFill>
              </a:rPr>
              <a:t>From </a:t>
            </a:r>
            <a:r>
              <a:rPr lang="en-US" sz="2400" b="1" dirty="0" err="1">
                <a:solidFill>
                  <a:schemeClr val="tx2">
                    <a:lumMod val="75000"/>
                  </a:schemeClr>
                </a:solidFill>
              </a:rPr>
              <a:t>EuroCirCol</a:t>
            </a:r>
            <a:r>
              <a:rPr lang="en-US" sz="2400" b="1" dirty="0">
                <a:solidFill>
                  <a:schemeClr val="tx2">
                    <a:lumMod val="75000"/>
                  </a:schemeClr>
                </a:solidFill>
              </a:rPr>
              <a:t>  to short model development</a:t>
            </a:r>
          </a:p>
          <a:p>
            <a:endParaRPr lang="en-US" sz="2400" b="1" dirty="0">
              <a:solidFill>
                <a:schemeClr val="accent1">
                  <a:lumMod val="75000"/>
                </a:schemeClr>
              </a:solidFill>
            </a:endParaRPr>
          </a:p>
          <a:p>
            <a:pPr marL="342900" indent="-342900">
              <a:lnSpc>
                <a:spcPts val="2800"/>
              </a:lnSpc>
              <a:buFont typeface="Arial" panose="020B0604020202020204" pitchFamily="34" charset="0"/>
              <a:buChar char="•"/>
            </a:pPr>
            <a:r>
              <a:rPr lang="en-US" sz="2400" dirty="0">
                <a:solidFill>
                  <a:schemeClr val="accent1">
                    <a:lumMod val="75000"/>
                  </a:schemeClr>
                </a:solidFill>
              </a:rPr>
              <a:t>Development in four years of a </a:t>
            </a:r>
            <a:r>
              <a:rPr lang="en-US" sz="2400" b="1" dirty="0">
                <a:solidFill>
                  <a:schemeClr val="accent1">
                    <a:lumMod val="75000"/>
                  </a:schemeClr>
                </a:solidFill>
              </a:rPr>
              <a:t>significant model </a:t>
            </a:r>
            <a:r>
              <a:rPr lang="en-US" sz="2400" dirty="0">
                <a:solidFill>
                  <a:schemeClr val="accent1">
                    <a:lumMod val="75000"/>
                  </a:schemeClr>
                </a:solidFill>
              </a:rPr>
              <a:t>in collaboration </a:t>
            </a:r>
            <a:r>
              <a:rPr lang="en-US" sz="2400" b="1" dirty="0">
                <a:solidFill>
                  <a:schemeClr val="accent1">
                    <a:lumMod val="75000"/>
                  </a:schemeClr>
                </a:solidFill>
              </a:rPr>
              <a:t>with industry</a:t>
            </a:r>
          </a:p>
          <a:p>
            <a:pPr marL="342900" indent="-342900">
              <a:lnSpc>
                <a:spcPts val="2800"/>
              </a:lnSpc>
              <a:buFont typeface="Arial" panose="020B0604020202020204" pitchFamily="34" charset="0"/>
              <a:buChar char="•"/>
            </a:pPr>
            <a:r>
              <a:rPr lang="en-US" sz="2400" b="1" dirty="0">
                <a:solidFill>
                  <a:schemeClr val="accent1">
                    <a:lumMod val="75000"/>
                  </a:schemeClr>
                </a:solidFill>
              </a:rPr>
              <a:t>Single aperture</a:t>
            </a:r>
            <a:r>
              <a:rPr lang="en-US" sz="2400" dirty="0">
                <a:solidFill>
                  <a:schemeClr val="accent1">
                    <a:lumMod val="75000"/>
                  </a:schemeClr>
                </a:solidFill>
              </a:rPr>
              <a:t>,  coil cross section comparable to </a:t>
            </a:r>
            <a:r>
              <a:rPr lang="en-US" sz="2400" dirty="0" err="1">
                <a:solidFill>
                  <a:schemeClr val="accent1">
                    <a:lumMod val="75000"/>
                  </a:schemeClr>
                </a:solidFill>
              </a:rPr>
              <a:t>EuroCirCol</a:t>
            </a:r>
            <a:r>
              <a:rPr lang="en-US" sz="2400" dirty="0">
                <a:solidFill>
                  <a:schemeClr val="accent1">
                    <a:lumMod val="75000"/>
                  </a:schemeClr>
                </a:solidFill>
              </a:rPr>
              <a:t> design, total length </a:t>
            </a:r>
            <a:r>
              <a:rPr lang="en-US" sz="2400" dirty="0">
                <a:solidFill>
                  <a:schemeClr val="accent1">
                    <a:lumMod val="75000"/>
                  </a:schemeClr>
                </a:solidFill>
                <a:sym typeface="Symbol" panose="05050102010706020507" pitchFamily="18" charset="2"/>
              </a:rPr>
              <a:t></a:t>
            </a:r>
            <a:r>
              <a:rPr lang="en-US" sz="2400" dirty="0">
                <a:solidFill>
                  <a:schemeClr val="accent1">
                    <a:lumMod val="75000"/>
                  </a:schemeClr>
                </a:solidFill>
              </a:rPr>
              <a:t>2 m</a:t>
            </a:r>
          </a:p>
          <a:p>
            <a:pPr marL="342900" indent="-342900">
              <a:lnSpc>
                <a:spcPts val="2800"/>
              </a:lnSpc>
              <a:buFont typeface="Arial" panose="020B0604020202020204" pitchFamily="34" charset="0"/>
              <a:buChar char="•"/>
            </a:pPr>
            <a:r>
              <a:rPr lang="en-US" sz="2400" dirty="0">
                <a:solidFill>
                  <a:schemeClr val="accent1">
                    <a:lumMod val="75000"/>
                  </a:schemeClr>
                </a:solidFill>
              </a:rPr>
              <a:t>Lay-out: initially similarly to </a:t>
            </a:r>
            <a:r>
              <a:rPr lang="en-US" sz="2400" dirty="0" err="1">
                <a:solidFill>
                  <a:schemeClr val="accent1">
                    <a:lumMod val="75000"/>
                  </a:schemeClr>
                </a:solidFill>
              </a:rPr>
              <a:t>EuroCirCol</a:t>
            </a:r>
            <a:r>
              <a:rPr lang="en-US" sz="2400" dirty="0">
                <a:solidFill>
                  <a:schemeClr val="accent1">
                    <a:lumMod val="75000"/>
                  </a:schemeClr>
                </a:solidFill>
              </a:rPr>
              <a:t>, i.e. a 4 layers cosine-theta dipole</a:t>
            </a:r>
          </a:p>
          <a:p>
            <a:pPr marL="342900" indent="-342900">
              <a:lnSpc>
                <a:spcPts val="2800"/>
              </a:lnSpc>
              <a:buFont typeface="Arial" panose="020B0604020202020204" pitchFamily="34" charset="0"/>
              <a:buChar char="•"/>
            </a:pPr>
            <a:r>
              <a:rPr lang="en-US" sz="2400" dirty="0">
                <a:solidFill>
                  <a:schemeClr val="accent1">
                    <a:lumMod val="75000"/>
                  </a:schemeClr>
                </a:solidFill>
              </a:rPr>
              <a:t>The field had to be scaled according to the real conductor performances (in </a:t>
            </a:r>
            <a:r>
              <a:rPr lang="en-US" sz="2400" dirty="0" err="1">
                <a:solidFill>
                  <a:schemeClr val="accent1">
                    <a:lumMod val="75000"/>
                  </a:schemeClr>
                </a:solidFill>
              </a:rPr>
              <a:t>EuroCirCol</a:t>
            </a:r>
            <a:r>
              <a:rPr lang="en-US" sz="2400" dirty="0">
                <a:solidFill>
                  <a:schemeClr val="accent1">
                    <a:lumMod val="75000"/>
                  </a:schemeClr>
                </a:solidFill>
              </a:rPr>
              <a:t> </a:t>
            </a:r>
            <a:r>
              <a:rPr lang="en-US" sz="2400" dirty="0" err="1">
                <a:solidFill>
                  <a:schemeClr val="accent1">
                    <a:lumMod val="75000"/>
                  </a:schemeClr>
                </a:solidFill>
              </a:rPr>
              <a:t>J</a:t>
            </a:r>
            <a:r>
              <a:rPr lang="en-US" sz="2400" baseline="-25000" dirty="0" err="1">
                <a:solidFill>
                  <a:schemeClr val="accent1">
                    <a:lumMod val="75000"/>
                  </a:schemeClr>
                </a:solidFill>
              </a:rPr>
              <a:t>csup</a:t>
            </a:r>
            <a:r>
              <a:rPr lang="en-US" sz="2400" dirty="0">
                <a:solidFill>
                  <a:schemeClr val="accent1">
                    <a:lumMod val="75000"/>
                  </a:schemeClr>
                </a:solidFill>
              </a:rPr>
              <a:t>=  1500 A/mm</a:t>
            </a:r>
            <a:r>
              <a:rPr lang="en-US" sz="2400" baseline="30000" dirty="0">
                <a:solidFill>
                  <a:schemeClr val="accent1">
                    <a:lumMod val="75000"/>
                  </a:schemeClr>
                </a:solidFill>
              </a:rPr>
              <a:t>2</a:t>
            </a:r>
            <a:r>
              <a:rPr lang="en-US" sz="2400" dirty="0">
                <a:solidFill>
                  <a:schemeClr val="accent1">
                    <a:lumMod val="75000"/>
                  </a:schemeClr>
                </a:solidFill>
              </a:rPr>
              <a:t> @ 16 T, 4.2 K)</a:t>
            </a:r>
          </a:p>
          <a:p>
            <a:pPr marL="342900" indent="-342900">
              <a:lnSpc>
                <a:spcPts val="2800"/>
              </a:lnSpc>
              <a:buFont typeface="Arial" panose="020B0604020202020204" pitchFamily="34" charset="0"/>
              <a:buChar char="•"/>
            </a:pPr>
            <a:r>
              <a:rPr lang="en-US" sz="2400" dirty="0">
                <a:solidFill>
                  <a:schemeClr val="accent1">
                    <a:lumMod val="75000"/>
                  </a:schemeClr>
                </a:solidFill>
              </a:rPr>
              <a:t>Start with the </a:t>
            </a:r>
            <a:r>
              <a:rPr lang="en-US" sz="2400" b="1" dirty="0">
                <a:solidFill>
                  <a:schemeClr val="accent1">
                    <a:lumMod val="75000"/>
                  </a:schemeClr>
                </a:solidFill>
              </a:rPr>
              <a:t>actual conductor characteristics </a:t>
            </a:r>
            <a:r>
              <a:rPr lang="en-US" sz="2400" dirty="0">
                <a:solidFill>
                  <a:schemeClr val="accent1">
                    <a:lumMod val="75000"/>
                  </a:schemeClr>
                </a:solidFill>
              </a:rPr>
              <a:t> </a:t>
            </a:r>
          </a:p>
          <a:p>
            <a:pPr marL="342900" indent="-342900">
              <a:lnSpc>
                <a:spcPts val="2800"/>
              </a:lnSpc>
              <a:buFont typeface="Arial" panose="020B0604020202020204" pitchFamily="34" charset="0"/>
              <a:buChar char="•"/>
            </a:pPr>
            <a:r>
              <a:rPr lang="en-US" sz="2400" dirty="0">
                <a:solidFill>
                  <a:schemeClr val="accent1">
                    <a:lumMod val="75000"/>
                  </a:schemeClr>
                </a:solidFill>
              </a:rPr>
              <a:t>Plan the construction of a </a:t>
            </a:r>
            <a:r>
              <a:rPr lang="en-US" sz="2400" b="1" dirty="0">
                <a:solidFill>
                  <a:schemeClr val="accent1">
                    <a:lumMod val="75000"/>
                  </a:schemeClr>
                </a:solidFill>
              </a:rPr>
              <a:t>significant number of coils</a:t>
            </a:r>
          </a:p>
          <a:p>
            <a:pPr marL="342900" indent="-342900">
              <a:lnSpc>
                <a:spcPts val="2800"/>
              </a:lnSpc>
              <a:buFont typeface="Arial" panose="020B0604020202020204" pitchFamily="34" charset="0"/>
              <a:buChar char="•"/>
            </a:pPr>
            <a:r>
              <a:rPr lang="en-US" sz="2400" b="1" dirty="0">
                <a:solidFill>
                  <a:schemeClr val="accent1">
                    <a:lumMod val="75000"/>
                  </a:schemeClr>
                </a:solidFill>
              </a:rPr>
              <a:t>Primary responsibility of INFN </a:t>
            </a:r>
            <a:r>
              <a:rPr lang="en-US" sz="2400" dirty="0">
                <a:solidFill>
                  <a:schemeClr val="accent1">
                    <a:lumMod val="75000"/>
                  </a:schemeClr>
                </a:solidFill>
              </a:rPr>
              <a:t>for design and construction</a:t>
            </a:r>
          </a:p>
          <a:p>
            <a:pPr marL="342900" indent="-342900">
              <a:lnSpc>
                <a:spcPts val="2800"/>
              </a:lnSpc>
              <a:buFont typeface="Arial" panose="020B0604020202020204" pitchFamily="34" charset="0"/>
              <a:buChar char="•"/>
            </a:pPr>
            <a:r>
              <a:rPr lang="en-US" sz="2400" b="1" dirty="0">
                <a:solidFill>
                  <a:schemeClr val="accent1">
                    <a:lumMod val="75000"/>
                  </a:schemeClr>
                </a:solidFill>
              </a:rPr>
              <a:t>Strong contribution from CERN, </a:t>
            </a:r>
            <a:r>
              <a:rPr lang="en-US" sz="2400" dirty="0">
                <a:solidFill>
                  <a:schemeClr val="accent1">
                    <a:lumMod val="75000"/>
                  </a:schemeClr>
                </a:solidFill>
              </a:rPr>
              <a:t>in term of financial cash, materials,  and know-how for Nb3Sn technology.</a:t>
            </a:r>
          </a:p>
        </p:txBody>
      </p:sp>
    </p:spTree>
    <p:extLst>
      <p:ext uri="{BB962C8B-B14F-4D97-AF65-F5344CB8AC3E}">
        <p14:creationId xmlns:p14="http://schemas.microsoft.com/office/powerpoint/2010/main" val="3005916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74271-81AC-47F8-8A83-48C896E849A4}"/>
              </a:ext>
            </a:extLst>
          </p:cNvPr>
          <p:cNvSpPr txBox="1">
            <a:spLocks/>
          </p:cNvSpPr>
          <p:nvPr/>
        </p:nvSpPr>
        <p:spPr>
          <a:xfrm>
            <a:off x="812800" y="157165"/>
            <a:ext cx="10871200" cy="88437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FalconD</a:t>
            </a:r>
            <a:r>
              <a:rPr lang="en-US" dirty="0"/>
              <a:t>: the CERN-INFN agreement </a:t>
            </a:r>
          </a:p>
        </p:txBody>
      </p:sp>
      <p:sp>
        <p:nvSpPr>
          <p:cNvPr id="3" name="Content Placeholder 2">
            <a:extLst>
              <a:ext uri="{FF2B5EF4-FFF2-40B4-BE49-F238E27FC236}">
                <a16:creationId xmlns:a16="http://schemas.microsoft.com/office/drawing/2014/main" id="{B18D50E5-15B6-4144-9B64-865038796F5A}"/>
              </a:ext>
            </a:extLst>
          </p:cNvPr>
          <p:cNvSpPr txBox="1">
            <a:spLocks/>
          </p:cNvSpPr>
          <p:nvPr/>
        </p:nvSpPr>
        <p:spPr>
          <a:xfrm>
            <a:off x="0" y="1041536"/>
            <a:ext cx="12192000" cy="54320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Signed in October 2018</a:t>
            </a:r>
          </a:p>
          <a:p>
            <a:pPr marL="0" indent="0">
              <a:buNone/>
            </a:pPr>
            <a:r>
              <a:rPr lang="en-US" sz="2400" dirty="0"/>
              <a:t>Addendum No. KE4102/FCC to FCC Memorandum of Understanding FCC-GOV-0004/17.10.2014</a:t>
            </a:r>
          </a:p>
          <a:p>
            <a:pPr marL="0" indent="0">
              <a:buNone/>
            </a:pPr>
            <a:r>
              <a:rPr lang="en-US" sz="2400" i="1" dirty="0"/>
              <a:t>Collaboration on 16T –Nb3Sn Short Model Magnet Production in the framework of the FCC Study hosted by CERN</a:t>
            </a:r>
          </a:p>
          <a:p>
            <a:pPr marL="0" indent="0">
              <a:buNone/>
            </a:pPr>
            <a:r>
              <a:rPr lang="en-US" sz="2400" i="1" dirty="0"/>
              <a:t> </a:t>
            </a:r>
            <a:r>
              <a:rPr lang="en-US" sz="2400" dirty="0"/>
              <a:t>Five years program – (Deadline Sep. 2023) with a value 4300 k€</a:t>
            </a:r>
          </a:p>
          <a:p>
            <a:pPr marL="0" indent="0">
              <a:buNone/>
            </a:pPr>
            <a:r>
              <a:rPr lang="en-US" sz="2400" dirty="0" err="1"/>
              <a:t>Cern</a:t>
            </a:r>
            <a:r>
              <a:rPr lang="en-US" sz="2400" dirty="0"/>
              <a:t> contributes with 2750 k€ (1250 k€ </a:t>
            </a:r>
            <a:r>
              <a:rPr lang="en-US" sz="2400" dirty="0" err="1"/>
              <a:t>materials&amp;components</a:t>
            </a:r>
            <a:r>
              <a:rPr lang="en-US" sz="2400" dirty="0"/>
              <a:t>+ 1500 k€ cash)</a:t>
            </a:r>
          </a:p>
          <a:p>
            <a:pPr marL="0" indent="0">
              <a:buNone/>
            </a:pPr>
            <a:r>
              <a:rPr lang="en-US" sz="2400" dirty="0"/>
              <a:t>INFN contributes with 3050 k€ </a:t>
            </a:r>
            <a:r>
              <a:rPr lang="en-US" sz="2400" i="1" dirty="0"/>
              <a:t>(+ the expenses of the oven) </a:t>
            </a:r>
          </a:p>
          <a:p>
            <a:pPr marL="0" indent="0">
              <a:buNone/>
            </a:pPr>
            <a:r>
              <a:rPr lang="en-US" sz="2400" dirty="0"/>
              <a:t>Main prevision for expenses: Industrial Contract (2050 k€); INFN Engineering (1000 k€ for 12 MY)</a:t>
            </a:r>
          </a:p>
          <a:p>
            <a:pPr marL="0" indent="0">
              <a:buNone/>
            </a:pPr>
            <a:endParaRPr lang="en-US" sz="2400" i="1" dirty="0"/>
          </a:p>
        </p:txBody>
      </p:sp>
    </p:spTree>
    <p:extLst>
      <p:ext uri="{BB962C8B-B14F-4D97-AF65-F5344CB8AC3E}">
        <p14:creationId xmlns:p14="http://schemas.microsoft.com/office/powerpoint/2010/main" val="1069408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A07CA635-4AD7-4F32-9B97-1721E54CA671}"/>
              </a:ext>
            </a:extLst>
          </p:cNvPr>
          <p:cNvPicPr>
            <a:picLocks noChangeAspect="1"/>
          </p:cNvPicPr>
          <p:nvPr/>
        </p:nvPicPr>
        <p:blipFill>
          <a:blip r:embed="rId2"/>
          <a:stretch>
            <a:fillRect/>
          </a:stretch>
        </p:blipFill>
        <p:spPr>
          <a:xfrm>
            <a:off x="2752150" y="187382"/>
            <a:ext cx="5660329" cy="6088109"/>
          </a:xfrm>
          <a:prstGeom prst="rect">
            <a:avLst/>
          </a:prstGeom>
        </p:spPr>
      </p:pic>
      <p:sp>
        <p:nvSpPr>
          <p:cNvPr id="4" name="Ovale 3">
            <a:extLst>
              <a:ext uri="{FF2B5EF4-FFF2-40B4-BE49-F238E27FC236}">
                <a16:creationId xmlns:a16="http://schemas.microsoft.com/office/drawing/2014/main" id="{BDCB0297-9510-4EAF-A75F-996263DEEDC7}"/>
              </a:ext>
            </a:extLst>
          </p:cNvPr>
          <p:cNvSpPr/>
          <p:nvPr/>
        </p:nvSpPr>
        <p:spPr>
          <a:xfrm>
            <a:off x="3136053" y="187382"/>
            <a:ext cx="1903308" cy="3047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Ovale 5">
            <a:extLst>
              <a:ext uri="{FF2B5EF4-FFF2-40B4-BE49-F238E27FC236}">
                <a16:creationId xmlns:a16="http://schemas.microsoft.com/office/drawing/2014/main" id="{31BE1894-0999-4F2F-A614-32F69822F96C}"/>
              </a:ext>
            </a:extLst>
          </p:cNvPr>
          <p:cNvSpPr/>
          <p:nvPr/>
        </p:nvSpPr>
        <p:spPr>
          <a:xfrm>
            <a:off x="3136053" y="1816369"/>
            <a:ext cx="1903308" cy="3047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678846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30F183A-0F89-4CD0-83CE-04494A42C080}"/>
              </a:ext>
            </a:extLst>
          </p:cNvPr>
          <p:cNvSpPr txBox="1"/>
          <p:nvPr/>
        </p:nvSpPr>
        <p:spPr>
          <a:xfrm>
            <a:off x="782053" y="284691"/>
            <a:ext cx="11168835" cy="5498941"/>
          </a:xfrm>
          <a:prstGeom prst="rect">
            <a:avLst/>
          </a:prstGeom>
          <a:noFill/>
        </p:spPr>
        <p:txBody>
          <a:bodyPr wrap="square" rtlCol="0">
            <a:spAutoFit/>
          </a:bodyPr>
          <a:lstStyle/>
          <a:p>
            <a:r>
              <a:rPr lang="en-US" sz="2400" b="1" dirty="0">
                <a:solidFill>
                  <a:schemeClr val="tx2">
                    <a:lumMod val="75000"/>
                  </a:schemeClr>
                </a:solidFill>
              </a:rPr>
              <a:t>The consolidation of the short model program  (</a:t>
            </a:r>
            <a:r>
              <a:rPr lang="en-US" sz="2400" b="1" dirty="0" err="1">
                <a:solidFill>
                  <a:schemeClr val="tx2">
                    <a:lumMod val="75000"/>
                  </a:schemeClr>
                </a:solidFill>
              </a:rPr>
              <a:t>FalconD</a:t>
            </a:r>
            <a:r>
              <a:rPr lang="en-US" sz="2400" b="1" dirty="0">
                <a:solidFill>
                  <a:schemeClr val="tx2">
                    <a:lumMod val="75000"/>
                  </a:schemeClr>
                </a:solidFill>
              </a:rPr>
              <a:t> project)</a:t>
            </a:r>
          </a:p>
          <a:p>
            <a:endParaRPr lang="en-US" sz="2400" b="1" dirty="0">
              <a:solidFill>
                <a:schemeClr val="accent1">
                  <a:lumMod val="75000"/>
                </a:schemeClr>
              </a:solidFill>
            </a:endParaRPr>
          </a:p>
          <a:p>
            <a:pPr marL="342900" indent="-342900" algn="just">
              <a:lnSpc>
                <a:spcPts val="2800"/>
              </a:lnSpc>
              <a:buFont typeface="Arial" panose="020B0604020202020204" pitchFamily="34" charset="0"/>
              <a:buChar char="•"/>
            </a:pPr>
            <a:r>
              <a:rPr lang="en-US" sz="2400" dirty="0">
                <a:solidFill>
                  <a:schemeClr val="accent1">
                    <a:lumMod val="75000"/>
                  </a:schemeClr>
                </a:solidFill>
              </a:rPr>
              <a:t>Considering difficulties in the construction of a 4-layers </a:t>
            </a:r>
            <a:r>
              <a:rPr lang="en-US" sz="2400" dirty="0" err="1">
                <a:solidFill>
                  <a:schemeClr val="accent1">
                    <a:lumMod val="75000"/>
                  </a:schemeClr>
                </a:solidFill>
              </a:rPr>
              <a:t>s.c.</a:t>
            </a:r>
            <a:r>
              <a:rPr lang="en-US" sz="2400" dirty="0">
                <a:solidFill>
                  <a:schemeClr val="accent1">
                    <a:lumMod val="75000"/>
                  </a:schemeClr>
                </a:solidFill>
              </a:rPr>
              <a:t> magnet, the limited experience of the team in Nb</a:t>
            </a:r>
            <a:r>
              <a:rPr lang="en-US" sz="2400" baseline="-25000" dirty="0">
                <a:solidFill>
                  <a:schemeClr val="accent1">
                    <a:lumMod val="75000"/>
                  </a:schemeClr>
                </a:solidFill>
              </a:rPr>
              <a:t>3</a:t>
            </a:r>
            <a:r>
              <a:rPr lang="en-US" sz="2400" dirty="0">
                <a:solidFill>
                  <a:schemeClr val="accent1">
                    <a:lumMod val="75000"/>
                  </a:schemeClr>
                </a:solidFill>
              </a:rPr>
              <a:t>Sn technology and the involvement of the industry, the </a:t>
            </a:r>
            <a:r>
              <a:rPr lang="en-US" sz="2400" b="1" dirty="0">
                <a:solidFill>
                  <a:schemeClr val="accent1">
                    <a:lumMod val="75000"/>
                  </a:schemeClr>
                </a:solidFill>
              </a:rPr>
              <a:t>program then moved to the target of a field just over 11 T.</a:t>
            </a:r>
          </a:p>
          <a:p>
            <a:pPr marL="342900" indent="-342900" algn="just">
              <a:lnSpc>
                <a:spcPts val="2800"/>
              </a:lnSpc>
              <a:buFont typeface="Arial" panose="020B0604020202020204" pitchFamily="34" charset="0"/>
              <a:buChar char="•"/>
            </a:pPr>
            <a:r>
              <a:rPr lang="en-US" sz="2400" dirty="0">
                <a:solidFill>
                  <a:schemeClr val="accent1">
                    <a:lumMod val="75000"/>
                  </a:schemeClr>
                </a:solidFill>
              </a:rPr>
              <a:t>The magnet layout changed to a single aperture, </a:t>
            </a:r>
            <a:r>
              <a:rPr lang="en-US" sz="2400" b="1" dirty="0">
                <a:solidFill>
                  <a:schemeClr val="accent1">
                    <a:lumMod val="75000"/>
                  </a:schemeClr>
                </a:solidFill>
              </a:rPr>
              <a:t>2 layers</a:t>
            </a:r>
            <a:r>
              <a:rPr lang="en-US" sz="2400" dirty="0">
                <a:solidFill>
                  <a:schemeClr val="accent1">
                    <a:lumMod val="75000"/>
                  </a:schemeClr>
                </a:solidFill>
              </a:rPr>
              <a:t>, cosine-theta, 1.5 m long dipole and nominal field </a:t>
            </a:r>
            <a:r>
              <a:rPr lang="en-US" sz="2400" b="1" dirty="0">
                <a:solidFill>
                  <a:schemeClr val="accent1">
                    <a:lumMod val="75000"/>
                  </a:schemeClr>
                </a:solidFill>
              </a:rPr>
              <a:t>12 T</a:t>
            </a:r>
            <a:r>
              <a:rPr lang="en-US" sz="2400" dirty="0">
                <a:solidFill>
                  <a:schemeClr val="accent1">
                    <a:lumMod val="75000"/>
                  </a:schemeClr>
                </a:solidFill>
              </a:rPr>
              <a:t> at 1.9K . </a:t>
            </a:r>
          </a:p>
          <a:p>
            <a:pPr marL="342900" indent="-342900" algn="just">
              <a:lnSpc>
                <a:spcPts val="2800"/>
              </a:lnSpc>
              <a:buFont typeface="Arial" panose="020B0604020202020204" pitchFamily="34" charset="0"/>
              <a:buChar char="•"/>
            </a:pPr>
            <a:r>
              <a:rPr lang="en-US" sz="2400" dirty="0">
                <a:solidFill>
                  <a:schemeClr val="accent1">
                    <a:lumMod val="75000"/>
                  </a:schemeClr>
                </a:solidFill>
              </a:rPr>
              <a:t>The design choices allow to reach an </a:t>
            </a:r>
            <a:r>
              <a:rPr lang="en-US" sz="2400" i="1" dirty="0">
                <a:solidFill>
                  <a:schemeClr val="accent1">
                    <a:lumMod val="75000"/>
                  </a:schemeClr>
                </a:solidFill>
              </a:rPr>
              <a:t>ultimate</a:t>
            </a:r>
            <a:r>
              <a:rPr lang="en-US" sz="2400" dirty="0">
                <a:solidFill>
                  <a:schemeClr val="accent1">
                    <a:lumMod val="75000"/>
                  </a:schemeClr>
                </a:solidFill>
              </a:rPr>
              <a:t> field of about 14 T</a:t>
            </a:r>
          </a:p>
          <a:p>
            <a:pPr marL="342900" indent="-342900" algn="just">
              <a:lnSpc>
                <a:spcPts val="2800"/>
              </a:lnSpc>
              <a:buFont typeface="Arial" panose="020B0604020202020204" pitchFamily="34" charset="0"/>
              <a:buChar char="•"/>
            </a:pPr>
            <a:r>
              <a:rPr lang="en-US" sz="2400" dirty="0">
                <a:solidFill>
                  <a:schemeClr val="accent1">
                    <a:lumMod val="75000"/>
                  </a:schemeClr>
                </a:solidFill>
              </a:rPr>
              <a:t>Simplifying the structure as much as possible</a:t>
            </a:r>
          </a:p>
          <a:p>
            <a:pPr marL="342900" indent="-342900" algn="just">
              <a:lnSpc>
                <a:spcPts val="2800"/>
              </a:lnSpc>
              <a:buFont typeface="Arial" panose="020B0604020202020204" pitchFamily="34" charset="0"/>
              <a:buChar char="•"/>
            </a:pPr>
            <a:r>
              <a:rPr lang="en-US" sz="2400" dirty="0">
                <a:solidFill>
                  <a:schemeClr val="accent1">
                    <a:lumMod val="75000"/>
                  </a:schemeClr>
                </a:solidFill>
              </a:rPr>
              <a:t>Under these condition a </a:t>
            </a:r>
            <a:r>
              <a:rPr lang="en-US" sz="2400" b="1" dirty="0">
                <a:solidFill>
                  <a:schemeClr val="accent1">
                    <a:lumMod val="75000"/>
                  </a:schemeClr>
                </a:solidFill>
              </a:rPr>
              <a:t>two layers </a:t>
            </a:r>
            <a:r>
              <a:rPr lang="en-US" sz="2400" dirty="0">
                <a:solidFill>
                  <a:schemeClr val="accent1">
                    <a:lumMod val="75000"/>
                  </a:schemeClr>
                </a:solidFill>
              </a:rPr>
              <a:t>dipole is feasible (with a suitable large cable).</a:t>
            </a:r>
          </a:p>
          <a:p>
            <a:pPr marL="342900" indent="-342900" algn="just">
              <a:lnSpc>
                <a:spcPts val="2800"/>
              </a:lnSpc>
              <a:buFont typeface="Arial" panose="020B0604020202020204" pitchFamily="34" charset="0"/>
              <a:buChar char="•"/>
            </a:pPr>
            <a:r>
              <a:rPr lang="en-US" sz="2400" dirty="0">
                <a:solidFill>
                  <a:schemeClr val="accent1">
                    <a:lumMod val="75000"/>
                  </a:schemeClr>
                </a:solidFill>
              </a:rPr>
              <a:t>Considering the availability of CERN of Nb</a:t>
            </a:r>
            <a:r>
              <a:rPr lang="en-US" sz="2400" baseline="-25000" dirty="0">
                <a:solidFill>
                  <a:schemeClr val="accent1">
                    <a:lumMod val="75000"/>
                  </a:schemeClr>
                </a:solidFill>
              </a:rPr>
              <a:t>3</a:t>
            </a:r>
            <a:r>
              <a:rPr lang="en-US" sz="2400" dirty="0">
                <a:solidFill>
                  <a:schemeClr val="accent1">
                    <a:lumMod val="75000"/>
                  </a:schemeClr>
                </a:solidFill>
              </a:rPr>
              <a:t>Sn wire </a:t>
            </a:r>
            <a:r>
              <a:rPr lang="en-US" sz="2400" dirty="0">
                <a:solidFill>
                  <a:schemeClr val="accent1">
                    <a:lumMod val="75000"/>
                  </a:schemeClr>
                </a:solidFill>
                <a:sym typeface="Symbol" panose="05050102010706020507" pitchFamily="18" charset="2"/>
              </a:rPr>
              <a:t>=</a:t>
            </a:r>
            <a:r>
              <a:rPr lang="en-US" sz="2400" dirty="0">
                <a:solidFill>
                  <a:schemeClr val="accent1">
                    <a:lumMod val="75000"/>
                  </a:schemeClr>
                </a:solidFill>
              </a:rPr>
              <a:t>1 mm, Cu/non-Cu =0.9, the choice of conductor went to a </a:t>
            </a:r>
            <a:r>
              <a:rPr lang="en-US" sz="2400" b="1" dirty="0">
                <a:solidFill>
                  <a:schemeClr val="accent1">
                    <a:lumMod val="75000"/>
                  </a:schemeClr>
                </a:solidFill>
              </a:rPr>
              <a:t>40-strand Rutherford cable, </a:t>
            </a:r>
            <a:r>
              <a:rPr lang="en-US" sz="2400" dirty="0">
                <a:solidFill>
                  <a:schemeClr val="accent1">
                    <a:lumMod val="75000"/>
                  </a:schemeClr>
                </a:solidFill>
              </a:rPr>
              <a:t>which allow to have a reasonable margin (</a:t>
            </a:r>
            <a:r>
              <a:rPr lang="en-US" sz="2400" dirty="0">
                <a:solidFill>
                  <a:schemeClr val="accent1">
                    <a:lumMod val="75000"/>
                  </a:schemeClr>
                </a:solidFill>
                <a:sym typeface="Symbol" panose="05050102010706020507" pitchFamily="18" charset="2"/>
              </a:rPr>
              <a:t>23% on load-line)</a:t>
            </a:r>
            <a:endParaRPr lang="en-US" sz="2400" dirty="0">
              <a:solidFill>
                <a:schemeClr val="accent1">
                  <a:lumMod val="75000"/>
                </a:schemeClr>
              </a:solidFill>
            </a:endParaRPr>
          </a:p>
          <a:p>
            <a:pPr marL="342900" indent="-342900">
              <a:lnSpc>
                <a:spcPts val="2800"/>
              </a:lnSpc>
              <a:buFont typeface="Arial" panose="020B0604020202020204" pitchFamily="34" charset="0"/>
              <a:buChar char="•"/>
            </a:pPr>
            <a:r>
              <a:rPr lang="en-US" sz="2400" dirty="0">
                <a:solidFill>
                  <a:schemeClr val="accent1">
                    <a:lumMod val="75000"/>
                  </a:schemeClr>
                </a:solidFill>
              </a:rPr>
              <a:t>The reduction of n. of layers, allowed to plan the construction of a </a:t>
            </a:r>
            <a:r>
              <a:rPr lang="en-US" sz="2400" b="1" dirty="0">
                <a:solidFill>
                  <a:schemeClr val="accent1">
                    <a:lumMod val="75000"/>
                  </a:schemeClr>
                </a:solidFill>
              </a:rPr>
              <a:t>reasonably large number of coils (1 dummy coil, 1 practice pole + 4 real poles)</a:t>
            </a:r>
          </a:p>
        </p:txBody>
      </p:sp>
    </p:spTree>
    <p:extLst>
      <p:ext uri="{BB962C8B-B14F-4D97-AF65-F5344CB8AC3E}">
        <p14:creationId xmlns:p14="http://schemas.microsoft.com/office/powerpoint/2010/main" val="2061102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B204F001-05D8-446F-BA71-E61FAE6DC086}"/>
              </a:ext>
            </a:extLst>
          </p:cNvPr>
          <p:cNvPicPr>
            <a:picLocks noChangeAspect="1"/>
          </p:cNvPicPr>
          <p:nvPr/>
        </p:nvPicPr>
        <p:blipFill>
          <a:blip r:embed="rId2"/>
          <a:stretch>
            <a:fillRect/>
          </a:stretch>
        </p:blipFill>
        <p:spPr>
          <a:xfrm>
            <a:off x="7449226" y="1413214"/>
            <a:ext cx="4488502" cy="4497355"/>
          </a:xfrm>
          <a:prstGeom prst="rect">
            <a:avLst/>
          </a:prstGeom>
        </p:spPr>
      </p:pic>
      <p:sp>
        <p:nvSpPr>
          <p:cNvPr id="3" name="Title 1">
            <a:extLst>
              <a:ext uri="{FF2B5EF4-FFF2-40B4-BE49-F238E27FC236}">
                <a16:creationId xmlns:a16="http://schemas.microsoft.com/office/drawing/2014/main" id="{47AA51AD-ECB0-4169-AAD8-4F7040AB5CE9}"/>
              </a:ext>
            </a:extLst>
          </p:cNvPr>
          <p:cNvSpPr txBox="1">
            <a:spLocks/>
          </p:cNvSpPr>
          <p:nvPr/>
        </p:nvSpPr>
        <p:spPr>
          <a:xfrm>
            <a:off x="812800" y="157165"/>
            <a:ext cx="10871200" cy="88437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FalconD</a:t>
            </a:r>
            <a:r>
              <a:rPr lang="en-US" dirty="0"/>
              <a:t> Dipole: Starting layout</a:t>
            </a:r>
          </a:p>
        </p:txBody>
      </p:sp>
      <p:sp>
        <p:nvSpPr>
          <p:cNvPr id="4" name="Content Placeholder 2">
            <a:extLst>
              <a:ext uri="{FF2B5EF4-FFF2-40B4-BE49-F238E27FC236}">
                <a16:creationId xmlns:a16="http://schemas.microsoft.com/office/drawing/2014/main" id="{A2D96022-6954-413D-899B-ECB8CC74464C}"/>
              </a:ext>
            </a:extLst>
          </p:cNvPr>
          <p:cNvSpPr txBox="1">
            <a:spLocks/>
          </p:cNvSpPr>
          <p:nvPr/>
        </p:nvSpPr>
        <p:spPr>
          <a:xfrm>
            <a:off x="506696" y="1336421"/>
            <a:ext cx="10871200" cy="43688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Main characteristics :</a:t>
            </a:r>
          </a:p>
          <a:p>
            <a:r>
              <a:rPr lang="en-US" dirty="0"/>
              <a:t>2 layers ; 50 mm bore</a:t>
            </a:r>
          </a:p>
          <a:p>
            <a:r>
              <a:rPr lang="en-US" dirty="0"/>
              <a:t>Rutherford 40 strand </a:t>
            </a:r>
            <a:r>
              <a:rPr lang="en-US" dirty="0">
                <a:latin typeface="Symbol" panose="05050102010706020507" pitchFamily="18" charset="2"/>
              </a:rPr>
              <a:t>F</a:t>
            </a:r>
            <a:r>
              <a:rPr lang="en-US" dirty="0"/>
              <a:t> = 1 mm</a:t>
            </a:r>
          </a:p>
          <a:p>
            <a:r>
              <a:rPr lang="en-US" dirty="0"/>
              <a:t>Nominal magnetic field: 12 T</a:t>
            </a:r>
          </a:p>
          <a:p>
            <a:r>
              <a:rPr lang="en-US" dirty="0"/>
              <a:t>Ultimate magnetic field: 14 T</a:t>
            </a:r>
          </a:p>
          <a:p>
            <a:r>
              <a:rPr lang="en-US" dirty="0"/>
              <a:t>Short sample limit : 15.7 T</a:t>
            </a:r>
          </a:p>
          <a:p>
            <a:r>
              <a:rPr lang="en-US" dirty="0"/>
              <a:t>Mechanical structure: bladder &amp; key</a:t>
            </a:r>
          </a:p>
          <a:p>
            <a:r>
              <a:rPr lang="en-US" dirty="0"/>
              <a:t>Stress in conductors &lt;150 MPa in all conditions</a:t>
            </a:r>
          </a:p>
          <a:p>
            <a:r>
              <a:rPr lang="en-US" dirty="0"/>
              <a:t>Max dimension: 650 mm (LASA test)</a:t>
            </a:r>
          </a:p>
        </p:txBody>
      </p:sp>
    </p:spTree>
    <p:extLst>
      <p:ext uri="{BB962C8B-B14F-4D97-AF65-F5344CB8AC3E}">
        <p14:creationId xmlns:p14="http://schemas.microsoft.com/office/powerpoint/2010/main" val="2296531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9E530AE9-44C9-4DF3-AEC1-4DF7C484CF90}"/>
              </a:ext>
            </a:extLst>
          </p:cNvPr>
          <p:cNvSpPr txBox="1"/>
          <p:nvPr/>
        </p:nvSpPr>
        <p:spPr>
          <a:xfrm>
            <a:off x="345743" y="230349"/>
            <a:ext cx="11846257" cy="584775"/>
          </a:xfrm>
          <a:prstGeom prst="rect">
            <a:avLst/>
          </a:prstGeom>
          <a:noFill/>
        </p:spPr>
        <p:txBody>
          <a:bodyPr wrap="square" rtlCol="0">
            <a:spAutoFit/>
          </a:bodyPr>
          <a:lstStyle/>
          <a:p>
            <a:r>
              <a:rPr lang="en-GB" sz="3200" dirty="0"/>
              <a:t>The industrial contract awarded to ASG Superconductors in June 2020  </a:t>
            </a:r>
          </a:p>
        </p:txBody>
      </p:sp>
      <p:sp>
        <p:nvSpPr>
          <p:cNvPr id="4" name="CasellaDiTesto 3">
            <a:extLst>
              <a:ext uri="{FF2B5EF4-FFF2-40B4-BE49-F238E27FC236}">
                <a16:creationId xmlns:a16="http://schemas.microsoft.com/office/drawing/2014/main" id="{F7EBD820-852B-4E13-8C38-4CBCEB61D713}"/>
              </a:ext>
            </a:extLst>
          </p:cNvPr>
          <p:cNvSpPr txBox="1"/>
          <p:nvPr/>
        </p:nvSpPr>
        <p:spPr>
          <a:xfrm>
            <a:off x="564107" y="843677"/>
            <a:ext cx="11227559" cy="5170646"/>
          </a:xfrm>
          <a:prstGeom prst="rect">
            <a:avLst/>
          </a:prstGeom>
          <a:noFill/>
        </p:spPr>
        <p:txBody>
          <a:bodyPr wrap="square" rtlCol="0">
            <a:spAutoFit/>
          </a:bodyPr>
          <a:lstStyle/>
          <a:p>
            <a:pPr marL="342900" indent="-342900" algn="just">
              <a:buFont typeface="Arial" panose="020B0604020202020204" pitchFamily="34" charset="0"/>
              <a:buChar char="•"/>
            </a:pPr>
            <a:r>
              <a:rPr lang="en-US" sz="2200" dirty="0"/>
              <a:t>The tender technical specification contained a series of target data, a possible lay-out and a list of construction activities to be carried out. Deadline 3 years.</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dirty="0"/>
              <a:t>From preliminary meetings it was agreed that ASG will focus on the construction of the coils. The contract aims to the  construction of six  coils to which two will be added following an integration of the contract itself (Our initial prevision was to cover  the  whole magnet construction) </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dirty="0"/>
              <a:t>As part of the development activities, INFN  has purchased an oven for the heat treatment of the Nb</a:t>
            </a:r>
            <a:r>
              <a:rPr lang="en-US" sz="2200" baseline="-25000" dirty="0"/>
              <a:t>3</a:t>
            </a:r>
            <a:r>
              <a:rPr lang="en-US" sz="2200" dirty="0"/>
              <a:t>Sn, initially intended to be installed in Milan-LASA, but later it was agreed to be temporarily installed in ASG Superconductors (given the risks of transporting reacted coils ).</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dirty="0"/>
              <a:t>The construction of the coils and a </a:t>
            </a:r>
            <a:r>
              <a:rPr lang="en-US" sz="2200" i="1" dirty="0"/>
              <a:t>pre-assembly</a:t>
            </a:r>
            <a:r>
              <a:rPr lang="en-US" sz="2200" dirty="0"/>
              <a:t> will be carried out in ASG Superconductors while the integration into the iron with the bladder &amp; keys technique will be carried out at LASA, here a first cold test will also be carried out. </a:t>
            </a:r>
            <a:endParaRPr lang="en-GB" sz="2200" dirty="0"/>
          </a:p>
        </p:txBody>
      </p:sp>
    </p:spTree>
    <p:extLst>
      <p:ext uri="{BB962C8B-B14F-4D97-AF65-F5344CB8AC3E}">
        <p14:creationId xmlns:p14="http://schemas.microsoft.com/office/powerpoint/2010/main" val="422397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8E52C43C-BD34-41B3-8698-56AF01542C5C}"/>
              </a:ext>
            </a:extLst>
          </p:cNvPr>
          <p:cNvSpPr txBox="1"/>
          <p:nvPr/>
        </p:nvSpPr>
        <p:spPr>
          <a:xfrm>
            <a:off x="2246590" y="174729"/>
            <a:ext cx="6601710" cy="584775"/>
          </a:xfrm>
          <a:prstGeom prst="rect">
            <a:avLst/>
          </a:prstGeom>
          <a:noFill/>
        </p:spPr>
        <p:txBody>
          <a:bodyPr wrap="square" rtlCol="0">
            <a:spAutoFit/>
          </a:bodyPr>
          <a:lstStyle/>
          <a:p>
            <a:r>
              <a:rPr lang="en-GB" sz="3200" dirty="0"/>
              <a:t>Construction activities in ASG </a:t>
            </a:r>
          </a:p>
        </p:txBody>
      </p:sp>
      <p:sp>
        <p:nvSpPr>
          <p:cNvPr id="3" name="CasellaDiTesto 2">
            <a:extLst>
              <a:ext uri="{FF2B5EF4-FFF2-40B4-BE49-F238E27FC236}">
                <a16:creationId xmlns:a16="http://schemas.microsoft.com/office/drawing/2014/main" id="{F0CA037E-F7EC-45E1-856A-ABB4A3EDC9FB}"/>
              </a:ext>
            </a:extLst>
          </p:cNvPr>
          <p:cNvSpPr txBox="1"/>
          <p:nvPr/>
        </p:nvSpPr>
        <p:spPr>
          <a:xfrm>
            <a:off x="839945" y="795898"/>
            <a:ext cx="10512110" cy="4893647"/>
          </a:xfrm>
          <a:prstGeom prst="rect">
            <a:avLst/>
          </a:prstGeom>
          <a:noFill/>
        </p:spPr>
        <p:txBody>
          <a:bodyPr wrap="square" rtlCol="0">
            <a:spAutoFit/>
          </a:bodyPr>
          <a:lstStyle/>
          <a:p>
            <a:pPr marL="342900" indent="-342900">
              <a:buFont typeface="Arial" panose="020B0604020202020204" pitchFamily="34" charset="0"/>
              <a:buChar char="•"/>
            </a:pPr>
            <a:r>
              <a:rPr lang="en-US" sz="2400" dirty="0"/>
              <a:t>Construction drawings of the coils and of the mechanical structure excluding the flanges and in general the longitudinal pre-stress system.</a:t>
            </a:r>
            <a:br>
              <a:rPr lang="en-US" sz="2400" dirty="0"/>
            </a:br>
            <a:endParaRPr lang="en-US" sz="2400" dirty="0"/>
          </a:p>
          <a:p>
            <a:pPr marL="342900" indent="-342900" algn="just">
              <a:buFont typeface="Arial" panose="020B0604020202020204" pitchFamily="34" charset="0"/>
              <a:buChar char="•"/>
            </a:pPr>
            <a:r>
              <a:rPr lang="en-US" sz="2400" dirty="0"/>
              <a:t>Development and construction of the winding, curing, heat treatment (except the oven), impregnation and handling equipment</a:t>
            </a:r>
          </a:p>
          <a:p>
            <a:pPr algn="just"/>
            <a:endParaRPr lang="en-US" sz="2400" dirty="0"/>
          </a:p>
          <a:p>
            <a:pPr marL="342900" indent="-342900" algn="just">
              <a:buFont typeface="Arial" panose="020B0604020202020204" pitchFamily="34" charset="0"/>
              <a:buChar char="•"/>
            </a:pPr>
            <a:r>
              <a:rPr lang="en-US" sz="2400" dirty="0"/>
              <a:t>Preparation of the area to host the oven. </a:t>
            </a:r>
          </a:p>
          <a:p>
            <a:pPr marL="342900" indent="-342900" algn="just">
              <a:buFont typeface="Arial" panose="020B0604020202020204" pitchFamily="34" charset="0"/>
              <a:buChar char="•"/>
            </a:pPr>
            <a:endParaRPr lang="en-US" sz="2400" dirty="0"/>
          </a:p>
          <a:p>
            <a:pPr marL="342900" indent="-342900" algn="just">
              <a:buFont typeface="Arial" panose="020B0604020202020204" pitchFamily="34" charset="0"/>
              <a:buChar char="•"/>
            </a:pPr>
            <a:r>
              <a:rPr lang="en-US" sz="2400" dirty="0"/>
              <a:t>Construction of 6 coils including those materials not expressly specified later. Only the first one is dummy coil  the others will involve the real cable. Pre-assembly of the coils</a:t>
            </a:r>
          </a:p>
          <a:p>
            <a:pPr marL="342900" indent="-342900" algn="just">
              <a:buFont typeface="Arial" panose="020B0604020202020204" pitchFamily="34" charset="0"/>
              <a:buChar char="•"/>
            </a:pPr>
            <a:endParaRPr lang="en-US" sz="2400" dirty="0"/>
          </a:p>
          <a:p>
            <a:pPr marL="342900" indent="-342900" algn="just">
              <a:buFont typeface="Arial" panose="020B0604020202020204" pitchFamily="34" charset="0"/>
              <a:buChar char="•"/>
            </a:pPr>
            <a:r>
              <a:rPr lang="en-US" sz="2400" dirty="0"/>
              <a:t>QA (except magnetic measurements) and as built documentation</a:t>
            </a:r>
            <a:endParaRPr lang="en-GB" sz="2400" dirty="0"/>
          </a:p>
        </p:txBody>
      </p:sp>
    </p:spTree>
    <p:extLst>
      <p:ext uri="{BB962C8B-B14F-4D97-AF65-F5344CB8AC3E}">
        <p14:creationId xmlns:p14="http://schemas.microsoft.com/office/powerpoint/2010/main" val="12806458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307</TotalTime>
  <Words>1474</Words>
  <Application>Microsoft Office PowerPoint</Application>
  <PresentationFormat>Widescreen</PresentationFormat>
  <Paragraphs>157</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Cambria Math</vt:lpstr>
      <vt:lpstr>Symbol</vt:lpstr>
      <vt:lpstr>Tema di Office</vt:lpstr>
      <vt:lpstr>The FalconD Project Future Accelerator post-LHC Cos-theta Optimised Nb3Sn Dipole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Riccardo Valente</dc:creator>
  <cp:lastModifiedBy>Stefania Farinon</cp:lastModifiedBy>
  <cp:revision>230</cp:revision>
  <dcterms:created xsi:type="dcterms:W3CDTF">2019-11-13T14:58:20Z</dcterms:created>
  <dcterms:modified xsi:type="dcterms:W3CDTF">2021-10-14T09:38:00Z</dcterms:modified>
</cp:coreProperties>
</file>