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7" r:id="rId2"/>
    <p:sldId id="260" r:id="rId3"/>
    <p:sldId id="259" r:id="rId4"/>
    <p:sldId id="267" r:id="rId5"/>
    <p:sldId id="268" r:id="rId6"/>
    <p:sldId id="269" r:id="rId7"/>
    <p:sldId id="273" r:id="rId8"/>
    <p:sldId id="258" r:id="rId9"/>
    <p:sldId id="272" r:id="rId10"/>
    <p:sldId id="279" r:id="rId11"/>
    <p:sldId id="262" r:id="rId12"/>
    <p:sldId id="280" r:id="rId13"/>
    <p:sldId id="263" r:id="rId14"/>
    <p:sldId id="264" r:id="rId15"/>
    <p:sldId id="261" r:id="rId16"/>
    <p:sldId id="270" r:id="rId17"/>
    <p:sldId id="271" r:id="rId18"/>
    <p:sldId id="265" r:id="rId19"/>
    <p:sldId id="266" r:id="rId20"/>
    <p:sldId id="275" r:id="rId21"/>
    <p:sldId id="276" r:id="rId22"/>
    <p:sldId id="277" r:id="rId23"/>
    <p:sldId id="278" r:id="rId24"/>
    <p:sldId id="274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0" autoAdjust="0"/>
    <p:restoredTop sz="94660"/>
  </p:normalViewPr>
  <p:slideViewPr>
    <p:cSldViewPr snapToGrid="0">
      <p:cViewPr varScale="1">
        <p:scale>
          <a:sx n="88" d="100"/>
          <a:sy n="88" d="100"/>
        </p:scale>
        <p:origin x="158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DA565B-AB5F-4D3B-8093-519060B5500B}" type="datetimeFigureOut">
              <a:rPr lang="fr-FR" smtClean="0"/>
              <a:t>25/10/2021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649D5-ADF6-4A57-A19A-1271BEDEC0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117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A99A96-A1C4-4EED-B1C8-E05ECEF41894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9089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0F73A8-B6D6-4E8E-9975-BECB7236CFA7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3246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2B22E9-1315-4B6A-8D30-2319E42C7B32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2982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algn="ctr">
              <a:lnSpc>
                <a:spcPct val="20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378375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555E13-807A-4091-9AF3-762EA3819A58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92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6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CF7D68-3D47-46B9-AD77-751926FA45E0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9288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336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  <a:lvl6pPr>
              <a:defRPr sz="2160"/>
            </a:lvl6pPr>
            <a:lvl7pPr>
              <a:defRPr sz="2160"/>
            </a:lvl7pPr>
            <a:lvl8pPr>
              <a:defRPr sz="2160"/>
            </a:lvl8pPr>
            <a:lvl9pPr>
              <a:defRPr sz="216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336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  <a:lvl6pPr>
              <a:defRPr sz="2160"/>
            </a:lvl6pPr>
            <a:lvl7pPr>
              <a:defRPr sz="2160"/>
            </a:lvl7pPr>
            <a:lvl8pPr>
              <a:defRPr sz="2160"/>
            </a:lvl8pPr>
            <a:lvl9pPr>
              <a:defRPr sz="216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E3D5BB-BFFF-487D-BF11-37E087EEE51E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0071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2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880"/>
            </a:lvl1pPr>
            <a:lvl2pPr>
              <a:defRPr sz="2400"/>
            </a:lvl2pPr>
            <a:lvl3pPr>
              <a:defRPr sz="2160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2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880"/>
            </a:lvl1pPr>
            <a:lvl2pPr>
              <a:defRPr sz="2400"/>
            </a:lvl2pPr>
            <a:lvl3pPr>
              <a:defRPr sz="2160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6B5134-1544-4DF6-9B1D-C06A49990117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549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1505EC-8FC9-49D5-A0BF-1DA3D3D68D42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1265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7ABF53-C787-4F15-A598-4F11A422AB2C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4378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1"/>
            <a:ext cx="4011084" cy="116205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1"/>
            <a:ext cx="4011084" cy="4691063"/>
          </a:xfrm>
        </p:spPr>
        <p:txBody>
          <a:bodyPr/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E42053-9F9B-4A00-8DA1-678C4BF1F402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3686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8C5979-7BA9-4267-9721-A821A250BF7F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1558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ideo" Target="../media/media1.mp4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media" Target="../media/media1.mp4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11EB01-9CDE-4479-9E97-1028532EDD6F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FCC_anim_opencircle_powerpoint">
            <a:hlinkClick r:id="" action="ppaction://media"/>
            <a:extLst>
              <a:ext uri="{FF2B5EF4-FFF2-40B4-BE49-F238E27FC236}">
                <a16:creationId xmlns:a16="http://schemas.microsoft.com/office/drawing/2014/main" id="{73EC56A0-EE41-42BA-8584-298EFAF85A15}"/>
              </a:ext>
            </a:extLst>
          </p:cNvPr>
          <p:cNvPicPr>
            <a:picLocks noChangeAspect="1"/>
          </p:cNvPicPr>
          <p:nvPr userDrawn="1">
            <a:videoFile r:link="rId15"/>
            <p:extLst>
              <p:ext uri="{DAA4B4D4-6D71-4841-9C94-3DE7FCFB9230}">
                <p14:media xmlns:p14="http://schemas.microsoft.com/office/powerpoint/2010/main" r:embed="rId14"/>
              </p:ext>
            </p:extLst>
          </p:nvPr>
        </p:nvPicPr>
        <p:blipFill rotWithShape="1">
          <a:blip r:embed="rId16"/>
          <a:srcRect l="33567" t="26874" r="37053" b="30956"/>
          <a:stretch/>
        </p:blipFill>
        <p:spPr>
          <a:xfrm>
            <a:off x="0" y="-43543"/>
            <a:ext cx="1428942" cy="104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877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4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  <p:hf hdr="0"/>
  <p:txStyles>
    <p:titleStyle>
      <a:lvl1pPr algn="ctr" defTabSz="1097280" rtl="0" eaLnBrk="1" latinLnBrk="0" hangingPunct="1"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480" indent="-41148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1pPr>
      <a:lvl2pPr marL="891540" indent="-342900" algn="l" defTabSz="1097280" rtl="0" eaLnBrk="1" latinLnBrk="0" hangingPunct="1">
        <a:spcBef>
          <a:spcPct val="20000"/>
        </a:spcBef>
        <a:buFont typeface="Arial" panose="020B0604020202020204" pitchFamily="34" charset="0"/>
        <a:buChar char="–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80577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9211/" TargetMode="External"/><Relationship Id="rId7" Type="http://schemas.openxmlformats.org/officeDocument/2006/relationships/hyperlink" Target="https://indico.cern.ch/event/1066234/" TargetMode="External"/><Relationship Id="rId2" Type="http://schemas.openxmlformats.org/officeDocument/2006/relationships/hyperlink" Target="https://indico.fnal.gov/category/1098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in2p3.fr/event/22887/" TargetMode="External"/><Relationship Id="rId5" Type="http://schemas.openxmlformats.org/officeDocument/2006/relationships/hyperlink" Target="https://indico.cern.ch/event/1078675/" TargetMode="External"/><Relationship Id="rId4" Type="http://schemas.openxmlformats.org/officeDocument/2006/relationships/hyperlink" Target="https://indico.ihep.ac.cn/event/14938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emf"/><Relationship Id="rId4" Type="http://schemas.openxmlformats.org/officeDocument/2006/relationships/hyperlink" Target="https://indico.cern.ch/event/1078675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66234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2774006/files/English.pdf" TargetMode="External"/><Relationship Id="rId2" Type="http://schemas.openxmlformats.org/officeDocument/2006/relationships/hyperlink" Target="http://cds.cern.ch/record/2774007/files/English.pdf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ap&#10;&#10;Description automatically generated">
            <a:extLst>
              <a:ext uri="{FF2B5EF4-FFF2-40B4-BE49-F238E27FC236}">
                <a16:creationId xmlns:a16="http://schemas.microsoft.com/office/drawing/2014/main" id="{242BACFD-FEED-4CB5-A97D-4B2ED7629A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659" y="32914"/>
            <a:ext cx="7948530" cy="681637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44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2057375" y="3048040"/>
            <a:ext cx="7713642" cy="7207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493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</a:t>
            </a:r>
            <a:r>
              <a:rPr kumimoji="0" lang="fr-FR" sz="4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4000" b="1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feasibility</a:t>
            </a:r>
            <a:r>
              <a:rPr kumimoji="0" lang="fr-FR" sz="4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4000" b="1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study</a:t>
            </a:r>
            <a:r>
              <a:rPr kumimoji="0" lang="fr-FR" sz="4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--</a:t>
            </a:r>
            <a:r>
              <a:rPr lang="fr-FR" sz="4000" b="1" dirty="0" smtClean="0">
                <a:solidFill>
                  <a:prstClr val="black"/>
                </a:solidFill>
                <a:latin typeface="Calibri"/>
              </a:rPr>
              <a:t>  </a:t>
            </a:r>
            <a:r>
              <a:rPr kumimoji="0" lang="fr-FR" sz="4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NEWS</a:t>
            </a:r>
            <a:endParaRPr kumimoji="0" lang="fr-FR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28BFD0-37EF-4BC2-BE8E-7EC59778BC7E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290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7ABF53-C787-4F15-A598-4F11A422AB2C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1199" y="1280160"/>
            <a:ext cx="6837076" cy="24571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34194" y="4101737"/>
            <a:ext cx="81773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we</a:t>
            </a:r>
            <a:r>
              <a:rPr lang="fr-FR" dirty="0" smtClean="0"/>
              <a:t> have </a:t>
            </a:r>
            <a:r>
              <a:rPr lang="fr-FR" dirty="0" err="1" smtClean="0"/>
              <a:t>presently</a:t>
            </a:r>
            <a:r>
              <a:rPr lang="fr-FR" dirty="0" smtClean="0"/>
              <a:t> </a:t>
            </a:r>
            <a:r>
              <a:rPr lang="fr-FR" dirty="0" err="1" smtClean="0"/>
              <a:t>received</a:t>
            </a:r>
            <a:r>
              <a:rPr lang="fr-FR" dirty="0" smtClean="0"/>
              <a:t>  the </a:t>
            </a:r>
            <a:r>
              <a:rPr lang="fr-FR" dirty="0" err="1" smtClean="0"/>
              <a:t>interim</a:t>
            </a:r>
            <a:r>
              <a:rPr lang="fr-FR" dirty="0" smtClean="0"/>
              <a:t> report of the ECFA </a:t>
            </a:r>
            <a:r>
              <a:rPr lang="fr-FR" dirty="0" err="1" smtClean="0"/>
              <a:t>accelerator</a:t>
            </a:r>
            <a:r>
              <a:rPr lang="fr-FR" dirty="0" smtClean="0"/>
              <a:t> road </a:t>
            </a:r>
            <a:r>
              <a:rPr lang="fr-FR" dirty="0" err="1" smtClean="0"/>
              <a:t>map</a:t>
            </a:r>
            <a:r>
              <a:rPr lang="fr-FR" dirty="0" smtClean="0"/>
              <a:t>. </a:t>
            </a:r>
          </a:p>
          <a:p>
            <a:r>
              <a:rPr lang="fr-FR" dirty="0" err="1" smtClean="0"/>
              <a:t>Noted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FCC-</a:t>
            </a:r>
            <a:r>
              <a:rPr lang="fr-FR" dirty="0" err="1" smtClean="0"/>
              <a:t>ee</a:t>
            </a:r>
            <a:r>
              <a:rPr lang="fr-FR" dirty="0" smtClean="0"/>
              <a:t> (in </a:t>
            </a:r>
            <a:r>
              <a:rPr lang="fr-FR" dirty="0" err="1" smtClean="0"/>
              <a:t>particular</a:t>
            </a:r>
            <a:r>
              <a:rPr lang="fr-FR" dirty="0" smtClean="0"/>
              <a:t>) </a:t>
            </a:r>
            <a:r>
              <a:rPr lang="fr-FR" dirty="0" err="1" smtClean="0"/>
              <a:t>appears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little</a:t>
            </a:r>
            <a:r>
              <a:rPr lang="fr-FR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far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prepared</a:t>
            </a:r>
            <a:r>
              <a:rPr lang="fr-FR" dirty="0" smtClean="0"/>
              <a:t> a 4-page document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added</a:t>
            </a:r>
            <a:r>
              <a:rPr lang="fr-FR" dirty="0" smtClean="0"/>
              <a:t> </a:t>
            </a:r>
            <a:r>
              <a:rPr lang="fr-FR" dirty="0" err="1" smtClean="0"/>
              <a:t>stressing</a:t>
            </a:r>
            <a:r>
              <a:rPr lang="fr-FR" dirty="0" smtClean="0"/>
              <a:t> the </a:t>
            </a:r>
            <a:r>
              <a:rPr lang="fr-FR" dirty="0" err="1" smtClean="0"/>
              <a:t>extent</a:t>
            </a:r>
            <a:r>
              <a:rPr lang="fr-FR" dirty="0" smtClean="0"/>
              <a:t> of </a:t>
            </a:r>
            <a:r>
              <a:rPr lang="fr-FR" dirty="0" err="1" smtClean="0"/>
              <a:t>required</a:t>
            </a:r>
            <a:r>
              <a:rPr lang="fr-FR" dirty="0" smtClean="0"/>
              <a:t> R&amp;D for FCC-</a:t>
            </a:r>
            <a:r>
              <a:rPr lang="fr-FR" dirty="0" err="1" smtClean="0"/>
              <a:t>ee</a:t>
            </a:r>
            <a:r>
              <a:rPr lang="fr-FR" dirty="0" smtClean="0"/>
              <a:t> </a:t>
            </a:r>
          </a:p>
          <a:p>
            <a:r>
              <a:rPr lang="fr-FR" dirty="0" smtClean="0"/>
              <a:t>-- and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comments</a:t>
            </a:r>
            <a:r>
              <a:rPr lang="fr-FR" dirty="0" smtClean="0"/>
              <a:t> to </a:t>
            </a:r>
            <a:r>
              <a:rPr lang="fr-FR" dirty="0" err="1" smtClean="0"/>
              <a:t>adapt</a:t>
            </a:r>
            <a:r>
              <a:rPr lang="fr-FR" dirty="0" smtClean="0"/>
              <a:t> the introduction and conclusions </a:t>
            </a:r>
            <a:r>
              <a:rPr lang="fr-FR" dirty="0" err="1" smtClean="0"/>
              <a:t>accordingly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4941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1354103" y="6498149"/>
            <a:ext cx="668565" cy="250696"/>
          </a:xfrm>
        </p:spPr>
        <p:txBody>
          <a:bodyPr/>
          <a:lstStyle/>
          <a:p>
            <a:fld id="{17918391-D411-FE40-AAD7-861AE5233E0E}" type="slidenum">
              <a:rPr lang="en-US">
                <a:solidFill>
                  <a:srgbClr val="0033A0">
                    <a:tint val="75000"/>
                  </a:srgbClr>
                </a:solidFill>
                <a:latin typeface="Arial"/>
              </a:rPr>
              <a:pPr/>
              <a:t>11</a:t>
            </a:fld>
            <a:endParaRPr lang="en-US" dirty="0">
              <a:solidFill>
                <a:srgbClr val="0033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9" name="Picture 6" descr="Graphical user interface, application, table&#10;&#10;Description automatically generated">
            <a:extLst>
              <a:ext uri="{FF2B5EF4-FFF2-40B4-BE49-F238E27FC236}">
                <a16:creationId xmlns:a16="http://schemas.microsoft.com/office/drawing/2014/main" id="{D0196CFC-ABCA-41D9-9678-39EF8950D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05" y="997232"/>
            <a:ext cx="10854967" cy="375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16BD1D2-E6A9-4A82-AA5B-592A7A0368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712" y="5000119"/>
            <a:ext cx="10692233" cy="163121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altLang="en-GB" sz="2000" dirty="0">
                <a:solidFill>
                  <a:srgbClr val="C00000"/>
                </a:solidFill>
                <a:latin typeface="Arial"/>
              </a:rPr>
              <a:t>Pre-decision on placement of the ring (geology, surface areas, etc.): mid-2022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altLang="en-GB" sz="2000" dirty="0">
                <a:solidFill>
                  <a:srgbClr val="C00000"/>
                </a:solidFill>
                <a:latin typeface="Arial"/>
                <a:sym typeface="Wingdings" panose="05000000000000000000" pitchFamily="2" charset="2"/>
              </a:rPr>
              <a:t>High-risk area site investigations for selected placement: mid-2023 to mid-2025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altLang="en-GB" sz="2000" dirty="0">
                <a:solidFill>
                  <a:srgbClr val="C00000"/>
                </a:solidFill>
                <a:latin typeface="Arial"/>
                <a:sym typeface="Wingdings" panose="05000000000000000000" pitchFamily="2" charset="2"/>
              </a:rPr>
              <a:t>Design update for preferred placement scenario: mid-2023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altLang="en-GB" sz="2000" dirty="0">
                <a:solidFill>
                  <a:srgbClr val="C00000"/>
                </a:solidFill>
                <a:latin typeface="Arial"/>
              </a:rPr>
              <a:t>General coherence review across all work packages: mid-2023 </a:t>
            </a:r>
            <a:r>
              <a:rPr lang="en-GB" altLang="en-GB" sz="2000" dirty="0">
                <a:solidFill>
                  <a:srgbClr val="0033A0"/>
                </a:solidFill>
                <a:latin typeface="Arial"/>
              </a:rPr>
              <a:t>(FS mid-term review)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altLang="en-GB" sz="2000" dirty="0">
                <a:solidFill>
                  <a:srgbClr val="0432FF"/>
                </a:solidFill>
                <a:latin typeface="Arial"/>
              </a:rPr>
              <a:t>Cost reviews with external expert review committee: 2023 and 2025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CF6FCA-5DA8-4A70-9552-B411FC1D0F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069" y="1959141"/>
            <a:ext cx="5229579" cy="248471"/>
          </a:xfrm>
          <a:prstGeom prst="rect">
            <a:avLst/>
          </a:prstGeom>
          <a:solidFill>
            <a:srgbClr val="F3BFAD">
              <a:alpha val="30196"/>
            </a:srgbClr>
          </a:solidFill>
          <a:ln w="127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altLang="en-GB" sz="90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91F863C-BC6A-4E30-A859-535CDFA53F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333" y="3995743"/>
            <a:ext cx="5212138" cy="248471"/>
          </a:xfrm>
          <a:prstGeom prst="rect">
            <a:avLst/>
          </a:prstGeom>
          <a:solidFill>
            <a:srgbClr val="F3BFAD">
              <a:alpha val="30196"/>
            </a:srgbClr>
          </a:solidFill>
          <a:ln w="127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altLang="en-GB" sz="90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B6E3FA-7F00-4705-A85C-54F9991D4B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625" y="2191874"/>
            <a:ext cx="5225022" cy="230145"/>
          </a:xfrm>
          <a:prstGeom prst="rect">
            <a:avLst/>
          </a:prstGeom>
          <a:solidFill>
            <a:srgbClr val="F3BFAD">
              <a:alpha val="30196"/>
            </a:srgbClr>
          </a:solidFill>
          <a:ln w="127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altLang="en-GB" sz="90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F5E3AA3-A708-4391-B5B6-7B16ACD268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967" y="3322617"/>
            <a:ext cx="5225022" cy="230145"/>
          </a:xfrm>
          <a:prstGeom prst="rect">
            <a:avLst/>
          </a:prstGeom>
          <a:solidFill>
            <a:srgbClr val="F3BFAD">
              <a:alpha val="30196"/>
            </a:srgbClr>
          </a:solidFill>
          <a:ln w="127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altLang="en-GB" sz="90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D25C7DC-0EFF-409B-88C1-FAB8EDABB4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860" y="3091412"/>
            <a:ext cx="5229578" cy="231205"/>
          </a:xfrm>
          <a:prstGeom prst="rect">
            <a:avLst/>
          </a:prstGeom>
          <a:solidFill>
            <a:srgbClr val="73A0FF">
              <a:alpha val="30196"/>
            </a:srgbClr>
          </a:solidFill>
          <a:ln w="12700" algn="ctr">
            <a:solidFill>
              <a:srgbClr val="0432FF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altLang="en-GB" sz="900">
              <a:solidFill>
                <a:srgbClr val="0033A0"/>
              </a:solidFill>
              <a:latin typeface="Arial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2400286-CE69-46E1-99B8-36DFBAF5F2C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505080" y="895634"/>
            <a:ext cx="0" cy="3999074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9E1A025D-72F4-4973-8FF0-162814CE4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367" y="4237036"/>
            <a:ext cx="5229578" cy="231205"/>
          </a:xfrm>
          <a:prstGeom prst="rect">
            <a:avLst/>
          </a:prstGeom>
          <a:solidFill>
            <a:srgbClr val="73A0FF">
              <a:alpha val="30196"/>
            </a:srgbClr>
          </a:solidFill>
          <a:ln w="12700" algn="ctr">
            <a:solidFill>
              <a:srgbClr val="0432FF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altLang="en-GB" sz="900">
              <a:solidFill>
                <a:srgbClr val="0033A0"/>
              </a:solidFill>
              <a:latin typeface="Arial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AC51649-AED8-4DE5-BBDC-BDCA252764A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1295905" y="895634"/>
            <a:ext cx="0" cy="3999074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593354A-D500-4F8B-B875-3BB3907E9668}"/>
              </a:ext>
            </a:extLst>
          </p:cNvPr>
          <p:cNvSpPr txBox="1"/>
          <p:nvPr/>
        </p:nvSpPr>
        <p:spPr>
          <a:xfrm>
            <a:off x="10637308" y="4932808"/>
            <a:ext cx="128799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rgbClr val="0033A0"/>
                </a:solidFill>
                <a:latin typeface="Arial"/>
              </a:rPr>
              <a:t>Feasibility Study Report</a:t>
            </a:r>
            <a:endParaRPr lang="en-GB" sz="16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63773624-9E6D-471B-9214-9F9DAA1DC39A}"/>
              </a:ext>
            </a:extLst>
          </p:cNvPr>
          <p:cNvSpPr txBox="1">
            <a:spLocks/>
          </p:cNvSpPr>
          <p:nvPr/>
        </p:nvSpPr>
        <p:spPr>
          <a:xfrm>
            <a:off x="1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latin typeface="Arial"/>
              </a:rPr>
              <a:t>           </a:t>
            </a:r>
            <a:r>
              <a:rPr lang="en-GB" kern="0" dirty="0">
                <a:latin typeface="Arial"/>
              </a:rPr>
              <a:t>FCC FS timeline and main deliverables</a:t>
            </a:r>
          </a:p>
        </p:txBody>
      </p:sp>
      <p:pic>
        <p:nvPicPr>
          <p:cNvPr id="19" name="Picture 18" descr="A picture containing text&#10;&#10;Description automatically generated">
            <a:extLst>
              <a:ext uri="{FF2B5EF4-FFF2-40B4-BE49-F238E27FC236}">
                <a16:creationId xmlns:a16="http://schemas.microsoft.com/office/drawing/2014/main" id="{A8CE5141-9F50-437A-BCB0-CD5EBD2E30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26" y="108664"/>
            <a:ext cx="2046444" cy="724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537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7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7ABF53-C787-4F15-A598-4F11A422AB2C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628" y="859491"/>
            <a:ext cx="10744673" cy="522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0549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7ABF53-C787-4F15-A598-4F11A422AB2C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2648" y="326106"/>
            <a:ext cx="4618201" cy="42550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47913" y="728302"/>
            <a:ext cx="418200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RF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6788332" y="3740333"/>
            <a:ext cx="888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RF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6800922" y="3854958"/>
            <a:ext cx="418200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RF</a:t>
            </a:r>
            <a:endParaRPr lang="fr-FR" dirty="0"/>
          </a:p>
        </p:txBody>
      </p:sp>
      <p:pic>
        <p:nvPicPr>
          <p:cNvPr id="9" name="Picture 8" descr="Map&#10;&#10;Description automatically generated">
            <a:extLst>
              <a:ext uri="{FF2B5EF4-FFF2-40B4-BE49-F238E27FC236}">
                <a16:creationId xmlns:a16="http://schemas.microsoft.com/office/drawing/2014/main" id="{242BACFD-FEED-4CB5-A97D-4B2ED7629A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794" y="722811"/>
            <a:ext cx="4084320" cy="35025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15839" y="0"/>
            <a:ext cx="257609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New FCC </a:t>
            </a:r>
            <a:r>
              <a:rPr lang="fr-FR" sz="2800" b="1" dirty="0" err="1" smtClean="0"/>
              <a:t>Layout</a:t>
            </a:r>
            <a:endParaRPr lang="fr-FR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3509" y="4720046"/>
            <a:ext cx="1204304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-- </a:t>
            </a:r>
            <a:r>
              <a:rPr lang="fr-FR" dirty="0" err="1" smtClean="0"/>
              <a:t>Study</a:t>
            </a:r>
            <a:r>
              <a:rPr lang="fr-FR" dirty="0" smtClean="0"/>
              <a:t> has </a:t>
            </a:r>
            <a:r>
              <a:rPr lang="fr-FR" dirty="0" err="1" smtClean="0"/>
              <a:t>converged</a:t>
            </a:r>
            <a:r>
              <a:rPr lang="fr-FR" dirty="0" smtClean="0"/>
              <a:t> on</a:t>
            </a:r>
            <a:r>
              <a:rPr lang="fr-FR" b="1" dirty="0" smtClean="0">
                <a:solidFill>
                  <a:srgbClr val="FF0000"/>
                </a:solidFill>
              </a:rPr>
              <a:t> 1 </a:t>
            </a:r>
            <a:r>
              <a:rPr lang="fr-FR" b="1" dirty="0" err="1" smtClean="0">
                <a:solidFill>
                  <a:srgbClr val="FF0000"/>
                </a:solidFill>
              </a:rPr>
              <a:t>baseline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layout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(and 2 </a:t>
            </a:r>
            <a:r>
              <a:rPr lang="fr-FR" dirty="0" err="1" smtClean="0"/>
              <a:t>fallback</a:t>
            </a:r>
            <a:r>
              <a:rPr lang="fr-FR" dirty="0" smtClean="0"/>
              <a:t> solutions)</a:t>
            </a:r>
          </a:p>
          <a:p>
            <a:r>
              <a:rPr lang="fr-FR" dirty="0" smtClean="0"/>
              <a:t>-- total </a:t>
            </a:r>
            <a:r>
              <a:rPr lang="fr-FR" dirty="0" err="1" smtClean="0"/>
              <a:t>circumference</a:t>
            </a:r>
            <a:r>
              <a:rPr lang="fr-FR" dirty="0" smtClean="0"/>
              <a:t> of 91.173km (</a:t>
            </a:r>
            <a:r>
              <a:rPr lang="fr-FR" dirty="0" err="1" smtClean="0"/>
              <a:t>was</a:t>
            </a:r>
            <a:r>
              <a:rPr lang="fr-FR" dirty="0" smtClean="0"/>
              <a:t> 97km in CDR)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cost savings. Will lead to luminosity smaller by 10% (or more SR MW) </a:t>
            </a:r>
            <a:endParaRPr lang="fr-FR" dirty="0" smtClean="0"/>
          </a:p>
          <a:p>
            <a:r>
              <a:rPr lang="fr-FR" dirty="0" smtClean="0"/>
              <a:t>-- Consistent </a:t>
            </a:r>
            <a:r>
              <a:rPr lang="fr-FR" dirty="0" err="1" smtClean="0"/>
              <a:t>with</a:t>
            </a:r>
            <a:r>
              <a:rPr lang="fr-FR" dirty="0" smtClean="0"/>
              <a:t> 4IP. </a:t>
            </a:r>
            <a:r>
              <a:rPr lang="fr-FR" dirty="0" err="1" smtClean="0"/>
              <a:t>Optimization</a:t>
            </a:r>
            <a:r>
              <a:rPr lang="fr-FR" dirty="0" smtClean="0"/>
              <a:t> of 4IP </a:t>
            </a:r>
            <a:r>
              <a:rPr lang="fr-FR" dirty="0" err="1" smtClean="0"/>
              <a:t>parameters</a:t>
            </a:r>
            <a:r>
              <a:rPr lang="fr-FR" dirty="0" smtClean="0"/>
              <a:t>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study</a:t>
            </a:r>
            <a:r>
              <a:rPr lang="fr-FR" dirty="0" smtClean="0"/>
              <a:t> for </a:t>
            </a:r>
            <a:r>
              <a:rPr lang="fr-FR" dirty="0" err="1" smtClean="0"/>
              <a:t>realistic</a:t>
            </a:r>
            <a:r>
              <a:rPr lang="fr-FR" dirty="0" smtClean="0"/>
              <a:t> machines </a:t>
            </a:r>
            <a:r>
              <a:rPr lang="en-CH" dirty="0" smtClean="0"/>
              <a:t>–</a:t>
            </a:r>
            <a:r>
              <a:rPr lang="fr-FR" dirty="0" smtClean="0"/>
              <a:t> </a:t>
            </a:r>
            <a:r>
              <a:rPr lang="fr-FR" dirty="0" err="1" smtClean="0"/>
              <a:t>stay</a:t>
            </a:r>
            <a:r>
              <a:rPr lang="fr-FR" dirty="0" smtClean="0"/>
              <a:t> </a:t>
            </a:r>
            <a:r>
              <a:rPr lang="fr-FR" dirty="0" err="1" smtClean="0"/>
              <a:t>tuned</a:t>
            </a:r>
            <a:r>
              <a:rPr lang="fr-FR" dirty="0"/>
              <a:t> </a:t>
            </a:r>
            <a:r>
              <a:rPr lang="fr-FR" dirty="0" smtClean="0"/>
              <a:t>!</a:t>
            </a:r>
          </a:p>
          <a:p>
            <a:r>
              <a:rPr lang="fr-FR" dirty="0" smtClean="0"/>
              <a:t>-- Placement of RF stations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study</a:t>
            </a:r>
            <a:r>
              <a:rPr lang="fr-FR" dirty="0" smtClean="0"/>
              <a:t>. PL and PH </a:t>
            </a:r>
            <a:r>
              <a:rPr lang="fr-FR" dirty="0" err="1" smtClean="0"/>
              <a:t>proposed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              </a:t>
            </a:r>
            <a:r>
              <a:rPr lang="en-CH" dirty="0" smtClean="0"/>
              <a:t>–</a:t>
            </a:r>
            <a:r>
              <a:rPr lang="fr-FR" dirty="0" smtClean="0"/>
              <a:t> point has been made </a:t>
            </a:r>
            <a:r>
              <a:rPr lang="fr-FR" dirty="0" err="1" smtClean="0"/>
              <a:t>that</a:t>
            </a:r>
            <a:r>
              <a:rPr lang="fr-FR" dirty="0" smtClean="0"/>
              <a:t> for Z and WW a single RF point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wrt</a:t>
            </a:r>
            <a:r>
              <a:rPr lang="fr-FR" dirty="0" smtClean="0"/>
              <a:t> ECM calibration</a:t>
            </a:r>
          </a:p>
        </p:txBody>
      </p:sp>
    </p:spTree>
    <p:extLst>
      <p:ext uri="{BB962C8B-B14F-4D97-AF65-F5344CB8AC3E}">
        <p14:creationId xmlns:p14="http://schemas.microsoft.com/office/powerpoint/2010/main" val="1107287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9725" t="21844" r="26489" b="5749"/>
          <a:stretch/>
        </p:blipFill>
        <p:spPr>
          <a:xfrm>
            <a:off x="114522" y="92158"/>
            <a:ext cx="7039992" cy="65482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75280" y="6096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hlinkClick r:id="rId3"/>
              </a:rPr>
              <a:t>https://indico.cern.ch/event/1080577/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7406640" y="467360"/>
            <a:ext cx="4740080" cy="59093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Highlights</a:t>
            </a:r>
            <a:r>
              <a:rPr lang="fr-FR" dirty="0" smtClean="0"/>
              <a:t>:</a:t>
            </a:r>
          </a:p>
          <a:p>
            <a:r>
              <a:rPr lang="fr-FR" dirty="0" smtClean="0"/>
              <a:t>-- 27 participants</a:t>
            </a:r>
          </a:p>
          <a:p>
            <a:r>
              <a:rPr lang="fr-FR" dirty="0" smtClean="0"/>
              <a:t>-- notes </a:t>
            </a:r>
            <a:r>
              <a:rPr lang="fr-FR" dirty="0" err="1" smtClean="0"/>
              <a:t>taken</a:t>
            </a:r>
            <a:r>
              <a:rPr lang="fr-FR" dirty="0" smtClean="0"/>
              <a:t> by Mike K. </a:t>
            </a:r>
          </a:p>
          <a:p>
            <a:r>
              <a:rPr lang="fr-FR" dirty="0" smtClean="0"/>
              <a:t>-- issue </a:t>
            </a:r>
            <a:r>
              <a:rPr lang="fr-FR" dirty="0" err="1" smtClean="0"/>
              <a:t>with</a:t>
            </a:r>
            <a:r>
              <a:rPr lang="fr-FR" dirty="0" smtClean="0"/>
              <a:t> RF locations </a:t>
            </a:r>
            <a:r>
              <a:rPr lang="fr-FR" dirty="0" err="1" smtClean="0"/>
              <a:t>explained</a:t>
            </a:r>
            <a:r>
              <a:rPr lang="fr-FR" dirty="0" smtClean="0"/>
              <a:t> </a:t>
            </a:r>
            <a:r>
              <a:rPr lang="en-US" b="1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w.i.p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.</a:t>
            </a:r>
            <a:endParaRPr lang="fr-FR" dirty="0" smtClean="0"/>
          </a:p>
          <a:p>
            <a:r>
              <a:rPr lang="fr-FR" dirty="0" smtClean="0"/>
              <a:t>-- BMAD </a:t>
            </a:r>
            <a:r>
              <a:rPr lang="fr-FR" dirty="0" err="1" smtClean="0"/>
              <a:t>is</a:t>
            </a:r>
            <a:r>
              <a:rPr lang="fr-FR" dirty="0" smtClean="0"/>
              <a:t> a good prototype of a code </a:t>
            </a:r>
            <a:r>
              <a:rPr lang="fr-FR" dirty="0" err="1" smtClean="0"/>
              <a:t>with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spin and </a:t>
            </a:r>
            <a:r>
              <a:rPr lang="fr-FR" dirty="0" err="1" smtClean="0"/>
              <a:t>orbit</a:t>
            </a:r>
            <a:r>
              <a:rPr lang="fr-FR" dirty="0" smtClean="0"/>
              <a:t> and collisions </a:t>
            </a:r>
            <a:r>
              <a:rPr lang="fr-FR" dirty="0" err="1" smtClean="0"/>
              <a:t>simulated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dirty="0" err="1" smtClean="0"/>
              <a:t>together</a:t>
            </a:r>
            <a:r>
              <a:rPr lang="fr-FR" dirty="0" smtClean="0"/>
              <a:t> in real machine 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losses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and </a:t>
            </a:r>
            <a:r>
              <a:rPr lang="fr-FR" dirty="0" err="1" smtClean="0"/>
              <a:t>depolarization</a:t>
            </a:r>
            <a:r>
              <a:rPr lang="fr-FR" dirty="0" smtClean="0"/>
              <a:t> kicker </a:t>
            </a:r>
            <a:r>
              <a:rPr lang="fr-FR" dirty="0" smtClean="0">
                <a:solidFill>
                  <a:srgbClr val="FF0000"/>
                </a:solidFill>
              </a:rPr>
              <a:t>(good news... CPU?)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layout</a:t>
            </a:r>
            <a:r>
              <a:rPr lang="fr-FR" dirty="0" smtClean="0"/>
              <a:t> of </a:t>
            </a:r>
            <a:r>
              <a:rPr lang="fr-FR" dirty="0" err="1" smtClean="0"/>
              <a:t>wigglers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    -- in the </a:t>
            </a:r>
            <a:r>
              <a:rPr lang="fr-FR" dirty="0" err="1" smtClean="0"/>
              <a:t>Dxy</a:t>
            </a:r>
            <a:r>
              <a:rPr lang="fr-FR" dirty="0" smtClean="0"/>
              <a:t>=0 point in </a:t>
            </a:r>
            <a:r>
              <a:rPr lang="fr-FR" dirty="0" err="1" smtClean="0"/>
              <a:t>bends</a:t>
            </a:r>
            <a:r>
              <a:rPr lang="fr-FR" dirty="0" smtClean="0"/>
              <a:t> </a:t>
            </a:r>
            <a:r>
              <a:rPr lang="fr-FR" dirty="0" err="1" smtClean="0"/>
              <a:t>near</a:t>
            </a:r>
            <a:r>
              <a:rPr lang="fr-FR" dirty="0" smtClean="0"/>
              <a:t> the </a:t>
            </a:r>
            <a:r>
              <a:rPr lang="fr-FR" dirty="0" err="1" smtClean="0"/>
              <a:t>IPs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-- </a:t>
            </a:r>
            <a:r>
              <a:rPr lang="fr-FR" dirty="0" err="1" smtClean="0"/>
              <a:t>expect</a:t>
            </a:r>
            <a:r>
              <a:rPr lang="fr-FR" dirty="0" smtClean="0"/>
              <a:t>  monochromatization </a:t>
            </a:r>
            <a:r>
              <a:rPr lang="fr-FR" dirty="0" err="1" smtClean="0"/>
              <a:t>scheme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        </a:t>
            </a:r>
            <a:r>
              <a:rPr lang="fr-FR" dirty="0" err="1" smtClean="0"/>
              <a:t>thereabout</a:t>
            </a:r>
            <a:r>
              <a:rPr lang="fr-FR" dirty="0" smtClean="0"/>
              <a:t>   </a:t>
            </a: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 err="1" smtClean="0">
                <a:solidFill>
                  <a:srgbClr val="FF0000"/>
                </a:solidFill>
              </a:rPr>
              <a:t>maybe</a:t>
            </a:r>
            <a:r>
              <a:rPr lang="fr-FR" dirty="0" smtClean="0">
                <a:solidFill>
                  <a:srgbClr val="FF0000"/>
                </a:solidFill>
              </a:rPr>
              <a:t> issue) </a:t>
            </a:r>
            <a:r>
              <a:rPr lang="fr-FR" dirty="0" smtClean="0"/>
              <a:t>        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layout</a:t>
            </a:r>
            <a:r>
              <a:rPr lang="fr-FR" dirty="0" smtClean="0"/>
              <a:t> of </a:t>
            </a:r>
            <a:r>
              <a:rPr lang="fr-FR" dirty="0" err="1" smtClean="0"/>
              <a:t>polarimeter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    -- </a:t>
            </a:r>
            <a:r>
              <a:rPr lang="fr-FR" dirty="0" err="1" smtClean="0"/>
              <a:t>does</a:t>
            </a:r>
            <a:r>
              <a:rPr lang="fr-FR" dirty="0" smtClean="0"/>
              <a:t> not </a:t>
            </a:r>
            <a:r>
              <a:rPr lang="fr-FR" dirty="0" err="1" smtClean="0"/>
              <a:t>allow</a:t>
            </a:r>
            <a:r>
              <a:rPr lang="fr-FR" dirty="0" smtClean="0"/>
              <a:t> for </a:t>
            </a:r>
            <a:r>
              <a:rPr lang="en-CH" dirty="0" smtClean="0">
                <a:sym typeface="Symbol" panose="05050102010706020507" pitchFamily="18" charset="2"/>
              </a:rPr>
              <a:t></a:t>
            </a:r>
            <a:r>
              <a:rPr lang="en-US" dirty="0" smtClean="0">
                <a:sym typeface="Symbol" panose="05050102010706020507" pitchFamily="18" charset="2"/>
              </a:rPr>
              <a:t>-e collision before the</a:t>
            </a:r>
          </a:p>
          <a:p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         dipole </a:t>
            </a:r>
            <a:r>
              <a:rPr lang="en-CH" dirty="0" smtClean="0">
                <a:sym typeface="Symbol" panose="05050102010706020507" pitchFamily="18" charset="2"/>
              </a:rPr>
              <a:t>–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must be modified.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-- finally: good prospect for collaboration</a:t>
            </a:r>
          </a:p>
          <a:p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         -- CERN, BINP, EPFL, </a:t>
            </a:r>
            <a:r>
              <a:rPr lang="en-US" dirty="0" err="1" smtClean="0">
                <a:sym typeface="Symbol" panose="05050102010706020507" pitchFamily="18" charset="2"/>
              </a:rPr>
              <a:t>IJClab</a:t>
            </a:r>
            <a:r>
              <a:rPr lang="en-US" dirty="0" smtClean="0">
                <a:sym typeface="Symbol" panose="05050102010706020507" pitchFamily="18" charset="2"/>
              </a:rPr>
              <a:t> (</a:t>
            </a:r>
            <a:r>
              <a:rPr lang="en-US" dirty="0" err="1">
                <a:sym typeface="Symbol" panose="05050102010706020507" pitchFamily="18" charset="2"/>
              </a:rPr>
              <a:t>O</a:t>
            </a:r>
            <a:r>
              <a:rPr lang="en-US" dirty="0" err="1" smtClean="0">
                <a:sym typeface="Symbol" panose="05050102010706020507" pitchFamily="18" charset="2"/>
              </a:rPr>
              <a:t>rsay</a:t>
            </a:r>
            <a:r>
              <a:rPr lang="en-US" dirty="0" smtClean="0">
                <a:sym typeface="Symbol" panose="05050102010706020507" pitchFamily="18" charset="2"/>
              </a:rPr>
              <a:t>)</a:t>
            </a:r>
          </a:p>
          <a:p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         -- USA: Cornell, BNL (for EIC) </a:t>
            </a:r>
          </a:p>
          <a:p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         -- Germany (KIT) etc..   </a:t>
            </a:r>
            <a:r>
              <a:rPr lang="en-US" b="1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w.i.p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. </a:t>
            </a:r>
          </a:p>
          <a:p>
            <a:endParaRPr lang="en-US" b="1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more 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coming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, next meeting 18 November</a:t>
            </a:r>
            <a:r>
              <a:rPr lang="fr-FR" dirty="0" smtClean="0"/>
              <a:t>         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618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7ABF53-C787-4F15-A598-4F11A422AB2C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27610" y="931817"/>
            <a:ext cx="10981509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Arial" panose="020B0604020202020204" pitchFamily="34" charset="0"/>
              </a:rPr>
              <a:t>Snowmass</a:t>
            </a:r>
            <a:r>
              <a:rPr lang="en-US" b="1" dirty="0">
                <a:latin typeface="Arial" panose="020B0604020202020204" pitchFamily="34" charset="0"/>
              </a:rPr>
              <a:t> </a:t>
            </a:r>
            <a:r>
              <a:rPr lang="en-US" b="1" dirty="0" smtClean="0">
                <a:latin typeface="Arial" panose="020B0604020202020204" pitchFamily="34" charset="0"/>
              </a:rPr>
              <a:t>21 </a:t>
            </a:r>
            <a:r>
              <a:rPr lang="en-US" dirty="0" smtClean="0">
                <a:latin typeface="Arial" panose="020B0604020202020204" pitchFamily="34" charset="0"/>
                <a:hlinkClick r:id="rId2"/>
              </a:rPr>
              <a:t>https://indico.fnal.gov/category/1098/</a:t>
            </a:r>
            <a:r>
              <a:rPr lang="en-US" dirty="0" smtClean="0">
                <a:latin typeface="Arial" panose="020B0604020202020204" pitchFamily="34" charset="0"/>
              </a:rPr>
              <a:t> </a:t>
            </a:r>
            <a:r>
              <a:rPr lang="en-US" b="1" dirty="0" smtClean="0">
                <a:latin typeface="Arial" panose="020B0604020202020204" pitchFamily="34" charset="0"/>
              </a:rPr>
              <a:t/>
            </a:r>
            <a:br>
              <a:rPr lang="en-US" b="1" dirty="0" smtClean="0">
                <a:latin typeface="Arial" panose="020B0604020202020204" pitchFamily="34" charset="0"/>
              </a:rPr>
            </a:br>
            <a:r>
              <a:rPr lang="en-US" b="1" dirty="0" smtClean="0">
                <a:latin typeface="Arial" panose="020B0604020202020204" pitchFamily="34" charset="0"/>
              </a:rPr>
              <a:t>regular meetings of interest in the Energy Frontier, Rare processes and precision Frontier</a:t>
            </a:r>
            <a:br>
              <a:rPr lang="en-US" b="1" dirty="0" smtClean="0">
                <a:latin typeface="Arial" panose="020B0604020202020204" pitchFamily="34" charset="0"/>
              </a:rPr>
            </a:br>
            <a:r>
              <a:rPr lang="en-US" b="1" dirty="0" smtClean="0">
                <a:latin typeface="Arial" panose="020B0604020202020204" pitchFamily="34" charset="0"/>
              </a:rPr>
              <a:t>We can use higher FCC people attendance (please let us know!)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Arial" panose="020B0604020202020204" pitchFamily="34" charset="0"/>
              </a:rPr>
              <a:t>Linear collider workshop 26-29 Oct. </a:t>
            </a:r>
            <a:r>
              <a:rPr lang="en-US" dirty="0" smtClean="0">
                <a:latin typeface="Arial" panose="020B0604020202020204" pitchFamily="34" charset="0"/>
                <a:hlinkClick r:id="rId3"/>
              </a:rPr>
              <a:t>https://agenda.linearcollider.org/event/9211/</a:t>
            </a:r>
            <a:endParaRPr lang="en-US" dirty="0" smtClean="0">
              <a:latin typeface="Arial" panose="020B0604020202020204" pitchFamily="34" charset="0"/>
            </a:endParaRPr>
          </a:p>
          <a:p>
            <a:endParaRPr lang="en-US" b="1" dirty="0">
              <a:latin typeface="Arial" panose="020B0604020202020204" pitchFamily="34" charset="0"/>
            </a:endParaRPr>
          </a:p>
          <a:p>
            <a:r>
              <a:rPr lang="en-US" b="1" dirty="0" smtClean="0">
                <a:effectLst/>
                <a:latin typeface="Arial" panose="020B0604020202020204" pitchFamily="34" charset="0"/>
              </a:rPr>
              <a:t>• CEPC international Workshop, 8-12 Nov. China</a:t>
            </a:r>
            <a:r>
              <a:rPr lang="en-US" dirty="0" smtClean="0">
                <a:effectLst/>
                <a:latin typeface="Arial" panose="020B0604020202020204" pitchFamily="34" charset="0"/>
              </a:rPr>
              <a:t>  </a:t>
            </a:r>
            <a:r>
              <a:rPr lang="en-US" dirty="0" smtClean="0">
                <a:effectLst/>
                <a:latin typeface="Arial" panose="020B0604020202020204" pitchFamily="34" charset="0"/>
                <a:hlinkClick r:id="rId4"/>
              </a:rPr>
              <a:t>https://indico.ihep.ac.cn/event/14938/</a:t>
            </a:r>
            <a:endParaRPr lang="en-US" dirty="0" smtClean="0">
              <a:effectLst/>
              <a:latin typeface="Arial" panose="020B0604020202020204" pitchFamily="34" charset="0"/>
            </a:endParaRPr>
          </a:p>
          <a:p>
            <a:r>
              <a:rPr lang="en-US" dirty="0" smtClean="0">
                <a:effectLst/>
                <a:latin typeface="Arial" panose="020B0604020202020204" pitchFamily="34" charset="0"/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effectLst/>
                <a:latin typeface="Arial" panose="020B0604020202020204" pitchFamily="34" charset="0"/>
              </a:rPr>
              <a:t>• ECFA “topical workshop” on Generators for “Future H/</a:t>
            </a:r>
            <a:r>
              <a:rPr lang="en-US" b="1" dirty="0" err="1" smtClean="0">
                <a:effectLst/>
                <a:latin typeface="Arial" panose="020B0604020202020204" pitchFamily="34" charset="0"/>
              </a:rPr>
              <a:t>Ewk</a:t>
            </a:r>
            <a:r>
              <a:rPr lang="en-US" b="1" dirty="0" smtClean="0">
                <a:effectLst/>
                <a:latin typeface="Arial" panose="020B0604020202020204" pitchFamily="34" charset="0"/>
              </a:rPr>
              <a:t>/top factories”, 9-10 </a:t>
            </a:r>
            <a:r>
              <a:rPr lang="en-US" b="1" dirty="0" smtClean="0">
                <a:effectLst/>
                <a:latin typeface="Arial" panose="020B0604020202020204" pitchFamily="34" charset="0"/>
              </a:rPr>
              <a:t>Nov. </a:t>
            </a:r>
            <a:r>
              <a:rPr lang="en-US" sz="1600" b="1" dirty="0" smtClean="0">
                <a:solidFill>
                  <a:srgbClr val="00B050"/>
                </a:solidFill>
              </a:rPr>
              <a:t>s</a:t>
            </a:r>
            <a:r>
              <a:rPr lang="en-US" b="1" dirty="0" smtClean="0">
                <a:solidFill>
                  <a:srgbClr val="00B050"/>
                </a:solidFill>
              </a:rPr>
              <a:t>ee next slides</a:t>
            </a:r>
            <a:r>
              <a:rPr lang="en-US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</a:t>
            </a:r>
            <a:r>
              <a:rPr lang="en-US" dirty="0" smtClean="0">
                <a:effectLst/>
                <a:latin typeface="Arial" panose="020B0604020202020204" pitchFamily="34" charset="0"/>
              </a:rPr>
              <a:t>At CERN, with physical rooms </a:t>
            </a:r>
            <a:r>
              <a:rPr lang="en-US" dirty="0"/>
              <a:t> </a:t>
            </a:r>
            <a:r>
              <a:rPr lang="en-US" dirty="0" smtClean="0">
                <a:effectLst/>
                <a:latin typeface="Arial" panose="020B0604020202020204" pitchFamily="34" charset="0"/>
              </a:rPr>
              <a:t> </a:t>
            </a:r>
            <a:r>
              <a:rPr lang="en-US" dirty="0" smtClean="0">
                <a:effectLst/>
                <a:latin typeface="Arial" panose="020B0604020202020204" pitchFamily="34" charset="0"/>
                <a:hlinkClick r:id="rId5"/>
              </a:rPr>
              <a:t>https://indico.cern.ch/event/1078675/</a:t>
            </a:r>
            <a:r>
              <a:rPr lang="en-US" dirty="0" smtClean="0">
                <a:effectLst/>
                <a:latin typeface="Arial" panose="020B0604020202020204" pitchFamily="34" charset="0"/>
              </a:rPr>
              <a:t>  </a:t>
            </a:r>
            <a:r>
              <a:rPr lang="en-US" b="1" u="sng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Register by Nov 3</a:t>
            </a:r>
          </a:p>
          <a:p>
            <a:endParaRPr lang="en-CH" dirty="0"/>
          </a:p>
          <a:p>
            <a:r>
              <a:rPr lang="en-US" b="1" dirty="0" smtClean="0"/>
              <a:t>.  ECFA </a:t>
            </a:r>
            <a:r>
              <a:rPr lang="en-US" b="1" dirty="0"/>
              <a:t>Plenary Meeting: 18-19 November </a:t>
            </a:r>
            <a:r>
              <a:rPr lang="en-US" b="1" dirty="0" smtClean="0"/>
              <a:t>(Patrick invited to present the FCC-</a:t>
            </a:r>
            <a:r>
              <a:rPr lang="en-US" b="1" dirty="0" err="1" smtClean="0"/>
              <a:t>ee</a:t>
            </a:r>
            <a:r>
              <a:rPr lang="en-US" b="1" dirty="0" smtClean="0"/>
              <a:t> in Plenary session)</a:t>
            </a:r>
            <a:endParaRPr lang="en-US" b="1" u="sng" dirty="0" smtClean="0"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effectLst/>
                <a:latin typeface="Arial" panose="020B0604020202020204" pitchFamily="34" charset="0"/>
              </a:rPr>
              <a:t>• Next FCC France workshop (Annecy): 30 Nov  – 2 Dec  </a:t>
            </a:r>
          </a:p>
          <a:p>
            <a:r>
              <a:rPr lang="en-US" b="1" dirty="0">
                <a:latin typeface="Arial" panose="020B0604020202020204" pitchFamily="34" charset="0"/>
              </a:rPr>
              <a:t> </a:t>
            </a:r>
            <a:r>
              <a:rPr lang="en-US" b="1" dirty="0" smtClean="0">
                <a:latin typeface="Arial" panose="020B0604020202020204" pitchFamily="34" charset="0"/>
              </a:rPr>
              <a:t>          </a:t>
            </a:r>
            <a:r>
              <a:rPr lang="en-US" dirty="0" smtClean="0">
                <a:latin typeface="Arial" panose="020B0604020202020204" pitchFamily="34" charset="0"/>
              </a:rPr>
              <a:t>LAPP Annecy</a:t>
            </a:r>
            <a:r>
              <a:rPr lang="en-US" b="1" dirty="0" smtClean="0">
                <a:latin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hlinkClick r:id="rId6"/>
              </a:rPr>
              <a:t>https://indico.in2p3.fr/event/22887/</a:t>
            </a:r>
            <a:r>
              <a:rPr lang="en-US" dirty="0" smtClean="0">
                <a:latin typeface="Arial" panose="020B0604020202020204" pitchFamily="34" charset="0"/>
              </a:rPr>
              <a:t> </a:t>
            </a:r>
            <a:endParaRPr lang="en-US" dirty="0" smtClean="0">
              <a:effectLst/>
              <a:latin typeface="Arial" panose="020B0604020202020204" pitchFamily="34" charset="0"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effectLst/>
                <a:latin typeface="Arial" panose="020B0604020202020204" pitchFamily="34" charset="0"/>
              </a:rPr>
              <a:t>• FCC Physics, Experiments &amp; Detectors workshop</a:t>
            </a:r>
            <a:r>
              <a:rPr lang="en-US" dirty="0" smtClean="0">
                <a:effectLst/>
                <a:latin typeface="Arial" panose="020B0604020202020204" pitchFamily="34" charset="0"/>
              </a:rPr>
              <a:t>       in Liverpool</a:t>
            </a:r>
            <a:r>
              <a:rPr lang="en-US" dirty="0"/>
              <a:t> </a:t>
            </a:r>
            <a:r>
              <a:rPr lang="en-US" dirty="0" smtClean="0">
                <a:effectLst/>
                <a:latin typeface="Arial" panose="020B0604020202020204" pitchFamily="34" charset="0"/>
              </a:rPr>
              <a:t> 7-11 Feb 2022</a:t>
            </a:r>
            <a:r>
              <a:rPr lang="en-US" dirty="0" smtClean="0"/>
              <a:t>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            </a:t>
            </a:r>
            <a:r>
              <a:rPr lang="en-US" sz="1600" dirty="0" smtClean="0">
                <a:hlinkClick r:id="rId7"/>
              </a:rPr>
              <a:t>https://indico.cern.ch/event/1066234/</a:t>
            </a:r>
            <a:r>
              <a:rPr lang="en-US" sz="1600" dirty="0" smtClean="0"/>
              <a:t>        </a:t>
            </a:r>
            <a:r>
              <a:rPr lang="en-US" sz="1600" b="1" dirty="0" smtClean="0">
                <a:solidFill>
                  <a:srgbClr val="00B050"/>
                </a:solidFill>
              </a:rPr>
              <a:t>s</a:t>
            </a:r>
            <a:r>
              <a:rPr lang="en-US" b="1" dirty="0" smtClean="0">
                <a:solidFill>
                  <a:srgbClr val="00B050"/>
                </a:solidFill>
              </a:rPr>
              <a:t>ee next slides</a:t>
            </a:r>
          </a:p>
          <a:p>
            <a:r>
              <a:rPr lang="en-US" dirty="0"/>
              <a:t> </a:t>
            </a:r>
            <a:endParaRPr lang="en-US" dirty="0" smtClean="0"/>
          </a:p>
          <a:p>
            <a:r>
              <a:rPr lang="en-US" b="1" dirty="0" smtClean="0">
                <a:effectLst/>
                <a:latin typeface="Arial" panose="020B0604020202020204" pitchFamily="34" charset="0"/>
              </a:rPr>
              <a:t>• FCC Week 2022, Paris, 30/5-3/6 2022 (note the date)</a:t>
            </a:r>
            <a:endParaRPr lang="fr-FR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796937" y="156754"/>
            <a:ext cx="4014651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PED </a:t>
            </a:r>
            <a:r>
              <a:rPr lang="fr-FR" sz="2800" b="1" dirty="0" err="1" smtClean="0"/>
              <a:t>Events</a:t>
            </a:r>
            <a:r>
              <a:rPr lang="fr-FR" sz="2800" b="1" dirty="0" smtClean="0"/>
              <a:t> of </a:t>
            </a:r>
            <a:r>
              <a:rPr lang="fr-FR" sz="2800" b="1" dirty="0" err="1" smtClean="0"/>
              <a:t>Interest</a:t>
            </a:r>
            <a:r>
              <a:rPr lang="fr-FR" sz="2800" b="1" dirty="0" smtClean="0"/>
              <a:t> 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394571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7ABF53-C787-4F15-A598-4F11A422AB2C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44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12031"/>
          <a:stretch/>
        </p:blipFill>
        <p:spPr>
          <a:xfrm>
            <a:off x="1837678" y="1299412"/>
            <a:ext cx="7978378" cy="51368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2546" t="87952" r="9170" b="592"/>
          <a:stretch/>
        </p:blipFill>
        <p:spPr>
          <a:xfrm>
            <a:off x="1597981" y="0"/>
            <a:ext cx="9614516" cy="10298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657807" y="6104709"/>
            <a:ext cx="2360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Juan </a:t>
            </a:r>
            <a:r>
              <a:rPr lang="fr-FR" dirty="0" err="1" smtClean="0"/>
              <a:t>Alcaraz</a:t>
            </a:r>
            <a:r>
              <a:rPr lang="fr-FR" dirty="0" smtClean="0"/>
              <a:t> </a:t>
            </a:r>
            <a:r>
              <a:rPr lang="fr-FR" dirty="0" err="1" smtClean="0"/>
              <a:t>Maestre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060086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7ABF53-C787-4F15-A598-4F11A422AB2C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6432" y="0"/>
            <a:ext cx="7791601" cy="58135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7605" y="1030836"/>
            <a:ext cx="5753401" cy="2541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655298" y="252559"/>
            <a:ext cx="4019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/>
                <a:latin typeface="Arial" panose="020B0604020202020204" pitchFamily="34" charset="0"/>
                <a:hlinkClick r:id="rId4"/>
              </a:rPr>
              <a:t>https://indico.cern.ch/event/1078675/</a:t>
            </a:r>
            <a:r>
              <a:rPr lang="en-US" dirty="0" smtClean="0">
                <a:effectLst/>
                <a:latin typeface="Arial" panose="020B0604020202020204" pitchFamily="34" charset="0"/>
              </a:rPr>
              <a:t> </a:t>
            </a:r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7019" y="3475932"/>
            <a:ext cx="7817401" cy="1894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9926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7ABF53-C787-4F15-A598-4F11A422AB2C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8497" t="20433" r="8348" b="-831"/>
          <a:stretch/>
        </p:blipFill>
        <p:spPr>
          <a:xfrm>
            <a:off x="1811382" y="-14630"/>
            <a:ext cx="9597523" cy="687263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538487" y="0"/>
            <a:ext cx="3890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https://indico.cern.ch/event/1066234/</a:t>
            </a:r>
            <a:r>
              <a:rPr lang="en-US" dirty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142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7ABF53-C787-4F15-A598-4F11A422AB2C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7737" y="182880"/>
            <a:ext cx="718457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Important points for the 5th </a:t>
            </a:r>
            <a:r>
              <a:rPr lang="fr-FR" sz="2400" b="1" dirty="0" err="1" smtClean="0"/>
              <a:t>Physics</a:t>
            </a:r>
            <a:r>
              <a:rPr lang="fr-FR" sz="2400" b="1" dirty="0" smtClean="0"/>
              <a:t> workshop</a:t>
            </a:r>
            <a:endParaRPr lang="fr-FR" sz="2400" b="1"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213039" y="1380942"/>
            <a:ext cx="1216243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fr-FR" b="1" dirty="0" smtClean="0"/>
              <a:t>The workshop registration </a:t>
            </a:r>
            <a:r>
              <a:rPr lang="fr-FR" b="1" dirty="0" err="1" smtClean="0"/>
              <a:t>will</a:t>
            </a:r>
            <a:r>
              <a:rPr lang="fr-FR" b="1" dirty="0" smtClean="0"/>
              <a:t> </a:t>
            </a:r>
            <a:r>
              <a:rPr lang="fr-FR" b="1" dirty="0" err="1" smtClean="0"/>
              <a:t>soon</a:t>
            </a:r>
            <a:r>
              <a:rPr lang="fr-FR" b="1" dirty="0" smtClean="0"/>
              <a:t> open 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  --  </a:t>
            </a:r>
            <a:r>
              <a:rPr lang="fr-FR" b="1" dirty="0" err="1" smtClean="0"/>
              <a:t>number</a:t>
            </a:r>
            <a:r>
              <a:rPr lang="fr-FR" b="1" dirty="0" smtClean="0"/>
              <a:t> of in-</a:t>
            </a:r>
            <a:r>
              <a:rPr lang="fr-FR" b="1" dirty="0" err="1" smtClean="0"/>
              <a:t>person</a:t>
            </a:r>
            <a:r>
              <a:rPr lang="fr-FR" b="1" dirty="0" smtClean="0"/>
              <a:t> participants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limited</a:t>
            </a:r>
            <a:r>
              <a:rPr lang="fr-FR" b="1" dirty="0" smtClean="0"/>
              <a:t> to ~150  (first come -- first </a:t>
            </a:r>
            <a:r>
              <a:rPr lang="fr-FR" b="1" dirty="0" err="1" smtClean="0"/>
              <a:t>served</a:t>
            </a:r>
            <a:r>
              <a:rPr lang="fr-FR" b="1" dirty="0" smtClean="0"/>
              <a:t>) 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  -- registration </a:t>
            </a:r>
            <a:r>
              <a:rPr lang="fr-FR" b="1" dirty="0" err="1" smtClean="0"/>
              <a:t>fee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300£</a:t>
            </a:r>
          </a:p>
          <a:p>
            <a:r>
              <a:rPr lang="fr-FR" dirty="0"/>
              <a:t> </a:t>
            </a:r>
            <a:r>
              <a:rPr lang="fr-FR" dirty="0" smtClean="0"/>
              <a:t>           (It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found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leaving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number</a:t>
            </a:r>
            <a:r>
              <a:rPr lang="fr-FR" dirty="0" smtClean="0"/>
              <a:t> open in COVID times </a:t>
            </a:r>
            <a:r>
              <a:rPr lang="fr-FR" dirty="0" err="1" smtClean="0"/>
              <a:t>would</a:t>
            </a:r>
            <a:r>
              <a:rPr lang="fr-FR" dirty="0" smtClean="0"/>
              <a:t> lead to </a:t>
            </a:r>
            <a:r>
              <a:rPr lang="fr-FR" dirty="0" err="1" smtClean="0"/>
              <a:t>huge</a:t>
            </a:r>
            <a:r>
              <a:rPr lang="fr-FR" dirty="0" smtClean="0"/>
              <a:t> </a:t>
            </a:r>
            <a:r>
              <a:rPr lang="fr-FR" dirty="0" err="1" smtClean="0"/>
              <a:t>climb</a:t>
            </a:r>
            <a:r>
              <a:rPr lang="fr-FR" dirty="0" smtClean="0"/>
              <a:t> of </a:t>
            </a:r>
            <a:r>
              <a:rPr lang="fr-FR" dirty="0" err="1" smtClean="0"/>
              <a:t>costs</a:t>
            </a:r>
            <a:r>
              <a:rPr lang="fr-FR" dirty="0" smtClean="0"/>
              <a:t>)</a:t>
            </a:r>
          </a:p>
          <a:p>
            <a:r>
              <a:rPr lang="fr-FR" b="1" dirty="0" smtClean="0"/>
              <a:t> 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  --  all sessions </a:t>
            </a:r>
            <a:r>
              <a:rPr lang="fr-FR" b="1" dirty="0" err="1" smtClean="0"/>
              <a:t>will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broadcast in zoom, and all slides on </a:t>
            </a:r>
            <a:r>
              <a:rPr lang="fr-FR" b="1" dirty="0" err="1" smtClean="0"/>
              <a:t>indico</a:t>
            </a:r>
            <a:r>
              <a:rPr lang="fr-FR" b="1" dirty="0" smtClean="0"/>
              <a:t> but of course not: </a:t>
            </a:r>
            <a:br>
              <a:rPr lang="fr-FR" b="1" dirty="0" smtClean="0"/>
            </a:br>
            <a:r>
              <a:rPr lang="fr-FR" b="1" dirty="0" smtClean="0"/>
              <a:t>                  the poster session, collaboration </a:t>
            </a:r>
            <a:r>
              <a:rPr lang="fr-FR" b="1" dirty="0" err="1" smtClean="0"/>
              <a:t>dinner</a:t>
            </a:r>
            <a:r>
              <a:rPr lang="fr-FR" b="1" dirty="0" smtClean="0"/>
              <a:t>, excursion and </a:t>
            </a:r>
            <a:r>
              <a:rPr lang="fr-FR" b="1" dirty="0" err="1" smtClean="0"/>
              <a:t>private</a:t>
            </a:r>
            <a:r>
              <a:rPr lang="fr-FR" b="1" dirty="0" smtClean="0"/>
              <a:t> discussions, </a:t>
            </a:r>
            <a:r>
              <a:rPr lang="fr-FR" b="1" dirty="0" err="1" smtClean="0"/>
              <a:t>coffees</a:t>
            </a:r>
            <a:r>
              <a:rPr lang="fr-FR" b="1" dirty="0" smtClean="0"/>
              <a:t>/</a:t>
            </a:r>
            <a:r>
              <a:rPr lang="fr-FR" b="1" dirty="0" err="1" smtClean="0"/>
              <a:t>tea</a:t>
            </a:r>
            <a:r>
              <a:rPr lang="fr-FR" b="1" dirty="0" smtClean="0"/>
              <a:t> breaks etc.</a:t>
            </a:r>
          </a:p>
          <a:p>
            <a:endParaRPr lang="fr-FR" b="1" dirty="0"/>
          </a:p>
          <a:p>
            <a:pPr marL="342900" indent="-342900">
              <a:buAutoNum type="arabicPeriod" startAt="2"/>
            </a:pPr>
            <a:r>
              <a:rPr lang="fr-FR" b="1" dirty="0" err="1" smtClean="0"/>
              <a:t>Preliminary</a:t>
            </a:r>
            <a:r>
              <a:rPr lang="fr-FR" b="1" dirty="0" smtClean="0"/>
              <a:t> workshop agenda </a:t>
            </a:r>
            <a:r>
              <a:rPr lang="fr-FR" b="1" dirty="0" err="1" smtClean="0"/>
              <a:t>follows</a:t>
            </a:r>
            <a:r>
              <a:rPr lang="fr-FR" b="1" dirty="0" smtClean="0"/>
              <a:t>. </a:t>
            </a:r>
          </a:p>
          <a:p>
            <a:r>
              <a:rPr lang="fr-FR" b="1" dirty="0" smtClean="0"/>
              <a:t>       --  There </a:t>
            </a:r>
            <a:r>
              <a:rPr lang="fr-FR" b="1" dirty="0" err="1" smtClean="0"/>
              <a:t>will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parallel</a:t>
            </a:r>
            <a:r>
              <a:rPr lang="fr-FR" b="1" dirty="0" smtClean="0"/>
              <a:t> sessions </a:t>
            </a:r>
            <a:r>
              <a:rPr lang="fr-FR" b="1" dirty="0" err="1" smtClean="0"/>
              <a:t>corresponding</a:t>
            </a:r>
            <a:r>
              <a:rPr lang="fr-FR" b="1" dirty="0" smtClean="0"/>
              <a:t> to the PED main </a:t>
            </a:r>
            <a:r>
              <a:rPr lang="fr-FR" b="1" dirty="0" err="1" smtClean="0"/>
              <a:t>work</a:t>
            </a:r>
            <a:r>
              <a:rPr lang="fr-FR" b="1" dirty="0" smtClean="0"/>
              <a:t>-packages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  --  There </a:t>
            </a:r>
            <a:r>
              <a:rPr lang="fr-FR" b="1" dirty="0" err="1" smtClean="0"/>
              <a:t>will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a poster session</a:t>
            </a:r>
          </a:p>
          <a:p>
            <a:endParaRPr lang="fr-FR" b="1" dirty="0"/>
          </a:p>
          <a:p>
            <a:r>
              <a:rPr lang="fr-FR" b="1" dirty="0" smtClean="0"/>
              <a:t>3.    Abstract </a:t>
            </a:r>
            <a:r>
              <a:rPr lang="fr-FR" b="1" dirty="0" err="1" smtClean="0"/>
              <a:t>submission</a:t>
            </a:r>
            <a:r>
              <a:rPr lang="fr-FR" b="1" dirty="0" smtClean="0"/>
              <a:t>:  </a:t>
            </a:r>
          </a:p>
          <a:p>
            <a:r>
              <a:rPr lang="fr-FR" b="1" dirty="0" smtClean="0"/>
              <a:t>       -- single abstract for </a:t>
            </a:r>
            <a:r>
              <a:rPr lang="fr-FR" b="1" dirty="0" err="1" smtClean="0"/>
              <a:t>parallel</a:t>
            </a:r>
            <a:r>
              <a:rPr lang="fr-FR" b="1" dirty="0" smtClean="0"/>
              <a:t>/poster session. 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  </a:t>
            </a:r>
            <a:r>
              <a:rPr lang="fr-FR" b="1" dirty="0" smtClean="0">
                <a:solidFill>
                  <a:srgbClr val="FF0000"/>
                </a:solidFill>
              </a:rPr>
              <a:t>-- </a:t>
            </a:r>
            <a:r>
              <a:rPr lang="fr-FR" b="1" dirty="0" err="1" smtClean="0">
                <a:solidFill>
                  <a:srgbClr val="FF0000"/>
                </a:solidFill>
              </a:rPr>
              <a:t>submitter</a:t>
            </a:r>
            <a:r>
              <a:rPr lang="fr-FR" b="1" dirty="0" smtClean="0">
                <a:solidFill>
                  <a:srgbClr val="FF0000"/>
                </a:solidFill>
              </a:rPr>
              <a:t> or one of the </a:t>
            </a:r>
            <a:r>
              <a:rPr lang="fr-FR" b="1" dirty="0" err="1" smtClean="0">
                <a:solidFill>
                  <a:srgbClr val="FF0000"/>
                </a:solidFill>
              </a:rPr>
              <a:t>authors</a:t>
            </a:r>
            <a:r>
              <a:rPr lang="fr-FR" b="1" dirty="0" smtClean="0">
                <a:solidFill>
                  <a:srgbClr val="FF0000"/>
                </a:solidFill>
              </a:rPr>
              <a:t> must </a:t>
            </a:r>
            <a:r>
              <a:rPr lang="fr-FR" b="1" dirty="0" err="1" smtClean="0">
                <a:solidFill>
                  <a:srgbClr val="FF0000"/>
                </a:solidFill>
              </a:rPr>
              <a:t>be</a:t>
            </a:r>
            <a:r>
              <a:rPr lang="fr-FR" b="1" dirty="0" smtClean="0">
                <a:solidFill>
                  <a:srgbClr val="FF0000"/>
                </a:solidFill>
              </a:rPr>
              <a:t> in </a:t>
            </a:r>
            <a:r>
              <a:rPr lang="fr-FR" b="1" dirty="0" err="1" smtClean="0">
                <a:solidFill>
                  <a:srgbClr val="FF0000"/>
                </a:solidFill>
              </a:rPr>
              <a:t>person</a:t>
            </a:r>
            <a:r>
              <a:rPr lang="fr-FR" b="1" dirty="0" smtClean="0">
                <a:solidFill>
                  <a:srgbClr val="FF0000"/>
                </a:solidFill>
              </a:rPr>
              <a:t> at the meeting to </a:t>
            </a:r>
            <a:r>
              <a:rPr lang="fr-FR" b="1" dirty="0" err="1" smtClean="0">
                <a:solidFill>
                  <a:srgbClr val="FF0000"/>
                </a:solidFill>
              </a:rPr>
              <a:t>present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it</a:t>
            </a:r>
            <a:r>
              <a:rPr lang="fr-FR" b="1" dirty="0" smtClean="0">
                <a:solidFill>
                  <a:srgbClr val="FF0000"/>
                </a:solidFill>
              </a:rPr>
              <a:t>.</a:t>
            </a:r>
            <a:r>
              <a:rPr lang="fr-FR" b="1" dirty="0" smtClean="0"/>
              <a:t> 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  -- </a:t>
            </a:r>
            <a:r>
              <a:rPr lang="fr-FR" b="1" dirty="0" err="1" smtClean="0"/>
              <a:t>it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highly</a:t>
            </a:r>
            <a:r>
              <a:rPr lang="fr-FR" b="1" dirty="0" smtClean="0"/>
              <a:t> </a:t>
            </a:r>
            <a:r>
              <a:rPr lang="fr-FR" b="1" dirty="0" err="1" smtClean="0"/>
              <a:t>desirable</a:t>
            </a:r>
            <a:r>
              <a:rPr lang="fr-FR" b="1" dirty="0" smtClean="0"/>
              <a:t> </a:t>
            </a:r>
            <a:r>
              <a:rPr lang="fr-FR" b="1" dirty="0" err="1" smtClean="0"/>
              <a:t>that</a:t>
            </a:r>
            <a:r>
              <a:rPr lang="fr-FR" b="1" dirty="0" smtClean="0"/>
              <a:t> </a:t>
            </a:r>
            <a:r>
              <a:rPr lang="fr-FR" b="1" dirty="0" err="1" smtClean="0"/>
              <a:t>parallel</a:t>
            </a:r>
            <a:r>
              <a:rPr lang="fr-FR" b="1" dirty="0" smtClean="0"/>
              <a:t> session </a:t>
            </a:r>
            <a:r>
              <a:rPr lang="fr-FR" b="1" dirty="0" err="1" smtClean="0"/>
              <a:t>presentations</a:t>
            </a:r>
            <a:r>
              <a:rPr lang="fr-FR" b="1" dirty="0" smtClean="0"/>
              <a:t> </a:t>
            </a:r>
            <a:r>
              <a:rPr lang="fr-FR" b="1" dirty="0" err="1" smtClean="0"/>
              <a:t>also</a:t>
            </a:r>
            <a:r>
              <a:rPr lang="fr-FR" b="1" dirty="0" smtClean="0"/>
              <a:t> have a poster </a:t>
            </a:r>
            <a:r>
              <a:rPr lang="fr-FR" b="1" dirty="0" err="1" smtClean="0"/>
              <a:t>so</a:t>
            </a:r>
            <a:r>
              <a:rPr lang="fr-FR" b="1" dirty="0" smtClean="0"/>
              <a:t> </a:t>
            </a:r>
            <a:r>
              <a:rPr lang="fr-FR" b="1" dirty="0" err="1" smtClean="0"/>
              <a:t>that</a:t>
            </a:r>
            <a:r>
              <a:rPr lang="fr-FR" b="1" dirty="0" smtClean="0"/>
              <a:t> </a:t>
            </a:r>
            <a:r>
              <a:rPr lang="fr-FR" b="1" dirty="0" err="1" smtClean="0"/>
              <a:t>everyone</a:t>
            </a:r>
            <a:r>
              <a:rPr lang="fr-FR" b="1" dirty="0" smtClean="0"/>
              <a:t> </a:t>
            </a:r>
            <a:r>
              <a:rPr lang="fr-FR" b="1" dirty="0" err="1" smtClean="0"/>
              <a:t>can</a:t>
            </a:r>
            <a:r>
              <a:rPr lang="fr-FR" b="1" dirty="0" smtClean="0"/>
              <a:t> </a:t>
            </a:r>
            <a:r>
              <a:rPr lang="fr-FR" b="1" dirty="0" err="1" smtClean="0"/>
              <a:t>benefit</a:t>
            </a:r>
            <a:r>
              <a:rPr lang="fr-FR" b="1" dirty="0" smtClean="0"/>
              <a:t> </a:t>
            </a:r>
            <a:r>
              <a:rPr lang="fr-FR" b="1" dirty="0" err="1" smtClean="0"/>
              <a:t>from</a:t>
            </a:r>
            <a:r>
              <a:rPr lang="fr-FR" b="1" dirty="0" smtClean="0"/>
              <a:t> </a:t>
            </a:r>
            <a:r>
              <a:rPr lang="fr-FR" b="1" dirty="0" err="1" smtClean="0"/>
              <a:t>it</a:t>
            </a:r>
            <a:r>
              <a:rPr lang="fr-FR" b="1" dirty="0" smtClean="0"/>
              <a:t>. 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                                    </a:t>
            </a:r>
          </a:p>
          <a:p>
            <a:endParaRPr lang="fr-FR" b="1" dirty="0" smtClean="0"/>
          </a:p>
          <a:p>
            <a:r>
              <a:rPr lang="fr-FR" b="1" dirty="0"/>
              <a:t> </a:t>
            </a:r>
            <a:r>
              <a:rPr lang="fr-FR" b="1" dirty="0" smtClean="0"/>
              <a:t>                                                   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112432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7ABF53-C787-4F15-A598-4F11A422AB2C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69622" y="226423"/>
            <a:ext cx="5808618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b="1" dirty="0"/>
              <a:t>T</a:t>
            </a:r>
            <a:r>
              <a:rPr lang="fr-FR" sz="2400" b="1" dirty="0" smtClean="0"/>
              <a:t>he FCC-IS </a:t>
            </a:r>
            <a:r>
              <a:rPr lang="fr-FR" sz="2400" b="1" dirty="0" err="1" smtClean="0"/>
              <a:t>study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is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now</a:t>
            </a:r>
            <a:r>
              <a:rPr lang="fr-FR" sz="2400" b="1" dirty="0" smtClean="0"/>
              <a:t> on </a:t>
            </a:r>
            <a:r>
              <a:rPr lang="fr-FR" sz="2400" b="1" dirty="0" err="1" smtClean="0"/>
              <a:t>its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way</a:t>
            </a:r>
            <a:endParaRPr lang="fr-FR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7086" y="1225689"/>
            <a:ext cx="1210491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GB" b="1" dirty="0"/>
              <a:t>FCC </a:t>
            </a:r>
            <a:r>
              <a:rPr lang="en-GB" altLang="en-GB" b="1" dirty="0" smtClean="0"/>
              <a:t>Technical and </a:t>
            </a:r>
            <a:r>
              <a:rPr lang="en-GB" altLang="en-GB" b="1" dirty="0" smtClean="0"/>
              <a:t>Financial Feasibility </a:t>
            </a:r>
            <a:r>
              <a:rPr lang="en-GB" altLang="en-GB" b="1" dirty="0"/>
              <a:t>Study (FS) </a:t>
            </a:r>
            <a:r>
              <a:rPr lang="en-GB" altLang="en-GB" b="1" dirty="0" smtClean="0"/>
              <a:t>addresses the high level recommendation </a:t>
            </a:r>
            <a:r>
              <a:rPr lang="en-GB" altLang="en-GB" b="1" dirty="0"/>
              <a:t>of the </a:t>
            </a:r>
            <a:r>
              <a:rPr lang="en-GB" altLang="en-GB" b="1" dirty="0" smtClean="0"/>
              <a:t>2020 European Strategy</a:t>
            </a:r>
            <a:endParaRPr lang="en-GB" altLang="en-GB" b="1" dirty="0"/>
          </a:p>
          <a:p>
            <a:endParaRPr lang="en-GB" b="1" dirty="0" smtClean="0">
              <a:solidFill>
                <a:schemeClr val="accent1"/>
              </a:solidFill>
            </a:endParaRPr>
          </a:p>
          <a:p>
            <a:r>
              <a:rPr lang="en-GB" b="1" dirty="0" smtClean="0">
                <a:solidFill>
                  <a:schemeClr val="accent1"/>
                </a:solidFill>
              </a:rPr>
              <a:t>Plans for the study were informed to the CERN council in June 2021 and further reports given in September 2021. </a:t>
            </a:r>
            <a:r>
              <a:rPr lang="en-US" altLang="en-US" dirty="0">
                <a:solidFill>
                  <a:srgbClr val="1F497D"/>
                </a:solidFill>
                <a:latin typeface="Arial" panose="020B0604020202020204" pitchFamily="34" charset="0"/>
              </a:rPr>
              <a:t> </a:t>
            </a:r>
            <a:endParaRPr lang="en-US" altLang="en-US" dirty="0" smtClean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1F497D"/>
                </a:solidFill>
                <a:latin typeface="Arial" panose="020B0604020202020204" pitchFamily="34" charset="0"/>
              </a:rPr>
              <a:t>Main </a:t>
            </a:r>
            <a:r>
              <a:rPr lang="en-US" altLang="en-US" sz="1400" dirty="0">
                <a:solidFill>
                  <a:srgbClr val="1F497D"/>
                </a:solidFill>
                <a:latin typeface="Arial" panose="020B0604020202020204" pitchFamily="34" charset="0"/>
              </a:rPr>
              <a:t>deliverables and timeline of the FCC feasibility </a:t>
            </a:r>
            <a:r>
              <a:rPr lang="en-US" altLang="en-US" sz="1400" dirty="0" smtClean="0">
                <a:solidFill>
                  <a:srgbClr val="1F497D"/>
                </a:solidFill>
                <a:latin typeface="Arial" panose="020B0604020202020204" pitchFamily="34" charset="0"/>
              </a:rPr>
              <a:t>study</a:t>
            </a:r>
            <a:r>
              <a:rPr lang="en-US" altLang="en-US" sz="1400" dirty="0">
                <a:solidFill>
                  <a:srgbClr val="1F497D"/>
                </a:solidFill>
                <a:latin typeface="Arial" panose="020B0604020202020204" pitchFamily="34" charset="0"/>
              </a:rPr>
              <a:t>          </a:t>
            </a:r>
            <a:endParaRPr lang="en-US" altLang="en-US" sz="1400" dirty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srgbClr val="1F497D"/>
                </a:solidFill>
                <a:latin typeface="Arial" panose="020B0604020202020204" pitchFamily="34" charset="0"/>
                <a:hlinkClick r:id="rId2"/>
              </a:rPr>
              <a:t>http://cds.cern.ch/record/2774007/files/English.pdf</a:t>
            </a:r>
            <a:endParaRPr lang="en-US" altLang="en-US" sz="1400" dirty="0">
              <a:latin typeface="Arial" panose="020B0604020202020204" pitchFamily="34" charset="0"/>
            </a:endParaRPr>
          </a:p>
          <a:p>
            <a:endParaRPr lang="en-GB" sz="1400" b="1" dirty="0" smtClean="0">
              <a:solidFill>
                <a:schemeClr val="accent1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err="1" smtClean="0">
                <a:solidFill>
                  <a:srgbClr val="1F497D"/>
                </a:solidFill>
                <a:latin typeface="Arial" panose="020B0604020202020204" pitchFamily="34" charset="0"/>
              </a:rPr>
              <a:t>Organisational</a:t>
            </a:r>
            <a:r>
              <a:rPr lang="en-US" altLang="en-US" sz="1400" dirty="0" smtClean="0">
                <a:solidFill>
                  <a:srgbClr val="1F497D"/>
                </a:solidFill>
                <a:latin typeface="Arial" panose="020B0604020202020204" pitchFamily="34" charset="0"/>
              </a:rPr>
              <a:t> structure of the FCC feasibility study       </a:t>
            </a:r>
            <a:endParaRPr lang="en-US" altLang="en-US" sz="1400" dirty="0" smtClean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1F497D"/>
                </a:solidFill>
                <a:latin typeface="Arial" panose="020B0604020202020204" pitchFamily="34" charset="0"/>
                <a:hlinkClick r:id="rId3"/>
              </a:rPr>
              <a:t>http://cds.cern.ch/record/2774006/files/English.pdf</a:t>
            </a:r>
            <a:endParaRPr lang="en-US" altLang="en-US" sz="1400" dirty="0" smtClean="0">
              <a:latin typeface="Arial" panose="020B0604020202020204" pitchFamily="34" charset="0"/>
            </a:endParaRPr>
          </a:p>
          <a:p>
            <a:endParaRPr lang="en-GB" b="1" dirty="0" smtClean="0">
              <a:solidFill>
                <a:schemeClr val="accent1"/>
              </a:solidFill>
            </a:endParaRPr>
          </a:p>
          <a:p>
            <a:r>
              <a:rPr lang="en-GB" b="1" dirty="0" smtClean="0">
                <a:solidFill>
                  <a:schemeClr val="accent1"/>
                </a:solidFill>
              </a:rPr>
              <a:t>FCC-IS Financial study focuses on first stage of the project (Tunnel and FCC-</a:t>
            </a:r>
            <a:r>
              <a:rPr lang="en-GB" b="1" dirty="0" err="1" smtClean="0">
                <a:solidFill>
                  <a:schemeClr val="accent1"/>
                </a:solidFill>
              </a:rPr>
              <a:t>ee</a:t>
            </a:r>
            <a:r>
              <a:rPr lang="en-GB" b="1" dirty="0" smtClean="0">
                <a:solidFill>
                  <a:schemeClr val="accent1"/>
                </a:solidFill>
              </a:rPr>
              <a:t>) ~10 BCHF </a:t>
            </a:r>
          </a:p>
          <a:p>
            <a:r>
              <a:rPr lang="en-GB" b="1" dirty="0">
                <a:solidFill>
                  <a:schemeClr val="accent1"/>
                </a:solidFill>
              </a:rPr>
              <a:t> </a:t>
            </a:r>
            <a:r>
              <a:rPr lang="en-GB" b="1" dirty="0" smtClean="0">
                <a:solidFill>
                  <a:schemeClr val="accent1"/>
                </a:solidFill>
              </a:rPr>
              <a:t>                    (indications also on full FCC financial study)</a:t>
            </a:r>
          </a:p>
          <a:p>
            <a:r>
              <a:rPr lang="en-GB" b="1" dirty="0" smtClean="0">
                <a:solidFill>
                  <a:schemeClr val="accent1"/>
                </a:solidFill>
              </a:rPr>
              <a:t> </a:t>
            </a:r>
          </a:p>
          <a:p>
            <a:r>
              <a:rPr lang="en-GB" b="1" dirty="0" smtClean="0">
                <a:solidFill>
                  <a:schemeClr val="accent1"/>
                </a:solidFill>
              </a:rPr>
              <a:t>FCC PED objectives cover both the FCC-</a:t>
            </a:r>
            <a:r>
              <a:rPr lang="en-GB" b="1" dirty="0" err="1" smtClean="0">
                <a:solidFill>
                  <a:schemeClr val="accent1"/>
                </a:solidFill>
              </a:rPr>
              <a:t>ee</a:t>
            </a:r>
            <a:r>
              <a:rPr lang="en-GB" b="1" dirty="0" smtClean="0">
                <a:solidFill>
                  <a:schemeClr val="accent1"/>
                </a:solidFill>
              </a:rPr>
              <a:t> and FCC-</a:t>
            </a:r>
            <a:r>
              <a:rPr lang="en-GB" b="1" dirty="0" err="1" smtClean="0">
                <a:solidFill>
                  <a:schemeClr val="accent1"/>
                </a:solidFill>
              </a:rPr>
              <a:t>hh</a:t>
            </a:r>
            <a:r>
              <a:rPr lang="en-GB" b="1" dirty="0" smtClean="0">
                <a:solidFill>
                  <a:schemeClr val="accent1"/>
                </a:solidFill>
              </a:rPr>
              <a:t> (with proper emphasis associated with time scale) </a:t>
            </a:r>
          </a:p>
          <a:p>
            <a:r>
              <a:rPr lang="en-GB" b="1" dirty="0" smtClean="0">
                <a:solidFill>
                  <a:schemeClr val="accent1"/>
                </a:solidFill>
              </a:rPr>
              <a:t>First discussions between host states for contributions to the infrastructure are taking place</a:t>
            </a:r>
          </a:p>
          <a:p>
            <a:r>
              <a:rPr lang="en-GB" b="1" dirty="0" smtClean="0">
                <a:solidFill>
                  <a:schemeClr val="accent1"/>
                </a:solidFill>
              </a:rPr>
              <a:t>Significant efforts being made to broaden the collaboration further </a:t>
            </a:r>
            <a:endParaRPr lang="en-GB" b="1" dirty="0">
              <a:solidFill>
                <a:schemeClr val="accent1"/>
              </a:solidFill>
            </a:endParaRPr>
          </a:p>
          <a:p>
            <a:r>
              <a:rPr lang="en-GB" b="1" dirty="0" smtClean="0">
                <a:solidFill>
                  <a:schemeClr val="accent1"/>
                </a:solidFill>
              </a:rPr>
              <a:t> </a:t>
            </a:r>
          </a:p>
          <a:p>
            <a:endParaRPr lang="en-GB" b="1" dirty="0">
              <a:solidFill>
                <a:schemeClr val="accent1"/>
              </a:solidFill>
            </a:endParaRPr>
          </a:p>
          <a:p>
            <a:r>
              <a:rPr lang="en-GB" b="1" dirty="0" smtClean="0">
                <a:solidFill>
                  <a:schemeClr val="accent1"/>
                </a:solidFill>
              </a:rPr>
              <a:t> </a:t>
            </a:r>
            <a:endParaRPr lang="en-GB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5443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033206"/>
              </p:ext>
            </p:extLst>
          </p:nvPr>
        </p:nvGraphicFramePr>
        <p:xfrm>
          <a:off x="322219" y="0"/>
          <a:ext cx="9750696" cy="3602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325">
                  <a:extLst>
                    <a:ext uri="{9D8B030D-6E8A-4147-A177-3AD203B41FA5}">
                      <a16:colId xmlns:a16="http://schemas.microsoft.com/office/drawing/2014/main" val="3386768632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4270647141"/>
                    </a:ext>
                  </a:extLst>
                </a:gridCol>
                <a:gridCol w="1495697">
                  <a:extLst>
                    <a:ext uri="{9D8B030D-6E8A-4147-A177-3AD203B41FA5}">
                      <a16:colId xmlns:a16="http://schemas.microsoft.com/office/drawing/2014/main" val="1439503499"/>
                    </a:ext>
                  </a:extLst>
                </a:gridCol>
                <a:gridCol w="2437674">
                  <a:extLst>
                    <a:ext uri="{9D8B030D-6E8A-4147-A177-3AD203B41FA5}">
                      <a16:colId xmlns:a16="http://schemas.microsoft.com/office/drawing/2014/main" val="6115418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time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title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speaker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duration /</a:t>
                      </a:r>
                      <a:r>
                        <a:rPr lang="fr-FR" dirty="0" err="1" smtClean="0"/>
                        <a:t>status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0607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9:00-10:30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session chair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509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9:00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Welcome</a:t>
                      </a:r>
                      <a:r>
                        <a:rPr lang="fr-FR" baseline="0" dirty="0" smtClean="0"/>
                        <a:t> to Liverpool </a:t>
                      </a:r>
                      <a:r>
                        <a:rPr lang="fr-FR" baseline="0" dirty="0" err="1" smtClean="0"/>
                        <a:t>University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50560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9:15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Welcome</a:t>
                      </a:r>
                      <a:r>
                        <a:rPr lang="fr-FR" baseline="0" dirty="0" smtClean="0"/>
                        <a:t> and CERN vision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7906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9:35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aseline="0" dirty="0" smtClean="0"/>
                        <a:t>FCC </a:t>
                      </a:r>
                      <a:r>
                        <a:rPr lang="fr-FR" baseline="0" dirty="0" err="1" smtClean="0"/>
                        <a:t>feasibility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study</a:t>
                      </a:r>
                      <a:r>
                        <a:rPr lang="fr-FR" baseline="0" dirty="0" smtClean="0"/>
                        <a:t>, </a:t>
                      </a:r>
                      <a:br>
                        <a:rPr lang="fr-FR" baseline="0" dirty="0" smtClean="0"/>
                      </a:br>
                      <a:r>
                        <a:rPr lang="fr-FR" baseline="0" dirty="0" smtClean="0"/>
                        <a:t>High Field </a:t>
                      </a:r>
                      <a:r>
                        <a:rPr lang="fr-FR" baseline="0" dirty="0" err="1" smtClean="0"/>
                        <a:t>Magnet</a:t>
                      </a:r>
                      <a:r>
                        <a:rPr lang="fr-FR" baseline="0" dirty="0" smtClean="0"/>
                        <a:t> R&amp;D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150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10:10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ECFA</a:t>
                      </a:r>
                      <a:r>
                        <a:rPr lang="fr-FR" baseline="0" dirty="0" smtClean="0"/>
                        <a:t> and the FCC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3400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10:30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coffee break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097237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96241" y="3724116"/>
          <a:ext cx="9750696" cy="2944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325">
                  <a:extLst>
                    <a:ext uri="{9D8B030D-6E8A-4147-A177-3AD203B41FA5}">
                      <a16:colId xmlns:a16="http://schemas.microsoft.com/office/drawing/2014/main" val="3386768632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4270647141"/>
                    </a:ext>
                  </a:extLst>
                </a:gridCol>
                <a:gridCol w="1495697">
                  <a:extLst>
                    <a:ext uri="{9D8B030D-6E8A-4147-A177-3AD203B41FA5}">
                      <a16:colId xmlns:a16="http://schemas.microsoft.com/office/drawing/2014/main" val="1439503499"/>
                    </a:ext>
                  </a:extLst>
                </a:gridCol>
                <a:gridCol w="2437674">
                  <a:extLst>
                    <a:ext uri="{9D8B030D-6E8A-4147-A177-3AD203B41FA5}">
                      <a16:colId xmlns:a16="http://schemas.microsoft.com/office/drawing/2014/main" val="6115418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time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title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speaker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duration /</a:t>
                      </a:r>
                      <a:r>
                        <a:rPr lang="fr-FR" dirty="0" err="1" smtClean="0"/>
                        <a:t>status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0607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10:45-12:30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session chair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509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10:45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PED study introduction and goals of meeting </a:t>
                      </a:r>
                      <a:endParaRPr lang="en-US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50560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11:05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Plans for MDI WG [15+5]</a:t>
                      </a:r>
                      <a:endParaRPr lang="en-US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7906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11:25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Plans for EPOL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150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11:55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Plans for Software [15+5]</a:t>
                      </a:r>
                      <a:r>
                        <a:rPr lang="fr-FR" dirty="0" smtClean="0"/>
                        <a:t>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3400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12:15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reserve</a:t>
                      </a:r>
                      <a:r>
                        <a:rPr lang="fr-FR" dirty="0" smtClean="0"/>
                        <a:t>, discussion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0972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38145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339635" y="144893"/>
          <a:ext cx="9750696" cy="4443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325">
                  <a:extLst>
                    <a:ext uri="{9D8B030D-6E8A-4147-A177-3AD203B41FA5}">
                      <a16:colId xmlns:a16="http://schemas.microsoft.com/office/drawing/2014/main" val="3386768632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4270647141"/>
                    </a:ext>
                  </a:extLst>
                </a:gridCol>
                <a:gridCol w="1495697">
                  <a:extLst>
                    <a:ext uri="{9D8B030D-6E8A-4147-A177-3AD203B41FA5}">
                      <a16:colId xmlns:a16="http://schemas.microsoft.com/office/drawing/2014/main" val="1439503499"/>
                    </a:ext>
                  </a:extLst>
                </a:gridCol>
                <a:gridCol w="2437674">
                  <a:extLst>
                    <a:ext uri="{9D8B030D-6E8A-4147-A177-3AD203B41FA5}">
                      <a16:colId xmlns:a16="http://schemas.microsoft.com/office/drawing/2014/main" val="6115418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time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title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speaker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duration /</a:t>
                      </a:r>
                      <a:r>
                        <a:rPr lang="fr-FR" dirty="0" err="1" smtClean="0"/>
                        <a:t>status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0607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14:00-16:00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session chair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TBD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509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14:00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800" b="0" i="0" u="none" strike="noStrike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-- recap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en-US" sz="1800" b="0" i="0" u="none" strike="noStrike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FCC-</a:t>
                      </a:r>
                      <a:r>
                        <a:rPr lang="en-US" sz="1800" b="0" i="0" u="none" strike="noStrike" kern="12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ee</a:t>
                      </a:r>
                      <a:r>
                        <a:rPr lang="en-US" sz="1800" b="0" i="0" u="none" strike="noStrike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physics potential and open questions (20+5)</a:t>
                      </a:r>
                      <a:endParaRPr lang="en-US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TBD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50560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14:20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800" b="0" i="0" u="none" strike="noStrike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-- recap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en-US" sz="1800" b="0" i="0" u="none" strike="noStrike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FCC-</a:t>
                      </a:r>
                      <a:r>
                        <a:rPr lang="en-US" sz="1800" b="0" i="0" u="none" strike="noStrike" kern="12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hh</a:t>
                      </a:r>
                      <a:r>
                        <a:rPr lang="en-US" sz="1800" b="0" i="0" u="none" strike="noStrike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physics potential and open questions (20+5)</a:t>
                      </a:r>
                      <a:endParaRPr lang="en-US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TBD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7906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14:40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-- recap of the FCC-ep physics potential and open questions (10+5)</a:t>
                      </a:r>
                      <a:endParaRPr lang="en-US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TBD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10+5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150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14:55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Plans for Physics </a:t>
                      </a:r>
                      <a:r>
                        <a:rPr lang="en-US" sz="1800" b="0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WP [15+5]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TBD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15+5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3400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15:15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Plans for Physics Performance WP [15+5]</a:t>
                      </a:r>
                      <a:endParaRPr lang="en-US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TBD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15+5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097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15:35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Plans for Detectors Concepts WP [15+5]</a:t>
                      </a:r>
                      <a:endParaRPr lang="en-US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TBD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15+5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745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16:00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dirty="0" smtClean="0">
                          <a:effectLst/>
                        </a:rPr>
                        <a:t>coffee break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0454045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83029" y="4432660"/>
          <a:ext cx="9750696" cy="26625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325">
                  <a:extLst>
                    <a:ext uri="{9D8B030D-6E8A-4147-A177-3AD203B41FA5}">
                      <a16:colId xmlns:a16="http://schemas.microsoft.com/office/drawing/2014/main" val="3386768632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4270647141"/>
                    </a:ext>
                  </a:extLst>
                </a:gridCol>
                <a:gridCol w="1495697">
                  <a:extLst>
                    <a:ext uri="{9D8B030D-6E8A-4147-A177-3AD203B41FA5}">
                      <a16:colId xmlns:a16="http://schemas.microsoft.com/office/drawing/2014/main" val="1439503499"/>
                    </a:ext>
                  </a:extLst>
                </a:gridCol>
                <a:gridCol w="2437674">
                  <a:extLst>
                    <a:ext uri="{9D8B030D-6E8A-4147-A177-3AD203B41FA5}">
                      <a16:colId xmlns:a16="http://schemas.microsoft.com/office/drawing/2014/main" val="611541848"/>
                    </a:ext>
                  </a:extLst>
                </a:gridCol>
              </a:tblGrid>
              <a:tr h="559413">
                <a:tc>
                  <a:txBody>
                    <a:bodyPr/>
                    <a:lstStyle/>
                    <a:p>
                      <a:r>
                        <a:rPr lang="fr-FR" dirty="0" smtClean="0"/>
                        <a:t>time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title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speaker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duration /</a:t>
                      </a:r>
                      <a:r>
                        <a:rPr lang="fr-FR" dirty="0" err="1" smtClean="0"/>
                        <a:t>status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0607376"/>
                  </a:ext>
                </a:extLst>
              </a:tr>
              <a:tr h="357029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16:30-18:00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session chair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TBD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509025"/>
                  </a:ext>
                </a:extLst>
              </a:tr>
              <a:tr h="357029">
                <a:tc>
                  <a:txBody>
                    <a:bodyPr/>
                    <a:lstStyle/>
                    <a:p>
                      <a:r>
                        <a:rPr lang="fr-FR" dirty="0" smtClean="0"/>
                        <a:t>16:30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Software talk </a:t>
                      </a:r>
                      <a:endParaRPr lang="en-US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TBD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15+5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5056035"/>
                  </a:ext>
                </a:extLst>
              </a:tr>
              <a:tr h="357029">
                <a:tc>
                  <a:txBody>
                    <a:bodyPr/>
                    <a:lstStyle/>
                    <a:p>
                      <a:r>
                        <a:rPr lang="fr-FR" dirty="0" smtClean="0"/>
                        <a:t>17:00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Physics keynote 1</a:t>
                      </a:r>
                      <a:endParaRPr lang="en-US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TBD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25+5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7906089"/>
                  </a:ext>
                </a:extLst>
              </a:tr>
              <a:tr h="357029">
                <a:tc>
                  <a:txBody>
                    <a:bodyPr/>
                    <a:lstStyle/>
                    <a:p>
                      <a:r>
                        <a:rPr lang="fr-FR" dirty="0" smtClean="0"/>
                        <a:t>17:30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Physics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keynote 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TBD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25+5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150089"/>
                  </a:ext>
                </a:extLst>
              </a:tr>
              <a:tr h="357029">
                <a:tc>
                  <a:txBody>
                    <a:bodyPr/>
                    <a:lstStyle/>
                    <a:p>
                      <a:r>
                        <a:rPr lang="fr-FR" dirty="0" smtClean="0"/>
                        <a:t>18:00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34005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79187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609600" y="269966"/>
          <a:ext cx="10702834" cy="5467903"/>
        </p:xfrm>
        <a:graphic>
          <a:graphicData uri="http://schemas.openxmlformats.org/drawingml/2006/table">
            <a:tbl>
              <a:tblPr/>
              <a:tblGrid>
                <a:gridCol w="758846">
                  <a:extLst>
                    <a:ext uri="{9D8B030D-6E8A-4147-A177-3AD203B41FA5}">
                      <a16:colId xmlns:a16="http://schemas.microsoft.com/office/drawing/2014/main" val="2012972500"/>
                    </a:ext>
                  </a:extLst>
                </a:gridCol>
                <a:gridCol w="1100319">
                  <a:extLst>
                    <a:ext uri="{9D8B030D-6E8A-4147-A177-3AD203B41FA5}">
                      <a16:colId xmlns:a16="http://schemas.microsoft.com/office/drawing/2014/main" val="1167632023"/>
                    </a:ext>
                  </a:extLst>
                </a:gridCol>
                <a:gridCol w="3492251">
                  <a:extLst>
                    <a:ext uri="{9D8B030D-6E8A-4147-A177-3AD203B41FA5}">
                      <a16:colId xmlns:a16="http://schemas.microsoft.com/office/drawing/2014/main" val="1315030387"/>
                    </a:ext>
                  </a:extLst>
                </a:gridCol>
                <a:gridCol w="3749041">
                  <a:extLst>
                    <a:ext uri="{9D8B030D-6E8A-4147-A177-3AD203B41FA5}">
                      <a16:colId xmlns:a16="http://schemas.microsoft.com/office/drawing/2014/main" val="1792285259"/>
                    </a:ext>
                  </a:extLst>
                </a:gridCol>
                <a:gridCol w="818606">
                  <a:extLst>
                    <a:ext uri="{9D8B030D-6E8A-4147-A177-3AD203B41FA5}">
                      <a16:colId xmlns:a16="http://schemas.microsoft.com/office/drawing/2014/main" val="1084936349"/>
                    </a:ext>
                  </a:extLst>
                </a:gridCol>
                <a:gridCol w="783771">
                  <a:extLst>
                    <a:ext uri="{9D8B030D-6E8A-4147-A177-3AD203B41FA5}">
                      <a16:colId xmlns:a16="http://schemas.microsoft.com/office/drawing/2014/main" val="3786044059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fontAlgn="t"/>
                      <a:r>
                        <a:rPr lang="en-CH">
                          <a:effectLst/>
                        </a:rPr>
                        <a:t/>
                      </a:r>
                      <a:br>
                        <a:rPr lang="en-CH">
                          <a:effectLst/>
                        </a:rPr>
                      </a:br>
                      <a:endParaRPr lang="en-CH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Monday </a:t>
                      </a:r>
                      <a:b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Feb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Tuesday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Feb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Wednesday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Feb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Thursday</a:t>
                      </a:r>
                      <a:b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Feb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Friday</a:t>
                      </a:r>
                      <a:b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Feb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5233070"/>
                  </a:ext>
                </a:extLst>
              </a:tr>
              <a:tr h="114685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morning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plenary</a:t>
                      </a:r>
                      <a:endParaRPr lang="en-US" dirty="0">
                        <a:effectLst/>
                      </a:endParaRPr>
                    </a:p>
                    <a:p>
                      <a:pPr fontAlgn="t"/>
                      <a:r>
                        <a:rPr lang="en-US" dirty="0">
                          <a:effectLst/>
                        </a:rPr>
                        <a:t/>
                      </a:r>
                      <a:br>
                        <a:rPr lang="en-US" dirty="0">
                          <a:effectLst/>
                        </a:rPr>
                      </a:b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rtl="0">
                        <a:buAutoNum type="arabicPeriod"/>
                      </a:pPr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Physics  Performance </a:t>
                      </a:r>
                    </a:p>
                    <a:p>
                      <a:pPr marL="342900" indent="-342900" rtl="0">
                        <a:buAutoNum type="arabicPeriod"/>
                      </a:pPr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Detector concepts// </a:t>
                      </a:r>
                      <a:endParaRPr lang="en-US" sz="1100" dirty="0" smtClean="0">
                        <a:effectLst/>
                      </a:endParaRPr>
                    </a:p>
                    <a:p>
                      <a:pPr rtl="0"/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Physics </a:t>
                      </a:r>
                      <a:r>
                        <a:rPr lang="en-US" sz="18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</a:t>
                      </a:r>
                    </a:p>
                    <a:p>
                      <a:pPr rtl="0"/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Physics </a:t>
                      </a:r>
                      <a:r>
                        <a:rPr lang="en-US" sz="18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</a:t>
                      </a:r>
                      <a:endParaRPr lang="en-US" sz="1100" dirty="0" smtClean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Detector concepts</a:t>
                      </a:r>
                      <a:endParaRPr lang="en-US" dirty="0" smtClean="0">
                        <a:effectLst/>
                      </a:endParaRPr>
                    </a:p>
                    <a:p>
                      <a:pPr rtl="0"/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Software </a:t>
                      </a:r>
                      <a:endParaRPr lang="en-US" dirty="0" smtClean="0">
                        <a:effectLst/>
                      </a:endParaRPr>
                    </a:p>
                    <a:p>
                      <a:pPr rtl="0"/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Machine detector interface (MDI) </a:t>
                      </a:r>
                      <a:endParaRPr lang="en-US" dirty="0" smtClean="0">
                        <a:effectLst/>
                      </a:endParaRPr>
                    </a:p>
                    <a:p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Physics </a:t>
                      </a:r>
                      <a:r>
                        <a:rPr lang="en-US" sz="18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plenary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plenary (ending 1pm)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99513"/>
                  </a:ext>
                </a:extLst>
              </a:tr>
              <a:tr h="62869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afternoon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plenary 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14:00-15:30</a:t>
                      </a:r>
                    </a:p>
                    <a:p>
                      <a:pPr rtl="0"/>
                      <a:r>
                        <a:rPr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Physics  Performance  </a:t>
                      </a:r>
                      <a:endParaRPr lang="en-US" sz="1100" dirty="0" smtClean="0">
                        <a:effectLst/>
                      </a:endParaRPr>
                    </a:p>
                    <a:p>
                      <a:pPr rtl="0"/>
                      <a:r>
                        <a:rPr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Detector concepts</a:t>
                      </a:r>
                      <a:endParaRPr lang="en-US" sz="1100" dirty="0" smtClean="0">
                        <a:effectLst/>
                      </a:endParaRPr>
                    </a:p>
                    <a:p>
                      <a:pPr rtl="0"/>
                      <a:r>
                        <a:rPr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Beam</a:t>
                      </a: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Energy calibration (EPOL)</a:t>
                      </a:r>
                      <a:endParaRPr lang="en-US" sz="1100" dirty="0" smtClean="0">
                        <a:effectLst/>
                      </a:endParaRPr>
                    </a:p>
                    <a:p>
                      <a:pPr rtl="0"/>
                      <a:r>
                        <a:rPr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Physics </a:t>
                      </a:r>
                      <a:r>
                        <a:rPr lang="en-US" sz="11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 3</a:t>
                      </a:r>
                    </a:p>
                    <a:p>
                      <a:pPr rtl="0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rtl="0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16:00-18:00</a:t>
                      </a:r>
                    </a:p>
                    <a:p>
                      <a:pPr rtl="0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1+2 Joint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Performance and detectors: </a:t>
                      </a:r>
                    </a:p>
                    <a:p>
                      <a:pPr rtl="0"/>
                      <a:r>
                        <a:rPr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“joint tutorial on “Benchmarks to Detector requirements, software, case studies”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</a:t>
                      </a:r>
                      <a:r>
                        <a:rPr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Beam</a:t>
                      </a: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Energy calibration (EPOL)</a:t>
                      </a:r>
                      <a:endParaRPr lang="en-US" sz="1100" dirty="0" smtClean="0">
                        <a:effectLst/>
                      </a:endParaRPr>
                    </a:p>
                    <a:p>
                      <a:pPr rtl="0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 </a:t>
                      </a:r>
                      <a:r>
                        <a:rPr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Physics </a:t>
                      </a:r>
                      <a:r>
                        <a:rPr lang="en-US" sz="11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excursion 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plenary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 meeting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828300"/>
                  </a:ext>
                </a:extLst>
              </a:tr>
              <a:tr h="91886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evening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drinks &amp; posters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CH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workshop dinner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CH">
                          <a:effectLst/>
                        </a:rPr>
                        <a:t/>
                      </a:r>
                      <a:br>
                        <a:rPr lang="en-CH">
                          <a:effectLst/>
                        </a:rPr>
                      </a:br>
                      <a:endParaRPr lang="en-CH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CH">
                          <a:effectLst/>
                        </a:rPr>
                        <a:t/>
                      </a:r>
                      <a:br>
                        <a:rPr lang="en-CH">
                          <a:effectLst/>
                        </a:rPr>
                      </a:br>
                      <a:endParaRPr lang="en-CH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3412991"/>
                  </a:ext>
                </a:extLst>
              </a:tr>
              <a:tr h="400709">
                <a:tc gridSpan="6"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plenary and parallel sessions to offer remote connection. Public lecture TBD 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1647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39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17710" y="1027612"/>
          <a:ext cx="11791409" cy="4650425"/>
        </p:xfrm>
        <a:graphic>
          <a:graphicData uri="http://schemas.openxmlformats.org/drawingml/2006/table">
            <a:tbl>
              <a:tblPr/>
              <a:tblGrid>
                <a:gridCol w="1003233">
                  <a:extLst>
                    <a:ext uri="{9D8B030D-6E8A-4147-A177-3AD203B41FA5}">
                      <a16:colId xmlns:a16="http://schemas.microsoft.com/office/drawing/2014/main" val="2012972500"/>
                    </a:ext>
                  </a:extLst>
                </a:gridCol>
                <a:gridCol w="841686">
                  <a:extLst>
                    <a:ext uri="{9D8B030D-6E8A-4147-A177-3AD203B41FA5}">
                      <a16:colId xmlns:a16="http://schemas.microsoft.com/office/drawing/2014/main" val="1167632023"/>
                    </a:ext>
                  </a:extLst>
                </a:gridCol>
                <a:gridCol w="902403">
                  <a:extLst>
                    <a:ext uri="{9D8B030D-6E8A-4147-A177-3AD203B41FA5}">
                      <a16:colId xmlns:a16="http://schemas.microsoft.com/office/drawing/2014/main" val="1315030387"/>
                    </a:ext>
                  </a:extLst>
                </a:gridCol>
                <a:gridCol w="942511">
                  <a:extLst>
                    <a:ext uri="{9D8B030D-6E8A-4147-A177-3AD203B41FA5}">
                      <a16:colId xmlns:a16="http://schemas.microsoft.com/office/drawing/2014/main" val="1792285259"/>
                    </a:ext>
                  </a:extLst>
                </a:gridCol>
                <a:gridCol w="4853279">
                  <a:extLst>
                    <a:ext uri="{9D8B030D-6E8A-4147-A177-3AD203B41FA5}">
                      <a16:colId xmlns:a16="http://schemas.microsoft.com/office/drawing/2014/main" val="1084936349"/>
                    </a:ext>
                  </a:extLst>
                </a:gridCol>
                <a:gridCol w="3248297">
                  <a:extLst>
                    <a:ext uri="{9D8B030D-6E8A-4147-A177-3AD203B41FA5}">
                      <a16:colId xmlns:a16="http://schemas.microsoft.com/office/drawing/2014/main" val="3786044059"/>
                    </a:ext>
                  </a:extLst>
                </a:gridCol>
              </a:tblGrid>
              <a:tr h="918866">
                <a:tc>
                  <a:txBody>
                    <a:bodyPr/>
                    <a:lstStyle/>
                    <a:p>
                      <a:pPr fontAlgn="t"/>
                      <a:r>
                        <a:rPr lang="en-CH">
                          <a:effectLst/>
                        </a:rPr>
                        <a:t/>
                      </a:r>
                      <a:br>
                        <a:rPr lang="en-CH">
                          <a:effectLst/>
                        </a:rPr>
                      </a:br>
                      <a:endParaRPr lang="en-CH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Monday </a:t>
                      </a:r>
                      <a:b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Feb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Tuesday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Feb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Wednesday</a:t>
                      </a:r>
                      <a:b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Feb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Thursday</a:t>
                      </a:r>
                      <a:b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Feb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Friday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Feb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5233070"/>
                  </a:ext>
                </a:extLst>
              </a:tr>
              <a:tr h="114685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morning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plenary</a:t>
                      </a:r>
                      <a:endParaRPr lang="en-US" dirty="0">
                        <a:effectLst/>
                      </a:endParaRPr>
                    </a:p>
                    <a:p>
                      <a:pPr fontAlgn="t"/>
                      <a:r>
                        <a:rPr lang="en-US" dirty="0">
                          <a:effectLst/>
                        </a:rPr>
                        <a:t/>
                      </a:r>
                      <a:br>
                        <a:rPr lang="en-US" dirty="0">
                          <a:effectLst/>
                        </a:rPr>
                      </a:b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parallel 1</a:t>
                      </a:r>
                      <a:endParaRPr lang="en-US" dirty="0">
                        <a:effectLst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parallel 2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parallel 3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parallel 4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up to 4 //) 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parallel 1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parallel 2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parallel 3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parallel 4</a:t>
                      </a:r>
                      <a:endParaRPr lang="en-US" dirty="0" smtClean="0">
                        <a:effectLst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up to 4 //) 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plenary (up to 6 presentations)</a:t>
                      </a:r>
                      <a:endParaRPr lang="en-US" sz="1400" dirty="0" smtClean="0">
                        <a:effectLst/>
                      </a:endParaRPr>
                    </a:p>
                    <a:p>
                      <a:pPr rtl="0"/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Software </a:t>
                      </a:r>
                    </a:p>
                    <a:p>
                      <a:pPr rtl="0"/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Physics Presentations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plenary (ending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1pm</a:t>
                      </a:r>
                    </a:p>
                    <a:p>
                      <a:pPr rtl="0"/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Summary talks from parallel sessions</a:t>
                      </a:r>
                      <a:endParaRPr lang="en-US" dirty="0" smtClean="0">
                        <a:effectLst/>
                      </a:endParaRPr>
                    </a:p>
                    <a:p>
                      <a:pPr rtl="0"/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Overall summary &amp; outlook</a:t>
                      </a:r>
                      <a:endParaRPr lang="en-US" dirty="0" smtClean="0">
                        <a:effectLst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99513"/>
                  </a:ext>
                </a:extLst>
              </a:tr>
              <a:tr h="62869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afternoon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plenary 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parallel 1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parallel 2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parallel 3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parallel 4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(up to 4 //)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excursion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plenary (up to 8 presentations)</a:t>
                      </a:r>
                      <a:endParaRPr lang="en-US" sz="1400" dirty="0" smtClean="0">
                        <a:effectLst/>
                      </a:endParaRP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Special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physics, EPOL, MDI 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 smtClean="0">
                          <a:effectLst/>
                        </a:rPr>
                        <a:t>detector</a:t>
                      </a:r>
                      <a:r>
                        <a:rPr lang="en-US" baseline="0" dirty="0" smtClean="0">
                          <a:effectLst/>
                        </a:rPr>
                        <a:t> concepts </a:t>
                      </a:r>
                      <a:endParaRPr lang="en-US" dirty="0" smtClean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828300"/>
                  </a:ext>
                </a:extLst>
              </a:tr>
              <a:tr h="91886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evening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drinks &amp; posters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CH" dirty="0">
                          <a:effectLst/>
                        </a:rPr>
                        <a:t/>
                      </a:r>
                      <a:br>
                        <a:rPr lang="en-CH" dirty="0">
                          <a:effectLst/>
                        </a:rPr>
                      </a:br>
                      <a:endParaRPr lang="en-CH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workshop dinner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18:30 The FCC global collaboration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and international forum (TBC)</a:t>
                      </a:r>
                      <a:r>
                        <a:rPr lang="en-CH" sz="1600" dirty="0">
                          <a:effectLst/>
                        </a:rPr>
                        <a:t/>
                      </a:r>
                      <a:br>
                        <a:rPr lang="en-CH" sz="1600" dirty="0">
                          <a:effectLst/>
                        </a:rPr>
                      </a:br>
                      <a:endParaRPr lang="en-CH" sz="1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CH">
                          <a:effectLst/>
                        </a:rPr>
                        <a:t/>
                      </a:r>
                      <a:br>
                        <a:rPr lang="en-CH">
                          <a:effectLst/>
                        </a:rPr>
                      </a:br>
                      <a:endParaRPr lang="en-CH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3412991"/>
                  </a:ext>
                </a:extLst>
              </a:tr>
              <a:tr h="400709">
                <a:tc gridSpan="6"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plenary and parallel sessions to offer remote connection. Public lecture TBD 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1647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097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7ABF53-C787-4F15-A598-4F11A422AB2C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6706" y="1280161"/>
            <a:ext cx="6052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It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really</a:t>
            </a:r>
            <a:r>
              <a:rPr lang="fr-FR" b="1" dirty="0" smtClean="0"/>
              <a:t> </a:t>
            </a:r>
            <a:r>
              <a:rPr lang="fr-FR" b="1" dirty="0" err="1" smtClean="0"/>
              <a:t>exciting</a:t>
            </a:r>
            <a:r>
              <a:rPr lang="fr-FR" b="1" dirty="0" smtClean="0"/>
              <a:t> to </a:t>
            </a:r>
            <a:r>
              <a:rPr lang="fr-FR" b="1" dirty="0" err="1" smtClean="0"/>
              <a:t>see</a:t>
            </a:r>
            <a:r>
              <a:rPr lang="fr-FR" b="1" dirty="0" smtClean="0"/>
              <a:t> </a:t>
            </a:r>
            <a:r>
              <a:rPr lang="fr-FR" b="1" dirty="0" err="1" smtClean="0"/>
              <a:t>our</a:t>
            </a:r>
            <a:r>
              <a:rPr lang="fr-FR" b="1" dirty="0" smtClean="0"/>
              <a:t> </a:t>
            </a:r>
            <a:r>
              <a:rPr lang="fr-FR" b="1" dirty="0" err="1" smtClean="0"/>
              <a:t>dream</a:t>
            </a:r>
            <a:r>
              <a:rPr lang="fr-FR" b="1" dirty="0" smtClean="0"/>
              <a:t> </a:t>
            </a:r>
            <a:r>
              <a:rPr lang="fr-FR" b="1" dirty="0" err="1" smtClean="0"/>
              <a:t>become</a:t>
            </a:r>
            <a:r>
              <a:rPr lang="fr-FR" b="1" dirty="0" smtClean="0"/>
              <a:t> reality!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217494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7ABF53-C787-4F15-A598-4F11A422AB2C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999" y="771199"/>
            <a:ext cx="9288001" cy="53156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88229" y="113211"/>
            <a:ext cx="3892348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FCC-IS </a:t>
            </a:r>
            <a:r>
              <a:rPr lang="fr-FR" sz="2800" b="1" dirty="0" err="1"/>
              <a:t>o</a:t>
            </a:r>
            <a:r>
              <a:rPr lang="fr-FR" sz="2800" b="1" dirty="0" err="1" smtClean="0"/>
              <a:t>rganization</a:t>
            </a:r>
            <a:r>
              <a:rPr lang="fr-FR" sz="2800" b="1" dirty="0" smtClean="0"/>
              <a:t> chart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71368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69D22857-07B8-43F9-9697-BA517CD0A940}"/>
              </a:ext>
            </a:extLst>
          </p:cNvPr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536121" y="1276350"/>
          <a:ext cx="2569029" cy="37513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69029">
                  <a:extLst>
                    <a:ext uri="{9D8B030D-6E8A-4147-A177-3AD203B41FA5}">
                      <a16:colId xmlns:a16="http://schemas.microsoft.com/office/drawing/2014/main" val="3262919090"/>
                    </a:ext>
                  </a:extLst>
                </a:gridCol>
              </a:tblGrid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u="none" strike="noStrike" dirty="0">
                          <a:effectLst/>
                        </a:rPr>
                        <a:t>Study management: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ctr"/>
                </a:tc>
                <a:extLst>
                  <a:ext uri="{0D108BD9-81ED-4DB2-BD59-A6C34878D82A}">
                    <a16:rowId xmlns:a16="http://schemas.microsoft.com/office/drawing/2014/main" val="3969024710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de-DE" sz="1800" u="none" strike="noStrike" dirty="0">
                          <a:effectLst/>
                        </a:rPr>
                        <a:t>Michael Benedikt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1722668101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Frank Zimmermann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638557399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de-DE" sz="1800" u="none" strike="noStrike" dirty="0">
                          <a:effectLst/>
                        </a:rPr>
                        <a:t>Mike Lamont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3127070453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ctr"/>
                </a:tc>
                <a:extLst>
                  <a:ext uri="{0D108BD9-81ED-4DB2-BD59-A6C34878D82A}">
                    <a16:rowId xmlns:a16="http://schemas.microsoft.com/office/drawing/2014/main" val="583026197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Pillar coordinators:</a:t>
                      </a:r>
                      <a:endParaRPr lang="en-GB" sz="18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74" marR="5174" marT="5174" marB="0" anchor="ctr"/>
                </a:tc>
                <a:extLst>
                  <a:ext uri="{0D108BD9-81ED-4DB2-BD59-A6C34878D82A}">
                    <a16:rowId xmlns:a16="http://schemas.microsoft.com/office/drawing/2014/main" val="2252278532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Patrick Janot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2311162317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Gavin Salaam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2781147364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Tor Raubenheimer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1984963148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Klaus Hanke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849998613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Timothy Watson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1457323632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Paul Collier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4273277015"/>
                  </a:ext>
                </a:extLst>
              </a:tr>
            </a:tbl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8D1C29-26B6-4836-8112-CEEB058592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5199" y="882650"/>
            <a:ext cx="4607219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100" b="1" dirty="0"/>
              <a:t>Main topics</a:t>
            </a:r>
          </a:p>
          <a:p>
            <a:endParaRPr lang="en-US" dirty="0"/>
          </a:p>
          <a:p>
            <a:r>
              <a:rPr lang="en-US" dirty="0"/>
              <a:t>General study organization, overall planning, strategy</a:t>
            </a:r>
          </a:p>
          <a:p>
            <a:r>
              <a:rPr lang="en-US" dirty="0"/>
              <a:t>Global parameters and design goals</a:t>
            </a:r>
          </a:p>
          <a:p>
            <a:r>
              <a:rPr lang="en-US" dirty="0"/>
              <a:t>Overall work </a:t>
            </a:r>
            <a:r>
              <a:rPr lang="en-US" dirty="0" err="1"/>
              <a:t>programme</a:t>
            </a:r>
            <a:r>
              <a:rPr lang="en-US" dirty="0"/>
              <a:t> management and follow-up</a:t>
            </a:r>
          </a:p>
          <a:p>
            <a:r>
              <a:rPr lang="en-GB" dirty="0"/>
              <a:t>Collaboration aspects</a:t>
            </a:r>
          </a:p>
          <a:p>
            <a:r>
              <a:rPr lang="en-GB" dirty="0"/>
              <a:t>Outreach and communication</a:t>
            </a:r>
          </a:p>
          <a:p>
            <a:r>
              <a:rPr lang="en-GB" dirty="0"/>
              <a:t>Etc.</a:t>
            </a:r>
          </a:p>
          <a:p>
            <a:endParaRPr lang="en-GB" dirty="0"/>
          </a:p>
          <a:p>
            <a:r>
              <a:rPr lang="en-GB" b="1" dirty="0">
                <a:solidFill>
                  <a:srgbClr val="FF0000"/>
                </a:solidFill>
              </a:rPr>
              <a:t>1 meeting / month</a:t>
            </a:r>
          </a:p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32478B-D25E-41D4-84D7-DD8E5469D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01F9E3-E9DB-499D-84A6-E95477094AD3}"/>
              </a:ext>
            </a:extLst>
          </p:cNvPr>
          <p:cNvSpPr txBox="1"/>
          <p:nvPr/>
        </p:nvSpPr>
        <p:spPr>
          <a:xfrm>
            <a:off x="1811383" y="119126"/>
            <a:ext cx="10139611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b="1" dirty="0">
                <a:solidFill>
                  <a:srgbClr val="002060"/>
                </a:solidFill>
              </a:rPr>
              <a:t>Coordination Group Meeting (CGM)</a:t>
            </a:r>
            <a:endParaRPr lang="en-GB" sz="3200" b="1" dirty="0">
              <a:solidFill>
                <a:srgbClr val="002060"/>
              </a:solidFill>
            </a:endParaRPr>
          </a:p>
        </p:txBody>
      </p:sp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7C37ECE9-D5E4-4D00-8B18-24F0F72F6C48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317421" y="1266825"/>
          <a:ext cx="3397703" cy="50482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97703">
                  <a:extLst>
                    <a:ext uri="{9D8B030D-6E8A-4147-A177-3AD203B41FA5}">
                      <a16:colId xmlns:a16="http://schemas.microsoft.com/office/drawing/2014/main" val="3262919090"/>
                    </a:ext>
                  </a:extLst>
                </a:gridCol>
              </a:tblGrid>
              <a:tr h="31261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Specific advisors</a:t>
                      </a:r>
                      <a:endParaRPr lang="en-GB" sz="18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74" marR="5174" marT="5174" marB="0" anchor="ctr"/>
                </a:tc>
                <a:extLst>
                  <a:ext uri="{0D108BD9-81ED-4DB2-BD59-A6C34878D82A}">
                    <a16:rowId xmlns:a16="http://schemas.microsoft.com/office/drawing/2014/main" val="2176482231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Alain Blondel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2281090162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Johannes </a:t>
                      </a:r>
                      <a:r>
                        <a:rPr lang="en-US" sz="1800" u="none" strike="noStrike" dirty="0" err="1">
                          <a:effectLst/>
                        </a:rPr>
                        <a:t>Gutleber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2949403032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Oliver Bruning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4183108096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Katsunobu Oide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4125761776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de-DE" sz="1800" u="none" strike="noStrike" dirty="0">
                          <a:effectLst/>
                        </a:rPr>
                        <a:t>Roberto Losito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3850521951"/>
                  </a:ext>
                </a:extLst>
              </a:tr>
              <a:tr h="359008">
                <a:tc>
                  <a:txBody>
                    <a:bodyPr/>
                    <a:lstStyle/>
                    <a:p>
                      <a:pPr algn="l" fontAlgn="ctr"/>
                      <a:r>
                        <a:rPr lang="fr-CH" sz="1800" u="none" strike="noStrike" dirty="0">
                          <a:effectLst/>
                        </a:rPr>
                        <a:t>Volker Mertens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559238284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Jorg Wenninger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3244187074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Julie Hadre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805591229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Michelangelo Mangano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353496478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Max Klein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1580458837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Jonathan R. Ellis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3698543863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Florian Sonnemann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701887036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Friedemann Eder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4119217732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Panagiotis Charitos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4153354387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de-DE" sz="1800" u="none" strike="noStrike" dirty="0">
                          <a:effectLst/>
                        </a:rPr>
                        <a:t>Emmanuel Tsesmelis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447988293"/>
                  </a:ext>
                </a:extLst>
              </a:tr>
            </a:tbl>
          </a:graphicData>
        </a:graphic>
      </p:graphicFrame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C48A8D31-27CF-4133-B0ED-314E898EDA6B}"/>
              </a:ext>
            </a:extLst>
          </p:cNvPr>
          <p:cNvSpPr txBox="1">
            <a:spLocks/>
          </p:cNvSpPr>
          <p:nvPr/>
        </p:nvSpPr>
        <p:spPr>
          <a:xfrm>
            <a:off x="513828" y="844110"/>
            <a:ext cx="6487047" cy="584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Proposed </a:t>
            </a:r>
            <a:r>
              <a:rPr lang="en-US" sz="2400" b="1" dirty="0"/>
              <a:t>membership (Preliminary)</a:t>
            </a:r>
            <a:endParaRPr lang="en-US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0337074" y="6052457"/>
            <a:ext cx="1324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M. Benedikt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9816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69D22857-07B8-43F9-9697-BA517CD0A94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27585420"/>
              </p:ext>
            </p:extLst>
          </p:nvPr>
        </p:nvGraphicFramePr>
        <p:xfrm>
          <a:off x="526596" y="1323975"/>
          <a:ext cx="2569029" cy="36799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69029">
                  <a:extLst>
                    <a:ext uri="{9D8B030D-6E8A-4147-A177-3AD203B41FA5}">
                      <a16:colId xmlns:a16="http://schemas.microsoft.com/office/drawing/2014/main" val="3262919090"/>
                    </a:ext>
                  </a:extLst>
                </a:gridCol>
              </a:tblGrid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u="none" strike="noStrike" dirty="0">
                          <a:effectLst/>
                        </a:rPr>
                        <a:t>Study management: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ctr"/>
                </a:tc>
                <a:extLst>
                  <a:ext uri="{0D108BD9-81ED-4DB2-BD59-A6C34878D82A}">
                    <a16:rowId xmlns:a16="http://schemas.microsoft.com/office/drawing/2014/main" val="3969024710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de-DE" sz="1800" u="none" strike="noStrike" dirty="0">
                          <a:effectLst/>
                        </a:rPr>
                        <a:t>Michael Benedikt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1722668101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Frank Zimmermann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638557399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de-DE" sz="1800" u="none" strike="noStrike" dirty="0">
                          <a:effectLst/>
                        </a:rPr>
                        <a:t>Mike Lamont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3127070453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ctr"/>
                </a:tc>
                <a:extLst>
                  <a:ext uri="{0D108BD9-81ED-4DB2-BD59-A6C34878D82A}">
                    <a16:rowId xmlns:a16="http://schemas.microsoft.com/office/drawing/2014/main" val="583026197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Pillar coordinators:</a:t>
                      </a:r>
                      <a:endParaRPr lang="en-GB" sz="18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74" marR="5174" marT="5174" marB="0" anchor="ctr"/>
                </a:tc>
                <a:extLst>
                  <a:ext uri="{0D108BD9-81ED-4DB2-BD59-A6C34878D82A}">
                    <a16:rowId xmlns:a16="http://schemas.microsoft.com/office/drawing/2014/main" val="2252278532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>
                          <a:effectLst/>
                        </a:rPr>
                        <a:t>Patrick Janot or Gavin </a:t>
                      </a:r>
                      <a:r>
                        <a:rPr lang="en-US" sz="1800" u="none" strike="noStrike" dirty="0" smtClean="0">
                          <a:effectLst/>
                        </a:rPr>
                        <a:t>Salam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2311162317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Tor Raubenheimer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1227906966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Klaus Hanke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849998613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Timothy Watson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1457323632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Paul Collier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4273277015"/>
                  </a:ext>
                </a:extLst>
              </a:tr>
            </a:tbl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8D1C29-26B6-4836-8112-CEEB058592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5199" y="882650"/>
            <a:ext cx="4607219" cy="47371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/>
              <a:t>Main topics</a:t>
            </a:r>
          </a:p>
          <a:p>
            <a:endParaRPr lang="en-US" dirty="0"/>
          </a:p>
          <a:p>
            <a:r>
              <a:rPr lang="en-US" dirty="0"/>
              <a:t>Assure coherent technical design of accelerators, technical infrastructure, civil engineering integrated with territorial and environmental constraints.</a:t>
            </a:r>
          </a:p>
          <a:p>
            <a:r>
              <a:rPr lang="en-US" dirty="0"/>
              <a:t>Technical parameter management</a:t>
            </a:r>
          </a:p>
          <a:p>
            <a:r>
              <a:rPr lang="en-US" dirty="0"/>
              <a:t>Interfaces between Accel., TI, CE&amp;HS pillars</a:t>
            </a:r>
          </a:p>
          <a:p>
            <a:endParaRPr lang="en-GB" dirty="0"/>
          </a:p>
          <a:p>
            <a:r>
              <a:rPr lang="en-GB" b="1" dirty="0">
                <a:solidFill>
                  <a:srgbClr val="FF0000"/>
                </a:solidFill>
              </a:rPr>
              <a:t>2 meetings per month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32478B-D25E-41D4-84D7-DD8E5469D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01F9E3-E9DB-499D-84A6-E95477094AD3}"/>
              </a:ext>
            </a:extLst>
          </p:cNvPr>
          <p:cNvSpPr txBox="1"/>
          <p:nvPr/>
        </p:nvSpPr>
        <p:spPr>
          <a:xfrm>
            <a:off x="1828800" y="119126"/>
            <a:ext cx="10122194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b="1" dirty="0" err="1">
                <a:solidFill>
                  <a:srgbClr val="002060"/>
                </a:solidFill>
              </a:rPr>
              <a:t>Technical</a:t>
            </a:r>
            <a:r>
              <a:rPr lang="fr-CH" sz="3200" b="1" dirty="0">
                <a:solidFill>
                  <a:srgbClr val="002060"/>
                </a:solidFill>
              </a:rPr>
              <a:t> Coordination Meeting (TCM)</a:t>
            </a:r>
            <a:endParaRPr lang="en-GB" sz="3200" b="1" dirty="0">
              <a:solidFill>
                <a:srgbClr val="002060"/>
              </a:solidFill>
            </a:endParaRPr>
          </a:p>
        </p:txBody>
      </p:sp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7C37ECE9-D5E4-4D00-8B18-24F0F72F6C48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307896" y="1314450"/>
          <a:ext cx="3397703" cy="50482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97703">
                  <a:extLst>
                    <a:ext uri="{9D8B030D-6E8A-4147-A177-3AD203B41FA5}">
                      <a16:colId xmlns:a16="http://schemas.microsoft.com/office/drawing/2014/main" val="3262919090"/>
                    </a:ext>
                  </a:extLst>
                </a:gridCol>
              </a:tblGrid>
              <a:tr h="31261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Specific advisors</a:t>
                      </a:r>
                      <a:endParaRPr lang="en-GB" sz="18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74" marR="5174" marT="5174" marB="0" anchor="ctr"/>
                </a:tc>
                <a:extLst>
                  <a:ext uri="{0D108BD9-81ED-4DB2-BD59-A6C34878D82A}">
                    <a16:rowId xmlns:a16="http://schemas.microsoft.com/office/drawing/2014/main" val="2176482231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Alain Blondel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2281090162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Johannes </a:t>
                      </a:r>
                      <a:r>
                        <a:rPr lang="en-US" sz="1800" u="none" strike="noStrike" dirty="0" err="1">
                          <a:effectLst/>
                        </a:rPr>
                        <a:t>Gutleber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2949403032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Oliver Bruning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4183108096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Katsunobu Oide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4125761776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de-DE" sz="1800" u="none" strike="noStrike" dirty="0">
                          <a:effectLst/>
                        </a:rPr>
                        <a:t>Roberto Losito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3850521951"/>
                  </a:ext>
                </a:extLst>
              </a:tr>
              <a:tr h="359008">
                <a:tc>
                  <a:txBody>
                    <a:bodyPr/>
                    <a:lstStyle/>
                    <a:p>
                      <a:pPr algn="l" fontAlgn="ctr"/>
                      <a:r>
                        <a:rPr lang="fr-CH" sz="1800" u="none" strike="noStrike" dirty="0">
                          <a:effectLst/>
                        </a:rPr>
                        <a:t>Volker Mertens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559238284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Jorg Wenninger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3244187074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Julie Hadre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610" marR="5174" marT="5174" marB="0" anchor="ctr"/>
                </a:tc>
                <a:extLst>
                  <a:ext uri="{0D108BD9-81ED-4DB2-BD59-A6C34878D82A}">
                    <a16:rowId xmlns:a16="http://schemas.microsoft.com/office/drawing/2014/main" val="805591229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John Osborne</a:t>
                      </a:r>
                    </a:p>
                  </a:txBody>
                  <a:tcPr marL="95250" marR="6350" marT="6350" marB="0" anchor="ctr"/>
                </a:tc>
                <a:extLst>
                  <a:ext uri="{0D108BD9-81ED-4DB2-BD59-A6C34878D82A}">
                    <a16:rowId xmlns:a16="http://schemas.microsoft.com/office/drawing/2014/main" val="353496478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Massimo Giovannozzi</a:t>
                      </a:r>
                    </a:p>
                  </a:txBody>
                  <a:tcPr marL="95250" marR="6350" marT="6350" marB="0" anchor="ctr"/>
                </a:tc>
                <a:extLst>
                  <a:ext uri="{0D108BD9-81ED-4DB2-BD59-A6C34878D82A}">
                    <a16:rowId xmlns:a16="http://schemas.microsoft.com/office/drawing/2014/main" val="1580458837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Manuela Boscolo</a:t>
                      </a:r>
                    </a:p>
                  </a:txBody>
                  <a:tcPr marL="95250" marR="6350" marT="6350" marB="0" anchor="ctr"/>
                </a:tc>
                <a:extLst>
                  <a:ext uri="{0D108BD9-81ED-4DB2-BD59-A6C34878D82A}">
                    <a16:rowId xmlns:a16="http://schemas.microsoft.com/office/drawing/2014/main" val="3698543863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Olivier Brunner</a:t>
                      </a:r>
                    </a:p>
                  </a:txBody>
                  <a:tcPr marL="95250" marR="6350" marT="6350" marB="0" anchor="ctr"/>
                </a:tc>
                <a:extLst>
                  <a:ext uri="{0D108BD9-81ED-4DB2-BD59-A6C34878D82A}">
                    <a16:rowId xmlns:a16="http://schemas.microsoft.com/office/drawing/2014/main" val="701887036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Antoine Chance</a:t>
                      </a:r>
                    </a:p>
                  </a:txBody>
                  <a:tcPr marL="95250" marR="6350" marT="6350" marB="0" anchor="ctr"/>
                </a:tc>
                <a:extLst>
                  <a:ext uri="{0D108BD9-81ED-4DB2-BD59-A6C34878D82A}">
                    <a16:rowId xmlns:a16="http://schemas.microsoft.com/office/drawing/2014/main" val="4119217732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Paolo Craievich</a:t>
                      </a:r>
                    </a:p>
                  </a:txBody>
                  <a:tcPr marL="95250" marR="6350" marT="6350" marB="0" anchor="ctr"/>
                </a:tc>
                <a:extLst>
                  <a:ext uri="{0D108BD9-81ED-4DB2-BD59-A6C34878D82A}">
                    <a16:rowId xmlns:a16="http://schemas.microsoft.com/office/drawing/2014/main" val="4153354387"/>
                  </a:ext>
                </a:extLst>
              </a:tr>
              <a:tr h="312616">
                <a:tc>
                  <a:txBody>
                    <a:bodyPr/>
                    <a:lstStyle/>
                    <a:p>
                      <a:pPr algn="l" fontAlgn="ctr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Ilya Agapov</a:t>
                      </a:r>
                    </a:p>
                  </a:txBody>
                  <a:tcPr marL="95250" marR="6350" marT="6350" marB="0" anchor="ctr"/>
                </a:tc>
                <a:extLst>
                  <a:ext uri="{0D108BD9-81ED-4DB2-BD59-A6C34878D82A}">
                    <a16:rowId xmlns:a16="http://schemas.microsoft.com/office/drawing/2014/main" val="447988293"/>
                  </a:ext>
                </a:extLst>
              </a:tr>
            </a:tbl>
          </a:graphicData>
        </a:graphic>
      </p:graphicFrame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6EA0BC6-4CE1-4F74-9066-5122120A724D}"/>
              </a:ext>
            </a:extLst>
          </p:cNvPr>
          <p:cNvSpPr txBox="1">
            <a:spLocks/>
          </p:cNvSpPr>
          <p:nvPr/>
        </p:nvSpPr>
        <p:spPr>
          <a:xfrm>
            <a:off x="513828" y="844110"/>
            <a:ext cx="6487047" cy="584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/>
              <a:t>Proposed </a:t>
            </a:r>
            <a:r>
              <a:rPr lang="en-US" sz="2400" b="1" dirty="0" smtClean="0"/>
              <a:t>membership (Preliminary)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0337074" y="6052457"/>
            <a:ext cx="1324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M. Benedikt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0299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8D1C29-26B6-4836-8112-CEEB058592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838324" y="1161575"/>
            <a:ext cx="8810626" cy="4737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CGM and TCM for overall study coordination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Individual meetings at pillar level as deemed appropriate by pillar coordinators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32478B-D25E-41D4-84D7-DD8E5469D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01F9E3-E9DB-499D-84A6-E95477094AD3}"/>
              </a:ext>
            </a:extLst>
          </p:cNvPr>
          <p:cNvSpPr txBox="1"/>
          <p:nvPr/>
        </p:nvSpPr>
        <p:spPr>
          <a:xfrm>
            <a:off x="200025" y="119126"/>
            <a:ext cx="11750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b="1" dirty="0">
                <a:solidFill>
                  <a:srgbClr val="002060"/>
                </a:solidFill>
              </a:rPr>
              <a:t>FCC FC meeting structure</a:t>
            </a:r>
            <a:endParaRPr lang="en-GB" sz="32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337074" y="6052457"/>
            <a:ext cx="1324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M. Benedikt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1248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E3D5BB-BFFF-487D-BF11-37E087EEE51E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137" y="979716"/>
            <a:ext cx="11635131" cy="58782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flipH="1">
            <a:off x="7308665" y="1341120"/>
            <a:ext cx="4517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recent</a:t>
            </a:r>
            <a:r>
              <a:rPr lang="fr-FR" dirty="0" smtClean="0"/>
              <a:t> contacts: Canada, </a:t>
            </a:r>
            <a:r>
              <a:rPr lang="fr-FR" dirty="0" err="1" smtClean="0"/>
              <a:t>Estonia</a:t>
            </a:r>
            <a:r>
              <a:rPr lang="fr-FR" dirty="0" smtClean="0"/>
              <a:t>, </a:t>
            </a:r>
            <a:r>
              <a:rPr lang="fr-FR" dirty="0" err="1" smtClean="0"/>
              <a:t>Slovenia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784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55086E-1901-45F5-A6A7-30F3A1B39D0D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71" y="1004947"/>
            <a:ext cx="10345801" cy="46042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6777" y="139337"/>
            <a:ext cx="6697474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FCC-IS PED </a:t>
            </a:r>
            <a:r>
              <a:rPr lang="fr-FR" sz="2800" b="1" dirty="0" err="1" smtClean="0"/>
              <a:t>Organization</a:t>
            </a:r>
            <a:r>
              <a:rPr lang="fr-FR" sz="2800" b="1" dirty="0" smtClean="0"/>
              <a:t> -- </a:t>
            </a:r>
            <a:r>
              <a:rPr lang="fr-FR" sz="2800" b="1" dirty="0" err="1"/>
              <a:t>w</a:t>
            </a:r>
            <a:r>
              <a:rPr lang="fr-FR" sz="2800" b="1" dirty="0" err="1" smtClean="0"/>
              <a:t>ork</a:t>
            </a:r>
            <a:r>
              <a:rPr lang="fr-FR" sz="2800" b="1" dirty="0" smtClean="0"/>
              <a:t> in </a:t>
            </a:r>
            <a:r>
              <a:rPr lang="fr-FR" sz="2800" b="1" dirty="0" err="1" smtClean="0"/>
              <a:t>progress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417651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7ABF53-C787-4F15-A598-4F11A422AB2C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25.10.2021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 PE&amp;D; NEWS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034" y="322218"/>
            <a:ext cx="10691966" cy="61395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94468" y="2429692"/>
            <a:ext cx="39188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for </a:t>
            </a:r>
            <a:r>
              <a:rPr lang="fr-FR" dirty="0" err="1" smtClean="0"/>
              <a:t>both</a:t>
            </a:r>
            <a:r>
              <a:rPr lang="fr-FR" dirty="0" smtClean="0"/>
              <a:t>:</a:t>
            </a:r>
          </a:p>
          <a:p>
            <a:r>
              <a:rPr lang="fr-FR" dirty="0"/>
              <a:t> </a:t>
            </a:r>
            <a:r>
              <a:rPr lang="fr-FR" dirty="0" smtClean="0"/>
              <a:t>       -- </a:t>
            </a:r>
            <a:r>
              <a:rPr lang="fr-FR" dirty="0" err="1" smtClean="0"/>
              <a:t>Physics</a:t>
            </a:r>
            <a:r>
              <a:rPr lang="fr-FR" dirty="0" smtClean="0"/>
              <a:t> Programme </a:t>
            </a:r>
          </a:p>
          <a:p>
            <a:r>
              <a:rPr lang="fr-FR" dirty="0"/>
              <a:t> </a:t>
            </a:r>
            <a:r>
              <a:rPr lang="fr-FR" dirty="0" smtClean="0"/>
              <a:t>       -- </a:t>
            </a:r>
            <a:r>
              <a:rPr lang="fr-FR" dirty="0" err="1" smtClean="0"/>
              <a:t>Physics</a:t>
            </a:r>
            <a:r>
              <a:rPr lang="fr-FR" dirty="0" smtClean="0"/>
              <a:t> Performance</a:t>
            </a:r>
          </a:p>
          <a:p>
            <a:r>
              <a:rPr lang="fr-FR" dirty="0"/>
              <a:t> </a:t>
            </a:r>
            <a:r>
              <a:rPr lang="fr-FR" dirty="0" err="1" smtClean="0"/>
              <a:t>nominating</a:t>
            </a:r>
            <a:r>
              <a:rPr lang="fr-FR" dirty="0" smtClean="0"/>
              <a:t> </a:t>
            </a:r>
            <a:r>
              <a:rPr lang="fr-FR" dirty="0" err="1" smtClean="0"/>
              <a:t>conveners</a:t>
            </a:r>
            <a:r>
              <a:rPr lang="fr-FR" dirty="0" smtClean="0"/>
              <a:t> for </a:t>
            </a:r>
          </a:p>
          <a:p>
            <a:r>
              <a:rPr lang="fr-FR" dirty="0" smtClean="0"/>
              <a:t>EW, </a:t>
            </a:r>
            <a:r>
              <a:rPr lang="fr-FR" dirty="0" err="1" smtClean="0"/>
              <a:t>Higgs</a:t>
            </a:r>
            <a:r>
              <a:rPr lang="fr-FR" dirty="0" smtClean="0"/>
              <a:t>, QCD, </a:t>
            </a:r>
            <a:r>
              <a:rPr lang="fr-FR" dirty="0" err="1" smtClean="0"/>
              <a:t>H.Flavours</a:t>
            </a:r>
            <a:r>
              <a:rPr lang="fr-FR" dirty="0" smtClean="0"/>
              <a:t>, </a:t>
            </a:r>
            <a:r>
              <a:rPr lang="fr-FR" dirty="0" smtClean="0"/>
              <a:t>top, </a:t>
            </a:r>
            <a:r>
              <a:rPr lang="fr-FR" dirty="0" smtClean="0"/>
              <a:t>BSM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610709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1322</Words>
  <Application>Microsoft Office PowerPoint</Application>
  <PresentationFormat>Widescreen</PresentationFormat>
  <Paragraphs>408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Symbol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Alain Blondel</dc:creator>
  <cp:lastModifiedBy>Alain Blondel</cp:lastModifiedBy>
  <cp:revision>18</cp:revision>
  <dcterms:created xsi:type="dcterms:W3CDTF">2021-10-25T09:02:41Z</dcterms:created>
  <dcterms:modified xsi:type="dcterms:W3CDTF">2021-10-25T12:58:13Z</dcterms:modified>
</cp:coreProperties>
</file>