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355" r:id="rId2"/>
    <p:sldId id="382" r:id="rId3"/>
    <p:sldId id="357" r:id="rId4"/>
    <p:sldId id="363" r:id="rId5"/>
    <p:sldId id="379" r:id="rId6"/>
    <p:sldId id="377" r:id="rId7"/>
    <p:sldId id="364" r:id="rId8"/>
    <p:sldId id="383" r:id="rId9"/>
    <p:sldId id="396" r:id="rId10"/>
    <p:sldId id="397" r:id="rId11"/>
    <p:sldId id="393" r:id="rId12"/>
    <p:sldId id="366" r:id="rId13"/>
    <p:sldId id="375" r:id="rId14"/>
    <p:sldId id="362" r:id="rId15"/>
    <p:sldId id="394" r:id="rId16"/>
    <p:sldId id="380" r:id="rId17"/>
    <p:sldId id="395" r:id="rId18"/>
    <p:sldId id="385" r:id="rId19"/>
    <p:sldId id="367" r:id="rId20"/>
    <p:sldId id="373" r:id="rId21"/>
    <p:sldId id="387" r:id="rId22"/>
    <p:sldId id="388" r:id="rId23"/>
    <p:sldId id="358" r:id="rId24"/>
    <p:sldId id="368" r:id="rId25"/>
    <p:sldId id="369" r:id="rId26"/>
    <p:sldId id="370" r:id="rId27"/>
    <p:sldId id="390" r:id="rId28"/>
    <p:sldId id="389" r:id="rId29"/>
    <p:sldId id="361" r:id="rId30"/>
    <p:sldId id="262" r:id="rId31"/>
    <p:sldId id="260" r:id="rId3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93" autoAdjust="0"/>
    <p:restoredTop sz="94660"/>
  </p:normalViewPr>
  <p:slideViewPr>
    <p:cSldViewPr snapToGrid="0">
      <p:cViewPr varScale="1">
        <p:scale>
          <a:sx n="164" d="100"/>
          <a:sy n="164" d="100"/>
        </p:scale>
        <p:origin x="264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DE5A7B-27D8-4E9D-89E5-9A3AF189533E}" type="datetimeFigureOut">
              <a:rPr lang="en-CH" smtClean="0"/>
              <a:t>12/10/2021</a:t>
            </a:fld>
            <a:endParaRPr lang="en-CH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1F30E-C219-4A4F-BB04-2432BF3ACA9C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046203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F1CC0-8B11-4962-9942-9B62D9A8A6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B1851A-033F-4673-BBF8-1C62D98E99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CD70B9-8DA5-4385-B467-40419FE2C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62B96-388A-41DE-8A5E-E3F2294D0D89}" type="datetime8">
              <a:rPr lang="en-CH" smtClean="0"/>
              <a:t>12/10/2021 11:40</a:t>
            </a:fld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4264FA-5E92-42DB-8484-CABD8B0E5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DE030A-F082-4755-B7C5-7DFA49A2C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‹#›</a:t>
            </a:fld>
            <a:endParaRPr lang="en-CH" dirty="0"/>
          </a:p>
        </p:txBody>
      </p:sp>
      <p:pic>
        <p:nvPicPr>
          <p:cNvPr id="7" name="Picture 8" descr="CERN - Wikipedia">
            <a:extLst>
              <a:ext uri="{FF2B5EF4-FFF2-40B4-BE49-F238E27FC236}">
                <a16:creationId xmlns:a16="http://schemas.microsoft.com/office/drawing/2014/main" id="{372D5A26-2D8B-455F-B150-BD46FE6A3F0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B0A626D2-E293-4A23-87C7-8349F35472D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3212" y="52641"/>
            <a:ext cx="1728788" cy="62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1240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D568A-E71E-4713-9959-F72638838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3CBFDA-2E8A-4C80-8177-0FF3856409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132D8-E2A8-4A96-B772-2FF2D5BAA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12577-E9CE-40A0-961A-8D20AC8F3ECE}" type="datetime8">
              <a:rPr lang="en-CH" smtClean="0"/>
              <a:t>12/10/2021 11:40</a:t>
            </a:fld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E9D367-8A93-4ED4-8F6E-B6B42D8C9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EEFF25-0C95-449B-8415-7817EBDBA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147079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C0C496-F14C-402F-AAAC-85ADA38C40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0EEF06-4B31-4BDA-8C05-AA2E8EA37C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3C1D0F-4DFC-43C0-A9A9-BDE41EE0A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F6E23-8735-4D50-ACC7-2B948F82F83B}" type="datetime8">
              <a:rPr lang="en-CH" smtClean="0"/>
              <a:t>12/10/2021 11:40</a:t>
            </a:fld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23220C-7F12-482E-BD56-79B1D0F1D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FD2728-E10B-45EB-87D3-209152AB7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51579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29CF7-91A1-4923-9D03-549642981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62C69-7706-4A3E-ADBB-130E48099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85800" indent="-228600">
              <a:buFont typeface="Arial" panose="020B0604020202020204" pitchFamily="34" charset="0"/>
              <a:buChar char="•"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39130-232E-4F05-AEA1-A5D7B519E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567C9-7B03-43C1-9A7F-1B311A810328}" type="datetime8">
              <a:rPr lang="en-CH" smtClean="0"/>
              <a:t>12/10/2021 11:40</a:t>
            </a:fld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4318D-FDBF-4AA6-92CB-C09791C82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AAB902-FB51-4DE5-9F68-26C84AD88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‹#›</a:t>
            </a:fld>
            <a:endParaRPr lang="en-CH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A7C9258F-AF4E-4C76-B5A3-38F03C4B809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3212" y="52641"/>
            <a:ext cx="1728788" cy="62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ERN - Wikipedia">
            <a:extLst>
              <a:ext uri="{FF2B5EF4-FFF2-40B4-BE49-F238E27FC236}">
                <a16:creationId xmlns:a16="http://schemas.microsoft.com/office/drawing/2014/main" id="{4B1F743C-806E-431F-8D7B-F9F6BCA1DF7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725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73B46-169F-4396-ADF8-2999334B8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2FCD7E-CF10-455B-A0BE-1A1DB12A05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02BAEA-7F14-4FE6-8AAB-0BC70CD21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27A6-6C7E-4464-BFA6-FE61C41F8390}" type="datetime8">
              <a:rPr lang="en-CH" smtClean="0"/>
              <a:t>12/10/2021 11:40</a:t>
            </a:fld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881FDE-64E6-470D-88A3-2554622FC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702B9-9CD4-4E90-85F2-14520C6BC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91923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8D443-4BBE-454E-9ADC-92E021C92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39843-7D04-41B6-BEDF-D3506E3083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F00B2-6341-41A6-88C2-D8D86BE5AE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6FDA74-6E61-40B2-B5FA-65AD1CC46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4EF8A-9EF0-45FE-B642-90718A4F639C}" type="datetime8">
              <a:rPr lang="en-CH" smtClean="0"/>
              <a:t>12/10/2021 11:40</a:t>
            </a:fld>
            <a:endParaRPr lang="en-CH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420A64-CCC0-4176-8689-294B3A786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048114-3F82-421A-9FAB-1B85513C5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03663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F761E-EE0E-4136-A291-5A4ACF36C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50C149-9C4C-41B5-984B-DEDE0DA1E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9F3BBC-A3E7-408C-AC01-BD9A5EC44F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1A29BA-ADFB-4BE6-B6BD-6DB871451A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1B7237-AF73-4725-B4B0-58134643C6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0B32C7-E780-4B76-804F-A46DA1B6B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9B130-024E-4C7F-953F-B8D02378BCB3}" type="datetime8">
              <a:rPr lang="en-CH" smtClean="0"/>
              <a:t>12/10/2021 11:40</a:t>
            </a:fld>
            <a:endParaRPr lang="en-CH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70F71F-2CBF-4EE5-8147-8F94E66BA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3884F3-5E92-4D0F-9893-CBD005BF1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634367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3F829-887C-4BC8-AD62-BFC7E462C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BE0962-4763-4866-87C9-E2C8FB8A6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5D2AC-5F17-49CF-9E6B-EA631B9FB772}" type="datetime8">
              <a:rPr lang="en-CH" smtClean="0"/>
              <a:t>12/10/2021 11:40</a:t>
            </a:fld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762C4B-34E5-40F1-B1FF-87867F118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15404-0A6A-4B99-8896-C21B003138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262361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69C4E5-78E6-42B9-A055-0844A2557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A9414-87E2-4451-87DB-D40699359B54}" type="datetime8">
              <a:rPr lang="en-CH" smtClean="0"/>
              <a:t>12/10/2021 11:40</a:t>
            </a:fld>
            <a:endParaRPr lang="en-CH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25BEB4-1144-402E-9065-0ACF51598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BC2F69-EACB-4001-BC6A-EC477ED95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‹#›</a:t>
            </a:fld>
            <a:endParaRPr lang="en-CH" dirty="0"/>
          </a:p>
        </p:txBody>
      </p:sp>
      <p:pic>
        <p:nvPicPr>
          <p:cNvPr id="5" name="Picture 8" descr="CERN - Wikipedia">
            <a:extLst>
              <a:ext uri="{FF2B5EF4-FFF2-40B4-BE49-F238E27FC236}">
                <a16:creationId xmlns:a16="http://schemas.microsoft.com/office/drawing/2014/main" id="{17349304-1D37-448B-8303-E9B157D5312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B0F32003-C9C1-46EB-9D60-29AB8A0906B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3212" y="52641"/>
            <a:ext cx="1728788" cy="62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620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112D8-02A2-4E6B-9C77-C3B7D1ECC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7A4197-758E-49AD-8769-8F1ED579F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257E8F-9E6F-4FA5-9CBD-D4DC9AD18F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C46D4F-AF5F-48B0-B360-FE331E857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AAF8D-19EC-400B-8F08-42A1C6219B16}" type="datetime8">
              <a:rPr lang="en-CH" smtClean="0"/>
              <a:t>12/10/2021 11:40</a:t>
            </a:fld>
            <a:endParaRPr lang="en-CH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5EA42-EACF-4DFA-A943-F96D7632DA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5B6D83-6F9A-402B-9CB5-F65C12516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115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9D26B4-3F46-4EB5-9F28-AFF81DB25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9F8E95-D503-401B-8A25-4E13E28A5D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394D14-5E09-4880-A8E7-B9BD2CB6DF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083019-1494-4CB5-80EA-12C110357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BAF3A-418C-4B44-BB80-75791D1933B5}" type="datetime8">
              <a:rPr lang="en-CH" smtClean="0"/>
              <a:t>12/10/2021 11:40</a:t>
            </a:fld>
            <a:endParaRPr lang="en-CH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3DFE14-D2F9-46C1-B549-EE1D284AE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3A825A-AA56-4E5B-9A84-0363EE2EB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9344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59EA3A-F563-4B05-940C-D392B9CC9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58C71C-0120-412B-9223-FD9DF4EFAF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C45017-B028-4ECF-9872-1BADDC0C0B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CAAB0-CB1A-4C59-AF65-74CE67CB7F6B}" type="datetime8">
              <a:rPr lang="en-CH" smtClean="0"/>
              <a:t>12/10/2021 11:40</a:t>
            </a:fld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2D83F-016F-40BF-A32A-B744183C03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BE90E7-FA81-451B-9E16-9993429EEC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38013-657B-4B02-9E69-27BF69FE3C3C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267494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ds.cern.ch/record/2753934?ln=e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mp"/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cds.cern.ch/record/1951379?ln=en" TargetMode="External"/><Relationship Id="rId4" Type="http://schemas.openxmlformats.org/officeDocument/2006/relationships/image" Target="../media/image24.tmp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847095/contributions/3558465/attachments/1914569/3164765/LHC60deg_HSSMeeting_20190925.pdf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34848/contributions/4346316/attachments/2240086/3797791/20210506_Keintzel_MomComp_ABP.pdf" TargetMode="External"/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34848/contributions/4346316/attachments/2240086/3797791/20210506_Keintzel_MomComp_ABP.pdf" TargetMode="External"/><Relationship Id="rId2" Type="http://schemas.openxmlformats.org/officeDocument/2006/relationships/image" Target="../media/image26.tmp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34848/contributions/4346316/attachments/2240086/3797791/20210506_Keintzel_MomComp_ABP.pdf" TargetMode="External"/><Relationship Id="rId2" Type="http://schemas.openxmlformats.org/officeDocument/2006/relationships/image" Target="../media/image27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mp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29105/contributions/4321113/attachments/2227144/3772886/Reaching_the_sub_per_mil_level_coupling_correction_presentation-1.pdf" TargetMode="External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ds.cern.ch/record/2305962/files/tupha119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ds.cern.ch/record/2747899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70F98-FA15-4C7D-BAF5-48D4E83E0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899" y="2917825"/>
            <a:ext cx="10515600" cy="1325563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br>
              <a:rPr lang="fr-FR" dirty="0"/>
            </a:br>
            <a:r>
              <a:rPr lang="fr-FR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OMC </a:t>
            </a:r>
            <a:r>
              <a:rPr lang="en-GB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activities during the beam test</a:t>
            </a:r>
            <a:br>
              <a:rPr lang="en-GB" b="1" i="0" dirty="0">
                <a:solidFill>
                  <a:srgbClr val="1A63A0"/>
                </a:solidFill>
                <a:effectLst/>
                <a:latin typeface="Roboto"/>
              </a:rPr>
            </a:br>
            <a:br>
              <a:rPr lang="en-US" dirty="0"/>
            </a:br>
            <a:r>
              <a:rPr lang="en-US" dirty="0"/>
              <a:t>T. Persson on behalf of the</a:t>
            </a:r>
            <a:br>
              <a:rPr lang="en-US" dirty="0"/>
            </a:br>
            <a:r>
              <a:rPr lang="en-US" dirty="0"/>
              <a:t>OMC-team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696376-7352-4122-A262-4C3FBB5F6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1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806643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CD5CBC4-F4F8-479F-A694-A949BF2DA1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 to the beam test</a:t>
            </a:r>
            <a:endParaRPr lang="fr-FR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D758F04-12B4-4DB3-8AEE-BF5A1739321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DFA79-5E58-483E-9E67-C90D7EB46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10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458921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21389-F1EF-4CA2-AC31-4E52A84E5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E2F74-0F6C-49D9-AFD1-8E70150022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053" y="1070251"/>
            <a:ext cx="10515600" cy="4351338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10972-D70B-4545-ADB1-F9EBDC370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4453" y="5600976"/>
            <a:ext cx="2743200" cy="365125"/>
          </a:xfrm>
        </p:spPr>
        <p:txBody>
          <a:bodyPr/>
          <a:lstStyle/>
          <a:p>
            <a:fld id="{88738013-657B-4B02-9E69-27BF69FE3C3C}" type="slidenum">
              <a:rPr lang="en-CH" smtClean="0"/>
              <a:t>11</a:t>
            </a:fld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11ECC5-B03C-4AE5-A754-AC7F6DFCD2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33" y="935313"/>
            <a:ext cx="3787855" cy="37184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206DE8-CA94-4815-AB4F-CF2C6A62B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032" y="1074170"/>
            <a:ext cx="3799680" cy="35796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CDB9E4-9F72-4448-A63A-D0CC82763D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1597" y="1017278"/>
            <a:ext cx="3843362" cy="27049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A95F267-F4AE-4BEA-8533-7032A4CA5BCC}"/>
              </a:ext>
            </a:extLst>
          </p:cNvPr>
          <p:cNvSpPr txBox="1"/>
          <p:nvPr/>
        </p:nvSpPr>
        <p:spPr>
          <a:xfrm>
            <a:off x="191133" y="4910901"/>
            <a:ext cx="3904089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Do the essential checks of equipment and software</a:t>
            </a:r>
            <a:endParaRPr lang="fr-FR" sz="14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3BCACD9-9F4A-4A43-B9DE-D718F78DB434}"/>
              </a:ext>
            </a:extLst>
          </p:cNvPr>
          <p:cNvCxnSpPr>
            <a:cxnSpLocks/>
          </p:cNvCxnSpPr>
          <p:nvPr/>
        </p:nvCxnSpPr>
        <p:spPr>
          <a:xfrm>
            <a:off x="2329731" y="2862469"/>
            <a:ext cx="664268" cy="20204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4C437ADA-57D6-4175-8D55-0675A536EB2E}"/>
              </a:ext>
            </a:extLst>
          </p:cNvPr>
          <p:cNvSpPr/>
          <p:nvPr/>
        </p:nvSpPr>
        <p:spPr>
          <a:xfrm>
            <a:off x="127220" y="935313"/>
            <a:ext cx="3904090" cy="19271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13F385-DF49-437D-A310-5E2BDB17767F}"/>
              </a:ext>
            </a:extLst>
          </p:cNvPr>
          <p:cNvSpPr/>
          <p:nvPr/>
        </p:nvSpPr>
        <p:spPr>
          <a:xfrm>
            <a:off x="194606" y="3244133"/>
            <a:ext cx="3836704" cy="3896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620697-4658-4624-90F4-3636BFB09AA7}"/>
              </a:ext>
            </a:extLst>
          </p:cNvPr>
          <p:cNvSpPr txBox="1"/>
          <p:nvPr/>
        </p:nvSpPr>
        <p:spPr>
          <a:xfrm>
            <a:off x="4233264" y="4898369"/>
            <a:ext cx="3460426" cy="523220"/>
          </a:xfrm>
          <a:prstGeom prst="rect">
            <a:avLst/>
          </a:prstGeom>
          <a:solidFill>
            <a:srgbClr val="33993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Calculate the corrections: Local coupling and global beta-beat</a:t>
            </a:r>
            <a:endParaRPr lang="fr-FR" sz="14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E5E948D-350F-423D-B01E-448763B045C2}"/>
              </a:ext>
            </a:extLst>
          </p:cNvPr>
          <p:cNvCxnSpPr>
            <a:cxnSpLocks/>
            <a:endCxn id="16" idx="0"/>
          </p:cNvCxnSpPr>
          <p:nvPr/>
        </p:nvCxnSpPr>
        <p:spPr>
          <a:xfrm>
            <a:off x="2186608" y="3633747"/>
            <a:ext cx="3776869" cy="12646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35DA6C4-9595-4C96-9350-F1A052BB874E}"/>
              </a:ext>
            </a:extLst>
          </p:cNvPr>
          <p:cNvSpPr/>
          <p:nvPr/>
        </p:nvSpPr>
        <p:spPr>
          <a:xfrm>
            <a:off x="188294" y="4264198"/>
            <a:ext cx="3787854" cy="3896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952A17A-CA56-40B1-AB13-F25ADBBFA22A}"/>
              </a:ext>
            </a:extLst>
          </p:cNvPr>
          <p:cNvSpPr/>
          <p:nvPr/>
        </p:nvSpPr>
        <p:spPr>
          <a:xfrm>
            <a:off x="8448756" y="1657847"/>
            <a:ext cx="3663730" cy="2423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181CE53-D7A3-45AB-AC5B-2DB8148A8FD8}"/>
              </a:ext>
            </a:extLst>
          </p:cNvPr>
          <p:cNvSpPr/>
          <p:nvPr/>
        </p:nvSpPr>
        <p:spPr>
          <a:xfrm>
            <a:off x="191132" y="3244133"/>
            <a:ext cx="3851769" cy="389614"/>
          </a:xfrm>
          <a:prstGeom prst="rect">
            <a:avLst/>
          </a:prstGeom>
          <a:solidFill>
            <a:srgbClr val="339933">
              <a:alpha val="3686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8648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16BFF-8785-4DF0-AC54-2AD847578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</a:t>
            </a:r>
            <a:r>
              <a:rPr lang="el-GR" dirty="0"/>
              <a:t>β</a:t>
            </a:r>
            <a:r>
              <a:rPr lang="en-GB" dirty="0"/>
              <a:t>-beating at injection</a:t>
            </a:r>
          </a:p>
        </p:txBody>
      </p:sp>
      <p:pic>
        <p:nvPicPr>
          <p:cNvPr id="6" name="Content Placeholder 5" descr="Chart&#10;&#10;Description automatically generated">
            <a:extLst>
              <a:ext uri="{FF2B5EF4-FFF2-40B4-BE49-F238E27FC236}">
                <a16:creationId xmlns:a16="http://schemas.microsoft.com/office/drawing/2014/main" id="{8D254DEB-5C16-4D45-BAF0-7BA6452A7E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63" y="1628520"/>
            <a:ext cx="4133194" cy="314398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7A104E-82EF-4CDA-A474-5A1FC2198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12</a:t>
            </a:fld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5B1CF9-906E-4EF1-A8FD-1A98ABD4F304}"/>
              </a:ext>
            </a:extLst>
          </p:cNvPr>
          <p:cNvSpPr txBox="1"/>
          <p:nvPr/>
        </p:nvSpPr>
        <p:spPr>
          <a:xfrm>
            <a:off x="1513890" y="1271552"/>
            <a:ext cx="388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Virgin machine (non ATS)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1FAFCE-5567-499B-9D6E-ABEBBF50F6CC}"/>
              </a:ext>
            </a:extLst>
          </p:cNvPr>
          <p:cNvSpPr txBox="1"/>
          <p:nvPr/>
        </p:nvSpPr>
        <p:spPr>
          <a:xfrm>
            <a:off x="1229765" y="4772501"/>
            <a:ext cx="95495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The </a:t>
            </a:r>
            <a:r>
              <a:rPr lang="el-GR" sz="2400" dirty="0"/>
              <a:t>β</a:t>
            </a:r>
            <a:r>
              <a:rPr lang="en-GB" sz="2400" dirty="0"/>
              <a:t>-beat at injection has stayed relatively similar between Run 1 and Run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If we measure and correct during beam test we can most probably use the same corrections in 2022</a:t>
            </a:r>
          </a:p>
          <a:p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4EA8F4FB-5F52-4B7F-BA7F-4E4339AB5D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617" y="1455336"/>
            <a:ext cx="4568544" cy="339169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E7B7A92-488B-4B86-BCDE-468A316C7C91}"/>
              </a:ext>
            </a:extLst>
          </p:cNvPr>
          <p:cNvSpPr txBox="1"/>
          <p:nvPr/>
        </p:nvSpPr>
        <p:spPr>
          <a:xfrm>
            <a:off x="7112000" y="139588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ATS</a:t>
            </a:r>
          </a:p>
        </p:txBody>
      </p:sp>
    </p:spTree>
    <p:extLst>
      <p:ext uri="{BB962C8B-B14F-4D97-AF65-F5344CB8AC3E}">
        <p14:creationId xmlns:p14="http://schemas.microsoft.com/office/powerpoint/2010/main" val="30784050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DA6C4-B71B-42B8-9A86-CCFBC1C45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coupling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9AA72-02DB-46C7-B666-19AD94296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064" y="1472339"/>
            <a:ext cx="11112518" cy="2514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local coupling corrections did not change so much from end Run 1 to Run 2</a:t>
            </a:r>
          </a:p>
          <a:p>
            <a:pPr lvl="1"/>
            <a:r>
              <a:rPr lang="en-US" dirty="0"/>
              <a:t>Two data points are not much statistics! Rotations might have changed this time..</a:t>
            </a:r>
          </a:p>
          <a:p>
            <a:pPr lvl="1"/>
            <a:r>
              <a:rPr lang="en-US" dirty="0"/>
              <a:t>A rough correction at injection can be made</a:t>
            </a:r>
          </a:p>
          <a:p>
            <a:r>
              <a:rPr lang="en-US" dirty="0"/>
              <a:t>Before local correction and arc-by-arc corrections (when needed) are applied the BBQ coupling measurement is less reliable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1183A1-49DB-4425-A5F4-576BEEAB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13</a:t>
            </a:fld>
            <a:endParaRPr lang="en-CH" dirty="0"/>
          </a:p>
        </p:txBody>
      </p:sp>
      <p:pic>
        <p:nvPicPr>
          <p:cNvPr id="5" name="Content Placeholder 6" descr="Chart&#10;&#10;Description automatically generated">
            <a:extLst>
              <a:ext uri="{FF2B5EF4-FFF2-40B4-BE49-F238E27FC236}">
                <a16:creationId xmlns:a16="http://schemas.microsoft.com/office/drawing/2014/main" id="{FF469897-47AF-4281-9BE3-FAE4427403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630118"/>
            <a:ext cx="5986972" cy="20189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D834757-3C8E-4000-B5A9-24D077A5331A}"/>
              </a:ext>
            </a:extLst>
          </p:cNvPr>
          <p:cNvSpPr txBox="1"/>
          <p:nvPr/>
        </p:nvSpPr>
        <p:spPr>
          <a:xfrm>
            <a:off x="1615698" y="4057043"/>
            <a:ext cx="50963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Before and after local coupling correction. Note that the global knobs also have been readjusted. </a:t>
            </a:r>
            <a:endParaRPr lang="en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8AA557A-9563-48EB-92D2-1D1486556E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3727" y="4369453"/>
            <a:ext cx="3975829" cy="227960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E8B909D-2A7E-4BDB-B5A3-CE9464D35131}"/>
              </a:ext>
            </a:extLst>
          </p:cNvPr>
          <p:cNvSpPr txBox="1"/>
          <p:nvPr/>
        </p:nvSpPr>
        <p:spPr>
          <a:xfrm>
            <a:off x="5013702" y="4847095"/>
            <a:ext cx="191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β</a:t>
            </a:r>
            <a:r>
              <a:rPr lang="en-US" dirty="0"/>
              <a:t>*=2 m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785736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73B22-827B-4A69-9030-B36E053F0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we don’t correct the local coupling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64B45C-6902-4B42-9D6E-B52DBA9988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2010 (3.5 TeV) the strength of the arc skew quadrupoles were almost maxed out before the local coupling corrections were implemented</a:t>
            </a:r>
          </a:p>
          <a:p>
            <a:pPr lvl="1"/>
            <a:r>
              <a:rPr lang="en-US" dirty="0"/>
              <a:t>Local corrections needed for the first ramp and squeeze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7CE88A-5361-4534-BE88-0287C1980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14</a:t>
            </a:fld>
            <a:endParaRPr lang="en-CH" dirty="0"/>
          </a:p>
        </p:txBody>
      </p:sp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183C9E4A-569E-4CD1-A865-FE9E0E8008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548" y="3429000"/>
            <a:ext cx="7303842" cy="3149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146404-C85E-4E4A-BF4C-91DAE3273B3D}"/>
              </a:ext>
            </a:extLst>
          </p:cNvPr>
          <p:cNvSpPr txBox="1"/>
          <p:nvPr/>
        </p:nvSpPr>
        <p:spPr>
          <a:xfrm>
            <a:off x="9686737" y="6176963"/>
            <a:ext cx="609664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0" i="0" dirty="0">
                <a:effectLst/>
                <a:latin typeface="Arial" panose="020B0604020202020204" pitchFamily="34" charset="0"/>
              </a:rPr>
              <a:t>Glenn </a:t>
            </a:r>
            <a:r>
              <a:rPr lang="en-US" sz="1100" b="0" i="0" dirty="0" err="1">
                <a:effectLst/>
                <a:latin typeface="Arial" panose="020B0604020202020204" pitchFamily="34" charset="0"/>
              </a:rPr>
              <a:t>Vanbavinckhove</a:t>
            </a:r>
            <a:endParaRPr lang="en-CH" sz="1100" dirty="0"/>
          </a:p>
        </p:txBody>
      </p:sp>
      <p:graphicFrame>
        <p:nvGraphicFramePr>
          <p:cNvPr id="10" name="Table 17">
            <a:extLst>
              <a:ext uri="{FF2B5EF4-FFF2-40B4-BE49-F238E27FC236}">
                <a16:creationId xmlns:a16="http://schemas.microsoft.com/office/drawing/2014/main" id="{A44C000E-850B-4072-9175-755351C46E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336665"/>
              </p:ext>
            </p:extLst>
          </p:nvPr>
        </p:nvGraphicFramePr>
        <p:xfrm>
          <a:off x="8658824" y="4059857"/>
          <a:ext cx="3657601" cy="8351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5463">
                  <a:extLst>
                    <a:ext uri="{9D8B030D-6E8A-4147-A177-3AD203B41FA5}">
                      <a16:colId xmlns:a16="http://schemas.microsoft.com/office/drawing/2014/main" val="284156509"/>
                    </a:ext>
                  </a:extLst>
                </a:gridCol>
                <a:gridCol w="1212138">
                  <a:extLst>
                    <a:ext uri="{9D8B030D-6E8A-4147-A177-3AD203B41FA5}">
                      <a16:colId xmlns:a16="http://schemas.microsoft.com/office/drawing/2014/main" val="3244367299"/>
                    </a:ext>
                  </a:extLst>
                </a:gridCol>
              </a:tblGrid>
              <a:tr h="417577">
                <a:tc>
                  <a:txBody>
                    <a:bodyPr/>
                    <a:lstStyle/>
                    <a:p>
                      <a:r>
                        <a:rPr lang="en-US" dirty="0"/>
                        <a:t>Beam 1 Delta </a:t>
                      </a:r>
                      <a:r>
                        <a:rPr lang="en-US" dirty="0" err="1"/>
                        <a:t>knob|C</a:t>
                      </a:r>
                      <a:r>
                        <a:rPr lang="en-US" dirty="0"/>
                        <a:t>-|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0.046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9303562"/>
                  </a:ext>
                </a:extLst>
              </a:tr>
              <a:tr h="4175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Beam 2 Delta </a:t>
                      </a:r>
                      <a:r>
                        <a:rPr lang="en-US" dirty="0" err="1"/>
                        <a:t>knob|C</a:t>
                      </a:r>
                      <a:r>
                        <a:rPr lang="en-US" dirty="0"/>
                        <a:t>-|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0.022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5763470"/>
                  </a:ext>
                </a:extLst>
              </a:tr>
            </a:tbl>
          </a:graphicData>
        </a:graphic>
      </p:graphicFrame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EBD6D29-10D4-47BD-BD40-94E038247528}"/>
              </a:ext>
            </a:extLst>
          </p:cNvPr>
          <p:cNvCxnSpPr>
            <a:cxnSpLocks/>
          </p:cNvCxnSpPr>
          <p:nvPr/>
        </p:nvCxnSpPr>
        <p:spPr>
          <a:xfrm flipH="1">
            <a:off x="7130751" y="3559488"/>
            <a:ext cx="1153791" cy="10007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184DDB6-0D3F-4C0F-9614-177D5A940837}"/>
              </a:ext>
            </a:extLst>
          </p:cNvPr>
          <p:cNvSpPr txBox="1"/>
          <p:nvPr/>
        </p:nvSpPr>
        <p:spPr>
          <a:xfrm>
            <a:off x="9890942" y="3592289"/>
            <a:ext cx="1777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β </a:t>
            </a:r>
            <a:r>
              <a:rPr lang="en-US" dirty="0"/>
              <a:t>* = 2 m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2884877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2B37C84-F160-4AC6-BF66-A01FDF3701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How do we prepare for this?</a:t>
            </a:r>
            <a:endParaRPr lang="fr-FR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2AF0AEE-F55B-4DE9-9AF8-86102FEB22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592F14-7F35-4DE7-B4C4-952F6AE67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15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6249161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2E8AA-2F49-41FC-A535-27C4AA66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in the CCC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1541E7-2DF4-4884-B096-23BF509A6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16</a:t>
            </a:fld>
            <a:endParaRPr lang="en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B2C10B4-B5F8-4517-9712-B73DFC6D16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010970" cy="4351338"/>
          </a:xfrm>
        </p:spPr>
        <p:txBody>
          <a:bodyPr/>
          <a:lstStyle/>
          <a:p>
            <a:r>
              <a:rPr lang="en-US" dirty="0"/>
              <a:t>Two purposes:</a:t>
            </a:r>
          </a:p>
          <a:p>
            <a:pPr lvl="1"/>
            <a:r>
              <a:rPr lang="en-US" dirty="0"/>
              <a:t>Finding issues and bugs </a:t>
            </a:r>
          </a:p>
          <a:p>
            <a:pPr lvl="1"/>
            <a:r>
              <a:rPr lang="en-US" dirty="0"/>
              <a:t>Train new people and remind the rest of us how to use the applications and calculate the corrections</a:t>
            </a:r>
          </a:p>
          <a:p>
            <a:r>
              <a:rPr lang="en-US" dirty="0"/>
              <a:t>We already had one session but split into 3 different time slots. </a:t>
            </a:r>
          </a:p>
          <a:p>
            <a:pPr lvl="1"/>
            <a:r>
              <a:rPr lang="en-US" dirty="0"/>
              <a:t>We are now in the middle of a second iteration. </a:t>
            </a:r>
            <a:endParaRPr lang="fr-FR" dirty="0"/>
          </a:p>
        </p:txBody>
      </p:sp>
      <p:pic>
        <p:nvPicPr>
          <p:cNvPr id="9" name="Content Placeholder 5" descr="A picture containing text, cluttered&#10;&#10;Description automatically generated">
            <a:extLst>
              <a:ext uri="{FF2B5EF4-FFF2-40B4-BE49-F238E27FC236}">
                <a16:creationId xmlns:a16="http://schemas.microsoft.com/office/drawing/2014/main" id="{CE0A25BC-C0F7-48F5-AA81-DE7ECFC406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63297" y="2716165"/>
            <a:ext cx="3261945" cy="2446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4165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3B37B-42E4-427A-BBCE-18038A6D1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Beta-</a:t>
            </a:r>
            <a:r>
              <a:rPr lang="en-US" dirty="0" err="1"/>
              <a:t>beat.src</a:t>
            </a:r>
            <a:r>
              <a:rPr lang="en-US" dirty="0"/>
              <a:t> and OMC3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23D961-0785-4D02-B787-13D7A9008D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Beta-</a:t>
            </a:r>
            <a:r>
              <a:rPr lang="en-US" dirty="0" err="1"/>
              <a:t>beat.src</a:t>
            </a:r>
            <a:r>
              <a:rPr lang="en-US" dirty="0"/>
              <a:t> was used extensively used in Run 1 and Run 2 so well tested</a:t>
            </a:r>
          </a:p>
          <a:p>
            <a:r>
              <a:rPr lang="en-US" dirty="0"/>
              <a:t>OMC3 more flexible but still needs so more testing and still missing some functionalities</a:t>
            </a:r>
          </a:p>
          <a:p>
            <a:pPr lvl="1"/>
            <a:r>
              <a:rPr lang="en-US" dirty="0"/>
              <a:t>Will use the beam test to continue testing the OMC while using the beta-</a:t>
            </a:r>
            <a:r>
              <a:rPr lang="en-US" dirty="0" err="1"/>
              <a:t>beat.src</a:t>
            </a:r>
            <a:r>
              <a:rPr lang="en-US" dirty="0"/>
              <a:t> as the reference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E3511A-7138-4E02-A028-74CF71539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17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062012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21389-F1EF-4CA2-AC31-4E52A84E5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E2F74-0F6C-49D9-AFD1-8E70150022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053" y="1070251"/>
            <a:ext cx="10515600" cy="4351338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10972-D70B-4545-ADB1-F9EBDC370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4453" y="5600976"/>
            <a:ext cx="2743200" cy="365125"/>
          </a:xfrm>
        </p:spPr>
        <p:txBody>
          <a:bodyPr/>
          <a:lstStyle/>
          <a:p>
            <a:fld id="{88738013-657B-4B02-9E69-27BF69FE3C3C}" type="slidenum">
              <a:rPr lang="en-CH" smtClean="0"/>
              <a:t>18</a:t>
            </a:fld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11ECC5-B03C-4AE5-A754-AC7F6DFCD2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33" y="935313"/>
            <a:ext cx="3787855" cy="37184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206DE8-CA94-4815-AB4F-CF2C6A62B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032" y="1074170"/>
            <a:ext cx="3799680" cy="35796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CDB9E4-9F72-4448-A63A-D0CC82763D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1597" y="1017278"/>
            <a:ext cx="3843362" cy="27049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A95F267-F4AE-4BEA-8533-7032A4CA5BCC}"/>
              </a:ext>
            </a:extLst>
          </p:cNvPr>
          <p:cNvSpPr txBox="1"/>
          <p:nvPr/>
        </p:nvSpPr>
        <p:spPr>
          <a:xfrm>
            <a:off x="191133" y="4910901"/>
            <a:ext cx="3904089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Do the essential checks of equipment and software</a:t>
            </a:r>
            <a:endParaRPr lang="fr-FR" sz="14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3BCACD9-9F4A-4A43-B9DE-D718F78DB434}"/>
              </a:ext>
            </a:extLst>
          </p:cNvPr>
          <p:cNvCxnSpPr>
            <a:cxnSpLocks/>
          </p:cNvCxnSpPr>
          <p:nvPr/>
        </p:nvCxnSpPr>
        <p:spPr>
          <a:xfrm>
            <a:off x="2329731" y="2862469"/>
            <a:ext cx="664268" cy="20204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4C437ADA-57D6-4175-8D55-0675A536EB2E}"/>
              </a:ext>
            </a:extLst>
          </p:cNvPr>
          <p:cNvSpPr/>
          <p:nvPr/>
        </p:nvSpPr>
        <p:spPr>
          <a:xfrm>
            <a:off x="127220" y="935313"/>
            <a:ext cx="3904090" cy="19271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13F385-DF49-437D-A310-5E2BDB17767F}"/>
              </a:ext>
            </a:extLst>
          </p:cNvPr>
          <p:cNvSpPr/>
          <p:nvPr/>
        </p:nvSpPr>
        <p:spPr>
          <a:xfrm>
            <a:off x="194606" y="3244133"/>
            <a:ext cx="3836704" cy="3896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620697-4658-4624-90F4-3636BFB09AA7}"/>
              </a:ext>
            </a:extLst>
          </p:cNvPr>
          <p:cNvSpPr txBox="1"/>
          <p:nvPr/>
        </p:nvSpPr>
        <p:spPr>
          <a:xfrm>
            <a:off x="4233264" y="4898369"/>
            <a:ext cx="346042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Calculate the corrections: local coupling and global beta-beat</a:t>
            </a:r>
            <a:endParaRPr lang="fr-FR" sz="14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E5E948D-350F-423D-B01E-448763B045C2}"/>
              </a:ext>
            </a:extLst>
          </p:cNvPr>
          <p:cNvCxnSpPr>
            <a:cxnSpLocks/>
            <a:endCxn id="16" idx="0"/>
          </p:cNvCxnSpPr>
          <p:nvPr/>
        </p:nvCxnSpPr>
        <p:spPr>
          <a:xfrm>
            <a:off x="2186608" y="3633747"/>
            <a:ext cx="3776869" cy="12646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35DA6C4-9595-4C96-9350-F1A052BB874E}"/>
              </a:ext>
            </a:extLst>
          </p:cNvPr>
          <p:cNvSpPr/>
          <p:nvPr/>
        </p:nvSpPr>
        <p:spPr>
          <a:xfrm>
            <a:off x="188294" y="4264198"/>
            <a:ext cx="3787854" cy="3896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976E411-B6A9-4661-A1E5-8124C0FEB0AB}"/>
              </a:ext>
            </a:extLst>
          </p:cNvPr>
          <p:cNvCxnSpPr>
            <a:cxnSpLocks/>
            <a:stCxn id="22" idx="3"/>
          </p:cNvCxnSpPr>
          <p:nvPr/>
        </p:nvCxnSpPr>
        <p:spPr>
          <a:xfrm>
            <a:off x="3976148" y="4459005"/>
            <a:ext cx="4052586" cy="4239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9A3256D-9800-42C2-9B4E-AAEE3AE16790}"/>
              </a:ext>
            </a:extLst>
          </p:cNvPr>
          <p:cNvSpPr txBox="1"/>
          <p:nvPr/>
        </p:nvSpPr>
        <p:spPr>
          <a:xfrm>
            <a:off x="7845923" y="4910901"/>
            <a:ext cx="3460426" cy="52322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MCS, Q’’ and potentially a re-validation of the corrections if needed </a:t>
            </a:r>
            <a:endParaRPr lang="fr-FR" sz="14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A2D28E9-EA05-41BC-9C6F-8F6BA62D9DC8}"/>
              </a:ext>
            </a:extLst>
          </p:cNvPr>
          <p:cNvSpPr/>
          <p:nvPr/>
        </p:nvSpPr>
        <p:spPr>
          <a:xfrm>
            <a:off x="174618" y="4267873"/>
            <a:ext cx="3801529" cy="389614"/>
          </a:xfrm>
          <a:prstGeom prst="rect">
            <a:avLst/>
          </a:prstGeom>
          <a:solidFill>
            <a:srgbClr val="339933">
              <a:alpha val="3686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57015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52090-C8EB-4A16-9CBF-00FC16E06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Counteract the coupling drift at injection</a:t>
            </a:r>
          </a:p>
        </p:txBody>
      </p:sp>
      <p:pic>
        <p:nvPicPr>
          <p:cNvPr id="6" name="Content Placeholder 5" descr="Chart, waterfall chart&#10;&#10;Description automatically generated">
            <a:extLst>
              <a:ext uri="{FF2B5EF4-FFF2-40B4-BE49-F238E27FC236}">
                <a16:creationId xmlns:a16="http://schemas.microsoft.com/office/drawing/2014/main" id="{1FB99200-5ECD-4DE7-8EB2-868FF5303D9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426" y="1524456"/>
            <a:ext cx="5445374" cy="2302109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8AF49-C45C-4D74-8A68-75DAE8624A2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We change the setting of each of the MCS arc-by-arc</a:t>
            </a:r>
          </a:p>
          <a:p>
            <a:pPr lvl="1"/>
            <a:r>
              <a:rPr lang="en-GB" dirty="0"/>
              <a:t>Measure the change to 	C-</a:t>
            </a:r>
          </a:p>
          <a:p>
            <a:pPr lvl="1"/>
            <a:r>
              <a:rPr lang="en-GB" dirty="0"/>
              <a:t>Stayed constant between 6 months in Run 2.</a:t>
            </a:r>
          </a:p>
          <a:p>
            <a:r>
              <a:rPr lang="en-GB" dirty="0"/>
              <a:t>Based on this measurement we could potentially have an uneven dynamic b3-compensation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9280A1-2F27-4D6D-8017-A345B62AB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19</a:t>
            </a:fld>
            <a:endParaRPr lang="en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37ABCE-95C7-4587-917B-F28956C508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867" y="3887263"/>
            <a:ext cx="3878580" cy="266723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682C73-A48E-4442-A011-AEEF269BA5FA}"/>
              </a:ext>
            </a:extLst>
          </p:cNvPr>
          <p:cNvSpPr txBox="1"/>
          <p:nvPr/>
        </p:nvSpPr>
        <p:spPr>
          <a:xfrm>
            <a:off x="8051800" y="6123543"/>
            <a:ext cx="250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4"/>
              </a:rPr>
              <a:t>T. Persson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68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21389-F1EF-4CA2-AC31-4E52A84E5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E2F74-0F6C-49D9-AFD1-8E70150022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053" y="1070251"/>
            <a:ext cx="10515600" cy="4351338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10972-D70B-4545-ADB1-F9EBDC370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4453" y="5600976"/>
            <a:ext cx="2743200" cy="365125"/>
          </a:xfrm>
        </p:spPr>
        <p:txBody>
          <a:bodyPr/>
          <a:lstStyle/>
          <a:p>
            <a:fld id="{88738013-657B-4B02-9E69-27BF69FE3C3C}" type="slidenum">
              <a:rPr lang="en-CH" smtClean="0"/>
              <a:t>2</a:t>
            </a:fld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11ECC5-B03C-4AE5-A754-AC7F6DFCD2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33" y="935313"/>
            <a:ext cx="3787855" cy="37184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206DE8-CA94-4815-AB4F-CF2C6A62B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032" y="1074170"/>
            <a:ext cx="3799680" cy="35796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CDB9E4-9F72-4448-A63A-D0CC82763D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1597" y="1017278"/>
            <a:ext cx="3843362" cy="27049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A95F267-F4AE-4BEA-8533-7032A4CA5BCC}"/>
              </a:ext>
            </a:extLst>
          </p:cNvPr>
          <p:cNvSpPr txBox="1"/>
          <p:nvPr/>
        </p:nvSpPr>
        <p:spPr>
          <a:xfrm>
            <a:off x="191133" y="4910901"/>
            <a:ext cx="3904089" cy="307777"/>
          </a:xfrm>
          <a:prstGeom prst="rect">
            <a:avLst/>
          </a:prstGeom>
          <a:solidFill>
            <a:srgbClr val="33993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Do the essential checks of equipment and software</a:t>
            </a:r>
            <a:endParaRPr lang="fr-FR" sz="14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3BCACD9-9F4A-4A43-B9DE-D718F78DB434}"/>
              </a:ext>
            </a:extLst>
          </p:cNvPr>
          <p:cNvCxnSpPr>
            <a:cxnSpLocks/>
          </p:cNvCxnSpPr>
          <p:nvPr/>
        </p:nvCxnSpPr>
        <p:spPr>
          <a:xfrm>
            <a:off x="2329731" y="2862469"/>
            <a:ext cx="664268" cy="20204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4C437ADA-57D6-4175-8D55-0675A536EB2E}"/>
              </a:ext>
            </a:extLst>
          </p:cNvPr>
          <p:cNvSpPr/>
          <p:nvPr/>
        </p:nvSpPr>
        <p:spPr>
          <a:xfrm>
            <a:off x="127220" y="935313"/>
            <a:ext cx="3904090" cy="1927156"/>
          </a:xfrm>
          <a:prstGeom prst="rect">
            <a:avLst/>
          </a:prstGeom>
          <a:solidFill>
            <a:srgbClr val="339933">
              <a:alpha val="3686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13F385-DF49-437D-A310-5E2BDB17767F}"/>
              </a:ext>
            </a:extLst>
          </p:cNvPr>
          <p:cNvSpPr/>
          <p:nvPr/>
        </p:nvSpPr>
        <p:spPr>
          <a:xfrm>
            <a:off x="194606" y="3244133"/>
            <a:ext cx="3836704" cy="3896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35DA6C4-9595-4C96-9350-F1A052BB874E}"/>
              </a:ext>
            </a:extLst>
          </p:cNvPr>
          <p:cNvSpPr/>
          <p:nvPr/>
        </p:nvSpPr>
        <p:spPr>
          <a:xfrm>
            <a:off x="188294" y="4264198"/>
            <a:ext cx="3787854" cy="3896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952A17A-CA56-40B1-AB13-F25ADBBFA22A}"/>
              </a:ext>
            </a:extLst>
          </p:cNvPr>
          <p:cNvSpPr/>
          <p:nvPr/>
        </p:nvSpPr>
        <p:spPr>
          <a:xfrm>
            <a:off x="8448756" y="1657847"/>
            <a:ext cx="3663730" cy="2423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39D0CC-FA2A-4F3D-9F6E-4A1AB1B91E1B}"/>
              </a:ext>
            </a:extLst>
          </p:cNvPr>
          <p:cNvSpPr txBox="1"/>
          <p:nvPr/>
        </p:nvSpPr>
        <p:spPr>
          <a:xfrm>
            <a:off x="2360728" y="5784657"/>
            <a:ext cx="6981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 that the dates are likely to shift. Already starting day could potentially be 2 days ahead of schedule!!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38199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86D81-41F5-4A51-8F03-B9B1C63B8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Measuring Q’’ and Q’’’</a:t>
            </a:r>
          </a:p>
        </p:txBody>
      </p:sp>
      <p:pic>
        <p:nvPicPr>
          <p:cNvPr id="6" name="Content Placeholder 5" descr="Chart, line chart&#10;&#10;Description automatically generated">
            <a:extLst>
              <a:ext uri="{FF2B5EF4-FFF2-40B4-BE49-F238E27FC236}">
                <a16:creationId xmlns:a16="http://schemas.microsoft.com/office/drawing/2014/main" id="{F4ADA20B-2BFD-43EE-A203-FDE613ECFE9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278" y="1319934"/>
            <a:ext cx="3937000" cy="2757211"/>
          </a:xfr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32513C8-65E3-4238-8F2B-D95524F3D7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30832"/>
            <a:ext cx="5181600" cy="4351338"/>
          </a:xfrm>
        </p:spPr>
        <p:txBody>
          <a:bodyPr/>
          <a:lstStyle/>
          <a:p>
            <a:r>
              <a:rPr lang="en-GB" dirty="0"/>
              <a:t>Interesting to compare to previous years</a:t>
            </a:r>
          </a:p>
          <a:p>
            <a:pPr lvl="1"/>
            <a:r>
              <a:rPr lang="en-GB" dirty="0"/>
              <a:t>Help to constrain a beam-based corrections	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4C4A3C-C8F5-4345-BA7C-443F776F5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20</a:t>
            </a:fld>
            <a:endParaRPr lang="en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3D25DD-443F-4440-B4D6-25E372BB9A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047" y="4077145"/>
            <a:ext cx="3773463" cy="2644330"/>
          </a:xfrm>
          <a:prstGeom prst="rect">
            <a:avLst/>
          </a:prstGeom>
        </p:spPr>
      </p:pic>
      <p:pic>
        <p:nvPicPr>
          <p:cNvPr id="11" name="Content Placeholder 5" descr="Chart, scatter chart&#10;&#10;Description automatically generated">
            <a:extLst>
              <a:ext uri="{FF2B5EF4-FFF2-40B4-BE49-F238E27FC236}">
                <a16:creationId xmlns:a16="http://schemas.microsoft.com/office/drawing/2014/main" id="{73277B7D-0314-455A-82FA-BBFDBF25D1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628" y="3606501"/>
            <a:ext cx="4459943" cy="311497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7732637-06E3-427F-AA57-C766AA67AFC3}"/>
              </a:ext>
            </a:extLst>
          </p:cNvPr>
          <p:cNvSpPr txBox="1"/>
          <p:nvPr/>
        </p:nvSpPr>
        <p:spPr>
          <a:xfrm>
            <a:off x="9982200" y="6478545"/>
            <a:ext cx="1213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5"/>
              </a:rPr>
              <a:t>E. Maclean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27166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C95CF-4998-438B-8701-A9DC86F6C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Exotic K-modulation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B3803F-4217-48AE-92D8-FFE9FA1787A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K-modulation sector-by-sector (4h) </a:t>
            </a:r>
          </a:p>
          <a:p>
            <a:pPr lvl="1"/>
            <a:r>
              <a:rPr lang="en-US" dirty="0"/>
              <a:t>Will give an independent measurement of the average beta-function</a:t>
            </a:r>
          </a:p>
          <a:p>
            <a:pPr lvl="1"/>
            <a:r>
              <a:rPr lang="en-US" dirty="0"/>
              <a:t>Also try the functionality to trim the Q2 for example</a:t>
            </a:r>
          </a:p>
          <a:p>
            <a:endParaRPr lang="fr-FR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C1E242-22C6-4CD9-9279-21597D5E184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CD28AE-727F-4020-B3F3-EBCAF8E90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21</a:t>
            </a:fld>
            <a:endParaRPr lang="en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BEBDAF-2914-4778-95F8-863634E264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427" y="2496033"/>
            <a:ext cx="54864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2305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21389-F1EF-4CA2-AC31-4E52A84E5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E2F74-0F6C-49D9-AFD1-8E70150022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053" y="1070251"/>
            <a:ext cx="10515600" cy="4351338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10972-D70B-4545-ADB1-F9EBDC370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4453" y="5600976"/>
            <a:ext cx="2743200" cy="365125"/>
          </a:xfrm>
        </p:spPr>
        <p:txBody>
          <a:bodyPr/>
          <a:lstStyle/>
          <a:p>
            <a:fld id="{88738013-657B-4B02-9E69-27BF69FE3C3C}" type="slidenum">
              <a:rPr lang="en-CH" smtClean="0"/>
              <a:t>22</a:t>
            </a:fld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11ECC5-B03C-4AE5-A754-AC7F6DFCD2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33" y="935313"/>
            <a:ext cx="3787855" cy="37184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206DE8-CA94-4815-AB4F-CF2C6A62B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032" y="1074170"/>
            <a:ext cx="3799680" cy="35796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CDB9E4-9F72-4448-A63A-D0CC82763D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1597" y="1017278"/>
            <a:ext cx="3843362" cy="27049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A95F267-F4AE-4BEA-8533-7032A4CA5BCC}"/>
              </a:ext>
            </a:extLst>
          </p:cNvPr>
          <p:cNvSpPr txBox="1"/>
          <p:nvPr/>
        </p:nvSpPr>
        <p:spPr>
          <a:xfrm>
            <a:off x="191133" y="4910901"/>
            <a:ext cx="3904089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Do the essential checks of equipment and software</a:t>
            </a:r>
            <a:endParaRPr lang="fr-FR" sz="1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C437ADA-57D6-4175-8D55-0675A536EB2E}"/>
              </a:ext>
            </a:extLst>
          </p:cNvPr>
          <p:cNvSpPr/>
          <p:nvPr/>
        </p:nvSpPr>
        <p:spPr>
          <a:xfrm>
            <a:off x="127220" y="935313"/>
            <a:ext cx="3904090" cy="19271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13F385-DF49-437D-A310-5E2BDB17767F}"/>
              </a:ext>
            </a:extLst>
          </p:cNvPr>
          <p:cNvSpPr/>
          <p:nvPr/>
        </p:nvSpPr>
        <p:spPr>
          <a:xfrm>
            <a:off x="194606" y="3244133"/>
            <a:ext cx="3836704" cy="3896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620697-4658-4624-90F4-3636BFB09AA7}"/>
              </a:ext>
            </a:extLst>
          </p:cNvPr>
          <p:cNvSpPr txBox="1"/>
          <p:nvPr/>
        </p:nvSpPr>
        <p:spPr>
          <a:xfrm>
            <a:off x="4233264" y="4898369"/>
            <a:ext cx="346042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Calculate the corrections: local coupling and global beta-beat</a:t>
            </a:r>
            <a:endParaRPr lang="fr-FR" sz="14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35DA6C4-9595-4C96-9350-F1A052BB874E}"/>
              </a:ext>
            </a:extLst>
          </p:cNvPr>
          <p:cNvSpPr/>
          <p:nvPr/>
        </p:nvSpPr>
        <p:spPr>
          <a:xfrm>
            <a:off x="188294" y="4264198"/>
            <a:ext cx="3787854" cy="3896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976E411-B6A9-4661-A1E5-8124C0FEB0AB}"/>
              </a:ext>
            </a:extLst>
          </p:cNvPr>
          <p:cNvCxnSpPr>
            <a:cxnSpLocks/>
            <a:stCxn id="22" idx="3"/>
          </p:cNvCxnSpPr>
          <p:nvPr/>
        </p:nvCxnSpPr>
        <p:spPr>
          <a:xfrm>
            <a:off x="3976148" y="4459005"/>
            <a:ext cx="4052586" cy="4239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9A3256D-9800-42C2-9B4E-AAEE3AE16790}"/>
              </a:ext>
            </a:extLst>
          </p:cNvPr>
          <p:cNvSpPr txBox="1"/>
          <p:nvPr/>
        </p:nvSpPr>
        <p:spPr>
          <a:xfrm>
            <a:off x="7845923" y="4910901"/>
            <a:ext cx="346042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MCS, Q’’ and potentially a re-validation of the corrections if needed </a:t>
            </a:r>
            <a:endParaRPr lang="fr-FR" sz="14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952A17A-CA56-40B1-AB13-F25ADBBFA22A}"/>
              </a:ext>
            </a:extLst>
          </p:cNvPr>
          <p:cNvSpPr/>
          <p:nvPr/>
        </p:nvSpPr>
        <p:spPr>
          <a:xfrm>
            <a:off x="8448756" y="1657847"/>
            <a:ext cx="3663730" cy="2423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195DB48-D049-4B68-81B4-DF83C8DE8E61}"/>
              </a:ext>
            </a:extLst>
          </p:cNvPr>
          <p:cNvCxnSpPr/>
          <p:nvPr/>
        </p:nvCxnSpPr>
        <p:spPr>
          <a:xfrm>
            <a:off x="10281036" y="1924216"/>
            <a:ext cx="0" cy="1995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12737E06-3AE5-4E70-AB12-C7F2CC02BD69}"/>
              </a:ext>
            </a:extLst>
          </p:cNvPr>
          <p:cNvSpPr txBox="1"/>
          <p:nvPr/>
        </p:nvSpPr>
        <p:spPr>
          <a:xfrm>
            <a:off x="8322885" y="3972966"/>
            <a:ext cx="3460426" cy="523220"/>
          </a:xfrm>
          <a:prstGeom prst="rect">
            <a:avLst/>
          </a:prstGeom>
          <a:solidFill>
            <a:srgbClr val="33993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Potentially the 60 deg phase advance (4 people needed + collimation experts )</a:t>
            </a:r>
            <a:endParaRPr lang="fr-FR" sz="14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BA5425D-1F3E-4273-8ED6-1D6DA044786F}"/>
              </a:ext>
            </a:extLst>
          </p:cNvPr>
          <p:cNvSpPr/>
          <p:nvPr/>
        </p:nvSpPr>
        <p:spPr>
          <a:xfrm>
            <a:off x="8448757" y="1658662"/>
            <a:ext cx="3663730" cy="241555"/>
          </a:xfrm>
          <a:prstGeom prst="rect">
            <a:avLst/>
          </a:prstGeom>
          <a:solidFill>
            <a:srgbClr val="339933">
              <a:alpha val="3686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18972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71E69-FDE9-4D47-A9C8-F89B1C3C0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60 deg phase advance optics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692AD-552D-4289-82C6-33AD88C1C8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Try the 60 deg phase advance optics (8h)</a:t>
            </a:r>
            <a:endParaRPr lang="en-US" dirty="0"/>
          </a:p>
          <a:p>
            <a:pPr lvl="1"/>
            <a:r>
              <a:rPr lang="en-US" dirty="0"/>
              <a:t>Designed for a higher energy LHC (replace every third dipole to 11 T) but would also probe the errors differently and would help to constrain the corrections further</a:t>
            </a:r>
          </a:p>
          <a:p>
            <a:pPr lvl="1"/>
            <a:r>
              <a:rPr lang="en-US" dirty="0"/>
              <a:t>Significant different so will also help understand orbit errors</a:t>
            </a:r>
          </a:p>
          <a:p>
            <a:pPr lvl="1"/>
            <a:r>
              <a:rPr lang="en-US" dirty="0"/>
              <a:t>Could bring insight into BPM calibration errors as well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94A0CD-4426-4C2D-A79E-5C00CC26F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23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44626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22693-A70C-4EA1-9D1F-5BE6D4553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9313" y="-86697"/>
            <a:ext cx="10515600" cy="1325563"/>
          </a:xfrm>
        </p:spPr>
        <p:txBody>
          <a:bodyPr/>
          <a:lstStyle/>
          <a:p>
            <a:r>
              <a:rPr lang="en-GB" dirty="0"/>
              <a:t>60 deg phase advance optics</a:t>
            </a:r>
          </a:p>
        </p:txBody>
      </p:sp>
      <p:pic>
        <p:nvPicPr>
          <p:cNvPr id="6" name="Content Placeholder 5" descr="Table&#10;&#10;Description automatically generated">
            <a:extLst>
              <a:ext uri="{FF2B5EF4-FFF2-40B4-BE49-F238E27FC236}">
                <a16:creationId xmlns:a16="http://schemas.microsoft.com/office/drawing/2014/main" id="{1561BB30-CE6B-4EFA-983C-179669C3BF5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932" y="3211694"/>
            <a:ext cx="5681868" cy="3102912"/>
          </a:xfr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47B1E58-817F-4E3C-99D0-D5893D7F62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55148" y="1374221"/>
            <a:ext cx="10634870" cy="2829713"/>
          </a:xfrm>
        </p:spPr>
        <p:txBody>
          <a:bodyPr/>
          <a:lstStyle/>
          <a:p>
            <a:r>
              <a:rPr lang="en-GB" dirty="0"/>
              <a:t>Would be a different optics with different settings  </a:t>
            </a:r>
          </a:p>
          <a:p>
            <a:pPr lvl="1"/>
            <a:r>
              <a:rPr lang="en-GB" dirty="0"/>
              <a:t>Help identifying underlying alignment and magnetic errors</a:t>
            </a:r>
          </a:p>
          <a:p>
            <a:pPr lvl="1"/>
            <a:r>
              <a:rPr lang="en-GB" dirty="0"/>
              <a:t>In particular the momentum compaction factor is different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A2B4FA-2909-43B4-BA42-8000C918F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24</a:t>
            </a:fld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58E8B2-085E-4D73-84BF-E812B1B7920D}"/>
              </a:ext>
            </a:extLst>
          </p:cNvPr>
          <p:cNvSpPr txBox="1"/>
          <p:nvPr/>
        </p:nvSpPr>
        <p:spPr>
          <a:xfrm>
            <a:off x="9448800" y="63563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J. Keintzel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0372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12DCA-A078-4051-AA78-7D410BAE2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5F1CE0-B52E-4603-998F-62D632C99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25</a:t>
            </a:fld>
            <a:endParaRPr lang="en-CH" dirty="0"/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28966BE8-7000-4930-AE32-BEEFABE22F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568" y="1551062"/>
            <a:ext cx="8776151" cy="4343623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B972CF-42E8-482F-AB31-BF5338B4A54A}"/>
              </a:ext>
            </a:extLst>
          </p:cNvPr>
          <p:cNvSpPr txBox="1"/>
          <p:nvPr/>
        </p:nvSpPr>
        <p:spPr>
          <a:xfrm>
            <a:off x="8305800" y="619873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J. Keintzel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21061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7D753-9BF0-4335-B29B-C4DA61AC6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9B9CC45-F72E-4BA7-91B5-8D14549513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628" y="136525"/>
            <a:ext cx="9101469" cy="474062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89D12A-09CF-495B-9FD5-A9052C0AD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26</a:t>
            </a:fld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6E50E2-CB04-419A-9AA4-23C2D3825DA8}"/>
              </a:ext>
            </a:extLst>
          </p:cNvPr>
          <p:cNvSpPr txBox="1"/>
          <p:nvPr/>
        </p:nvSpPr>
        <p:spPr>
          <a:xfrm>
            <a:off x="8610600" y="645391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J. Keintzel 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E42C0BA-7DB6-45AB-B3A4-C6865C7B3C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3284" y="4842048"/>
            <a:ext cx="6286500" cy="1981200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028472E-69B7-499E-820B-064CF5F94CD8}"/>
              </a:ext>
            </a:extLst>
          </p:cNvPr>
          <p:cNvSpPr/>
          <p:nvPr/>
        </p:nvSpPr>
        <p:spPr>
          <a:xfrm>
            <a:off x="3378200" y="2370667"/>
            <a:ext cx="6180667" cy="3158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/>
              <a:t>Takeaway: </a:t>
            </a:r>
            <a:r>
              <a:rPr lang="en-GB" sz="2800" u="sng" dirty="0"/>
              <a:t>Around 3% error</a:t>
            </a:r>
            <a:r>
              <a:rPr lang="en-GB" sz="2800" dirty="0"/>
              <a:t> tentatively attributed to the arc BPMs </a:t>
            </a:r>
            <a:r>
              <a:rPr lang="en-US" sz="2800" dirty="0"/>
              <a:t>-&gt; </a:t>
            </a:r>
            <a:r>
              <a:rPr lang="en-US" sz="2800" u="sng" dirty="0"/>
              <a:t>IR BPM calibration</a:t>
            </a:r>
            <a:r>
              <a:rPr lang="en-US" sz="2800" dirty="0"/>
              <a:t> from ballistic optics are also off because the method uses the arc BPMs </a:t>
            </a:r>
            <a:r>
              <a:rPr lang="en-GB" sz="28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70503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E5101-63D4-4FB9-B7FA-BEC311E7D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Content Placeholder 5" descr="Chart&#10;&#10;Description automatically generated with medium confidence">
            <a:extLst>
              <a:ext uri="{FF2B5EF4-FFF2-40B4-BE49-F238E27FC236}">
                <a16:creationId xmlns:a16="http://schemas.microsoft.com/office/drawing/2014/main" id="{0B9B319A-420E-403E-AA85-3376659026A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504" y="1590711"/>
            <a:ext cx="8642794" cy="4330923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981386-3C33-4455-B3E9-46F0E5CF4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27</a:t>
            </a:fld>
            <a:endParaRPr lang="en-CH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377500-D11D-447F-BF77-BCDD87073DCD}"/>
              </a:ext>
            </a:extLst>
          </p:cNvPr>
          <p:cNvSpPr/>
          <p:nvPr/>
        </p:nvSpPr>
        <p:spPr>
          <a:xfrm>
            <a:off x="6096000" y="2774197"/>
            <a:ext cx="1207576" cy="1420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6F985F-9193-4CF8-A416-A097D8989A93}"/>
              </a:ext>
            </a:extLst>
          </p:cNvPr>
          <p:cNvSpPr txBox="1"/>
          <p:nvPr/>
        </p:nvSpPr>
        <p:spPr>
          <a:xfrm>
            <a:off x="2673852" y="6042801"/>
            <a:ext cx="710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At the moment we are only interested in a single pilot bunch</a:t>
            </a:r>
            <a:endParaRPr lang="fr-FR" u="sng" dirty="0"/>
          </a:p>
        </p:txBody>
      </p:sp>
    </p:spTree>
    <p:extLst>
      <p:ext uri="{BB962C8B-B14F-4D97-AF65-F5344CB8AC3E}">
        <p14:creationId xmlns:p14="http://schemas.microsoft.com/office/powerpoint/2010/main" val="3660839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21389-F1EF-4CA2-AC31-4E52A84E5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E2F74-0F6C-49D9-AFD1-8E70150022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053" y="1070251"/>
            <a:ext cx="10515600" cy="4351338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A10972-D70B-4545-ADB1-F9EBDC370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4453" y="5600976"/>
            <a:ext cx="2743200" cy="365125"/>
          </a:xfrm>
        </p:spPr>
        <p:txBody>
          <a:bodyPr/>
          <a:lstStyle/>
          <a:p>
            <a:fld id="{88738013-657B-4B02-9E69-27BF69FE3C3C}" type="slidenum">
              <a:rPr lang="en-CH" smtClean="0"/>
              <a:t>28</a:t>
            </a:fld>
            <a:endParaRPr lang="en-CH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11ECC5-B03C-4AE5-A754-AC7F6DFCD2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33" y="935313"/>
            <a:ext cx="3787855" cy="37184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206DE8-CA94-4815-AB4F-CF2C6A62B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032" y="1074170"/>
            <a:ext cx="3799680" cy="35796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CDB9E4-9F72-4448-A63A-D0CC82763D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1597" y="1017278"/>
            <a:ext cx="3843362" cy="27049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A95F267-F4AE-4BEA-8533-7032A4CA5BCC}"/>
              </a:ext>
            </a:extLst>
          </p:cNvPr>
          <p:cNvSpPr txBox="1"/>
          <p:nvPr/>
        </p:nvSpPr>
        <p:spPr>
          <a:xfrm>
            <a:off x="191133" y="4910901"/>
            <a:ext cx="3904089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Do the essential checks of equipment and software</a:t>
            </a:r>
            <a:endParaRPr lang="fr-FR" sz="14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3BCACD9-9F4A-4A43-B9DE-D718F78DB434}"/>
              </a:ext>
            </a:extLst>
          </p:cNvPr>
          <p:cNvCxnSpPr>
            <a:cxnSpLocks/>
          </p:cNvCxnSpPr>
          <p:nvPr/>
        </p:nvCxnSpPr>
        <p:spPr>
          <a:xfrm>
            <a:off x="2329731" y="2862469"/>
            <a:ext cx="664268" cy="20204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4C437ADA-57D6-4175-8D55-0675A536EB2E}"/>
              </a:ext>
            </a:extLst>
          </p:cNvPr>
          <p:cNvSpPr/>
          <p:nvPr/>
        </p:nvSpPr>
        <p:spPr>
          <a:xfrm>
            <a:off x="127220" y="935313"/>
            <a:ext cx="3904090" cy="19271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13F385-DF49-437D-A310-5E2BDB17767F}"/>
              </a:ext>
            </a:extLst>
          </p:cNvPr>
          <p:cNvSpPr/>
          <p:nvPr/>
        </p:nvSpPr>
        <p:spPr>
          <a:xfrm>
            <a:off x="4310173" y="3890004"/>
            <a:ext cx="3836704" cy="3896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620697-4658-4624-90F4-3636BFB09AA7}"/>
              </a:ext>
            </a:extLst>
          </p:cNvPr>
          <p:cNvSpPr txBox="1"/>
          <p:nvPr/>
        </p:nvSpPr>
        <p:spPr>
          <a:xfrm>
            <a:off x="4233264" y="4898369"/>
            <a:ext cx="3460426" cy="738664"/>
          </a:xfrm>
          <a:prstGeom prst="rect">
            <a:avLst/>
          </a:prstGeom>
          <a:solidFill>
            <a:srgbClr val="4472C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If there is interest, we could also try the aperture measurements with the AC-dipole </a:t>
            </a:r>
          </a:p>
          <a:p>
            <a:r>
              <a:rPr lang="en-US" sz="1400" dirty="0"/>
              <a:t>-&gt; Amplitude detuning for free</a:t>
            </a:r>
            <a:endParaRPr lang="fr-FR" sz="14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E5E948D-350F-423D-B01E-448763B045C2}"/>
              </a:ext>
            </a:extLst>
          </p:cNvPr>
          <p:cNvCxnSpPr>
            <a:cxnSpLocks/>
            <a:stCxn id="15" idx="2"/>
            <a:endCxn id="16" idx="0"/>
          </p:cNvCxnSpPr>
          <p:nvPr/>
        </p:nvCxnSpPr>
        <p:spPr>
          <a:xfrm flipH="1">
            <a:off x="5963477" y="4279618"/>
            <a:ext cx="265048" cy="6187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35DA6C4-9595-4C96-9350-F1A052BB874E}"/>
              </a:ext>
            </a:extLst>
          </p:cNvPr>
          <p:cNvSpPr/>
          <p:nvPr/>
        </p:nvSpPr>
        <p:spPr>
          <a:xfrm>
            <a:off x="188294" y="4264198"/>
            <a:ext cx="3787854" cy="3896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976E411-B6A9-4661-A1E5-8124C0FEB0AB}"/>
              </a:ext>
            </a:extLst>
          </p:cNvPr>
          <p:cNvCxnSpPr>
            <a:cxnSpLocks/>
            <a:stCxn id="22" idx="3"/>
          </p:cNvCxnSpPr>
          <p:nvPr/>
        </p:nvCxnSpPr>
        <p:spPr>
          <a:xfrm>
            <a:off x="3976148" y="4459005"/>
            <a:ext cx="4052586" cy="4239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9A3256D-9800-42C2-9B4E-AAEE3AE16790}"/>
              </a:ext>
            </a:extLst>
          </p:cNvPr>
          <p:cNvSpPr txBox="1"/>
          <p:nvPr/>
        </p:nvSpPr>
        <p:spPr>
          <a:xfrm>
            <a:off x="7845923" y="4910901"/>
            <a:ext cx="346042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MCS, Q’’ and potentially a re-validation of the corrections if needed </a:t>
            </a:r>
            <a:endParaRPr lang="fr-FR" sz="14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952A17A-CA56-40B1-AB13-F25ADBBFA22A}"/>
              </a:ext>
            </a:extLst>
          </p:cNvPr>
          <p:cNvSpPr/>
          <p:nvPr/>
        </p:nvSpPr>
        <p:spPr>
          <a:xfrm>
            <a:off x="8448756" y="1657847"/>
            <a:ext cx="3663730" cy="2423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195DB48-D049-4B68-81B4-DF83C8DE8E61}"/>
              </a:ext>
            </a:extLst>
          </p:cNvPr>
          <p:cNvCxnSpPr/>
          <p:nvPr/>
        </p:nvCxnSpPr>
        <p:spPr>
          <a:xfrm>
            <a:off x="10281036" y="1924216"/>
            <a:ext cx="0" cy="1995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12737E06-3AE5-4E70-AB12-C7F2CC02BD69}"/>
              </a:ext>
            </a:extLst>
          </p:cNvPr>
          <p:cNvSpPr txBox="1"/>
          <p:nvPr/>
        </p:nvSpPr>
        <p:spPr>
          <a:xfrm>
            <a:off x="8322885" y="3972966"/>
            <a:ext cx="346042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Potentially the 60 deg phase advance (4 people needed + collimation experts)</a:t>
            </a:r>
            <a:endParaRPr lang="fr-FR" sz="14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32F631F-AA97-4173-BEAA-63B3D79A5F6D}"/>
              </a:ext>
            </a:extLst>
          </p:cNvPr>
          <p:cNvSpPr/>
          <p:nvPr/>
        </p:nvSpPr>
        <p:spPr>
          <a:xfrm>
            <a:off x="4310172" y="3890004"/>
            <a:ext cx="3860555" cy="374194"/>
          </a:xfrm>
          <a:prstGeom prst="rect">
            <a:avLst/>
          </a:prstGeom>
          <a:solidFill>
            <a:srgbClr val="339933">
              <a:alpha val="3686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25751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4D21469-3D55-4BB6-8586-E76E592546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6" r="18992"/>
          <a:stretch/>
        </p:blipFill>
        <p:spPr bwMode="auto">
          <a:xfrm>
            <a:off x="5797543" y="10"/>
            <a:ext cx="639415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54DDEBDD-D8BD-41A6-8A0D-B00E3768B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C852A1-1F5F-4546-A8F4-CC814F0AC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496" y="399364"/>
            <a:ext cx="4803636" cy="131166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Conclusion</a:t>
            </a:r>
            <a:endParaRPr lang="en-CH" dirty="0">
              <a:solidFill>
                <a:srgbClr val="0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9EF476-3053-4FF0-975E-EB2B6E994C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854" y="1808252"/>
            <a:ext cx="5630237" cy="4252721"/>
          </a:xfrm>
        </p:spPr>
        <p:txBody>
          <a:bodyPr anchor="ctr">
            <a:normAutofit/>
          </a:bodyPr>
          <a:lstStyle/>
          <a:p>
            <a:r>
              <a:rPr lang="en-US" sz="2400" dirty="0">
                <a:solidFill>
                  <a:srgbClr val="000000"/>
                </a:solidFill>
              </a:rPr>
              <a:t>An extensive program ahead of us! </a:t>
            </a:r>
          </a:p>
          <a:p>
            <a:r>
              <a:rPr lang="en-US" sz="2400" dirty="0">
                <a:solidFill>
                  <a:srgbClr val="000000"/>
                </a:solidFill>
              </a:rPr>
              <a:t>A lot of modifications have been done during the shutdown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The beam test provides a great opportunity to test modifications to system and software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Challenging also in the view of our own detraining (not only magnets can detrain)</a:t>
            </a:r>
          </a:p>
          <a:p>
            <a:r>
              <a:rPr lang="en-US" sz="2400" dirty="0">
                <a:solidFill>
                  <a:srgbClr val="000000"/>
                </a:solidFill>
              </a:rPr>
              <a:t>The outcome will also depend on the availability of the machines and experts 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</a:rPr>
              <a:t>If everything goes well, we could still hope to test the 60 deg phase advance but we need </a:t>
            </a:r>
            <a:r>
              <a:rPr lang="en-US" sz="2000" u="sng" dirty="0">
                <a:solidFill>
                  <a:srgbClr val="000000"/>
                </a:solidFill>
              </a:rPr>
              <a:t>your</a:t>
            </a:r>
            <a:r>
              <a:rPr lang="en-US" sz="2000" dirty="0">
                <a:solidFill>
                  <a:srgbClr val="000000"/>
                </a:solidFill>
              </a:rPr>
              <a:t> help for that! </a:t>
            </a:r>
            <a:endParaRPr lang="en-US" sz="1600" dirty="0">
              <a:solidFill>
                <a:srgbClr val="000000"/>
              </a:solidFill>
            </a:endParaRPr>
          </a:p>
          <a:p>
            <a:endParaRPr lang="en-US" sz="2400" dirty="0">
              <a:solidFill>
                <a:srgbClr val="000000"/>
              </a:solidFill>
            </a:endParaRPr>
          </a:p>
          <a:p>
            <a:endParaRPr lang="en-CH" sz="240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CCC2DB-5BE5-4F64-BE47-2AA458F4B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88738013-657B-4B02-9E69-27BF69FE3C3C}" type="slidenum">
              <a:rPr lang="en-CH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29</a:t>
            </a:fld>
            <a:endParaRPr lang="en-CH" sz="1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476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C0EFE-7A99-46C8-9E0C-3357A2DA3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Essential </a:t>
            </a:r>
            <a:br>
              <a:rPr lang="en-US" dirty="0"/>
            </a:b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58D89B-F850-4CD1-BAD7-CDAC5F93A4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first thing is to excite with the AC-dipole and record with the BPMs </a:t>
            </a:r>
          </a:p>
          <a:p>
            <a:pPr lvl="1"/>
            <a:r>
              <a:rPr lang="en-US" dirty="0"/>
              <a:t>In 2015 there were some issues with the phasing of the BPMs </a:t>
            </a:r>
          </a:p>
          <a:p>
            <a:pPr lvl="1"/>
            <a:r>
              <a:rPr lang="en-US" dirty="0"/>
              <a:t>New multiturn and changes to the AC-dipole potential source of issues</a:t>
            </a:r>
          </a:p>
          <a:p>
            <a:pPr lvl="2"/>
            <a:r>
              <a:rPr lang="en-US" dirty="0"/>
              <a:t>Could be 5 min but could also be days</a:t>
            </a:r>
          </a:p>
          <a:p>
            <a:pPr lvl="1"/>
            <a:r>
              <a:rPr lang="en-US" dirty="0"/>
              <a:t>ADT-AC dipole</a:t>
            </a:r>
          </a:p>
          <a:p>
            <a:pPr lvl="1"/>
            <a:r>
              <a:rPr lang="en-US" dirty="0"/>
              <a:t>K-modulation</a:t>
            </a:r>
          </a:p>
          <a:p>
            <a:pPr lvl="1"/>
            <a:r>
              <a:rPr lang="en-US" dirty="0"/>
              <a:t>MKQ, MKA (without changing setting in the tunnel) </a:t>
            </a:r>
          </a:p>
          <a:p>
            <a:r>
              <a:rPr lang="en-US" dirty="0"/>
              <a:t>Important checks at injection </a:t>
            </a:r>
          </a:p>
          <a:p>
            <a:pPr lvl="1"/>
            <a:r>
              <a:rPr lang="en-US" dirty="0"/>
              <a:t>3D-excitation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08F260-9566-4348-881B-1EBBB59FE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3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177973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DD61E-85F7-4919-A378-538FFB996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did the coupling knobs change along </a:t>
            </a:r>
            <a:br>
              <a:rPr lang="en-US" dirty="0"/>
            </a:br>
            <a:r>
              <a:rPr lang="en-US" dirty="0"/>
              <a:t>the ramp and squeeze in 2018?</a:t>
            </a:r>
            <a:endParaRPr lang="en-CH" dirty="0"/>
          </a:p>
        </p:txBody>
      </p:sp>
      <p:pic>
        <p:nvPicPr>
          <p:cNvPr id="11" name="Content Placeholder 10" descr="Chart, line chart&#10;&#10;Description automatically generated">
            <a:extLst>
              <a:ext uri="{FF2B5EF4-FFF2-40B4-BE49-F238E27FC236}">
                <a16:creationId xmlns:a16="http://schemas.microsoft.com/office/drawing/2014/main" id="{3676CD6B-DD92-4F48-9A8D-F0A1B23A2D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213" y="4001294"/>
            <a:ext cx="3521317" cy="2640988"/>
          </a:xfrm>
        </p:spPr>
      </p:pic>
      <p:pic>
        <p:nvPicPr>
          <p:cNvPr id="13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40C7D521-6A84-40B6-A52B-BA444DCA47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297" y="4099446"/>
            <a:ext cx="3551899" cy="26639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A0FA089-9BC7-4E73-998E-CFFED04DE065}"/>
              </a:ext>
            </a:extLst>
          </p:cNvPr>
          <p:cNvSpPr txBox="1"/>
          <p:nvPr/>
        </p:nvSpPr>
        <p:spPr>
          <a:xfrm>
            <a:off x="3154661" y="3730114"/>
            <a:ext cx="2285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1</a:t>
            </a:r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736211-578C-4F7F-8838-91D2021729C9}"/>
              </a:ext>
            </a:extLst>
          </p:cNvPr>
          <p:cNvSpPr txBox="1"/>
          <p:nvPr/>
        </p:nvSpPr>
        <p:spPr>
          <a:xfrm>
            <a:off x="7894451" y="3633696"/>
            <a:ext cx="22857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2</a:t>
            </a:r>
            <a:endParaRPr lang="en-CH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592832D-3B9B-4841-A396-128784724148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92888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H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8ED0879-071D-40E8-89EC-784A9BA41129}"/>
              </a:ext>
            </a:extLst>
          </p:cNvPr>
          <p:cNvSpPr txBox="1">
            <a:spLocks/>
          </p:cNvSpPr>
          <p:nvPr/>
        </p:nvSpPr>
        <p:spPr>
          <a:xfrm>
            <a:off x="706314" y="1690688"/>
            <a:ext cx="1092888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Most of the change is in the beginning of the ramp before the squeeze</a:t>
            </a:r>
          </a:p>
          <a:p>
            <a:pPr marL="0" indent="0">
              <a:buNone/>
            </a:pPr>
            <a:r>
              <a:rPr lang="en-US" dirty="0"/>
              <a:t>	 -&gt; Effect is coming from the arcs</a:t>
            </a:r>
          </a:p>
          <a:p>
            <a:pPr lvl="1"/>
            <a:r>
              <a:rPr lang="en-US" dirty="0"/>
              <a:t>|C-| change up to </a:t>
            </a:r>
            <a:r>
              <a:rPr lang="en-US" b="1" dirty="0"/>
              <a:t>0.02 </a:t>
            </a:r>
            <a:r>
              <a:rPr lang="en-US" dirty="0"/>
              <a:t>  </a:t>
            </a:r>
          </a:p>
          <a:p>
            <a:pPr lvl="1"/>
            <a:r>
              <a:rPr lang="en-US" dirty="0"/>
              <a:t>Small changes in the later part even with the squeeze </a:t>
            </a:r>
          </a:p>
          <a:p>
            <a:pPr lvl="2"/>
            <a:r>
              <a:rPr lang="en-US" dirty="0"/>
              <a:t>-&gt; The local coupling corrections worked well</a:t>
            </a:r>
          </a:p>
        </p:txBody>
      </p:sp>
    </p:spTree>
    <p:extLst>
      <p:ext uri="{BB962C8B-B14F-4D97-AF65-F5344CB8AC3E}">
        <p14:creationId xmlns:p14="http://schemas.microsoft.com/office/powerpoint/2010/main" val="31634342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8AF67-5E62-4098-9D2B-0C9634A3B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Without local coupling corrections</a:t>
            </a:r>
            <a:endParaRPr lang="en-CH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BCBA2A7-89FE-4407-891F-B098E606927A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No measurements of the coupling as a function of </a:t>
            </a:r>
            <a:r>
              <a:rPr lang="el-GR" dirty="0"/>
              <a:t>β</a:t>
            </a:r>
            <a:r>
              <a:rPr lang="en-US" dirty="0"/>
              <a:t>* in Run 2 but can use the local coupling corrections to estimate the situation</a:t>
            </a:r>
          </a:p>
          <a:p>
            <a:pPr lvl="1"/>
            <a:r>
              <a:rPr lang="en-US" dirty="0"/>
              <a:t>Correct with knobs to |C-| = 0.001 at injection</a:t>
            </a:r>
          </a:p>
          <a:p>
            <a:pPr lvl="1"/>
            <a:r>
              <a:rPr lang="en-US" dirty="0"/>
              <a:t>After squeezing to 7m we would have expected a |C-| ~0.01 </a:t>
            </a:r>
          </a:p>
          <a:p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8A07A3-EFF0-4123-96E4-F1B7C096C041}"/>
              </a:ext>
            </a:extLst>
          </p:cNvPr>
          <p:cNvSpPr txBox="1"/>
          <p:nvPr/>
        </p:nvSpPr>
        <p:spPr>
          <a:xfrm>
            <a:off x="11055442" y="6369764"/>
            <a:ext cx="609664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000" dirty="0"/>
              <a:t>E.J. Hoydalsvik</a:t>
            </a:r>
          </a:p>
        </p:txBody>
      </p:sp>
      <p:pic>
        <p:nvPicPr>
          <p:cNvPr id="26" name="Picture 25" descr="Chart, scatter chart&#10;&#10;Description automatically generated">
            <a:extLst>
              <a:ext uri="{FF2B5EF4-FFF2-40B4-BE49-F238E27FC236}">
                <a16:creationId xmlns:a16="http://schemas.microsoft.com/office/drawing/2014/main" id="{2E7E15BA-7E9C-4DA0-9BD7-C7F58A570C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514" y="4030425"/>
            <a:ext cx="3751787" cy="2809745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8B467ECC-5750-40B0-A8A7-A33FEEEE4871}"/>
              </a:ext>
            </a:extLst>
          </p:cNvPr>
          <p:cNvSpPr/>
          <p:nvPr/>
        </p:nvSpPr>
        <p:spPr>
          <a:xfrm>
            <a:off x="4842787" y="4144233"/>
            <a:ext cx="2625466" cy="4787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26808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4BDACD-CFFE-4C9F-82BF-19437AB84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software and functionalities</a:t>
            </a:r>
          </a:p>
        </p:txBody>
      </p:sp>
      <p:pic>
        <p:nvPicPr>
          <p:cNvPr id="6" name="Content Placeholder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B70D01C-4486-4BD6-BBCF-EEA4D07A78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176" y="1488167"/>
            <a:ext cx="4180674" cy="295209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148511-4D14-4D53-BFC0-3F769820E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4</a:t>
            </a:fld>
            <a:endParaRPr lang="en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3BBF239-3332-4C75-B1A8-08FCC22581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322" y="1488167"/>
            <a:ext cx="4942269" cy="41005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8F80766-9502-446C-90FE-8FED2BB76D4C}"/>
              </a:ext>
            </a:extLst>
          </p:cNvPr>
          <p:cNvSpPr txBox="1"/>
          <p:nvPr/>
        </p:nvSpPr>
        <p:spPr>
          <a:xfrm>
            <a:off x="456187" y="4400337"/>
            <a:ext cx="10515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New multiturn application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/>
              <a:t>Made by LHC-OP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New functionalities added to the AC-dipole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New OMC-GUI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The code to analyse the data is also re-written (OMC3)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34B13D-5F57-427A-A590-B2132787EAEB}"/>
              </a:ext>
            </a:extLst>
          </p:cNvPr>
          <p:cNvSpPr txBox="1"/>
          <p:nvPr/>
        </p:nvSpPr>
        <p:spPr>
          <a:xfrm>
            <a:off x="2785819" y="6308209"/>
            <a:ext cx="9248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Status: The kicker has been pulsed so looks promising</a:t>
            </a:r>
            <a:endParaRPr lang="fr-FR" u="sng" dirty="0"/>
          </a:p>
        </p:txBody>
      </p:sp>
    </p:spTree>
    <p:extLst>
      <p:ext uri="{BB962C8B-B14F-4D97-AF65-F5344CB8AC3E}">
        <p14:creationId xmlns:p14="http://schemas.microsoft.com/office/powerpoint/2010/main" val="2908589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C591A5-B09C-4D60-915D-08CA4F127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5</a:t>
            </a:fld>
            <a:endParaRPr lang="en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35200D9-0343-46F4-AB93-CBB11A3728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25" y="1925140"/>
            <a:ext cx="5332063" cy="29992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E6C80D0-52E5-492E-A484-E4DE960091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172" y="2124075"/>
            <a:ext cx="5486400" cy="3086100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88374A-0002-4136-A32E-B47D4648A7AA}"/>
              </a:ext>
            </a:extLst>
          </p:cNvPr>
          <p:cNvSpPr txBox="1">
            <a:spLocks/>
          </p:cNvSpPr>
          <p:nvPr/>
        </p:nvSpPr>
        <p:spPr>
          <a:xfrm>
            <a:off x="981075" y="4662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K-modulation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3B302B-BB8F-4E3C-8366-A57E4D26529D}"/>
              </a:ext>
            </a:extLst>
          </p:cNvPr>
          <p:cNvSpPr txBox="1"/>
          <p:nvPr/>
        </p:nvSpPr>
        <p:spPr>
          <a:xfrm>
            <a:off x="695325" y="5438775"/>
            <a:ext cx="8610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GUI developed in Python by Georges Trad in close collaboration with Michael Hofer to interface our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Enables the modulation of more magnets including Q2, Q3 and even an entire arc!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0B8060-45E2-42A1-A670-E9757EF63D92}"/>
              </a:ext>
            </a:extLst>
          </p:cNvPr>
          <p:cNvSpPr txBox="1"/>
          <p:nvPr/>
        </p:nvSpPr>
        <p:spPr>
          <a:xfrm>
            <a:off x="2886075" y="6352143"/>
            <a:ext cx="9248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Status: Has been tested to drive magnets </a:t>
            </a:r>
            <a:endParaRPr lang="fr-FR" u="sng" dirty="0"/>
          </a:p>
        </p:txBody>
      </p:sp>
    </p:spTree>
    <p:extLst>
      <p:ext uri="{BB962C8B-B14F-4D97-AF65-F5344CB8AC3E}">
        <p14:creationId xmlns:p14="http://schemas.microsoft.com/office/powerpoint/2010/main" val="2656559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68880D-5057-41C7-A4D6-633DDC518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ADT AC - dipole</a:t>
            </a:r>
          </a:p>
        </p:txBody>
      </p:sp>
      <p:pic>
        <p:nvPicPr>
          <p:cNvPr id="7" name="Content Placeholder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68B9527-C3E9-47AF-8836-D9DBEA64491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96976"/>
            <a:ext cx="5181600" cy="4008635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3255C6-AC5A-4BCF-9794-487D045A71C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New protocol to transfer the data </a:t>
            </a:r>
          </a:p>
          <a:p>
            <a:r>
              <a:rPr lang="en-GB" dirty="0"/>
              <a:t>Using the new code base (OMC3) and </a:t>
            </a:r>
            <a:r>
              <a:rPr lang="en-GB" dirty="0">
                <a:hlinkClick r:id="rId3"/>
              </a:rPr>
              <a:t>different compensation method </a:t>
            </a:r>
            <a:r>
              <a:rPr lang="en-GB" dirty="0"/>
              <a:t>for the driven motion.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979783-6672-461A-B9B5-B8CD8C359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6</a:t>
            </a:fld>
            <a:endParaRPr lang="en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CF9CC3-BFA4-407C-89CA-3A98A9CD9A6F}"/>
              </a:ext>
            </a:extLst>
          </p:cNvPr>
          <p:cNvSpPr txBox="1"/>
          <p:nvPr/>
        </p:nvSpPr>
        <p:spPr>
          <a:xfrm>
            <a:off x="8267700" y="5490032"/>
            <a:ext cx="302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4"/>
              </a:rPr>
              <a:t>A. Calia, et al “Online coupling measurements and correction throughout the LHC cycle”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CE6BBF-F8E2-4C6D-9176-2628DB9FB07F}"/>
              </a:ext>
            </a:extLst>
          </p:cNvPr>
          <p:cNvSpPr txBox="1"/>
          <p:nvPr/>
        </p:nvSpPr>
        <p:spPr>
          <a:xfrm>
            <a:off x="1925181" y="6352143"/>
            <a:ext cx="9248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Status: Has been deployed and tested with fake data. The ADT class is not yet tested.</a:t>
            </a:r>
            <a:endParaRPr lang="fr-FR" u="sng" dirty="0"/>
          </a:p>
        </p:txBody>
      </p:sp>
    </p:spTree>
    <p:extLst>
      <p:ext uri="{BB962C8B-B14F-4D97-AF65-F5344CB8AC3E}">
        <p14:creationId xmlns:p14="http://schemas.microsoft.com/office/powerpoint/2010/main" val="278098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605C6-5928-4339-9C8E-39AF060B6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3D – kicks</a:t>
            </a:r>
          </a:p>
        </p:txBody>
      </p:sp>
      <p:pic>
        <p:nvPicPr>
          <p:cNvPr id="7" name="Content Placeholder 6" descr="Chart, scatter chart&#10;&#10;Description automatically generated">
            <a:extLst>
              <a:ext uri="{FF2B5EF4-FFF2-40B4-BE49-F238E27FC236}">
                <a16:creationId xmlns:a16="http://schemas.microsoft.com/office/drawing/2014/main" id="{C35BB070-56E4-44B0-AA81-C8955EB5659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297" y="3725937"/>
            <a:ext cx="4508732" cy="2317869"/>
          </a:xfr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D972F59-CED6-463B-B835-D457B4100A6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The RF phase is modulated at the same time as the AC dipole excites the beam</a:t>
            </a:r>
          </a:p>
          <a:p>
            <a:pPr lvl="1"/>
            <a:r>
              <a:rPr lang="en-GB" dirty="0"/>
              <a:t>Can enable measurement of dispersion and chromatic functions during the ramp</a:t>
            </a:r>
          </a:p>
          <a:p>
            <a:pPr lvl="1"/>
            <a:r>
              <a:rPr lang="en-GB" dirty="0"/>
              <a:t>This is implemented in the Multiturn application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B9DB26-2E0F-47A3-8C72-31FC6D7DF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7</a:t>
            </a:fld>
            <a:endParaRPr lang="en-CH" dirty="0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80F15A00-3101-4455-B405-CFD1ADA900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78" y="1766090"/>
            <a:ext cx="4273770" cy="16955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44A4C32-7BA6-4CA5-A8EB-086810D29BA1}"/>
              </a:ext>
            </a:extLst>
          </p:cNvPr>
          <p:cNvSpPr txBox="1"/>
          <p:nvPr/>
        </p:nvSpPr>
        <p:spPr>
          <a:xfrm>
            <a:off x="8115300" y="6073815"/>
            <a:ext cx="229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hlinkClick r:id="rId4"/>
              </a:rPr>
              <a:t>L. Malina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B8B884-B4F9-4520-BA31-978C1AD40783}"/>
              </a:ext>
            </a:extLst>
          </p:cNvPr>
          <p:cNvSpPr txBox="1"/>
          <p:nvPr/>
        </p:nvSpPr>
        <p:spPr>
          <a:xfrm>
            <a:off x="2886075" y="6352143"/>
            <a:ext cx="9248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Status: Is implemented but still needs to be tested </a:t>
            </a:r>
            <a:endParaRPr lang="fr-FR" u="sng" dirty="0"/>
          </a:p>
        </p:txBody>
      </p:sp>
    </p:spTree>
    <p:extLst>
      <p:ext uri="{BB962C8B-B14F-4D97-AF65-F5344CB8AC3E}">
        <p14:creationId xmlns:p14="http://schemas.microsoft.com/office/powerpoint/2010/main" val="22797886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F52ED10-233F-4670-831D-963A227B5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 collaboration with OP</a:t>
            </a:r>
            <a:endParaRPr lang="fr-FR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48CC2A1-334A-443D-A76A-E7F6C3DF30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new applications are developed and maintained mainly by LHC OP</a:t>
            </a:r>
          </a:p>
          <a:p>
            <a:pPr lvl="1"/>
            <a:r>
              <a:rPr lang="en-US" dirty="0"/>
              <a:t>When it comes to access hardware devices, RBAC </a:t>
            </a:r>
            <a:r>
              <a:rPr lang="en-US" dirty="0" err="1"/>
              <a:t>etc</a:t>
            </a:r>
            <a:r>
              <a:rPr lang="en-US" dirty="0"/>
              <a:t>, this is much more efficient since they have more experience in these area.</a:t>
            </a:r>
          </a:p>
          <a:p>
            <a:pPr lvl="1"/>
            <a:r>
              <a:rPr lang="en-US" dirty="0"/>
              <a:t>We still need to collaborate closely since we are the expert on what to expect for many of the applications.</a:t>
            </a:r>
          </a:p>
          <a:p>
            <a:pPr lvl="1"/>
            <a:r>
              <a:rPr lang="en-US" dirty="0"/>
              <a:t>A very fruitful collaboration! </a:t>
            </a:r>
          </a:p>
          <a:p>
            <a:r>
              <a:rPr lang="en-US" dirty="0"/>
              <a:t>A personal reflection is that the OMC-OP Workshop was very beneficial to increase our understanding of the common challenges</a:t>
            </a:r>
          </a:p>
          <a:p>
            <a:pPr lvl="1"/>
            <a:r>
              <a:rPr lang="en-US" dirty="0"/>
              <a:t>In the next slide I will mention one of them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439B27-B60A-4A10-A9BE-D6F7E7F43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8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69790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C89ED3-0741-4369-ADA7-B3C25A96F0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and Correction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F6423-1DA7-451D-AA67-4D069B191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0500"/>
            <a:ext cx="10515600" cy="242866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One of the difficulties with re-create the state of the machine at a given time has been that it is not known from the logging why a setting was change. </a:t>
            </a:r>
          </a:p>
          <a:p>
            <a:pPr lvl="1"/>
            <a:r>
              <a:rPr lang="en-US" dirty="0"/>
              <a:t>E.g., The tune knob is changed in LSA: Was this a change of working point or was this simply a correction of the tune back to the nominal?</a:t>
            </a:r>
          </a:p>
          <a:p>
            <a:pPr lvl="1"/>
            <a:r>
              <a:rPr lang="en-US" dirty="0"/>
              <a:t>In the OMC-OP workshop different possibilities were discussed but, in the end, the main was to use the two different properties in LSA: Target and Correction.</a:t>
            </a:r>
          </a:p>
          <a:p>
            <a:pPr lvl="2"/>
            <a:r>
              <a:rPr lang="en-US" dirty="0"/>
              <a:t>E.g., Target when you want to change the working point and correction when you want to correct the tune back to nominal </a:t>
            </a:r>
          </a:p>
          <a:p>
            <a:pPr lvl="2"/>
            <a:r>
              <a:rPr lang="en-US" dirty="0"/>
              <a:t>This is now adopted in the accelerator cockpit application and the idea is to use this principle throughout the run  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51F029-9BBB-4918-A4B3-45489C056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38013-657B-4B02-9E69-27BF69FE3C3C}" type="slidenum">
              <a:rPr lang="en-CH" smtClean="0"/>
              <a:t>9</a:t>
            </a:fld>
            <a:endParaRPr lang="en-CH" dirty="0"/>
          </a:p>
        </p:txBody>
      </p:sp>
      <p:pic>
        <p:nvPicPr>
          <p:cNvPr id="5" name="Content Placeholder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5A6E4C7-CC76-44CF-AB58-094734E8E5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976" y="3998344"/>
            <a:ext cx="6805960" cy="235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5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12567</TotalTime>
  <Words>1476</Words>
  <Application>Microsoft Office PowerPoint</Application>
  <PresentationFormat>Widescreen</PresentationFormat>
  <Paragraphs>172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Calibri Light</vt:lpstr>
      <vt:lpstr>Roboto</vt:lpstr>
      <vt:lpstr>Office Theme</vt:lpstr>
      <vt:lpstr>  OMC activities during the beam test  T. Persson on behalf of the OMC-team</vt:lpstr>
      <vt:lpstr>PowerPoint Presentation</vt:lpstr>
      <vt:lpstr>Essential  </vt:lpstr>
      <vt:lpstr>New software and functionalities</vt:lpstr>
      <vt:lpstr>PowerPoint Presentation</vt:lpstr>
      <vt:lpstr>ADT AC - dipole</vt:lpstr>
      <vt:lpstr>3D – kicks</vt:lpstr>
      <vt:lpstr>Close collaboration with OP</vt:lpstr>
      <vt:lpstr>Target and Correction</vt:lpstr>
      <vt:lpstr>Back to the beam test</vt:lpstr>
      <vt:lpstr>PowerPoint Presentation</vt:lpstr>
      <vt:lpstr> β-beating at injection</vt:lpstr>
      <vt:lpstr>Local coupling</vt:lpstr>
      <vt:lpstr>If we don’t correct the local coupling</vt:lpstr>
      <vt:lpstr>How do we prepare for this?</vt:lpstr>
      <vt:lpstr>Testing in the CCC</vt:lpstr>
      <vt:lpstr>Beta-beat.src and OMC3</vt:lpstr>
      <vt:lpstr>PowerPoint Presentation</vt:lpstr>
      <vt:lpstr>Counteract the coupling drift at injection</vt:lpstr>
      <vt:lpstr>Measuring Q’’ and Q’’’</vt:lpstr>
      <vt:lpstr>Exotic K-modulation</vt:lpstr>
      <vt:lpstr>PowerPoint Presentation</vt:lpstr>
      <vt:lpstr>60 deg phase advance optics</vt:lpstr>
      <vt:lpstr>60 deg phase advance optics</vt:lpstr>
      <vt:lpstr>PowerPoint Presentation</vt:lpstr>
      <vt:lpstr>PowerPoint Presentation</vt:lpstr>
      <vt:lpstr>PowerPoint Presentation</vt:lpstr>
      <vt:lpstr>PowerPoint Presentation</vt:lpstr>
      <vt:lpstr>Conclusion</vt:lpstr>
      <vt:lpstr>How did the coupling knobs change along  the ramp and squeeze in 2018?</vt:lpstr>
      <vt:lpstr>Without local coupling corrections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for OMC activities during the 2021 beam tests   T. Persson on behalf of the OMC-team</dc:title>
  <dc:creator>Persson Tobias</dc:creator>
  <cp:lastModifiedBy>Persson Tobias</cp:lastModifiedBy>
  <cp:revision>29</cp:revision>
  <dcterms:created xsi:type="dcterms:W3CDTF">2020-09-21T14:28:44Z</dcterms:created>
  <dcterms:modified xsi:type="dcterms:W3CDTF">2021-10-13T07:30:47Z</dcterms:modified>
</cp:coreProperties>
</file>