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8"/>
  </p:notesMasterIdLst>
  <p:sldIdLst>
    <p:sldId id="406" r:id="rId3"/>
    <p:sldId id="407" r:id="rId4"/>
    <p:sldId id="569" r:id="rId5"/>
    <p:sldId id="570" r:id="rId6"/>
    <p:sldId id="508" r:id="rId7"/>
    <p:sldId id="571" r:id="rId8"/>
    <p:sldId id="572" r:id="rId9"/>
    <p:sldId id="566" r:id="rId10"/>
    <p:sldId id="567" r:id="rId11"/>
    <p:sldId id="337" r:id="rId12"/>
    <p:sldId id="513" r:id="rId13"/>
    <p:sldId id="496" r:id="rId14"/>
    <p:sldId id="512" r:id="rId15"/>
    <p:sldId id="487" r:id="rId16"/>
    <p:sldId id="56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05EB"/>
    <a:srgbClr val="008E4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97" autoAdjust="0"/>
    <p:restoredTop sz="94343" autoAdjust="0"/>
  </p:normalViewPr>
  <p:slideViewPr>
    <p:cSldViewPr>
      <p:cViewPr varScale="1">
        <p:scale>
          <a:sx n="70" d="100"/>
          <a:sy n="70" d="100"/>
        </p:scale>
        <p:origin x="-37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8B0502-117B-4022-AB14-7F082157D180}" type="datetimeFigureOut">
              <a:rPr lang="en-US" smtClean="0"/>
              <a:pPr/>
              <a:t>10/18/2010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5942D4-0676-4064-9798-E247B5FDFAA1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788D5-DD9B-4472-BEB0-58B6F4834852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788D5-DD9B-4472-BEB0-58B6F4834852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788D5-DD9B-4472-BEB0-58B6F4834852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788D5-DD9B-4472-BEB0-58B6F4834852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3528" y="6568068"/>
            <a:ext cx="5557838" cy="228600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FR" dirty="0" smtClean="0">
                <a:solidFill>
                  <a:prstClr val="black"/>
                </a:solidFill>
              </a:rPr>
              <a:t>SPL </a:t>
            </a:r>
            <a:r>
              <a:rPr lang="fr-FR" dirty="0" err="1" smtClean="0">
                <a:solidFill>
                  <a:prstClr val="black"/>
                </a:solidFill>
              </a:rPr>
              <a:t>cryomodule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 err="1" smtClean="0">
                <a:solidFill>
                  <a:prstClr val="black"/>
                </a:solidFill>
              </a:rPr>
              <a:t>specification</a:t>
            </a:r>
            <a:r>
              <a:rPr lang="fr-FR" dirty="0" smtClean="0">
                <a:solidFill>
                  <a:prstClr val="black"/>
                </a:solidFill>
              </a:rPr>
              <a:t> meeting, CERN 19th </a:t>
            </a:r>
            <a:r>
              <a:rPr lang="fr-FR" dirty="0" err="1" smtClean="0">
                <a:solidFill>
                  <a:prstClr val="black"/>
                </a:solidFill>
              </a:rPr>
              <a:t>October</a:t>
            </a:r>
            <a:r>
              <a:rPr lang="fr-FR" dirty="0" smtClean="0">
                <a:solidFill>
                  <a:prstClr val="black"/>
                </a:solidFill>
              </a:rPr>
              <a:t> 2010</a:t>
            </a:r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41" y="649288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57161" y="6507169"/>
            <a:ext cx="55578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6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8E40B8-E4E8-4EF7-A676-BC9260943F6F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41" y="649288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57161" y="6507169"/>
            <a:ext cx="55578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6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AE7C25-7730-4B6D-B946-7EAC04EB536B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2" y="6416681"/>
            <a:ext cx="2133600" cy="365125"/>
          </a:xfrm>
        </p:spPr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3528" y="6568068"/>
            <a:ext cx="5557838" cy="228600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FR" dirty="0" smtClean="0">
                <a:solidFill>
                  <a:prstClr val="black"/>
                </a:solidFill>
              </a:rPr>
              <a:t>SPL </a:t>
            </a:r>
            <a:r>
              <a:rPr lang="fr-FR" dirty="0" err="1" smtClean="0">
                <a:solidFill>
                  <a:prstClr val="black"/>
                </a:solidFill>
              </a:rPr>
              <a:t>cryomodule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 err="1" smtClean="0">
                <a:solidFill>
                  <a:prstClr val="black"/>
                </a:solidFill>
              </a:rPr>
              <a:t>specification</a:t>
            </a:r>
            <a:r>
              <a:rPr lang="fr-FR" dirty="0" smtClean="0">
                <a:solidFill>
                  <a:prstClr val="black"/>
                </a:solidFill>
              </a:rPr>
              <a:t> meeting, CERN 19th </a:t>
            </a:r>
            <a:r>
              <a:rPr lang="fr-FR" dirty="0" err="1" smtClean="0">
                <a:solidFill>
                  <a:prstClr val="black"/>
                </a:solidFill>
              </a:rPr>
              <a:t>October</a:t>
            </a:r>
            <a:r>
              <a:rPr lang="fr-FR" dirty="0" smtClean="0">
                <a:solidFill>
                  <a:prstClr val="black"/>
                </a:solidFill>
              </a:rPr>
              <a:t> 2010</a:t>
            </a:r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3" y="152400"/>
            <a:ext cx="7772400" cy="71596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6"/>
            <a:ext cx="8229600" cy="5059363"/>
          </a:xfrm>
        </p:spPr>
        <p:txBody>
          <a:bodyPr/>
          <a:lstStyle>
            <a:lvl1pPr>
              <a:buClr>
                <a:srgbClr val="0070C0"/>
              </a:buClr>
              <a:buSzPct val="100000"/>
              <a:buFont typeface="Arial" pitchFamily="34" charset="0"/>
              <a:buChar char="•"/>
              <a:defRPr/>
            </a:lvl1pPr>
            <a:lvl2pPr>
              <a:defRPr>
                <a:solidFill>
                  <a:srgbClr val="0070C0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3528" y="6568068"/>
            <a:ext cx="5557838" cy="228600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FR" dirty="0" smtClean="0">
                <a:solidFill>
                  <a:prstClr val="black"/>
                </a:solidFill>
              </a:rPr>
              <a:t>SPL </a:t>
            </a:r>
            <a:r>
              <a:rPr lang="fr-FR" dirty="0" err="1" smtClean="0">
                <a:solidFill>
                  <a:prstClr val="black"/>
                </a:solidFill>
              </a:rPr>
              <a:t>cryomodule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 err="1" smtClean="0">
                <a:solidFill>
                  <a:prstClr val="black"/>
                </a:solidFill>
              </a:rPr>
              <a:t>specification</a:t>
            </a:r>
            <a:r>
              <a:rPr lang="fr-FR" dirty="0" smtClean="0">
                <a:solidFill>
                  <a:prstClr val="black"/>
                </a:solidFill>
              </a:rPr>
              <a:t> meeting, CERN 19th </a:t>
            </a:r>
            <a:r>
              <a:rPr lang="fr-FR" dirty="0" err="1" smtClean="0">
                <a:solidFill>
                  <a:prstClr val="black"/>
                </a:solidFill>
              </a:rPr>
              <a:t>October</a:t>
            </a:r>
            <a:r>
              <a:rPr lang="fr-FR" dirty="0" smtClean="0">
                <a:solidFill>
                  <a:prstClr val="black"/>
                </a:solidFill>
              </a:rPr>
              <a:t> 2010</a:t>
            </a:r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4606"/>
            <a:ext cx="2133600" cy="396875"/>
          </a:xfrm>
          <a:prstGeom prst="rect">
            <a:avLst/>
          </a:prstGeom>
        </p:spPr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4"/>
            <a:ext cx="4038600" cy="4525963"/>
          </a:xfrm>
        </p:spPr>
        <p:txBody>
          <a:bodyPr/>
          <a:lstStyle>
            <a:lvl1pPr>
              <a:buClr>
                <a:srgbClr val="0070C0"/>
              </a:buCl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4"/>
            <a:ext cx="4038600" cy="4525963"/>
          </a:xfrm>
        </p:spPr>
        <p:txBody>
          <a:bodyPr/>
          <a:lstStyle>
            <a:lvl1pPr>
              <a:buClr>
                <a:srgbClr val="0070C0"/>
              </a:buCl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24606"/>
            <a:ext cx="2133600" cy="396875"/>
          </a:xfrm>
          <a:prstGeom prst="rect">
            <a:avLst/>
          </a:prstGeom>
        </p:spPr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24606"/>
            <a:ext cx="2133600" cy="396875"/>
          </a:xfrm>
          <a:prstGeom prst="rect">
            <a:avLst/>
          </a:prstGeom>
        </p:spPr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24606"/>
            <a:ext cx="2133600" cy="396875"/>
          </a:xfrm>
          <a:prstGeom prst="rect">
            <a:avLst/>
          </a:prstGeom>
        </p:spPr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24606"/>
            <a:ext cx="2133600" cy="396875"/>
          </a:xfrm>
          <a:prstGeom prst="rect">
            <a:avLst/>
          </a:prstGeom>
        </p:spPr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24606"/>
            <a:ext cx="2133600" cy="396875"/>
          </a:xfrm>
          <a:prstGeom prst="rect">
            <a:avLst/>
          </a:prstGeom>
        </p:spPr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035" y="181874"/>
            <a:ext cx="8680174" cy="83854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794" y="1166192"/>
            <a:ext cx="8693425" cy="523460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3528" y="6568068"/>
            <a:ext cx="5557838" cy="228600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FR" dirty="0" smtClean="0">
                <a:solidFill>
                  <a:prstClr val="black"/>
                </a:solidFill>
              </a:rPr>
              <a:t>SPL </a:t>
            </a:r>
            <a:r>
              <a:rPr lang="fr-FR" dirty="0" err="1" smtClean="0">
                <a:solidFill>
                  <a:prstClr val="black"/>
                </a:solidFill>
              </a:rPr>
              <a:t>cryomodule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 err="1" smtClean="0">
                <a:solidFill>
                  <a:prstClr val="black"/>
                </a:solidFill>
              </a:rPr>
              <a:t>specification</a:t>
            </a:r>
            <a:r>
              <a:rPr lang="fr-FR" dirty="0" smtClean="0">
                <a:solidFill>
                  <a:prstClr val="black"/>
                </a:solidFill>
              </a:rPr>
              <a:t> meeting, CERN 19th </a:t>
            </a:r>
            <a:r>
              <a:rPr lang="fr-FR" dirty="0" err="1" smtClean="0">
                <a:solidFill>
                  <a:prstClr val="black"/>
                </a:solidFill>
              </a:rPr>
              <a:t>October</a:t>
            </a:r>
            <a:r>
              <a:rPr lang="fr-FR" dirty="0" smtClean="0">
                <a:solidFill>
                  <a:prstClr val="black"/>
                </a:solidFill>
              </a:rPr>
              <a:t> 2010</a:t>
            </a:r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24606"/>
            <a:ext cx="2133600" cy="396875"/>
          </a:xfrm>
          <a:prstGeom prst="rect">
            <a:avLst/>
          </a:prstGeom>
        </p:spPr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4606"/>
            <a:ext cx="2133600" cy="396875"/>
          </a:xfrm>
          <a:prstGeom prst="rect">
            <a:avLst/>
          </a:prstGeom>
        </p:spPr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4606"/>
            <a:ext cx="2133600" cy="396875"/>
          </a:xfrm>
          <a:prstGeom prst="rect">
            <a:avLst/>
          </a:prstGeom>
        </p:spPr>
        <p:txBody>
          <a:bodyPr/>
          <a:lstStyle/>
          <a:p>
            <a:fld id="{917BF0BE-B8FD-4DD9-99E8-E2E1499D6B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10/18/2010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-157161" y="6507169"/>
            <a:ext cx="55578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262688" y="6356356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4EE8A0-4F87-4C8F-900F-16E43D55DFAB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41" y="649288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57161" y="6507169"/>
            <a:ext cx="55578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6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22AE93-0312-4A0B-94D8-F09179FFF663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41" y="649288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57161" y="6507169"/>
            <a:ext cx="55578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6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F544E5-AC16-4439-B100-4E6650A25848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41" y="649288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57161" y="6507169"/>
            <a:ext cx="55578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6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17C84-C2CE-4F6D-9B4B-92BC46614281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41" y="649288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57161" y="6507169"/>
            <a:ext cx="55578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6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802AFE-A3DB-4B3C-A39F-3A0EF318F188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41" y="649288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57161" y="6507169"/>
            <a:ext cx="55578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6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513159-1971-42C2-944E-A0BF3C19BB54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41" y="649288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57161" y="6507169"/>
            <a:ext cx="55578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6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A5C2EA-6F9B-43E8-94F6-BF1DDF37B9F1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66800"/>
            <a:ext cx="8229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9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528" y="6568068"/>
            <a:ext cx="5557838" cy="228600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FR" dirty="0" smtClean="0">
                <a:solidFill>
                  <a:prstClr val="black"/>
                </a:solidFill>
              </a:rPr>
              <a:t>SPL </a:t>
            </a:r>
            <a:r>
              <a:rPr lang="fr-FR" dirty="0" err="1" smtClean="0">
                <a:solidFill>
                  <a:prstClr val="black"/>
                </a:solidFill>
              </a:rPr>
              <a:t>cryomodule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 err="1" smtClean="0">
                <a:solidFill>
                  <a:prstClr val="black"/>
                </a:solidFill>
              </a:rPr>
              <a:t>specification</a:t>
            </a:r>
            <a:r>
              <a:rPr lang="fr-FR" dirty="0" smtClean="0">
                <a:solidFill>
                  <a:prstClr val="black"/>
                </a:solidFill>
              </a:rPr>
              <a:t> meeting, CERN 19th </a:t>
            </a:r>
            <a:r>
              <a:rPr lang="fr-FR" dirty="0" err="1" smtClean="0">
                <a:solidFill>
                  <a:prstClr val="black"/>
                </a:solidFill>
              </a:rPr>
              <a:t>October</a:t>
            </a:r>
            <a:r>
              <a:rPr lang="fr-FR" dirty="0" smtClean="0">
                <a:solidFill>
                  <a:prstClr val="black"/>
                </a:solidFill>
              </a:rPr>
              <a:t> 2010</a:t>
            </a:r>
            <a:endParaRPr lang="fr-FR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6962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6806"/>
            <a:ext cx="8229600" cy="5059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3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73528" y="6568068"/>
            <a:ext cx="5557838" cy="228600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SPL cryomodule specification meeting, CERN 19th October 2010</a:t>
            </a: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ill Sans M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676400"/>
            <a:ext cx="8686800" cy="1905000"/>
          </a:xfrm>
        </p:spPr>
        <p:txBody>
          <a:bodyPr/>
          <a:lstStyle/>
          <a:p>
            <a:r>
              <a:rPr lang="it-IT" sz="2800" dirty="0" smtClean="0"/>
              <a:t>SPL cryomodule specification:</a:t>
            </a:r>
            <a:br>
              <a:rPr lang="it-IT" sz="2800" dirty="0" smtClean="0"/>
            </a:br>
            <a:r>
              <a:rPr lang="it-IT" sz="2800" dirty="0" smtClean="0"/>
              <a:t/>
            </a:r>
            <a:br>
              <a:rPr lang="it-IT" sz="2800" dirty="0" smtClean="0"/>
            </a:br>
            <a:r>
              <a:rPr lang="en-US" sz="2800" dirty="0" smtClean="0">
                <a:solidFill>
                  <a:srgbClr val="1505EB"/>
                </a:solidFill>
              </a:rPr>
              <a:t>Goals of the meeting</a:t>
            </a:r>
            <a:r>
              <a:rPr lang="en-US" sz="2800" i="1" dirty="0" smtClean="0">
                <a:solidFill>
                  <a:srgbClr val="1505EB"/>
                </a:solidFill>
              </a:rPr>
              <a:t> </a:t>
            </a:r>
            <a:endParaRPr lang="it-IT" sz="2800" i="1" dirty="0">
              <a:solidFill>
                <a:srgbClr val="1505EB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371600"/>
          </a:xfrm>
        </p:spPr>
        <p:txBody>
          <a:bodyPr>
            <a:normAutofit/>
          </a:bodyPr>
          <a:lstStyle/>
          <a:p>
            <a:r>
              <a:rPr lang="it-IT" dirty="0" smtClean="0"/>
              <a:t>V.Parma, TE-MSC</a:t>
            </a:r>
          </a:p>
          <a:p>
            <a:endParaRPr lang="it-IT" sz="2000" dirty="0" smtClean="0"/>
          </a:p>
          <a:p>
            <a:endParaRPr lang="it-IT" sz="2000" dirty="0" smtClean="0"/>
          </a:p>
          <a:p>
            <a:endParaRPr lang="it-IT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0174" cy="838544"/>
          </a:xfrm>
        </p:spPr>
        <p:txBody>
          <a:bodyPr/>
          <a:lstStyle/>
          <a:p>
            <a:r>
              <a:rPr lang="it-IT" dirty="0" smtClean="0"/>
              <a:t>“Dressed” Cavity (CERN mods to CEA’s design)</a:t>
            </a:r>
            <a:endParaRPr lang="it-IT" dirty="0"/>
          </a:p>
        </p:txBody>
      </p:sp>
      <p:grpSp>
        <p:nvGrpSpPr>
          <p:cNvPr id="17" name="Group 16"/>
          <p:cNvGrpSpPr/>
          <p:nvPr/>
        </p:nvGrpSpPr>
        <p:grpSpPr>
          <a:xfrm>
            <a:off x="304800" y="990600"/>
            <a:ext cx="8732772" cy="3709869"/>
            <a:chOff x="304800" y="1074987"/>
            <a:chExt cx="8732772" cy="3709869"/>
          </a:xfrm>
        </p:grpSpPr>
        <p:grpSp>
          <p:nvGrpSpPr>
            <p:cNvPr id="14" name="Group 13"/>
            <p:cNvGrpSpPr/>
            <p:nvPr/>
          </p:nvGrpSpPr>
          <p:grpSpPr>
            <a:xfrm>
              <a:off x="304800" y="1219200"/>
              <a:ext cx="8732772" cy="3565656"/>
              <a:chOff x="304800" y="1219200"/>
              <a:chExt cx="8732772" cy="3565656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304800" y="1219200"/>
                <a:ext cx="8534400" cy="3565656"/>
                <a:chOff x="304800" y="1524000"/>
                <a:chExt cx="8534400" cy="3565656"/>
              </a:xfrm>
            </p:grpSpPr>
            <p:pic>
              <p:nvPicPr>
                <p:cNvPr id="394241" name="Picture 1" descr="\\cern.ch\dfs\Users\v\vparma\Documents\Private\future activities\SPL\cryomodule design\Thierry\cavite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l="2846" t="60919" r="28821" b="1151"/>
                <a:stretch>
                  <a:fillRect/>
                </a:stretch>
              </p:blipFill>
              <p:spPr bwMode="auto">
                <a:xfrm>
                  <a:off x="381000" y="1524000"/>
                  <a:ext cx="8345360" cy="3429000"/>
                </a:xfrm>
                <a:prstGeom prst="rect">
                  <a:avLst/>
                </a:prstGeom>
                <a:noFill/>
              </p:spPr>
            </p:pic>
            <p:sp>
              <p:nvSpPr>
                <p:cNvPr id="10" name="Rectangle 9"/>
                <p:cNvSpPr/>
                <p:nvPr/>
              </p:nvSpPr>
              <p:spPr>
                <a:xfrm>
                  <a:off x="304800" y="4937256"/>
                  <a:ext cx="8534400" cy="1524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3" name="Rectangle 12"/>
              <p:cNvSpPr/>
              <p:nvPr/>
            </p:nvSpPr>
            <p:spPr>
              <a:xfrm>
                <a:off x="8656572" y="2819400"/>
                <a:ext cx="381000" cy="304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4343400" y="1333815"/>
              <a:ext cx="3048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343400" y="1074987"/>
              <a:ext cx="3048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09600" y="54102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Includes specific features for </a:t>
            </a:r>
            <a:r>
              <a:rPr lang="en-US" dirty="0" err="1" smtClean="0"/>
              <a:t>cryo</a:t>
            </a:r>
            <a:r>
              <a:rPr lang="en-US" dirty="0" smtClean="0"/>
              <a:t>-module integration (inter-cavity supports, cryogenic feeds, magnetic shielding …)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343400" y="45720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Cavity (</a:t>
            </a:r>
            <a:r>
              <a:rPr lang="en-US" sz="1400" dirty="0" err="1" smtClean="0"/>
              <a:t>Nb</a:t>
            </a:r>
            <a:r>
              <a:rPr lang="en-US" sz="1400" dirty="0" smtClean="0"/>
              <a:t>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19400" y="47244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He vessel (Ti)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38200" y="4648200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Tuner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81800" y="4419600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RF coupler port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486400" y="48768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Magnetic shielding (</a:t>
            </a:r>
            <a:r>
              <a:rPr lang="en-US" sz="1400" dirty="0" err="1" smtClean="0"/>
              <a:t>cryoperm</a:t>
            </a:r>
            <a:r>
              <a:rPr lang="en-US" sz="1400" dirty="0" smtClean="0"/>
              <a:t>™)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239000" y="1600200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HOM port</a:t>
            </a:r>
          </a:p>
        </p:txBody>
      </p:sp>
      <p:cxnSp>
        <p:nvCxnSpPr>
          <p:cNvPr id="24" name="Straight Arrow Connector 23"/>
          <p:cNvCxnSpPr>
            <a:stCxn id="19" idx="0"/>
          </p:cNvCxnSpPr>
          <p:nvPr/>
        </p:nvCxnSpPr>
        <p:spPr>
          <a:xfrm rot="16200000" flipV="1">
            <a:off x="3181350" y="4362450"/>
            <a:ext cx="685800" cy="381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H="1" flipV="1">
            <a:off x="4418806" y="4343400"/>
            <a:ext cx="610394" cy="79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 flipH="1" flipV="1">
            <a:off x="5715794" y="4598502"/>
            <a:ext cx="76200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04800" y="6248400"/>
            <a:ext cx="221964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 smtClean="0"/>
              <a:t>Th.Renaglia, EN-MME</a:t>
            </a:r>
            <a:endParaRPr lang="it-IT" dirty="0"/>
          </a:p>
        </p:txBody>
      </p:sp>
      <p:cxnSp>
        <p:nvCxnSpPr>
          <p:cNvPr id="30" name="Straight Arrow Connector 29"/>
          <p:cNvCxnSpPr>
            <a:stCxn id="21" idx="0"/>
          </p:cNvCxnSpPr>
          <p:nvPr/>
        </p:nvCxnSpPr>
        <p:spPr>
          <a:xfrm rot="5400000" flipH="1" flipV="1">
            <a:off x="7182644" y="3980656"/>
            <a:ext cx="838200" cy="396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 flipH="1" flipV="1">
            <a:off x="952500" y="4533900"/>
            <a:ext cx="38100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162800" y="685800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Pumping port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rot="10800000" flipV="1">
            <a:off x="6781800" y="990600"/>
            <a:ext cx="838200" cy="3810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524000" y="5029200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Cool-down line port</a:t>
            </a:r>
          </a:p>
        </p:txBody>
      </p:sp>
      <p:cxnSp>
        <p:nvCxnSpPr>
          <p:cNvPr id="41" name="Straight Arrow Connector 40"/>
          <p:cNvCxnSpPr>
            <a:stCxn id="40" idx="0"/>
          </p:cNvCxnSpPr>
          <p:nvPr/>
        </p:nvCxnSpPr>
        <p:spPr>
          <a:xfrm rot="5400000" flipH="1" flipV="1">
            <a:off x="2171700" y="4457700"/>
            <a:ext cx="762000" cy="3810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0174" cy="838544"/>
          </a:xfrm>
        </p:spPr>
        <p:txBody>
          <a:bodyPr/>
          <a:lstStyle/>
          <a:p>
            <a:r>
              <a:rPr lang="it-IT" dirty="0" smtClean="0"/>
              <a:t>Cavity Supporting System: alignment</a:t>
            </a:r>
            <a:endParaRPr lang="it-IT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381000" y="1524004"/>
          <a:ext cx="7848599" cy="4648196"/>
        </p:xfrm>
        <a:graphic>
          <a:graphicData uri="http://schemas.openxmlformats.org/drawingml/2006/table">
            <a:tbl>
              <a:tblPr/>
              <a:tblGrid>
                <a:gridCol w="1981200"/>
                <a:gridCol w="2571041"/>
                <a:gridCol w="1452140"/>
                <a:gridCol w="1844218"/>
              </a:tblGrid>
              <a:tr h="36636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BUDGET OF TOLERANCE</a:t>
                      </a:r>
                      <a:endParaRPr lang="en-US" sz="18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878" marR="8878" marT="887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6099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Step</a:t>
                      </a:r>
                    </a:p>
                  </a:txBody>
                  <a:tcPr marL="8878" marR="8878" marT="887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Sub-step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Tolerances (3</a:t>
                      </a:r>
                      <a:r>
                        <a:rPr lang="el-G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σ)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envelopes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1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Cryo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-module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assembly</a:t>
                      </a:r>
                    </a:p>
                  </a:txBody>
                  <a:tcPr marL="8878" marR="8878" marT="887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Cavity and He vessel assembly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± 0.1 </a:t>
                      </a:r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mm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Positioning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 the cavity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w.r.t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 beam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axis 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±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 mm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Supporting system assembly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± 0.2 </a:t>
                      </a:r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mm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549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Vacuum vessel construction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± 0.2 </a:t>
                      </a:r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mm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815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Transport and handling         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(± 0.5 g any direction)</a:t>
                      </a:r>
                    </a:p>
                  </a:txBody>
                  <a:tcPr marL="8878" marR="8878" marT="887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N.A.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± 0.1 </a:t>
                      </a:r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mm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Stability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of the cavity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w.r.t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. beam axis </a:t>
                      </a:r>
                    </a:p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± 0.3 mm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11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Testing/operation</a:t>
                      </a:r>
                    </a:p>
                  </a:txBody>
                  <a:tcPr marL="8878" marR="8878" marT="887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Vacuum pumping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± 0.2 </a:t>
                      </a:r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mm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549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Cool-down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549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RF tests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549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Warm-up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549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Thermal cycles</a:t>
                      </a:r>
                    </a:p>
                  </a:txBody>
                  <a:tcPr marL="8878" marR="8878" marT="88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ight Brace 3"/>
          <p:cNvSpPr/>
          <p:nvPr/>
        </p:nvSpPr>
        <p:spPr>
          <a:xfrm>
            <a:off x="8305800" y="1905004"/>
            <a:ext cx="228600" cy="15240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ight Brace 4"/>
          <p:cNvSpPr/>
          <p:nvPr/>
        </p:nvSpPr>
        <p:spPr>
          <a:xfrm>
            <a:off x="8305800" y="3810004"/>
            <a:ext cx="228600" cy="21336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extBox 5"/>
          <p:cNvSpPr txBox="1"/>
          <p:nvPr/>
        </p:nvSpPr>
        <p:spPr>
          <a:xfrm rot="16200000">
            <a:off x="7774994" y="2514220"/>
            <a:ext cx="1826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Construction precision</a:t>
            </a:r>
            <a:endParaRPr lang="it-IT" sz="1400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7908910" y="4756119"/>
            <a:ext cx="1558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Long-term stability</a:t>
            </a:r>
            <a:endParaRPr lang="it-IT" sz="1400" dirty="0"/>
          </a:p>
        </p:txBody>
      </p:sp>
      <p:sp>
        <p:nvSpPr>
          <p:cNvPr id="8" name="Rectangle 7"/>
          <p:cNvSpPr/>
          <p:nvPr/>
        </p:nvSpPr>
        <p:spPr>
          <a:xfrm>
            <a:off x="1676400" y="1066800"/>
            <a:ext cx="5410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 smtClean="0"/>
              <a:t>Transversal position specification</a:t>
            </a:r>
            <a:endParaRPr lang="it-IT" sz="2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/>
          <a:lstStyle/>
          <a:p>
            <a:r>
              <a:rPr lang="it-IT" sz="4000" dirty="0" smtClean="0"/>
              <a:t>Heat Loads (per </a:t>
            </a:r>
            <a:r>
              <a:rPr lang="el-GR" sz="4000" dirty="0" smtClean="0"/>
              <a:t>β</a:t>
            </a:r>
            <a:r>
              <a:rPr lang="en-US" sz="4000" dirty="0" smtClean="0"/>
              <a:t>=1 </a:t>
            </a:r>
            <a:r>
              <a:rPr lang="it-IT" sz="4000" dirty="0" smtClean="0"/>
              <a:t>cavity)</a:t>
            </a:r>
            <a:endParaRPr lang="it-IT" sz="4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600200" y="838200"/>
          <a:ext cx="60960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5043"/>
                <a:gridCol w="2940957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Operating condition</a:t>
                      </a:r>
                      <a:endParaRPr lang="it-IT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/>
                        <a:t>(nominal/”ultimate”)</a:t>
                      </a:r>
                      <a:endParaRPr lang="it-IT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01320">
                <a:tc>
                  <a:txBody>
                    <a:bodyPr/>
                    <a:lstStyle/>
                    <a:p>
                      <a:r>
                        <a:rPr lang="en-U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cryo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duty cycle</a:t>
                      </a:r>
                      <a:endParaRPr lang="it-IT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4.11%/8.22%</a:t>
                      </a:r>
                      <a:endParaRPr lang="it-IT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01320"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GillSans"/>
                        </a:rPr>
                        <a:t>quality factor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baseline="0" dirty="0" smtClean="0">
                          <a:solidFill>
                            <a:srgbClr val="000000"/>
                          </a:solidFill>
                          <a:latin typeface="GillSans-Bold"/>
                        </a:rPr>
                        <a:t>10/5 x 10</a:t>
                      </a:r>
                      <a:r>
                        <a:rPr lang="en-US" sz="1600" b="0" baseline="40000" dirty="0" smtClean="0">
                          <a:solidFill>
                            <a:srgbClr val="000000"/>
                          </a:solidFill>
                          <a:latin typeface="GillSans-Bold"/>
                        </a:rPr>
                        <a:t>9</a:t>
                      </a:r>
                      <a:endParaRPr lang="it-IT" sz="1600" b="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accelerating field</a:t>
                      </a:r>
                      <a:endParaRPr lang="it-IT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 MV/m</a:t>
                      </a:r>
                      <a:endParaRPr lang="it-IT" sz="1600" b="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00200" y="2819400"/>
          <a:ext cx="6096000" cy="333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  <a:gridCol w="28956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Source</a:t>
                      </a:r>
                      <a:r>
                        <a:rPr lang="it-IT" sz="1600" baseline="0" dirty="0" smtClean="0"/>
                        <a:t> of Heat Load</a:t>
                      </a:r>
                      <a:endParaRPr lang="it-IT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Heat Load </a:t>
                      </a:r>
                      <a:r>
                        <a:rPr lang="it-IT" sz="1600" dirty="0" smtClean="0"/>
                        <a:t>@</a:t>
                      </a:r>
                      <a:r>
                        <a:rPr lang="it-IT" sz="1600" baseline="0" dirty="0" smtClean="0"/>
                        <a:t> 2K</a:t>
                      </a:r>
                      <a:endParaRPr lang="it-IT" sz="1600" b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(nominal/”ultimate”)</a:t>
                      </a:r>
                      <a:endParaRPr lang="it-IT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01320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dynamic heat load per cavity</a:t>
                      </a:r>
                      <a:endParaRPr lang="it-IT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5.1/20.4 W</a:t>
                      </a:r>
                      <a:endParaRPr lang="it-IT" sz="16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static losses</a:t>
                      </a:r>
                      <a:endParaRPr lang="it-IT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&lt;1 W</a:t>
                      </a:r>
                      <a:r>
                        <a:rPr lang="it-IT" sz="1600" b="1" baseline="0" dirty="0" smtClean="0"/>
                        <a:t> (tbc)</a:t>
                      </a:r>
                      <a:endParaRPr lang="it-IT" sz="1600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97840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power coupler loss at 2 K</a:t>
                      </a:r>
                      <a:endParaRPr lang="it-IT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&lt;0.2/&lt;0.2 W</a:t>
                      </a:r>
                      <a:endParaRPr lang="it-IT" sz="1600" dirty="0" smtClean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HOM loss in cavity at 2 K</a:t>
                      </a:r>
                      <a:endParaRPr lang="it-IT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&lt;1/&lt;3 W</a:t>
                      </a:r>
                      <a:endParaRPr lang="it-IT" sz="1600" dirty="0" smtClean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HOM coupler loss at 2 K (per </a:t>
                      </a:r>
                      <a:r>
                        <a:rPr lang="en-U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coupl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.)</a:t>
                      </a:r>
                      <a:endParaRPr lang="it-IT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&lt;0.2/&lt;0.2 W</a:t>
                      </a:r>
                      <a:endParaRPr lang="it-IT" sz="1600" dirty="0" smtClean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beam loss</a:t>
                      </a:r>
                      <a:endParaRPr lang="it-IT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W</a:t>
                      </a:r>
                      <a:endParaRPr lang="it-IT" sz="1600" b="1" dirty="0" smtClean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Total @</a:t>
                      </a:r>
                      <a:r>
                        <a:rPr lang="it-IT" sz="1600" baseline="0" dirty="0" smtClean="0"/>
                        <a:t> 2 K</a:t>
                      </a:r>
                      <a:endParaRPr lang="it-IT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1" dirty="0" smtClean="0">
                          <a:solidFill>
                            <a:srgbClr val="1505EB"/>
                          </a:solidFill>
                        </a:rPr>
                        <a:t>8.5/25.8 W</a:t>
                      </a:r>
                      <a:endParaRPr lang="it-IT" sz="1600" b="1" dirty="0">
                        <a:solidFill>
                          <a:srgbClr val="1505EB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0174" cy="838544"/>
          </a:xfrm>
        </p:spPr>
        <p:txBody>
          <a:bodyPr/>
          <a:lstStyle/>
          <a:p>
            <a:r>
              <a:rPr lang="it-IT" dirty="0" smtClean="0"/>
              <a:t>Cryogenic scheme (latest version)</a:t>
            </a:r>
            <a:endParaRPr lang="it-IT" dirty="0"/>
          </a:p>
        </p:txBody>
      </p:sp>
      <p:grpSp>
        <p:nvGrpSpPr>
          <p:cNvPr id="15" name="Group 14"/>
          <p:cNvGrpSpPr/>
          <p:nvPr/>
        </p:nvGrpSpPr>
        <p:grpSpPr>
          <a:xfrm>
            <a:off x="838200" y="609600"/>
            <a:ext cx="7271933" cy="6019800"/>
            <a:chOff x="1066800" y="786942"/>
            <a:chExt cx="7043333" cy="5842458"/>
          </a:xfrm>
        </p:grpSpPr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66800" y="786942"/>
              <a:ext cx="7043333" cy="58424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3810000" y="3135868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1505EB"/>
                  </a:solidFill>
                </a:rPr>
                <a:t>E</a:t>
              </a:r>
              <a:endParaRPr lang="it-IT" b="1" dirty="0">
                <a:solidFill>
                  <a:srgbClr val="1505EB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81400" y="2971800"/>
              <a:ext cx="3561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1505EB"/>
                  </a:solidFill>
                </a:rPr>
                <a:t>E’</a:t>
              </a:r>
              <a:endParaRPr lang="it-IT" b="1" dirty="0">
                <a:solidFill>
                  <a:srgbClr val="1505EB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475306" y="2983468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1505EB"/>
                  </a:solidFill>
                </a:rPr>
                <a:t>C</a:t>
              </a:r>
              <a:endParaRPr lang="it-IT" b="1" dirty="0">
                <a:solidFill>
                  <a:srgbClr val="1505EB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781800" y="4648200"/>
              <a:ext cx="423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1505EB"/>
                  </a:solidFill>
                </a:rPr>
                <a:t>C2</a:t>
              </a:r>
              <a:endParaRPr lang="it-IT" b="1" dirty="0">
                <a:solidFill>
                  <a:srgbClr val="1505EB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24600" y="3505200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1505EB"/>
                  </a:solidFill>
                </a:rPr>
                <a:t>XB</a:t>
              </a:r>
              <a:endParaRPr lang="it-IT" b="1" dirty="0">
                <a:solidFill>
                  <a:srgbClr val="1505EB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610174" y="3924615"/>
              <a:ext cx="311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1505EB"/>
                  </a:solidFill>
                </a:rPr>
                <a:t>X</a:t>
              </a:r>
              <a:endParaRPr lang="it-IT" b="1" dirty="0">
                <a:solidFill>
                  <a:srgbClr val="1505EB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267108" y="3916655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1505EB"/>
                  </a:solidFill>
                </a:rPr>
                <a:t>Y</a:t>
              </a:r>
              <a:endParaRPr lang="it-IT" b="1" dirty="0">
                <a:solidFill>
                  <a:srgbClr val="1505EB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rot="5400000">
              <a:off x="4067374" y="4153215"/>
              <a:ext cx="304800" cy="3048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971800" y="3886200"/>
              <a:ext cx="423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1505EB"/>
                  </a:solidFill>
                </a:rPr>
                <a:t>C3</a:t>
              </a:r>
              <a:endParaRPr lang="it-IT" b="1" dirty="0">
                <a:solidFill>
                  <a:srgbClr val="1505EB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15200" y="4114800"/>
              <a:ext cx="423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1505EB"/>
                  </a:solidFill>
                </a:rPr>
                <a:t>C1</a:t>
              </a:r>
              <a:endParaRPr lang="it-IT" b="1" dirty="0">
                <a:solidFill>
                  <a:srgbClr val="1505EB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661471" y="4301539"/>
              <a:ext cx="2824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1505EB"/>
                  </a:solidFill>
                </a:rPr>
                <a:t>L</a:t>
              </a:r>
              <a:endParaRPr lang="it-IT" b="1" dirty="0">
                <a:solidFill>
                  <a:srgbClr val="1505EB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81000" y="6400800"/>
            <a:ext cx="188173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U.Wagner</a:t>
            </a:r>
            <a:r>
              <a:rPr lang="en-US" dirty="0" smtClean="0"/>
              <a:t>, TE-CRG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-152400"/>
            <a:ext cx="8229600" cy="990600"/>
          </a:xfrm>
        </p:spPr>
        <p:txBody>
          <a:bodyPr/>
          <a:lstStyle/>
          <a:p>
            <a:r>
              <a:rPr lang="it-IT" sz="3200" dirty="0" smtClean="0"/>
              <a:t>Pipe sizes and T, p operating conditions</a:t>
            </a:r>
            <a:endParaRPr lang="it-IT" sz="2800" i="1" dirty="0"/>
          </a:p>
        </p:txBody>
      </p:sp>
      <p:pic>
        <p:nvPicPr>
          <p:cNvPr id="3799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242" y="762000"/>
            <a:ext cx="8742303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5123" name="Object 3"/>
          <p:cNvGraphicFramePr>
            <a:graphicFrameLocks noChangeAspect="1"/>
          </p:cNvGraphicFramePr>
          <p:nvPr/>
        </p:nvGraphicFramePr>
        <p:xfrm>
          <a:off x="744768" y="282177"/>
          <a:ext cx="8460150" cy="5981216"/>
        </p:xfrm>
        <a:graphic>
          <a:graphicData uri="http://schemas.openxmlformats.org/presentationml/2006/ole">
            <p:oleObj spid="_x0000_s645123" name="Acrobat Document" r:id="rId3" imgW="15118200" imgH="10684800" progId="AcroExch.Document.7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0174" cy="838544"/>
          </a:xfrm>
        </p:spPr>
        <p:txBody>
          <a:bodyPr/>
          <a:lstStyle/>
          <a:p>
            <a:r>
              <a:rPr lang="it-IT" dirty="0" smtClean="0"/>
              <a:t>Short cryomodule: layout sketch </a:t>
            </a:r>
            <a:endParaRPr lang="it-IT" dirty="0"/>
          </a:p>
        </p:txBody>
      </p:sp>
      <p:grpSp>
        <p:nvGrpSpPr>
          <p:cNvPr id="3" name="Group 36"/>
          <p:cNvGrpSpPr/>
          <p:nvPr/>
        </p:nvGrpSpPr>
        <p:grpSpPr>
          <a:xfrm>
            <a:off x="914400" y="1371600"/>
            <a:ext cx="8333096" cy="4422577"/>
            <a:chOff x="914400" y="1371600"/>
            <a:chExt cx="8333096" cy="4422577"/>
          </a:xfrm>
        </p:grpSpPr>
        <p:sp>
          <p:nvSpPr>
            <p:cNvPr id="5" name="TextBox 4"/>
            <p:cNvSpPr txBox="1"/>
            <p:nvPr/>
          </p:nvSpPr>
          <p:spPr>
            <a:xfrm>
              <a:off x="5181600" y="1371600"/>
              <a:ext cx="27669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/>
                <a:t>Connection to cryo distribution line</a:t>
              </a:r>
              <a:endParaRPr lang="it-IT" sz="14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315200" y="4419600"/>
              <a:ext cx="11860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/>
                <a:t>CW transition</a:t>
              </a:r>
              <a:endParaRPr lang="it-IT" sz="1400" dirty="0"/>
            </a:p>
          </p:txBody>
        </p:sp>
        <p:cxnSp>
          <p:nvCxnSpPr>
            <p:cNvPr id="8" name="Straight Arrow Connector 7"/>
            <p:cNvCxnSpPr>
              <a:stCxn id="5" idx="2"/>
            </p:cNvCxnSpPr>
            <p:nvPr/>
          </p:nvCxnSpPr>
          <p:spPr>
            <a:xfrm rot="16200000" flipH="1">
              <a:off x="6560632" y="1683833"/>
              <a:ext cx="987625" cy="97871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rot="5400000" flipH="1" flipV="1">
              <a:off x="7504906" y="3771900"/>
              <a:ext cx="915194" cy="38179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590800" y="4724400"/>
              <a:ext cx="21912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/>
                <a:t>RF coupler, bottom left side</a:t>
              </a:r>
              <a:endParaRPr lang="it-IT" sz="14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rot="5400000" flipH="1" flipV="1">
              <a:off x="3086100" y="4305300"/>
              <a:ext cx="533400" cy="1524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257800" y="4495800"/>
              <a:ext cx="28195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/>
                <a:t>Cavity additional support</a:t>
              </a:r>
              <a:endParaRPr lang="it-IT" sz="1400" dirty="0"/>
            </a:p>
          </p:txBody>
        </p:sp>
        <p:cxnSp>
          <p:nvCxnSpPr>
            <p:cNvPr id="15" name="Straight Arrow Connector 14"/>
            <p:cNvCxnSpPr>
              <a:stCxn id="14" idx="0"/>
            </p:cNvCxnSpPr>
            <p:nvPr/>
          </p:nvCxnSpPr>
          <p:spPr>
            <a:xfrm rot="5400000" flipH="1" flipV="1">
              <a:off x="6534189" y="3943388"/>
              <a:ext cx="685800" cy="41902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4038600" y="5257800"/>
              <a:ext cx="1143000" cy="1524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505200" y="5486400"/>
              <a:ext cx="28195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/>
                <a:t>1.7% Slope (adjustable 0-2%)</a:t>
              </a:r>
              <a:endParaRPr lang="it-IT" sz="14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657600" y="1752600"/>
              <a:ext cx="1901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/>
                <a:t>Cryo fill line (Y), top left</a:t>
              </a:r>
              <a:endParaRPr lang="it-IT" sz="1400" dirty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rot="5400000">
              <a:off x="3276600" y="2286000"/>
              <a:ext cx="1143000" cy="6858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8409296" y="3276600"/>
              <a:ext cx="838200" cy="1219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990600" y="2514600"/>
              <a:ext cx="1066800" cy="1828800"/>
            </a:xfrm>
            <a:prstGeom prst="round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rot="5400000">
              <a:off x="7962900" y="2171700"/>
              <a:ext cx="228600" cy="1524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7391400" y="1676400"/>
              <a:ext cx="145931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 smtClean="0"/>
                <a:t>Technical Service </a:t>
              </a:r>
            </a:p>
            <a:p>
              <a:pPr algn="ctr"/>
              <a:r>
                <a:rPr lang="it-IT" sz="1400" dirty="0" smtClean="0"/>
                <a:t>Module</a:t>
              </a:r>
              <a:endParaRPr lang="it-IT" sz="1400" dirty="0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162800" y="2362200"/>
              <a:ext cx="1066800" cy="1828800"/>
            </a:xfrm>
            <a:prstGeom prst="round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14400" y="1752600"/>
              <a:ext cx="7537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dirty="0" smtClean="0"/>
                <a:t>End</a:t>
              </a:r>
            </a:p>
            <a:p>
              <a:pPr algn="ctr"/>
              <a:r>
                <a:rPr lang="it-IT" sz="1400" dirty="0" smtClean="0"/>
                <a:t>Module</a:t>
              </a:r>
              <a:endParaRPr lang="it-IT" sz="1400" dirty="0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rot="5400000">
              <a:off x="952500" y="2324100"/>
              <a:ext cx="304800" cy="762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6096000" y="2438400"/>
              <a:ext cx="9589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/>
                <a:t>Phase sep.</a:t>
              </a:r>
              <a:endParaRPr lang="it-IT" sz="1400" dirty="0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6629400" y="2667000"/>
              <a:ext cx="838200" cy="4572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533400" y="6248400"/>
            <a:ext cx="2419701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A.Vande</a:t>
            </a:r>
            <a:r>
              <a:rPr lang="en-US" dirty="0" smtClean="0"/>
              <a:t> Craen (MSC-CI)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/>
              <a:t>Goal of today’s meeting</a:t>
            </a:r>
            <a:endParaRPr lang="it-I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7243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1505EB"/>
                </a:solidFill>
              </a:rPr>
              <a:t>Identify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1505EB"/>
                </a:solidFill>
              </a:rPr>
              <a:t>address</a:t>
            </a:r>
            <a:r>
              <a:rPr lang="en-US" dirty="0" smtClean="0"/>
              <a:t> still </a:t>
            </a:r>
            <a:r>
              <a:rPr lang="en-US" dirty="0" smtClean="0">
                <a:solidFill>
                  <a:srgbClr val="1505EB"/>
                </a:solidFill>
              </a:rPr>
              <a:t>outstanding </a:t>
            </a:r>
            <a:r>
              <a:rPr lang="en-US" dirty="0" err="1" smtClean="0"/>
              <a:t>cryomodule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1505EB"/>
                </a:solidFill>
              </a:rPr>
              <a:t>design specification issues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1505EB"/>
                </a:solidFill>
              </a:rPr>
              <a:t>Address</a:t>
            </a:r>
            <a:r>
              <a:rPr lang="en-US" dirty="0" smtClean="0"/>
              <a:t> the </a:t>
            </a:r>
            <a:r>
              <a:rPr lang="en-US" dirty="0" smtClean="0">
                <a:solidFill>
                  <a:srgbClr val="1505EB"/>
                </a:solidFill>
              </a:rPr>
              <a:t>specific requirements related to the test program </a:t>
            </a:r>
            <a:r>
              <a:rPr lang="en-US" dirty="0" smtClean="0"/>
              <a:t>of the short </a:t>
            </a:r>
            <a:r>
              <a:rPr lang="en-US" dirty="0" err="1" smtClean="0"/>
              <a:t>cryomodule</a:t>
            </a:r>
            <a:r>
              <a:rPr lang="en-US" dirty="0" smtClean="0"/>
              <a:t> at CERN (for ex. : windows for in-situ intervention, need for diagnostics instrumentation, etc.).  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1505EB"/>
                </a:solidFill>
              </a:rPr>
              <a:t>Converge</a:t>
            </a:r>
            <a:r>
              <a:rPr lang="en-US" dirty="0" smtClean="0"/>
              <a:t> towards a </a:t>
            </a:r>
            <a:r>
              <a:rPr lang="en-US" dirty="0" smtClean="0">
                <a:solidFill>
                  <a:srgbClr val="1505EB"/>
                </a:solidFill>
              </a:rPr>
              <a:t>technical specification </a:t>
            </a:r>
            <a:r>
              <a:rPr lang="en-US" dirty="0" smtClean="0"/>
              <a:t>to allow the continuation of the engineering of the short </a:t>
            </a:r>
            <a:r>
              <a:rPr lang="en-US" dirty="0" err="1" smtClean="0"/>
              <a:t>cryomodule</a:t>
            </a:r>
            <a:r>
              <a:rPr lang="en-US" dirty="0" smtClean="0"/>
              <a:t>, or </a:t>
            </a:r>
            <a:r>
              <a:rPr lang="en-US" dirty="0" smtClean="0">
                <a:solidFill>
                  <a:srgbClr val="1505EB"/>
                </a:solidFill>
              </a:rPr>
              <a:t>identify road-maps</a:t>
            </a:r>
            <a:r>
              <a:rPr lang="en-US" dirty="0" smtClean="0"/>
              <a:t> to settle outstanding issues. 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900" b="1" dirty="0" smtClean="0"/>
              <a:t>Chairperson</a:t>
            </a:r>
            <a:r>
              <a:rPr lang="en-US" sz="1900" dirty="0" smtClean="0"/>
              <a:t>:  </a:t>
            </a:r>
            <a:r>
              <a:rPr lang="en-US" sz="1900" dirty="0" err="1" smtClean="0"/>
              <a:t>Vittorio</a:t>
            </a:r>
            <a:r>
              <a:rPr lang="en-US" sz="1900" dirty="0" smtClean="0"/>
              <a:t> Parma (CERN, TE/MSC)</a:t>
            </a:r>
          </a:p>
          <a:p>
            <a:pPr>
              <a:buNone/>
            </a:pPr>
            <a:r>
              <a:rPr lang="en-US" sz="1900" b="1" dirty="0" smtClean="0"/>
              <a:t>Scientific secretary</a:t>
            </a:r>
            <a:r>
              <a:rPr lang="en-US" sz="1900" dirty="0" smtClean="0"/>
              <a:t>:  Arnaud Vande Craen (CERN, TE-MSC)</a:t>
            </a:r>
            <a:endParaRPr lang="en-US" sz="19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/>
              <a:t>Agenda</a:t>
            </a:r>
            <a:endParaRPr lang="it-IT" sz="3600" dirty="0"/>
          </a:p>
        </p:txBody>
      </p:sp>
      <p:pic>
        <p:nvPicPr>
          <p:cNvPr id="64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838200"/>
            <a:ext cx="7600950" cy="546632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63775"/>
            <a:ext cx="8686800" cy="1470025"/>
          </a:xfrm>
        </p:spPr>
        <p:txBody>
          <a:bodyPr/>
          <a:lstStyle/>
          <a:p>
            <a:r>
              <a:rPr lang="it-IT" dirty="0" smtClean="0"/>
              <a:t>Background information</a:t>
            </a:r>
            <a:endParaRPr lang="it-IT" sz="36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it-IT" sz="3600" dirty="0" smtClean="0">
                <a:latin typeface="Arial" pitchFamily="34" charset="0"/>
                <a:cs typeface="Arial" pitchFamily="34" charset="0"/>
              </a:rPr>
              <a:t>Short cryo-module: Goal &amp; Motivation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2" y="914400"/>
            <a:ext cx="8458200" cy="54102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b="1" dirty="0" smtClean="0"/>
              <a:t>Goal:</a:t>
            </a:r>
          </a:p>
          <a:p>
            <a:pPr lvl="0"/>
            <a:r>
              <a:rPr lang="en-US" dirty="0" smtClean="0"/>
              <a:t>Design and construct a ½-lenght </a:t>
            </a:r>
            <a:r>
              <a:rPr lang="en-US" dirty="0" err="1" smtClean="0"/>
              <a:t>cryo</a:t>
            </a:r>
            <a:r>
              <a:rPr lang="en-US" dirty="0" smtClean="0"/>
              <a:t>-module for 4 </a:t>
            </a:r>
            <a:r>
              <a:rPr lang="fr-FR" dirty="0" smtClean="0"/>
              <a:t>β=1 </a:t>
            </a:r>
            <a:r>
              <a:rPr lang="fr-FR" dirty="0" err="1" smtClean="0"/>
              <a:t>cavities</a:t>
            </a:r>
            <a:r>
              <a:rPr lang="fr-FR" dirty="0" smtClean="0"/>
              <a:t> (</a:t>
            </a:r>
            <a:r>
              <a:rPr lang="fr-FR" dirty="0" smtClean="0">
                <a:solidFill>
                  <a:srgbClr val="1505EB"/>
                </a:solidFill>
              </a:rPr>
              <a:t>as close as possible to a machine-type </a:t>
            </a:r>
            <a:r>
              <a:rPr lang="fr-FR" dirty="0" err="1" smtClean="0">
                <a:solidFill>
                  <a:srgbClr val="1505EB"/>
                </a:solidFill>
              </a:rPr>
              <a:t>cryomodule</a:t>
            </a:r>
            <a:r>
              <a:rPr lang="fr-FR" dirty="0" smtClean="0"/>
              <a:t>)</a:t>
            </a: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r>
              <a:rPr lang="en-US" b="1" dirty="0" smtClean="0"/>
              <a:t>Motivation:</a:t>
            </a:r>
            <a:endParaRPr lang="en-US" dirty="0" smtClean="0"/>
          </a:p>
          <a:p>
            <a:r>
              <a:rPr lang="en-US" dirty="0" smtClean="0">
                <a:solidFill>
                  <a:srgbClr val="1505EB"/>
                </a:solidFill>
              </a:rPr>
              <a:t>Test-bench for RF testing on a multi-cavity assembly </a:t>
            </a:r>
            <a:r>
              <a:rPr lang="en-US" dirty="0" smtClean="0"/>
              <a:t>driven by a single or multiple RF source(s)</a:t>
            </a:r>
          </a:p>
          <a:p>
            <a:pPr lvl="0"/>
            <a:r>
              <a:rPr lang="en-US" dirty="0" smtClean="0">
                <a:solidFill>
                  <a:srgbClr val="1505EB"/>
                </a:solidFill>
              </a:rPr>
              <a:t>Enable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1505EB"/>
                </a:solidFill>
              </a:rPr>
              <a:t>RF testing of cavities </a:t>
            </a:r>
            <a:r>
              <a:rPr lang="en-US" dirty="0" smtClean="0"/>
              <a:t>in horizontal position, housed in machine-type configuration (helium tanks with tuners, and powered by machine-type RF couplers) </a:t>
            </a:r>
          </a:p>
          <a:p>
            <a:pPr lvl="0"/>
            <a:r>
              <a:rPr lang="en-US" dirty="0" smtClean="0">
                <a:solidFill>
                  <a:srgbClr val="1505EB"/>
                </a:solidFill>
              </a:rPr>
              <a:t>Validate by testing critical components </a:t>
            </a:r>
            <a:r>
              <a:rPr lang="en-US" dirty="0" smtClean="0"/>
              <a:t>like RF couplers, tuners,  HOM couplers in their real operating environment</a:t>
            </a:r>
          </a:p>
          <a:p>
            <a:pPr lvl="0">
              <a:buNone/>
            </a:pPr>
            <a:endParaRPr lang="en-US" b="1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it-IT" sz="3600" dirty="0" smtClean="0">
                <a:latin typeface="Arial" pitchFamily="34" charset="0"/>
                <a:cs typeface="Arial" pitchFamily="34" charset="0"/>
              </a:rPr>
              <a:t>Cryostat-related goals: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2" y="914400"/>
            <a:ext cx="8458200" cy="54102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Learning of the critical assembly phases:</a:t>
            </a:r>
          </a:p>
          <a:p>
            <a:pPr lvl="1"/>
            <a:r>
              <a:rPr lang="en-US" dirty="0" smtClean="0"/>
              <a:t>From clean room assembly of cavities to a </a:t>
            </a:r>
            <a:r>
              <a:rPr lang="en-US" dirty="0" err="1" smtClean="0"/>
              <a:t>cryomodule</a:t>
            </a:r>
            <a:endParaRPr lang="en-US" dirty="0" smtClean="0"/>
          </a:p>
          <a:p>
            <a:pPr lvl="1"/>
            <a:r>
              <a:rPr lang="en-US" dirty="0" smtClean="0"/>
              <a:t>Alignment/assembly in the cryostat; </a:t>
            </a:r>
          </a:p>
          <a:p>
            <a:endParaRPr lang="en-US" dirty="0" smtClean="0"/>
          </a:p>
          <a:p>
            <a:r>
              <a:rPr lang="en-US" dirty="0" smtClean="0"/>
              <a:t>Proof of concept of  “2-in-1” RF coupler/cavity supporting:</a:t>
            </a:r>
          </a:p>
          <a:p>
            <a:pPr lvl="1"/>
            <a:r>
              <a:rPr lang="en-US" dirty="0" smtClean="0"/>
              <a:t>Fully integrated RF coupler: assembly constraints</a:t>
            </a:r>
            <a:endParaRPr lang="en-US" b="1" dirty="0" smtClean="0"/>
          </a:p>
          <a:p>
            <a:pPr lvl="1"/>
            <a:r>
              <a:rPr lang="en-US" dirty="0" smtClean="0"/>
              <a:t>Active cooling effect on cavity alignment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Operation issues: </a:t>
            </a:r>
          </a:p>
          <a:p>
            <a:pPr lvl="1"/>
            <a:r>
              <a:rPr lang="en-US" dirty="0" smtClean="0"/>
              <a:t>Cool-down/warm-up transients</a:t>
            </a:r>
          </a:p>
          <a:p>
            <a:pPr lvl="1"/>
            <a:r>
              <a:rPr lang="en-US" dirty="0" smtClean="0"/>
              <a:t>Thermo-mechanics and alignment, vibrations </a:t>
            </a:r>
          </a:p>
          <a:p>
            <a:pPr lvl="1"/>
            <a:r>
              <a:rPr lang="en-US" dirty="0" smtClean="0"/>
              <a:t>Heat loads</a:t>
            </a:r>
          </a:p>
          <a:p>
            <a:pPr lvl="0">
              <a:buNone/>
            </a:pPr>
            <a:endParaRPr lang="en-US" b="1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Autofit/>
          </a:bodyPr>
          <a:lstStyle/>
          <a:p>
            <a:r>
              <a:rPr lang="it-IT" sz="2800" dirty="0" smtClean="0">
                <a:latin typeface="Arial" pitchFamily="34" charset="0"/>
                <a:cs typeface="Arial" pitchFamily="34" charset="0"/>
              </a:rPr>
              <a:t>Instrumentation: cryostat-specific needs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458200" cy="54102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Alignment: Wire Position Monitor (WPM) type system</a:t>
            </a:r>
          </a:p>
          <a:p>
            <a:pPr lvl="1"/>
            <a:r>
              <a:rPr lang="en-US" dirty="0" smtClean="0"/>
              <a:t>On-line monitoring movements and vibrations of the Cold Mass (CM) during cool down and steady state operation</a:t>
            </a:r>
          </a:p>
          <a:p>
            <a:pPr lvl="1"/>
            <a:r>
              <a:rPr lang="en-US" dirty="0" smtClean="0"/>
              <a:t>Requires WPM supports of helium vessel</a:t>
            </a:r>
          </a:p>
          <a:p>
            <a:pPr lvl="1"/>
            <a:r>
              <a:rPr lang="en-US" dirty="0" smtClean="0"/>
              <a:t>Routing of coax cables through cryostat (4 per measurement point)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Calorimetric precision measurements (</a:t>
            </a:r>
            <a:r>
              <a:rPr lang="en-US" dirty="0" err="1" smtClean="0"/>
              <a:t>LHeII</a:t>
            </a:r>
            <a:r>
              <a:rPr lang="en-US" dirty="0" smtClean="0"/>
              <a:t> T drift) for static (and dynamic) Heat Loads</a:t>
            </a:r>
            <a:endParaRPr lang="en-US" dirty="0" smtClean="0"/>
          </a:p>
          <a:p>
            <a:pPr lvl="1"/>
            <a:r>
              <a:rPr lang="en-US" dirty="0" smtClean="0"/>
              <a:t>T gauges in helium bath </a:t>
            </a:r>
            <a:r>
              <a:rPr lang="en-US" dirty="0" smtClean="0"/>
              <a:t>(1 </a:t>
            </a:r>
            <a:r>
              <a:rPr lang="en-US" dirty="0" smtClean="0"/>
              <a:t>per cavity) </a:t>
            </a:r>
          </a:p>
          <a:p>
            <a:pPr lvl="1"/>
            <a:r>
              <a:rPr lang="en-US" dirty="0" smtClean="0"/>
              <a:t>25 W electrical heaters in helium bath (1 per cavity) </a:t>
            </a:r>
          </a:p>
          <a:p>
            <a:pPr lvl="0">
              <a:buNone/>
            </a:pPr>
            <a:endParaRPr lang="en-US" b="1" dirty="0" smtClean="0"/>
          </a:p>
          <a:p>
            <a:r>
              <a:rPr lang="en-US" dirty="0" smtClean="0"/>
              <a:t>T</a:t>
            </a:r>
            <a:r>
              <a:rPr lang="en-US" dirty="0" smtClean="0"/>
              <a:t>emperature mapping:  T gauges (in insulation vacuum)</a:t>
            </a:r>
          </a:p>
          <a:p>
            <a:pPr lvl="1"/>
            <a:r>
              <a:rPr lang="en-US" dirty="0" smtClean="0"/>
              <a:t>RF coupler double-walled tube</a:t>
            </a:r>
          </a:p>
          <a:p>
            <a:pPr lvl="1"/>
            <a:r>
              <a:rPr lang="en-US" dirty="0" smtClean="0"/>
              <a:t>Tuner mechanical parts (normally badly </a:t>
            </a:r>
            <a:r>
              <a:rPr lang="en-US" dirty="0" err="1" smtClean="0"/>
              <a:t>thermalised</a:t>
            </a:r>
            <a:r>
              <a:rPr lang="en-US" dirty="0" smtClean="0"/>
              <a:t>,  slow transients)</a:t>
            </a:r>
          </a:p>
          <a:p>
            <a:pPr lvl="1"/>
            <a:r>
              <a:rPr lang="en-US" dirty="0" smtClean="0"/>
              <a:t>Thermal shielding temperature mapping </a:t>
            </a:r>
          </a:p>
          <a:p>
            <a:pPr lvl="1"/>
            <a:r>
              <a:rPr lang="en-US" dirty="0" smtClean="0"/>
              <a:t>…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l-GR" dirty="0" smtClean="0"/>
              <a:t>β</a:t>
            </a:r>
            <a:r>
              <a:rPr lang="en-US" dirty="0" smtClean="0"/>
              <a:t>=1 </a:t>
            </a:r>
            <a:r>
              <a:rPr lang="en-US" dirty="0" err="1" smtClean="0"/>
              <a:t>cryo</a:t>
            </a:r>
            <a:r>
              <a:rPr lang="en-US" dirty="0" smtClean="0"/>
              <a:t>-module in SPL layout</a:t>
            </a:r>
            <a:endParaRPr lang="it-IT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 l="53516" t="17708" r="1172" b="19792"/>
          <a:stretch>
            <a:fillRect/>
          </a:stretch>
        </p:blipFill>
        <p:spPr bwMode="auto">
          <a:xfrm>
            <a:off x="145146" y="1295400"/>
            <a:ext cx="8839200" cy="4572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Moving from 8 to a 4-cavity design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458200" cy="54102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dirty="0" err="1" smtClean="0"/>
              <a:t>Cryo</a:t>
            </a:r>
            <a:r>
              <a:rPr lang="en-US" dirty="0" smtClean="0"/>
              <a:t>-module Design Strategy:</a:t>
            </a:r>
          </a:p>
          <a:p>
            <a:r>
              <a:rPr lang="en-US" dirty="0" err="1" smtClean="0"/>
              <a:t>Cryo</a:t>
            </a:r>
            <a:r>
              <a:rPr lang="en-US" dirty="0" smtClean="0"/>
              <a:t> design for an 8-cavity machine </a:t>
            </a:r>
            <a:r>
              <a:rPr lang="en-US" dirty="0" err="1" smtClean="0"/>
              <a:t>cryomodule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Cryogenics (</a:t>
            </a:r>
            <a:r>
              <a:rPr lang="en-US" dirty="0" err="1" smtClean="0"/>
              <a:t>p,T</a:t>
            </a:r>
            <a:r>
              <a:rPr lang="en-US" dirty="0" smtClean="0"/>
              <a:t>, heat loads, mass flows...)</a:t>
            </a:r>
          </a:p>
          <a:p>
            <a:pPr lvl="1"/>
            <a:r>
              <a:rPr lang="en-US" dirty="0" smtClean="0"/>
              <a:t>Inner </a:t>
            </a:r>
            <a:r>
              <a:rPr lang="en-US" dirty="0" err="1" smtClean="0"/>
              <a:t>cryo</a:t>
            </a:r>
            <a:r>
              <a:rPr lang="en-US" dirty="0" smtClean="0"/>
              <a:t> lines for a fully segmented machine layout:</a:t>
            </a:r>
          </a:p>
          <a:p>
            <a:pPr lvl="2"/>
            <a:r>
              <a:rPr lang="en-US" dirty="0" smtClean="0"/>
              <a:t>Individual </a:t>
            </a:r>
            <a:r>
              <a:rPr lang="en-US" dirty="0" err="1" smtClean="0"/>
              <a:t>cryo</a:t>
            </a:r>
            <a:r>
              <a:rPr lang="en-US" dirty="0" smtClean="0"/>
              <a:t> feeding, He </a:t>
            </a:r>
            <a:r>
              <a:rPr lang="en-US" dirty="0" err="1" smtClean="0"/>
              <a:t>vapours</a:t>
            </a:r>
            <a:r>
              <a:rPr lang="en-US" dirty="0" smtClean="0"/>
              <a:t> pumping, </a:t>
            </a:r>
            <a:r>
              <a:rPr lang="en-US" dirty="0" err="1" smtClean="0"/>
              <a:t>cryo</a:t>
            </a:r>
            <a:r>
              <a:rPr lang="en-US" dirty="0" smtClean="0"/>
              <a:t> control </a:t>
            </a:r>
          </a:p>
          <a:p>
            <a:pPr lvl="3"/>
            <a:r>
              <a:rPr lang="en-US" dirty="0" smtClean="0"/>
              <a:t>Pipe IDs, pressure drops,  T margins, </a:t>
            </a:r>
          </a:p>
          <a:p>
            <a:pPr lvl="3"/>
            <a:r>
              <a:rPr lang="en-US" dirty="0" smtClean="0"/>
              <a:t>Control equipment (valves and instrumentation)</a:t>
            </a:r>
          </a:p>
          <a:p>
            <a:pPr lvl="1"/>
            <a:r>
              <a:rPr lang="en-US" dirty="0" smtClean="0"/>
              <a:t>Design for 1.7% tunnel slope (test 0%-2%)</a:t>
            </a:r>
          </a:p>
          <a:p>
            <a:pPr lvl="1"/>
            <a:endParaRPr lang="en-US" dirty="0" smtClean="0"/>
          </a:p>
          <a:p>
            <a:r>
              <a:rPr lang="en-US" i="1" dirty="0" smtClean="0"/>
              <a:t>Design for Manufacture </a:t>
            </a:r>
            <a:r>
              <a:rPr lang="en-US" dirty="0" smtClean="0"/>
              <a:t>for a small-to-medium number of </a:t>
            </a:r>
            <a:r>
              <a:rPr lang="en-US" dirty="0" err="1" smtClean="0"/>
              <a:t>cryomodule</a:t>
            </a:r>
            <a:r>
              <a:rPr lang="en-US" dirty="0" smtClean="0"/>
              <a:t> (typically ~50 units)</a:t>
            </a:r>
          </a:p>
          <a:p>
            <a:pPr lvl="1"/>
            <a:r>
              <a:rPr lang="en-US" dirty="0" smtClean="0"/>
              <a:t>Mechanical design, construction and assembly </a:t>
            </a:r>
          </a:p>
          <a:p>
            <a:pPr lvl="1"/>
            <a:r>
              <a:rPr lang="en-US" dirty="0" smtClean="0"/>
              <a:t>Alignment goals for machine-type </a:t>
            </a:r>
            <a:r>
              <a:rPr lang="en-US" dirty="0" err="1" smtClean="0"/>
              <a:t>cryomodules</a:t>
            </a:r>
            <a:endParaRPr lang="en-US" dirty="0" smtClean="0"/>
          </a:p>
          <a:p>
            <a:pPr lvl="2">
              <a:buNone/>
            </a:pPr>
            <a:r>
              <a:rPr lang="en-US" dirty="0" smtClean="0"/>
              <a:t>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752600" y="5791200"/>
            <a:ext cx="5573486" cy="762000"/>
            <a:chOff x="1752600" y="5791200"/>
            <a:chExt cx="5573486" cy="762000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61756" t="54167" r="6604" b="38542"/>
            <a:stretch>
              <a:fillRect/>
            </a:stretch>
          </p:blipFill>
          <p:spPr bwMode="auto">
            <a:xfrm flipV="1">
              <a:off x="1752600" y="5867400"/>
              <a:ext cx="5573486" cy="4816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4572000" y="5791200"/>
              <a:ext cx="2514600" cy="762000"/>
            </a:xfrm>
            <a:prstGeom prst="rect">
              <a:avLst/>
            </a:prstGeom>
            <a:solidFill>
              <a:schemeClr val="bg1">
                <a:alpha val="8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10191</TotalTime>
  <Words>775</Words>
  <Application>Microsoft Office PowerPoint</Application>
  <PresentationFormat>On-screen Show (4:3)</PresentationFormat>
  <Paragraphs>163</Paragraphs>
  <Slides>15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1_Office Theme</vt:lpstr>
      <vt:lpstr>Office Theme</vt:lpstr>
      <vt:lpstr>Acrobat Document</vt:lpstr>
      <vt:lpstr>SPL cryomodule specification:  Goals of the meeting </vt:lpstr>
      <vt:lpstr>Goal of today’s meeting</vt:lpstr>
      <vt:lpstr>Agenda</vt:lpstr>
      <vt:lpstr>Background information</vt:lpstr>
      <vt:lpstr>Short cryo-module: Goal &amp; Motivation</vt:lpstr>
      <vt:lpstr>Cryostat-related goals:</vt:lpstr>
      <vt:lpstr>Instrumentation: cryostat-specific needs</vt:lpstr>
      <vt:lpstr>β=1 cryo-module in SPL layout</vt:lpstr>
      <vt:lpstr>Moving from 8 to a 4-cavity design</vt:lpstr>
      <vt:lpstr>“Dressed” Cavity (CERN mods to CEA’s design)</vt:lpstr>
      <vt:lpstr>Cavity Supporting System: alignment</vt:lpstr>
      <vt:lpstr>Heat Loads (per β=1 cavity)</vt:lpstr>
      <vt:lpstr>Cryogenic scheme (latest version)</vt:lpstr>
      <vt:lpstr>Pipe sizes and T, p operating conditions</vt:lpstr>
      <vt:lpstr>Short cryomodule: layout sketch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vparma</dc:creator>
  <cp:lastModifiedBy>vparma</cp:lastModifiedBy>
  <cp:revision>924</cp:revision>
  <dcterms:created xsi:type="dcterms:W3CDTF">2010-01-11T09:12:42Z</dcterms:created>
  <dcterms:modified xsi:type="dcterms:W3CDTF">2010-10-18T21:49:14Z</dcterms:modified>
</cp:coreProperties>
</file>