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notesMasterIdLst>
    <p:notesMasterId r:id="rId7"/>
  </p:notesMasterIdLst>
  <p:handoutMasterIdLst>
    <p:handoutMasterId r:id="rId8"/>
  </p:handoutMasterIdLst>
  <p:sldIdLst>
    <p:sldId id="358" r:id="rId2"/>
    <p:sldId id="286" r:id="rId3"/>
    <p:sldId id="363" r:id="rId4"/>
    <p:sldId id="360" r:id="rId5"/>
    <p:sldId id="362" r:id="rId6"/>
  </p:sldIdLst>
  <p:sldSz cx="9902825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00"/>
    <a:srgbClr val="D9F4FF"/>
    <a:srgbClr val="CDECFF"/>
    <a:srgbClr val="CCFFFF"/>
    <a:srgbClr val="FFCC00"/>
    <a:srgbClr val="0099FF"/>
    <a:srgbClr val="969696"/>
    <a:srgbClr val="33CCFF"/>
  </p:clrMru>
</p:presentationPr>
</file>

<file path=ppt/tableStyles.xml><?xml version="1.0" encoding="utf-8"?>
<a:tblStyleLst xmlns:a="http://schemas.openxmlformats.org/drawingml/2006/main" def="{EB344D84-9AFB-497E-A393-DC336BA19D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87"/>
    <p:restoredTop sz="90929"/>
  </p:normalViewPr>
  <p:slideViewPr>
    <p:cSldViewPr snapToGrid="0">
      <p:cViewPr>
        <p:scale>
          <a:sx n="100" d="100"/>
          <a:sy n="100" d="100"/>
        </p:scale>
        <p:origin x="-828" y="-222"/>
      </p:cViewPr>
      <p:guideLst>
        <p:guide orient="horz" pos="2160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248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 altLang="en-US"/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4E7029C9-79F5-4CF4-B956-7198F71BB60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126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685800"/>
            <a:ext cx="4949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6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26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126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D5C4850-7F93-48B4-9F78-E87AC0B1B8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9DB61D-9318-4A13-A299-E00599270DD0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9DB61D-9318-4A13-A299-E00599270DD0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076325"/>
            <a:ext cx="8416925" cy="25241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1025" cy="1752600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2" y="273050"/>
            <a:ext cx="325796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1730" y="273051"/>
            <a:ext cx="553595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142" y="1435101"/>
            <a:ext cx="325796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At-CRG “New Projects”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E7142-1163-468C-A922-C96A87ADF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023" y="4800600"/>
            <a:ext cx="59416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023" y="612775"/>
            <a:ext cx="59416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023" y="5367338"/>
            <a:ext cx="59416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At-CRG “New Projects”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DAAE4-5EDC-4B85-BC56-E20F78EBD9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4"/>
            <a:r>
              <a:rPr lang="en-GB" smtClean="0"/>
              <a:t>At-CRG “New Projects”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F25435-0D59-4CC0-BAFD-9F3D3D036F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74391" y="0"/>
            <a:ext cx="2221259" cy="616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7177" y="0"/>
            <a:ext cx="6502167" cy="616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At-CRG “New Projects”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54CC2-8270-4E93-9D1F-8D9A83A215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457864"/>
            <a:ext cx="8888473" cy="4707986"/>
          </a:xfrm>
        </p:spPr>
        <p:txBody>
          <a:bodyPr/>
          <a:lstStyle>
            <a:lvl1pPr>
              <a:spcBef>
                <a:spcPts val="1200"/>
              </a:spcBef>
              <a:buSzPct val="100000"/>
              <a:buFont typeface="Symbol" pitchFamily="18" charset="2"/>
              <a:buChar char="·"/>
              <a:defRPr sz="2400">
                <a:latin typeface="Comic Sans MS" pitchFamily="66" charset="0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Comic Sans MS" pitchFamily="66" charset="0"/>
              </a:defRPr>
            </a:lvl2pPr>
            <a:lvl3pPr>
              <a:buFont typeface="Symbol" pitchFamily="18" charset="2"/>
              <a:buChar char="·"/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buFontTx/>
              <a:buNone/>
              <a:defRPr sz="1800"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TE/CRG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544128"/>
            <a:ext cx="8888473" cy="4621722"/>
          </a:xfrm>
        </p:spPr>
        <p:txBody>
          <a:bodyPr/>
          <a:lstStyle>
            <a:lvl1pPr>
              <a:spcBef>
                <a:spcPts val="1200"/>
              </a:spcBef>
              <a:buFont typeface="Symbol" pitchFamily="18" charset="2"/>
              <a:buChar char="·"/>
              <a:defRPr sz="2400">
                <a:latin typeface="Comic Sans MS" pitchFamily="66" charset="0"/>
              </a:defRPr>
            </a:lvl1pPr>
            <a:lvl2pPr>
              <a:buSzPct val="100000"/>
              <a:buFont typeface="Symbol" pitchFamily="18" charset="2"/>
              <a:buChar char="·"/>
              <a:defRPr sz="2200" b="0">
                <a:latin typeface="Comic Sans MS" pitchFamily="66" charset="0"/>
              </a:defRPr>
            </a:lvl2pPr>
            <a:lvl3pPr>
              <a:buFont typeface="Symbol" pitchFamily="18" charset="2"/>
              <a:buChar char="·"/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buFontTx/>
              <a:buNone/>
              <a:defRPr sz="1800"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TE/CRG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664898" y="819267"/>
            <a:ext cx="7332453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, Subtitle and Content no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177" y="1544128"/>
            <a:ext cx="8888473" cy="4621722"/>
          </a:xfrm>
        </p:spPr>
        <p:txBody>
          <a:bodyPr/>
          <a:lstStyle>
            <a:lvl1pPr>
              <a:spcBef>
                <a:spcPts val="1200"/>
              </a:spcBef>
              <a:buFont typeface="Symbol" pitchFamily="18" charset="2"/>
              <a:buChar char="·"/>
              <a:defRPr sz="2400">
                <a:latin typeface="Comic Sans MS" pitchFamily="66" charset="0"/>
              </a:defRPr>
            </a:lvl1pPr>
            <a:lvl2pPr>
              <a:buSzPct val="120000"/>
              <a:buFont typeface="Symbol" pitchFamily="18" charset="2"/>
              <a:buChar char="·"/>
              <a:defRPr sz="2200" b="0">
                <a:latin typeface="Comic Sans MS" pitchFamily="66" charset="0"/>
              </a:defRPr>
            </a:lvl2pPr>
            <a:lvl3pPr>
              <a:buFont typeface="Symbol" pitchFamily="18" charset="2"/>
              <a:buChar char="·"/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buFontTx/>
              <a:buNone/>
              <a:defRPr sz="1800">
                <a:latin typeface="Comic Sans MS" pitchFamily="66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TE/CRG Group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664898" y="819267"/>
            <a:ext cx="7332453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lvl5pPr marL="0" indent="0">
              <a:defRPr sz="1100">
                <a:solidFill>
                  <a:schemeClr val="accent2">
                    <a:lumMod val="75000"/>
                  </a:schemeClr>
                </a:solidFill>
                <a:latin typeface="+mj-lt"/>
              </a:defRPr>
            </a:lvl5pPr>
          </a:lstStyle>
          <a:p>
            <a:pPr lvl="4"/>
            <a:r>
              <a:rPr lang="en-GB" dirty="0" smtClean="0"/>
              <a:t>At-CRG “New Projects”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205B9-D40A-408B-83FC-2939C0DAAE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664898" y="819267"/>
            <a:ext cx="7332453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141" y="274638"/>
            <a:ext cx="891254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141" y="1535113"/>
            <a:ext cx="437546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141" y="2174875"/>
            <a:ext cx="437546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498" y="1535113"/>
            <a:ext cx="437718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498" y="2174875"/>
            <a:ext cx="437718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lvl="4"/>
            <a:r>
              <a:rPr lang="en-GB" smtClean="0"/>
              <a:t>At-CRG “New Projects”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383CB-08D9-495B-9F8C-6C5EFBEF3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177" y="1526874"/>
            <a:ext cx="4361712" cy="4638975"/>
          </a:xfrm>
        </p:spPr>
        <p:txBody>
          <a:bodyPr/>
          <a:lstStyle>
            <a:lvl1pPr>
              <a:buFont typeface="Symbol" pitchFamily="18" charset="2"/>
              <a:buChar char="·"/>
              <a:defRPr sz="2400">
                <a:latin typeface="Comic Sans MS" pitchFamily="66" charset="0"/>
              </a:defRPr>
            </a:lvl1pPr>
            <a:lvl2pPr>
              <a:buSzPct val="100000"/>
              <a:buFont typeface="Symbol" pitchFamily="18" charset="2"/>
              <a:buChar char="·"/>
              <a:defRPr sz="2200">
                <a:latin typeface="Comic Sans MS" pitchFamily="66" charset="0"/>
              </a:defRPr>
            </a:lvl2pPr>
            <a:lvl3pPr>
              <a:buFont typeface="Symbol" pitchFamily="18" charset="2"/>
              <a:buChar char="·"/>
              <a:defRPr sz="2000">
                <a:latin typeface="Comic Sans MS" pitchFamily="66" charset="0"/>
              </a:defRPr>
            </a:lvl3pPr>
            <a:lvl4pPr>
              <a:defRPr sz="1800">
                <a:latin typeface="Comic Sans MS" pitchFamily="66" charset="0"/>
              </a:defRPr>
            </a:lvl4pPr>
            <a:lvl5pPr>
              <a:buFontTx/>
              <a:buNone/>
              <a:defRPr sz="1800"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526875"/>
            <a:ext cx="4361714" cy="4638974"/>
          </a:xfrm>
        </p:spPr>
        <p:txBody>
          <a:bodyPr/>
          <a:lstStyle>
            <a:lvl1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400" b="1" dirty="0" smtClean="0">
                <a:solidFill>
                  <a:srgbClr val="003399"/>
                </a:solidFill>
                <a:latin typeface="Comic Sans MS" pitchFamily="66" charset="0"/>
                <a:ea typeface="+mn-ea"/>
                <a:cs typeface="+mn-cs"/>
              </a:defRPr>
            </a:lvl1pPr>
            <a:lvl2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200" dirty="0" smtClean="0">
                <a:solidFill>
                  <a:srgbClr val="003399"/>
                </a:solidFill>
                <a:latin typeface="Comic Sans MS" pitchFamily="66" charset="0"/>
              </a:defRPr>
            </a:lvl2pPr>
            <a:lvl3pPr algn="l" rtl="0" eaLnBrk="1" fontAlgn="base" hangingPunct="1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·"/>
              <a:defRPr lang="en-US" sz="2000" dirty="0" smtClean="0">
                <a:solidFill>
                  <a:srgbClr val="003399"/>
                </a:solidFill>
                <a:latin typeface="Comic Sans MS" pitchFamily="66" charset="0"/>
              </a:defRPr>
            </a:lvl3pPr>
            <a:lvl4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1800" dirty="0" smtClean="0">
                <a:solidFill>
                  <a:srgbClr val="003399"/>
                </a:solidFill>
                <a:latin typeface="Comic Sans MS" pitchFamily="66" charset="0"/>
              </a:defRPr>
            </a:lvl4pPr>
            <a:lvl5pPr algn="l" rtl="0" eaLnBrk="1" fontAlgn="base" hangingPunct="1">
              <a:spcBef>
                <a:spcPct val="20000"/>
              </a:spcBef>
              <a:spcAft>
                <a:spcPct val="0"/>
              </a:spcAft>
              <a:defRPr lang="en-US" sz="1800" dirty="0">
                <a:solidFill>
                  <a:srgbClr val="003399"/>
                </a:solidFill>
                <a:latin typeface="Comic Sans MS" pitchFamily="66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At-CRG “New Projects”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5E7BD-AFD7-4E5C-94AE-6E91365A2F1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664898" y="819267"/>
            <a:ext cx="7332453" cy="362549"/>
          </a:xfrm>
          <a:noFill/>
        </p:spPr>
        <p:txBody>
          <a:bodyPr/>
          <a:lstStyle>
            <a:lvl1pPr algn="ctr">
              <a:buFontTx/>
              <a:buNone/>
              <a:defRPr sz="1800" b="1" baseline="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edit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7177" y="1125538"/>
            <a:ext cx="4361712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36" y="1125538"/>
            <a:ext cx="4361714" cy="50403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At-CRG “New Projects”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5E7BD-AFD7-4E5C-94AE-6E91365A2F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12/12/2008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lvl5pPr marL="0" indent="0">
              <a:defRPr sz="1100">
                <a:solidFill>
                  <a:schemeClr val="accent2">
                    <a:lumMod val="75000"/>
                  </a:schemeClr>
                </a:solidFill>
                <a:latin typeface="+mj-lt"/>
              </a:defRPr>
            </a:lvl5pPr>
          </a:lstStyle>
          <a:p>
            <a:r>
              <a:rPr lang="en-US" dirty="0" smtClean="0"/>
              <a:t>TE/CRG Group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844CC0-F4E3-4466-BEC9-448F3B54DDC8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5350" y="0"/>
            <a:ext cx="8111751" cy="82708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7177" y="1125538"/>
            <a:ext cx="8888473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99581" y="6381750"/>
            <a:ext cx="32321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US" dirty="0" smtClean="0"/>
              <a:t>6/5/2010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725" y="6381750"/>
            <a:ext cx="313589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r>
              <a:rPr lang="en-US" dirty="0" smtClean="0"/>
              <a:t>TE/CRG Group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8606" y="6381750"/>
            <a:ext cx="206308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chemeClr val="accent2"/>
                </a:solidFill>
                <a:latin typeface="+mj-lt"/>
              </a:defRPr>
            </a:lvl1pPr>
          </a:lstStyle>
          <a:p>
            <a:fld id="{1D2FE8DB-C0E8-451E-B69E-FA8BE55F1A9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48" name="Picture 924" descr="logoCER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895724" cy="827088"/>
          </a:xfrm>
          <a:prstGeom prst="rect">
            <a:avLst/>
          </a:prstGeom>
          <a:noFill/>
        </p:spPr>
      </p:pic>
      <p:pic>
        <p:nvPicPr>
          <p:cNvPr id="9" name="Picture 8" descr="TE_logo"/>
          <p:cNvPicPr/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069319" y="0"/>
            <a:ext cx="833506" cy="817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709" r:id="rId2"/>
    <p:sldLayoutId id="2147483677" r:id="rId3"/>
    <p:sldLayoutId id="2147483711" r:id="rId4"/>
    <p:sldLayoutId id="2147483681" r:id="rId5"/>
    <p:sldLayoutId id="2147483680" r:id="rId6"/>
    <p:sldLayoutId id="2147483679" r:id="rId7"/>
    <p:sldLayoutId id="2147483710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Verdan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rgbClr val="003399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>
          <a:solidFill>
            <a:srgbClr val="003399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399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&gt;"/>
        <a:defRPr sz="2000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 smtClean="0"/>
              <a:t>SPL short </a:t>
            </a:r>
            <a:r>
              <a:rPr lang="en-GB" sz="3200" dirty="0" err="1" smtClean="0"/>
              <a:t>cryo</a:t>
            </a:r>
            <a:r>
              <a:rPr lang="en-GB" sz="3200" dirty="0" smtClean="0"/>
              <a:t>-module</a:t>
            </a:r>
            <a:br>
              <a:rPr lang="en-GB" sz="3200" dirty="0" smtClean="0"/>
            </a:br>
            <a:r>
              <a:rPr lang="en-GB" sz="3200" dirty="0" smtClean="0"/>
              <a:t>Cryogenic requirements and test plans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Udo</a:t>
            </a:r>
            <a:r>
              <a:rPr lang="en-US" dirty="0" smtClean="0"/>
              <a:t> Wagner</a:t>
            </a:r>
          </a:p>
          <a:p>
            <a:r>
              <a:rPr lang="en-US" dirty="0" smtClean="0"/>
              <a:t>TE-CRG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What is unknown</a:t>
            </a:r>
            <a:endParaRPr lang="en-US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 down:</a:t>
            </a:r>
          </a:p>
          <a:p>
            <a:pPr lvl="1"/>
            <a:r>
              <a:rPr lang="en-US" dirty="0" smtClean="0"/>
              <a:t>Do we need one CD valve for each cavity?</a:t>
            </a:r>
            <a:endParaRPr lang="en-US" dirty="0"/>
          </a:p>
          <a:p>
            <a:r>
              <a:rPr lang="en-US" dirty="0" smtClean="0"/>
              <a:t>Operation:</a:t>
            </a:r>
          </a:p>
          <a:p>
            <a:pPr lvl="1"/>
            <a:r>
              <a:rPr lang="en-US" dirty="0" smtClean="0"/>
              <a:t>Is one supply for a string of 4/8 cavities sufficient?</a:t>
            </a:r>
          </a:p>
          <a:p>
            <a:pPr lvl="1"/>
            <a:r>
              <a:rPr lang="en-US" dirty="0" smtClean="0"/>
              <a:t>How will the distribution react on:</a:t>
            </a:r>
          </a:p>
          <a:p>
            <a:pPr lvl="2"/>
            <a:r>
              <a:rPr lang="en-US" dirty="0" smtClean="0"/>
              <a:t>Single cavity quench</a:t>
            </a:r>
          </a:p>
          <a:p>
            <a:pPr lvl="2"/>
            <a:r>
              <a:rPr lang="en-US" dirty="0" smtClean="0"/>
              <a:t>Start / Stop of RF power</a:t>
            </a:r>
          </a:p>
          <a:p>
            <a:pPr lvl="1"/>
            <a:r>
              <a:rPr lang="en-US" dirty="0" smtClean="0"/>
              <a:t>Will the “inversed” coupler cooling work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19-10-10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SPL-SCM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Envisaged tests</a:t>
            </a:r>
            <a:endParaRPr lang="en-US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Cool down</a:t>
            </a:r>
          </a:p>
          <a:p>
            <a:pPr lvl="1"/>
            <a:r>
              <a:rPr lang="en-US" dirty="0" smtClean="0"/>
              <a:t>Using the CD valves (this should work)</a:t>
            </a:r>
            <a:endParaRPr lang="en-US" dirty="0"/>
          </a:p>
          <a:p>
            <a:pPr lvl="1"/>
            <a:r>
              <a:rPr lang="en-US" dirty="0" smtClean="0"/>
              <a:t>Using only the fill valves (uncertain if this works)</a:t>
            </a:r>
          </a:p>
          <a:p>
            <a:r>
              <a:rPr lang="en-US" dirty="0" smtClean="0"/>
              <a:t>Operation</a:t>
            </a:r>
          </a:p>
          <a:p>
            <a:pPr lvl="1"/>
            <a:r>
              <a:rPr lang="en-US" dirty="0" smtClean="0"/>
              <a:t>Level control with one fill valve per cavity</a:t>
            </a:r>
          </a:p>
          <a:p>
            <a:pPr lvl="1"/>
            <a:r>
              <a:rPr lang="en-US" dirty="0" smtClean="0"/>
              <a:t>Level control with one fill valve per string</a:t>
            </a:r>
          </a:p>
          <a:p>
            <a:pPr lvl="1"/>
            <a:r>
              <a:rPr lang="en-US" dirty="0" smtClean="0"/>
              <a:t>Compensation of load variations by heaters</a:t>
            </a:r>
          </a:p>
          <a:p>
            <a:pPr lvl="1"/>
            <a:r>
              <a:rPr lang="en-US" dirty="0" smtClean="0"/>
              <a:t>Reaction of single cavity quench</a:t>
            </a:r>
          </a:p>
          <a:p>
            <a:pPr lvl="1"/>
            <a:r>
              <a:rPr lang="en-US" dirty="0" smtClean="0"/>
              <a:t>Cooling control of couplers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19-10-10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SPL-SCM meeting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heat load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Static heat loads are estimated at the range of 5% of dynamic loads</a:t>
            </a:r>
          </a:p>
          <a:p>
            <a:r>
              <a:rPr lang="en-US" dirty="0" smtClean="0"/>
              <a:t>Do we really care for precise measurements of the static cryostat losses at this stage?</a:t>
            </a:r>
          </a:p>
          <a:p>
            <a:pPr lvl="1"/>
            <a:r>
              <a:rPr lang="en-US" dirty="0" smtClean="0"/>
              <a:t>If yes, instrumentation has to be adapted.</a:t>
            </a:r>
          </a:p>
          <a:p>
            <a:r>
              <a:rPr lang="en-US" dirty="0" smtClean="0"/>
              <a:t>Nota: the thermal shield will operate temperatures not representative for an eventual SPL project.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19-10-10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SPL-SCM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“Latest” SPL </a:t>
            </a:r>
            <a:r>
              <a:rPr lang="en-US" dirty="0" err="1" smtClean="0"/>
              <a:t>cryo</a:t>
            </a:r>
            <a:r>
              <a:rPr lang="en-US" dirty="0" smtClean="0"/>
              <a:t>-module PFD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19-10-10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SPL-SCM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FE8DB-C0E8-451E-B69E-FA8BE55F1A94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1" y="1047750"/>
            <a:ext cx="6509931" cy="54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4162425" y="1533525"/>
            <a:ext cx="5396720" cy="2600325"/>
            <a:chOff x="4162425" y="1533525"/>
            <a:chExt cx="5396720" cy="2600325"/>
          </a:xfrm>
        </p:grpSpPr>
        <p:sp>
          <p:nvSpPr>
            <p:cNvPr id="7" name="Oval 6"/>
            <p:cNvSpPr/>
            <p:nvPr/>
          </p:nvSpPr>
          <p:spPr bwMode="auto">
            <a:xfrm>
              <a:off x="4162425" y="3714750"/>
              <a:ext cx="1876425" cy="419100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7229475" y="3276600"/>
              <a:ext cx="847725" cy="419100"/>
            </a:xfrm>
            <a:prstGeom prst="ellips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en-US" smtClean="0">
                <a:latin typeface="Arial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flipV="1">
              <a:off x="5486400" y="1962150"/>
              <a:ext cx="2362200" cy="1666875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5400000">
              <a:off x="7348538" y="2528888"/>
              <a:ext cx="1152525" cy="209550"/>
            </a:xfrm>
            <a:prstGeom prst="line">
              <a:avLst/>
            </a:prstGeom>
            <a:noFill/>
            <a:ln w="95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/>
            <p:cNvSpPr txBox="1"/>
            <p:nvPr/>
          </p:nvSpPr>
          <p:spPr>
            <a:xfrm>
              <a:off x="7210425" y="1533525"/>
              <a:ext cx="23487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Equipment needed or not?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_template">
  <a:themeElements>
    <a:clrScheme name="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tion_template">
      <a:majorFont>
        <a:latin typeface="Verdan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2424</TotalTime>
  <Words>203</Words>
  <Application>Microsoft Office PowerPoint</Application>
  <PresentationFormat>Custom</PresentationFormat>
  <Paragraphs>43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Presentation_template</vt:lpstr>
      <vt:lpstr>SPL short cryo-module Cryogenic requirements and test plans</vt:lpstr>
      <vt:lpstr>What is unknown</vt:lpstr>
      <vt:lpstr>Envisaged tests</vt:lpstr>
      <vt:lpstr>Static heat load measurements</vt:lpstr>
      <vt:lpstr>“Latest” SPL cryo-module PFD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Cryogenics for the Superconducting Proton Linac (SPL) </dc:title>
  <dc:creator>wagner</dc:creator>
  <cp:lastModifiedBy>wagner</cp:lastModifiedBy>
  <cp:revision>265</cp:revision>
  <cp:lastPrinted>2000-10-19T11:55:54Z</cp:lastPrinted>
  <dcterms:created xsi:type="dcterms:W3CDTF">2008-11-28T11:37:47Z</dcterms:created>
  <dcterms:modified xsi:type="dcterms:W3CDTF">2010-10-18T10:16:19Z</dcterms:modified>
</cp:coreProperties>
</file>