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24"/>
  </p:notesMasterIdLst>
  <p:sldIdLst>
    <p:sldId id="256" r:id="rId2"/>
    <p:sldId id="437" r:id="rId3"/>
    <p:sldId id="438" r:id="rId4"/>
    <p:sldId id="412" r:id="rId5"/>
    <p:sldId id="359" r:id="rId6"/>
    <p:sldId id="427" r:id="rId7"/>
    <p:sldId id="439" r:id="rId8"/>
    <p:sldId id="430" r:id="rId9"/>
    <p:sldId id="421" r:id="rId10"/>
    <p:sldId id="422" r:id="rId11"/>
    <p:sldId id="407" r:id="rId12"/>
    <p:sldId id="428" r:id="rId13"/>
    <p:sldId id="408" r:id="rId14"/>
    <p:sldId id="413" r:id="rId15"/>
    <p:sldId id="424" r:id="rId16"/>
    <p:sldId id="431" r:id="rId17"/>
    <p:sldId id="432" r:id="rId18"/>
    <p:sldId id="433" r:id="rId19"/>
    <p:sldId id="435" r:id="rId20"/>
    <p:sldId id="436" r:id="rId21"/>
    <p:sldId id="389" r:id="rId22"/>
    <p:sldId id="283" r:id="rId23"/>
  </p:sldIdLst>
  <p:sldSz cx="9144000" cy="6858000" type="screen4x3"/>
  <p:notesSz cx="7010400" cy="9296400"/>
  <p:embeddedFontLst>
    <p:embeddedFont>
      <p:font typeface="Calibri" pitchFamily="34" charset="0"/>
      <p:regular r:id="rId25"/>
      <p:bold r:id="rId26"/>
      <p:italic r:id="rId27"/>
      <p:boldItalic r:id="rId28"/>
    </p:embeddedFont>
    <p:embeddedFont>
      <p:font typeface="Rockwell" pitchFamily="18" charset="0"/>
      <p:regular r:id="rId29"/>
      <p:bold r:id="rId30"/>
      <p:italic r:id="rId31"/>
      <p:boldItalic r:id="rId32"/>
    </p:embeddedFont>
    <p:embeddedFont>
      <p:font typeface="Comic Sans MS" pitchFamily="66" charset="0"/>
      <p:regular r:id="rId33"/>
      <p:bold r:id="rId34"/>
    </p:embeddedFont>
    <p:embeddedFont>
      <p:font typeface="Times" pitchFamily="18" charset="0"/>
      <p:regular r:id="rId35"/>
      <p:bold r:id="rId36"/>
      <p:italic r:id="rId37"/>
      <p:boldItalic r:id="rId38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9A0000"/>
    <a:srgbClr val="FF1D1D"/>
    <a:srgbClr val="660033"/>
    <a:srgbClr val="009999"/>
    <a:srgbClr val="99CC00"/>
    <a:srgbClr val="006600"/>
    <a:srgbClr val="0099CC"/>
    <a:srgbClr val="33CCCC"/>
    <a:srgbClr val="F2F0D6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 snapToGrid="0"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2526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>
      <p:cViewPr varScale="1">
        <p:scale>
          <a:sx n="56" d="100"/>
          <a:sy n="56" d="100"/>
        </p:scale>
        <p:origin x="-2466" y="-96"/>
      </p:cViewPr>
      <p:guideLst>
        <p:guide orient="horz" pos="2928"/>
        <p:guide pos="2208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font" Target="fonts/font10.fntdata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font" Target="fonts/font9.fntdata"/><Relationship Id="rId38" Type="http://schemas.openxmlformats.org/officeDocument/2006/relationships/font" Target="fonts/font14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8.fntdata"/><Relationship Id="rId37" Type="http://schemas.openxmlformats.org/officeDocument/2006/relationships/font" Target="fonts/font13.fnt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36" Type="http://schemas.openxmlformats.org/officeDocument/2006/relationships/font" Target="fonts/font12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font" Target="fonts/font1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1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/>
          <a:lstStyle>
            <a:lvl1pPr algn="r">
              <a:defRPr sz="1300"/>
            </a:lvl1pPr>
          </a:lstStyle>
          <a:p>
            <a:fld id="{3B8AF7D9-995B-4639-9C98-1ACF804D91BC}" type="datetimeFigureOut">
              <a:rPr lang="en-US" smtClean="0"/>
              <a:pPr/>
              <a:t>10/19/2010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8500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66" tIns="46583" rIns="93166" bIns="4658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1"/>
            <a:ext cx="5608320" cy="4183380"/>
          </a:xfrm>
          <a:prstGeom prst="rect">
            <a:avLst/>
          </a:prstGeom>
        </p:spPr>
        <p:txBody>
          <a:bodyPr vert="horz" lIns="93166" tIns="46583" rIns="93166" bIns="4658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3166" tIns="46583" rIns="93166" bIns="46583" rtlCol="0" anchor="b"/>
          <a:lstStyle>
            <a:lvl1pPr algn="r">
              <a:defRPr sz="1300"/>
            </a:lvl1pPr>
          </a:lstStyle>
          <a:p>
            <a:fld id="{130970FC-1409-4546-86F6-A9A37DEDE3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274638"/>
            <a:ext cx="5562600" cy="1143000"/>
          </a:xfrm>
        </p:spPr>
        <p:txBody>
          <a:bodyPr>
            <a:normAutofit/>
          </a:bodyPr>
          <a:lstStyle>
            <a:lvl1pPr>
              <a:defRPr sz="3200" b="1">
                <a:solidFill>
                  <a:srgbClr val="0000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87338" indent="-287338">
              <a:spcBef>
                <a:spcPts val="1200"/>
              </a:spcBef>
              <a:buClr>
                <a:srgbClr val="002D86"/>
              </a:buClr>
              <a:buSzPct val="125000"/>
              <a:defRPr sz="2000">
                <a:solidFill>
                  <a:srgbClr val="003399"/>
                </a:solidFill>
              </a:defRPr>
            </a:lvl1pPr>
            <a:lvl2pPr marL="742950" indent="-285750">
              <a:spcBef>
                <a:spcPts val="200"/>
              </a:spcBef>
              <a:defRPr sz="1800"/>
            </a:lvl2pPr>
            <a:lvl3pPr>
              <a:spcBef>
                <a:spcPts val="0"/>
              </a:spcBef>
              <a:defRPr sz="1800">
                <a:solidFill>
                  <a:srgbClr val="006600"/>
                </a:solidFill>
              </a:defRPr>
            </a:lvl3pPr>
            <a:lvl4pPr>
              <a:spcBef>
                <a:spcPts val="0"/>
              </a:spcBef>
              <a:defRPr sz="1800"/>
            </a:lvl4pPr>
            <a:lvl5pPr>
              <a:spcBef>
                <a:spcPts val="0"/>
              </a:spcBef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>
            <a:lvl1pPr>
              <a:defRPr/>
            </a:lvl1pPr>
          </a:lstStyle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mark.gif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848600" y="533400"/>
            <a:ext cx="685800" cy="685800"/>
          </a:xfrm>
          <a:prstGeom prst="rect">
            <a:avLst/>
          </a:prstGeom>
        </p:spPr>
      </p:pic>
      <p:pic>
        <p:nvPicPr>
          <p:cNvPr id="8" name="Picture 7" descr="projectxLogo"/>
          <p:cNvPicPr/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609600"/>
            <a:ext cx="1600200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9"/>
          <p:cNvCxnSpPr/>
          <p:nvPr userDrawn="1"/>
        </p:nvCxnSpPr>
        <p:spPr>
          <a:xfrm>
            <a:off x="457200" y="1524000"/>
            <a:ext cx="8229600" cy="1588"/>
          </a:xfrm>
          <a:prstGeom prst="line">
            <a:avLst/>
          </a:prstGeom>
          <a:ln w="76200">
            <a:gradFill flip="none" rotWithShape="1">
              <a:gsLst>
                <a:gs pos="0">
                  <a:srgbClr val="C00000"/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457200" y="6172200"/>
            <a:ext cx="8229600" cy="1588"/>
          </a:xfrm>
          <a:prstGeom prst="line">
            <a:avLst/>
          </a:prstGeom>
          <a:ln w="28575">
            <a:solidFill>
              <a:srgbClr val="00006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IPAC'10, Kyoto - S. Holmes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BA5821-21EB-4C1A-AC70-E98BDB034B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61739" y="2190577"/>
            <a:ext cx="7772400" cy="1470025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Project X </a:t>
            </a:r>
            <a:r>
              <a:rPr lang="en-US" sz="3200" b="1" dirty="0" err="1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Cryomodule</a:t>
            </a:r>
            <a:r>
              <a:rPr lang="en-US" sz="32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Status</a:t>
            </a:r>
            <a:endParaRPr lang="en-US" sz="3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082712"/>
            <a:ext cx="6400800" cy="1752600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Jim </a:t>
            </a:r>
            <a:r>
              <a:rPr lang="en-US" sz="2000" b="1" dirty="0" err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Kerby</a:t>
            </a:r>
            <a:endParaRPr lang="en-US" sz="2000" b="1" dirty="0" smtClean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(w/ thanks to the Project X team)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SPL Meeting</a:t>
            </a:r>
          </a:p>
          <a:p>
            <a:pPr>
              <a:lnSpc>
                <a:spcPct val="80000"/>
              </a:lnSpc>
              <a:spcBef>
                <a:spcPts val="18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CERN</a:t>
            </a:r>
          </a:p>
          <a:p>
            <a:pPr>
              <a:lnSpc>
                <a:spcPct val="80000"/>
              </a:lnSpc>
              <a:spcBef>
                <a:spcPts val="600"/>
              </a:spcBef>
            </a:pPr>
            <a:r>
              <a:rPr lang="en-US" sz="2000" b="1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19 October 2010</a:t>
            </a:r>
            <a:endParaRPr lang="en-US" sz="2000" b="1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HTS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1639" y="1561276"/>
            <a:ext cx="4156586" cy="2625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10264" y="1628921"/>
            <a:ext cx="38146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JLab vertical test data 7.Oct 2009:</a:t>
            </a:r>
          </a:p>
          <a:p>
            <a:r>
              <a:rPr lang="en-US" dirty="0" smtClean="0"/>
              <a:t>TB9AES009 maximum gradient</a:t>
            </a:r>
          </a:p>
          <a:p>
            <a:r>
              <a:rPr lang="en-US" dirty="0" smtClean="0"/>
              <a:t>36.0 MV/m with Q0=9.1E9 (quench)</a:t>
            </a:r>
            <a:endParaRPr lang="en-US" dirty="0"/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62041" y="3533774"/>
            <a:ext cx="3753334" cy="2545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057275" y="4895996"/>
            <a:ext cx="38195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FNAL HTS data April/May 2010:</a:t>
            </a:r>
          </a:p>
          <a:p>
            <a:r>
              <a:rPr lang="en-US" dirty="0" smtClean="0"/>
              <a:t>TB9AES009 maximum gradient</a:t>
            </a:r>
          </a:p>
          <a:p>
            <a:r>
              <a:rPr lang="en-US" dirty="0" smtClean="0"/>
              <a:t>35 MV/m with Q0=6.6E9 (quench)</a:t>
            </a:r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3GeV </a:t>
            </a:r>
            <a:r>
              <a:rPr lang="en-US" dirty="0" err="1" smtClean="0"/>
              <a:t>cw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Technology Map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11</a:t>
            </a:fld>
            <a:endParaRPr lang="en-US" dirty="0"/>
          </a:p>
        </p:txBody>
      </p:sp>
      <p:grpSp>
        <p:nvGrpSpPr>
          <p:cNvPr id="34" name="Group 33"/>
          <p:cNvGrpSpPr/>
          <p:nvPr/>
        </p:nvGrpSpPr>
        <p:grpSpPr>
          <a:xfrm>
            <a:off x="1849590" y="1651195"/>
            <a:ext cx="5249042" cy="1440414"/>
            <a:chOff x="1614055" y="1918451"/>
            <a:chExt cx="5249042" cy="1440414"/>
          </a:xfrm>
        </p:grpSpPr>
        <p:grpSp>
          <p:nvGrpSpPr>
            <p:cNvPr id="3" name="Group 15"/>
            <p:cNvGrpSpPr/>
            <p:nvPr/>
          </p:nvGrpSpPr>
          <p:grpSpPr>
            <a:xfrm>
              <a:off x="1614055" y="1918451"/>
              <a:ext cx="5249042" cy="1408331"/>
              <a:chOff x="1600200" y="2819400"/>
              <a:chExt cx="5249042" cy="140833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6002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SSR0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4384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SSR1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2766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SSR2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114800" y="2819400"/>
                <a:ext cx="838200" cy="3810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i="1" dirty="0">
                    <a:solidFill>
                      <a:schemeClr val="tx1"/>
                    </a:solidFill>
                  </a:rPr>
                  <a:t>β</a:t>
                </a:r>
                <a:r>
                  <a:rPr lang="en-US" dirty="0">
                    <a:solidFill>
                      <a:schemeClr val="tx1"/>
                    </a:solidFill>
                  </a:rPr>
                  <a:t>=0.6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53000" y="2819400"/>
                <a:ext cx="838200" cy="3810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i="1" dirty="0">
                    <a:solidFill>
                      <a:schemeClr val="tx1"/>
                    </a:solidFill>
                  </a:rPr>
                  <a:t>β</a:t>
                </a:r>
                <a:r>
                  <a:rPr lang="en-US" dirty="0">
                    <a:solidFill>
                      <a:schemeClr val="tx1"/>
                    </a:solidFill>
                  </a:rPr>
                  <a:t>=0.9</a:t>
                </a:r>
              </a:p>
            </p:txBody>
          </p:sp>
          <p:sp>
            <p:nvSpPr>
              <p:cNvPr id="25" name="Left-Right Arrow 24"/>
              <p:cNvSpPr/>
              <p:nvPr/>
            </p:nvSpPr>
            <p:spPr>
              <a:xfrm>
                <a:off x="1600200" y="3429000"/>
                <a:ext cx="2514600" cy="228600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TextBox 42"/>
              <p:cNvSpPr txBox="1">
                <a:spLocks noChangeArrowheads="1"/>
              </p:cNvSpPr>
              <p:nvPr/>
            </p:nvSpPr>
            <p:spPr bwMode="auto">
              <a:xfrm>
                <a:off x="1600200" y="3581400"/>
                <a:ext cx="25146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325 </a:t>
                </a:r>
                <a:r>
                  <a:rPr lang="en-US" dirty="0" smtClean="0"/>
                  <a:t>MHz</a:t>
                </a:r>
              </a:p>
              <a:p>
                <a:pPr algn="ctr"/>
                <a:r>
                  <a:rPr lang="en-US" dirty="0" smtClean="0"/>
                  <a:t>2.5-160 </a:t>
                </a:r>
                <a:r>
                  <a:rPr lang="en-US" dirty="0" err="1"/>
                  <a:t>MeV</a:t>
                </a:r>
                <a:endParaRPr lang="en-US" dirty="0"/>
              </a:p>
            </p:txBody>
          </p:sp>
          <p:sp>
            <p:nvSpPr>
              <p:cNvPr id="28" name="Left-Right Arrow 27"/>
              <p:cNvSpPr/>
              <p:nvPr/>
            </p:nvSpPr>
            <p:spPr>
              <a:xfrm>
                <a:off x="4114800" y="3429000"/>
                <a:ext cx="1676400" cy="228600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5791200" y="2819400"/>
                <a:ext cx="838200" cy="381000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ILC</a:t>
                </a:r>
              </a:p>
            </p:txBody>
          </p:sp>
          <p:sp>
            <p:nvSpPr>
              <p:cNvPr id="30" name="Left-Right Arrow 29"/>
              <p:cNvSpPr/>
              <p:nvPr/>
            </p:nvSpPr>
            <p:spPr>
              <a:xfrm>
                <a:off x="5791200" y="3429000"/>
                <a:ext cx="838200" cy="228600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31" name="TextBox 47"/>
              <p:cNvSpPr txBox="1">
                <a:spLocks noChangeArrowheads="1"/>
              </p:cNvSpPr>
              <p:nvPr/>
            </p:nvSpPr>
            <p:spPr bwMode="auto">
              <a:xfrm>
                <a:off x="5791199" y="3581400"/>
                <a:ext cx="1058043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1.3 </a:t>
                </a:r>
                <a:r>
                  <a:rPr lang="en-US" dirty="0" smtClean="0"/>
                  <a:t>GHz 2-3 </a:t>
                </a:r>
                <a:r>
                  <a:rPr lang="en-US" dirty="0" err="1"/>
                  <a:t>GeV</a:t>
                </a:r>
                <a:endParaRPr lang="en-US" dirty="0"/>
              </a:p>
            </p:txBody>
          </p:sp>
        </p:grpSp>
        <p:sp>
          <p:nvSpPr>
            <p:cNvPr id="32" name="TextBox 47"/>
            <p:cNvSpPr txBox="1">
              <a:spLocks noChangeArrowheads="1"/>
            </p:cNvSpPr>
            <p:nvPr/>
          </p:nvSpPr>
          <p:spPr bwMode="auto">
            <a:xfrm>
              <a:off x="4247152" y="2712534"/>
              <a:ext cx="151597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650 MHz 0.16-2 </a:t>
              </a:r>
              <a:r>
                <a:rPr lang="en-US" dirty="0" err="1"/>
                <a:t>GeV</a:t>
              </a:r>
              <a:endParaRPr lang="en-US" dirty="0"/>
            </a:p>
          </p:txBody>
        </p:sp>
      </p:grp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405074" y="3273567"/>
          <a:ext cx="8281736" cy="2838474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46208"/>
                <a:gridCol w="801823"/>
                <a:gridCol w="1502006"/>
                <a:gridCol w="1558472"/>
                <a:gridCol w="2473227"/>
              </a:tblGrid>
              <a:tr h="37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Section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Freq</a:t>
                      </a:r>
                      <a:endParaRPr lang="en-US" sz="1600" dirty="0"/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Energy (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MeV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Cav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Mag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/CM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Type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SSR0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=0.11)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325</a:t>
                      </a: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2.5-10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 /26/1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47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SSR1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=0.22)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325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10-32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 /18/ 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SSR2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=0.4)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325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32-160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 /24/4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LB 650  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=0.61)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160-520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42 /21/7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5-cell elliptical, doublet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HB 650  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=0.9)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520-2000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96 /12 /12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5-cell elliptical, doublet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ILC  1.3 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=1.0)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1300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2000-3000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64 /8 /8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9-cell elliptical, quad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3GeV </a:t>
            </a:r>
            <a:r>
              <a:rPr lang="en-US" dirty="0" err="1" smtClean="0"/>
              <a:t>cw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800" dirty="0" smtClean="0"/>
              <a:t>Technology Map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3" name="Group 33"/>
          <p:cNvGrpSpPr/>
          <p:nvPr/>
        </p:nvGrpSpPr>
        <p:grpSpPr>
          <a:xfrm>
            <a:off x="1849590" y="1651195"/>
            <a:ext cx="4817024" cy="1461680"/>
            <a:chOff x="1614055" y="1918451"/>
            <a:chExt cx="4817024" cy="1461680"/>
          </a:xfrm>
        </p:grpSpPr>
        <p:grpSp>
          <p:nvGrpSpPr>
            <p:cNvPr id="4" name="Group 15"/>
            <p:cNvGrpSpPr/>
            <p:nvPr/>
          </p:nvGrpSpPr>
          <p:grpSpPr>
            <a:xfrm>
              <a:off x="1614055" y="1918451"/>
              <a:ext cx="4817024" cy="1408331"/>
              <a:chOff x="1600200" y="2819400"/>
              <a:chExt cx="4817024" cy="1408331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6002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SSR0</a:t>
                </a:r>
              </a:p>
            </p:txBody>
          </p:sp>
          <p:sp>
            <p:nvSpPr>
              <p:cNvPr id="18" name="Rectangle 17"/>
              <p:cNvSpPr/>
              <p:nvPr/>
            </p:nvSpPr>
            <p:spPr>
              <a:xfrm>
                <a:off x="24384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SSR1</a:t>
                </a:r>
              </a:p>
            </p:txBody>
          </p:sp>
          <p:sp>
            <p:nvSpPr>
              <p:cNvPr id="19" name="Rectangle 18"/>
              <p:cNvSpPr/>
              <p:nvPr/>
            </p:nvSpPr>
            <p:spPr>
              <a:xfrm>
                <a:off x="3276600" y="2819400"/>
                <a:ext cx="838200" cy="3810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dirty="0">
                    <a:solidFill>
                      <a:schemeClr val="tx1"/>
                    </a:solidFill>
                  </a:rPr>
                  <a:t>SSR2</a:t>
                </a: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4114800" y="2819400"/>
                <a:ext cx="838200" cy="3810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i="1" dirty="0">
                    <a:solidFill>
                      <a:schemeClr val="tx1"/>
                    </a:solidFill>
                  </a:rPr>
                  <a:t>β</a:t>
                </a:r>
                <a:r>
                  <a:rPr lang="en-US" dirty="0">
                    <a:solidFill>
                      <a:schemeClr val="tx1"/>
                    </a:solidFill>
                  </a:rPr>
                  <a:t>=0.6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4953000" y="2819400"/>
                <a:ext cx="1464224" cy="381000"/>
              </a:xfrm>
              <a:prstGeom prst="rect">
                <a:avLst/>
              </a:prstGeom>
              <a:solidFill>
                <a:srgbClr val="FF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i="1" dirty="0">
                    <a:solidFill>
                      <a:schemeClr val="tx1"/>
                    </a:solidFill>
                  </a:rPr>
                  <a:t>β</a:t>
                </a:r>
                <a:r>
                  <a:rPr lang="en-US" dirty="0">
                    <a:solidFill>
                      <a:schemeClr val="tx1"/>
                    </a:solidFill>
                  </a:rPr>
                  <a:t>=0.9</a:t>
                </a:r>
              </a:p>
            </p:txBody>
          </p:sp>
          <p:sp>
            <p:nvSpPr>
              <p:cNvPr id="25" name="Left-Right Arrow 24"/>
              <p:cNvSpPr/>
              <p:nvPr/>
            </p:nvSpPr>
            <p:spPr>
              <a:xfrm>
                <a:off x="1600200" y="3429000"/>
                <a:ext cx="2514600" cy="228600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27" name="TextBox 42"/>
              <p:cNvSpPr txBox="1">
                <a:spLocks noChangeArrowheads="1"/>
              </p:cNvSpPr>
              <p:nvPr/>
            </p:nvSpPr>
            <p:spPr bwMode="auto">
              <a:xfrm>
                <a:off x="1600200" y="3581400"/>
                <a:ext cx="2514600" cy="6463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dirty="0"/>
                  <a:t>325 </a:t>
                </a:r>
                <a:r>
                  <a:rPr lang="en-US" dirty="0" smtClean="0"/>
                  <a:t>MHz</a:t>
                </a:r>
              </a:p>
              <a:p>
                <a:pPr algn="ctr"/>
                <a:r>
                  <a:rPr lang="en-US" dirty="0" smtClean="0"/>
                  <a:t>2.5-160 </a:t>
                </a:r>
                <a:r>
                  <a:rPr lang="en-US" dirty="0" err="1"/>
                  <a:t>MeV</a:t>
                </a:r>
                <a:endParaRPr lang="en-US" dirty="0"/>
              </a:p>
            </p:txBody>
          </p:sp>
          <p:sp>
            <p:nvSpPr>
              <p:cNvPr id="28" name="Left-Right Arrow 27"/>
              <p:cNvSpPr/>
              <p:nvPr/>
            </p:nvSpPr>
            <p:spPr>
              <a:xfrm>
                <a:off x="4114799" y="3429000"/>
                <a:ext cx="2281159" cy="227224"/>
              </a:xfrm>
              <a:prstGeom prst="leftRightArrow">
                <a:avLst/>
              </a:prstGeom>
              <a:solidFill>
                <a:srgbClr val="0070C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  <p:sp>
          <p:nvSpPr>
            <p:cNvPr id="32" name="TextBox 47"/>
            <p:cNvSpPr txBox="1">
              <a:spLocks noChangeArrowheads="1"/>
            </p:cNvSpPr>
            <p:nvPr/>
          </p:nvSpPr>
          <p:spPr bwMode="auto">
            <a:xfrm>
              <a:off x="4587393" y="2733800"/>
              <a:ext cx="1515974" cy="6463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650 MHz 0.16-3 </a:t>
              </a:r>
              <a:r>
                <a:rPr lang="en-US" dirty="0" err="1"/>
                <a:t>GeV</a:t>
              </a:r>
              <a:endParaRPr lang="en-US" dirty="0"/>
            </a:p>
          </p:txBody>
        </p:sp>
      </p:grpSp>
      <p:graphicFrame>
        <p:nvGraphicFramePr>
          <p:cNvPr id="33" name="Table 32"/>
          <p:cNvGraphicFramePr>
            <a:graphicFrameLocks noGrp="1"/>
          </p:cNvGraphicFramePr>
          <p:nvPr/>
        </p:nvGraphicFramePr>
        <p:xfrm>
          <a:off x="377596" y="3268735"/>
          <a:ext cx="8281736" cy="2430987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946208"/>
                <a:gridCol w="801823"/>
                <a:gridCol w="1502006"/>
                <a:gridCol w="1558472"/>
                <a:gridCol w="2473227"/>
              </a:tblGrid>
              <a:tr h="3798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Section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Freq</a:t>
                      </a:r>
                      <a:endParaRPr lang="en-US" sz="1600" dirty="0"/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Energy (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MeV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)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Cav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</a:t>
                      </a:r>
                      <a:r>
                        <a:rPr kumimoji="0" lang="en-US" sz="1600" u="none" strike="noStrike" cap="none" normalizeH="0" baseline="0" dirty="0" err="1" smtClean="0">
                          <a:ln>
                            <a:noFill/>
                          </a:ln>
                          <a:effectLst/>
                        </a:rPr>
                        <a:t>mag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/CM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Type</a:t>
                      </a:r>
                      <a:endParaRPr kumimoji="0" lang="en-US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23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SSR0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=0.11)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325</a:t>
                      </a: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2.5-10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26 /26/1?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4740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SSR1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=0.22)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325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10-32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18 /18/ 2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SSR2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=0.4)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325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32-160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44 /24/4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SSR, solenoid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LB 650  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=0.61)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160-487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36 /24/4?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5-cell elliptical, doublet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  <a:tr h="4074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HB 650   (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</a:t>
                      </a:r>
                      <a:r>
                        <a:rPr kumimoji="0" lang="en-US" sz="1600" u="none" strike="noStrike" cap="none" normalizeH="0" baseline="-30000" dirty="0" smtClean="0">
                          <a:ln>
                            <a:noFill/>
                          </a:ln>
                          <a:effectLst/>
                        </a:rPr>
                        <a:t>G</a:t>
                      </a: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Symbol" pitchFamily="18" charset="2"/>
                        </a:rPr>
                        <a:t>=0.9) 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650</a:t>
                      </a:r>
                      <a:endParaRPr lang="en-US" sz="1600" b="0" dirty="0"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487-3000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160 /38 /20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5-cell elliptical, doublet</a:t>
                      </a: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Rockwell" pitchFamily="18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23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Choice of Cavity Parameters</a:t>
            </a:r>
            <a:endParaRPr lang="en-US" sz="2800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Identify maximum achievable surface (magnetic field) on basis of observed Q-slope “knee”</a:t>
            </a:r>
          </a:p>
          <a:p>
            <a:r>
              <a:rPr lang="en-US" dirty="0" smtClean="0"/>
              <a:t>Select cavity shape to maximize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gradient (subject to physical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constraints)</a:t>
            </a:r>
          </a:p>
          <a:p>
            <a:r>
              <a:rPr lang="en-US" dirty="0" smtClean="0"/>
              <a:t>Establish Q goal based on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realistic extrapolation from </a:t>
            </a:r>
          </a:p>
          <a:p>
            <a:pPr>
              <a:spcBef>
                <a:spcPts val="0"/>
              </a:spcBef>
              <a:buNone/>
            </a:pPr>
            <a:r>
              <a:rPr lang="en-US" dirty="0" smtClean="0"/>
              <a:t>	current performance 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Goal: &lt;25 W/cavity</a:t>
            </a:r>
          </a:p>
          <a:p>
            <a:r>
              <a:rPr lang="en-US" dirty="0" smtClean="0"/>
              <a:t>Optimize within (G, Q, T) space</a:t>
            </a:r>
          </a:p>
          <a:p>
            <a:pPr lvl="1">
              <a:spcBef>
                <a:spcPts val="0"/>
              </a:spcBef>
            </a:pPr>
            <a:endParaRPr lang="en-US" dirty="0" smtClean="0"/>
          </a:p>
          <a:p>
            <a:pPr>
              <a:buNone/>
            </a:pPr>
            <a:r>
              <a:rPr lang="en-US" u="sng" dirty="0" smtClean="0"/>
              <a:t>(Initial) Performance Goals</a:t>
            </a:r>
          </a:p>
          <a:p>
            <a:pPr lvl="1">
              <a:spcBef>
                <a:spcPts val="1200"/>
              </a:spcBef>
              <a:buNone/>
            </a:pPr>
            <a:r>
              <a:rPr lang="en-US" u="sng" dirty="0" smtClean="0"/>
              <a:t>Freq (MHz)	 </a:t>
            </a:r>
            <a:r>
              <a:rPr lang="en-US" u="sng" dirty="0" err="1" smtClean="0"/>
              <a:t>B</a:t>
            </a:r>
            <a:r>
              <a:rPr lang="en-US" baseline="-25000" dirty="0" err="1" smtClean="0"/>
              <a:t>pk</a:t>
            </a:r>
            <a:r>
              <a:rPr lang="en-US" u="sng" dirty="0" smtClean="0"/>
              <a:t>(</a:t>
            </a:r>
            <a:r>
              <a:rPr lang="en-US" u="sng" dirty="0" err="1" smtClean="0"/>
              <a:t>mT</a:t>
            </a:r>
            <a:r>
              <a:rPr lang="en-US" u="sng" dirty="0" smtClean="0"/>
              <a:t>)		G (MV/m)	Q	@T (K)</a:t>
            </a:r>
          </a:p>
          <a:p>
            <a:pPr marL="457200" lvl="1" indent="0"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</a:pPr>
            <a:r>
              <a:rPr lang="en-US" dirty="0" smtClean="0"/>
              <a:t>	325   	60	15	1.4E10	2</a:t>
            </a:r>
          </a:p>
          <a:p>
            <a:pPr marL="457200" lvl="1" indent="0"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</a:pPr>
            <a:r>
              <a:rPr lang="en-US" dirty="0" smtClean="0"/>
              <a:t> 	650 	72	16	1.7E10	2</a:t>
            </a:r>
          </a:p>
          <a:p>
            <a:pPr marL="457200" lvl="1" indent="0">
              <a:buNone/>
              <a:tabLst>
                <a:tab pos="1203325" algn="r"/>
                <a:tab pos="2454275" algn="r"/>
                <a:tab pos="4235450" algn="r"/>
                <a:tab pos="5943600" algn="r"/>
                <a:tab pos="6858000" algn="r"/>
              </a:tabLst>
            </a:pPr>
            <a:r>
              <a:rPr lang="en-US" dirty="0" smtClean="0"/>
              <a:t>	1300 	72	15	1.5E10	2</a:t>
            </a:r>
          </a:p>
          <a:p>
            <a:pPr>
              <a:spcBef>
                <a:spcPts val="0"/>
              </a:spcBef>
              <a:buNone/>
            </a:pPr>
            <a:endParaRPr lang="en-US" dirty="0" smtClean="0"/>
          </a:p>
          <a:p>
            <a:endParaRPr lang="en-US" dirty="0"/>
          </a:p>
        </p:txBody>
      </p:sp>
      <p:grpSp>
        <p:nvGrpSpPr>
          <p:cNvPr id="32" name="Group 25"/>
          <p:cNvGrpSpPr/>
          <p:nvPr/>
        </p:nvGrpSpPr>
        <p:grpSpPr>
          <a:xfrm>
            <a:off x="4583658" y="1993265"/>
            <a:ext cx="3417337" cy="2867493"/>
            <a:chOff x="372611" y="838200"/>
            <a:chExt cx="3742014" cy="3059580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72611" y="838200"/>
              <a:ext cx="3742014" cy="30595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33"/>
            <p:cNvSpPr txBox="1"/>
            <p:nvPr/>
          </p:nvSpPr>
          <p:spPr>
            <a:xfrm>
              <a:off x="914400" y="995650"/>
              <a:ext cx="2133600" cy="5283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700"/>
                </a:lnSpc>
              </a:pPr>
              <a:r>
                <a:rPr lang="en-US" sz="1600" dirty="0" smtClean="0">
                  <a:solidFill>
                    <a:srgbClr val="0315BD"/>
                  </a:solidFill>
                  <a:latin typeface="Rockwell" pitchFamily="18" charset="0"/>
                  <a:cs typeface="Arial" pitchFamily="34" charset="0"/>
                </a:rPr>
                <a:t>HF Q-slope onset vs. Frequency (JLAB)</a:t>
              </a:r>
              <a:endParaRPr lang="en-US" sz="1600" dirty="0">
                <a:solidFill>
                  <a:srgbClr val="0315BD"/>
                </a:solidFill>
                <a:latin typeface="Rockwell" pitchFamily="18" charset="0"/>
                <a:cs typeface="Arial" pitchFamily="34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 rot="5400000" flipH="1" flipV="1">
              <a:off x="723897" y="3086103"/>
              <a:ext cx="838205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 flipH="1" flipV="1">
              <a:off x="495300" y="3263184"/>
              <a:ext cx="533400" cy="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1291553" y="2874280"/>
              <a:ext cx="1295404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1905000" y="2294389"/>
              <a:ext cx="76200" cy="76200"/>
            </a:xfrm>
            <a:prstGeom prst="ellipse">
              <a:avLst/>
            </a:prstGeom>
            <a:solidFill>
              <a:srgbClr val="F868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Oval 40"/>
            <p:cNvSpPr/>
            <p:nvPr/>
          </p:nvSpPr>
          <p:spPr>
            <a:xfrm>
              <a:off x="1100356" y="2802622"/>
              <a:ext cx="76200" cy="76200"/>
            </a:xfrm>
            <a:prstGeom prst="ellipse">
              <a:avLst/>
            </a:prstGeom>
            <a:solidFill>
              <a:srgbClr val="F868F8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2" name="Slide Number Placeholder 4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5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36821" y="3596331"/>
            <a:ext cx="838200" cy="283154"/>
          </a:xfrm>
          <a:prstGeom prst="rect">
            <a:avLst/>
          </a:prstGeom>
          <a:solidFill>
            <a:schemeClr val="bg1"/>
          </a:solidFill>
          <a:ln>
            <a:solidFill>
              <a:srgbClr val="0315BD"/>
            </a:solidFill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wrap="square" lIns="18288" tIns="18288" rIns="18288" bIns="18288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  <a:latin typeface="+mn-lt"/>
              </a:rPr>
              <a:t>  60 </a:t>
            </a:r>
            <a:r>
              <a:rPr lang="en-US" sz="1600" dirty="0" err="1" smtClean="0">
                <a:solidFill>
                  <a:srgbClr val="FF0000"/>
                </a:solidFill>
                <a:latin typeface="+mn-lt"/>
              </a:rPr>
              <a:t>mT</a:t>
            </a:r>
            <a:endParaRPr lang="en-US" sz="16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25453" y="1776662"/>
            <a:ext cx="3505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Single Spoke Resonators (325 MHz)</a:t>
            </a:r>
          </a:p>
          <a:p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Roark, </a:t>
            </a:r>
            <a:r>
              <a:rPr lang="en-US" sz="2000" dirty="0" err="1" smtClean="0">
                <a:solidFill>
                  <a:srgbClr val="0315BD"/>
                </a:solidFill>
                <a:latin typeface="+mn-lt"/>
              </a:rPr>
              <a:t>Zanon</a:t>
            </a:r>
            <a:r>
              <a:rPr lang="en-US" sz="2000" dirty="0" smtClean="0">
                <a:solidFill>
                  <a:srgbClr val="0315BD"/>
                </a:solidFill>
                <a:latin typeface="+mn-lt"/>
              </a:rPr>
              <a:t>, IUAC…</a:t>
            </a:r>
            <a:endParaRPr lang="en-US" sz="2000" dirty="0">
              <a:solidFill>
                <a:srgbClr val="0315BD"/>
              </a:solidFill>
              <a:latin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9852" y="4976106"/>
            <a:ext cx="34981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315BD"/>
                </a:solidFill>
                <a:latin typeface="+mn-lt"/>
              </a:rPr>
              <a:t>Elliptical Cavities</a:t>
            </a:r>
          </a:p>
          <a:p>
            <a:r>
              <a:rPr lang="en-US" dirty="0" smtClean="0">
                <a:solidFill>
                  <a:srgbClr val="0315BD"/>
                </a:solidFill>
                <a:latin typeface="+mn-lt"/>
              </a:rPr>
              <a:t>(650 and 1300 MHz)</a:t>
            </a:r>
          </a:p>
          <a:p>
            <a:r>
              <a:rPr lang="en-US" dirty="0" smtClean="0">
                <a:solidFill>
                  <a:srgbClr val="0315BD"/>
                </a:solidFill>
              </a:rPr>
              <a:t>AES, RI, </a:t>
            </a:r>
            <a:r>
              <a:rPr lang="en-US" dirty="0" err="1" smtClean="0">
                <a:solidFill>
                  <a:srgbClr val="0315BD"/>
                </a:solidFill>
              </a:rPr>
              <a:t>Jlab</a:t>
            </a:r>
            <a:r>
              <a:rPr lang="en-US" dirty="0" smtClean="0">
                <a:solidFill>
                  <a:srgbClr val="0315BD"/>
                </a:solidFill>
              </a:rPr>
              <a:t>, Cornell, </a:t>
            </a:r>
            <a:r>
              <a:rPr lang="en-US" dirty="0" err="1" smtClean="0">
                <a:solidFill>
                  <a:srgbClr val="0315BD"/>
                </a:solidFill>
              </a:rPr>
              <a:t>Niowave</a:t>
            </a:r>
            <a:r>
              <a:rPr lang="en-US" dirty="0" smtClean="0">
                <a:solidFill>
                  <a:srgbClr val="0315BD"/>
                </a:solidFill>
              </a:rPr>
              <a:t>-Roark, RRCAT, </a:t>
            </a:r>
            <a:r>
              <a:rPr lang="en-US" dirty="0" err="1" smtClean="0">
                <a:solidFill>
                  <a:srgbClr val="0315BD"/>
                </a:solidFill>
              </a:rPr>
              <a:t>Pavac</a:t>
            </a:r>
            <a:r>
              <a:rPr lang="en-US" dirty="0" smtClean="0">
                <a:solidFill>
                  <a:srgbClr val="0315BD"/>
                </a:solidFill>
              </a:rPr>
              <a:t>….</a:t>
            </a:r>
            <a:endParaRPr lang="en-US" dirty="0" smtClean="0">
              <a:solidFill>
                <a:srgbClr val="0315BD"/>
              </a:solidFill>
              <a:latin typeface="+mn-lt"/>
            </a:endParaRPr>
          </a:p>
          <a:p>
            <a:endParaRPr lang="en-US" sz="2400" dirty="0">
              <a:solidFill>
                <a:srgbClr val="0315BD"/>
              </a:solidFill>
              <a:latin typeface="Comic Sans MS" pitchFamily="66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485420" y="5188194"/>
            <a:ext cx="914400" cy="1588"/>
          </a:xfrm>
          <a:prstGeom prst="straightConnector1">
            <a:avLst/>
          </a:prstGeom>
          <a:ln w="19050">
            <a:solidFill>
              <a:srgbClr val="0315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2193759" y="238543"/>
            <a:ext cx="5562600" cy="1143000"/>
          </a:xfrm>
        </p:spPr>
        <p:txBody>
          <a:bodyPr/>
          <a:lstStyle/>
          <a:p>
            <a:r>
              <a:rPr lang="en-US" dirty="0" smtClean="0"/>
              <a:t>SRF Technology Development</a:t>
            </a:r>
            <a:endParaRPr lang="en-US" dirty="0"/>
          </a:p>
        </p:txBody>
      </p:sp>
      <p:cxnSp>
        <p:nvCxnSpPr>
          <p:cNvPr id="33" name="Straight Arrow Connector 32"/>
          <p:cNvCxnSpPr/>
          <p:nvPr/>
        </p:nvCxnSpPr>
        <p:spPr>
          <a:xfrm rot="10800000" flipV="1">
            <a:off x="4511842" y="2298029"/>
            <a:ext cx="501316" cy="1"/>
          </a:xfrm>
          <a:prstGeom prst="straightConnector1">
            <a:avLst/>
          </a:prstGeom>
          <a:ln w="19050">
            <a:solidFill>
              <a:srgbClr val="0315B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37" name="Picture 2" descr="HINS_SSR1-0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0896" y="1658067"/>
            <a:ext cx="3940316" cy="3250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5" descr="First AES TESLA Cavit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85288" y="3904078"/>
            <a:ext cx="4341813" cy="21637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2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SSR1 Test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711302" cy="452596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Roark and </a:t>
            </a:r>
            <a:r>
              <a:rPr lang="en-US" dirty="0" err="1" smtClean="0"/>
              <a:t>Zanon</a:t>
            </a:r>
            <a:r>
              <a:rPr lang="en-US" dirty="0" smtClean="0"/>
              <a:t> SSR have been tested successfully</a:t>
            </a:r>
          </a:p>
          <a:p>
            <a:r>
              <a:rPr lang="en-US" dirty="0" smtClean="0"/>
              <a:t>Two in process at IUAC</a:t>
            </a:r>
          </a:p>
          <a:p>
            <a:r>
              <a:rPr lang="en-US" dirty="0" smtClean="0"/>
              <a:t>10 more ordered from Roark</a:t>
            </a:r>
          </a:p>
          <a:p>
            <a:r>
              <a:rPr lang="en-US" dirty="0" smtClean="0"/>
              <a:t>SSR0, SSR2 designs following</a:t>
            </a:r>
          </a:p>
          <a:p>
            <a:r>
              <a:rPr lang="en-US" dirty="0" smtClean="0"/>
              <a:t>Ultimately a prototype SSR1 Cryostat will be assembled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53112" y="1663545"/>
            <a:ext cx="5395463" cy="4510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325 </a:t>
            </a:r>
            <a:r>
              <a:rPr lang="en-US" dirty="0" err="1" smtClean="0"/>
              <a:t>Cryomodule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31" name="Group 30"/>
          <p:cNvGrpSpPr/>
          <p:nvPr/>
        </p:nvGrpSpPr>
        <p:grpSpPr>
          <a:xfrm>
            <a:off x="595422" y="1573618"/>
            <a:ext cx="8396177" cy="4857011"/>
            <a:chOff x="381000" y="1143000"/>
            <a:chExt cx="8610600" cy="5245100"/>
          </a:xfrm>
        </p:grpSpPr>
        <p:cxnSp>
          <p:nvCxnSpPr>
            <p:cNvPr id="6" name="Straight Arrow Connector 5"/>
            <p:cNvCxnSpPr>
              <a:cxnSpLocks noChangeShapeType="1"/>
            </p:cNvCxnSpPr>
            <p:nvPr/>
          </p:nvCxnSpPr>
          <p:spPr bwMode="auto">
            <a:xfrm flipV="1">
              <a:off x="381000" y="5867400"/>
              <a:ext cx="2209800" cy="14288"/>
            </a:xfrm>
            <a:prstGeom prst="straightConnector1">
              <a:avLst/>
            </a:prstGeom>
            <a:noFill/>
            <a:ln w="15875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</p:cxnSp>
        <p:cxnSp>
          <p:nvCxnSpPr>
            <p:cNvPr id="7" name="Straight Connector 6"/>
            <p:cNvCxnSpPr>
              <a:cxnSpLocks noChangeShapeType="1"/>
            </p:cNvCxnSpPr>
            <p:nvPr/>
          </p:nvCxnSpPr>
          <p:spPr bwMode="auto">
            <a:xfrm rot="5400000" flipH="1" flipV="1">
              <a:off x="107156" y="5684044"/>
              <a:ext cx="5476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8" name="Straight Connector 7"/>
            <p:cNvCxnSpPr>
              <a:cxnSpLocks noChangeShapeType="1"/>
            </p:cNvCxnSpPr>
            <p:nvPr/>
          </p:nvCxnSpPr>
          <p:spPr bwMode="auto">
            <a:xfrm rot="5400000" flipH="1" flipV="1">
              <a:off x="2291556" y="5684044"/>
              <a:ext cx="5476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9" name="Text Box 27"/>
            <p:cNvSpPr txBox="1">
              <a:spLocks noChangeArrowheads="1"/>
            </p:cNvSpPr>
            <p:nvPr/>
          </p:nvSpPr>
          <p:spPr bwMode="auto">
            <a:xfrm>
              <a:off x="5257800" y="5562600"/>
              <a:ext cx="2736850" cy="825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1600">
                  <a:latin typeface="Times" pitchFamily="1" charset="0"/>
                </a:rPr>
                <a:t>From Nikolay Solyak </a:t>
              </a:r>
            </a:p>
            <a:p>
              <a:pPr eaLnBrk="0" hangingPunct="0"/>
              <a:r>
                <a:rPr lang="en-US" sz="1600">
                  <a:latin typeface="Times" pitchFamily="1" charset="0"/>
                </a:rPr>
                <a:t>Project-X, CW Linac (ICD-2+)</a:t>
              </a:r>
              <a:br>
                <a:rPr lang="en-US" sz="1600">
                  <a:latin typeface="Times" pitchFamily="1" charset="0"/>
                </a:rPr>
              </a:br>
              <a:r>
                <a:rPr lang="en-US" sz="1600">
                  <a:latin typeface="Times" pitchFamily="1" charset="0"/>
                </a:rPr>
                <a:t>Lattice Design, 16 Mar 2010</a:t>
              </a:r>
              <a:endParaRPr lang="en-US" sz="2400">
                <a:latin typeface="Times" pitchFamily="1" charset="0"/>
              </a:endParaRPr>
            </a:p>
          </p:txBody>
        </p:sp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09600" y="3200400"/>
              <a:ext cx="7924800" cy="762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3"/>
            <p:cNvSpPr txBox="1">
              <a:spLocks noChangeArrowheads="1"/>
            </p:cNvSpPr>
            <p:nvPr/>
          </p:nvSpPr>
          <p:spPr bwMode="auto">
            <a:xfrm>
              <a:off x="533400" y="2743200"/>
              <a:ext cx="830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31775" indent="-231775">
                <a:buClr>
                  <a:srgbClr val="C00000"/>
                </a:buClr>
                <a:buSzPct val="100000"/>
                <a:buFont typeface="Wingdings" pitchFamily="2" charset="2"/>
                <a:buChar char="§"/>
              </a:pPr>
              <a:r>
                <a:rPr lang="en-US" sz="2400"/>
                <a:t>2 CM of SSR1, Minimize of the inter-cryostate drift space</a:t>
              </a:r>
            </a:p>
          </p:txBody>
        </p:sp>
        <p:sp>
          <p:nvSpPr>
            <p:cNvPr id="12" name="TextBox 7"/>
            <p:cNvSpPr txBox="1">
              <a:spLocks noChangeArrowheads="1"/>
            </p:cNvSpPr>
            <p:nvPr/>
          </p:nvSpPr>
          <p:spPr bwMode="auto">
            <a:xfrm>
              <a:off x="609600" y="4267200"/>
              <a:ext cx="83058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31775" indent="-231775">
                <a:buClr>
                  <a:srgbClr val="C00000"/>
                </a:buClr>
                <a:buSzPct val="100000"/>
                <a:buFont typeface="Wingdings" pitchFamily="2" charset="2"/>
                <a:buChar char="§"/>
              </a:pPr>
              <a:r>
                <a:rPr lang="en-US" sz="2400"/>
                <a:t>4 CM of SSR2, Provide drift space by missing cavity</a:t>
              </a:r>
            </a:p>
          </p:txBody>
        </p:sp>
        <p:grpSp>
          <p:nvGrpSpPr>
            <p:cNvPr id="13" name="Group 19"/>
            <p:cNvGrpSpPr>
              <a:grpSpLocks/>
            </p:cNvGrpSpPr>
            <p:nvPr/>
          </p:nvGrpSpPr>
          <p:grpSpPr bwMode="auto">
            <a:xfrm>
              <a:off x="381000" y="4724400"/>
              <a:ext cx="8610600" cy="752475"/>
              <a:chOff x="228600" y="4267200"/>
              <a:chExt cx="8763000" cy="752475"/>
            </a:xfrm>
          </p:grpSpPr>
          <p:grpSp>
            <p:nvGrpSpPr>
              <p:cNvPr id="14" name="Group 6"/>
              <p:cNvGrpSpPr>
                <a:grpSpLocks/>
              </p:cNvGrpSpPr>
              <p:nvPr/>
            </p:nvGrpSpPr>
            <p:grpSpPr bwMode="auto">
              <a:xfrm>
                <a:off x="228600" y="4267200"/>
                <a:ext cx="8762999" cy="752475"/>
                <a:chOff x="228600" y="4114800"/>
                <a:chExt cx="9786938" cy="752475"/>
              </a:xfrm>
            </p:grpSpPr>
            <p:pic>
              <p:nvPicPr>
                <p:cNvPr id="21" name="Picture 3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/>
                <a:stretch>
                  <a:fillRect/>
                </a:stretch>
              </p:blipFill>
              <p:spPr bwMode="auto">
                <a:xfrm>
                  <a:off x="228600" y="4114800"/>
                  <a:ext cx="5029200" cy="75247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2" name="Picture 4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5257800" y="4114800"/>
                  <a:ext cx="4757738" cy="73342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cxnSp>
            <p:nvCxnSpPr>
              <p:cNvPr id="15" name="Straight Connector 14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2147889" y="4629148"/>
                <a:ext cx="571496" cy="0"/>
              </a:xfrm>
              <a:prstGeom prst="line">
                <a:avLst/>
              </a:prstGeom>
              <a:noFill/>
              <a:ln w="9525">
                <a:solidFill>
                  <a:srgbClr val="0315BD"/>
                </a:solidFill>
                <a:round/>
                <a:headEnd/>
                <a:tailEnd/>
              </a:ln>
            </p:spPr>
          </p:cxnSp>
          <p:cxnSp>
            <p:nvCxnSpPr>
              <p:cNvPr id="16" name="Straight Connector 1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2209800" y="4629148"/>
                <a:ext cx="571496" cy="0"/>
              </a:xfrm>
              <a:prstGeom prst="line">
                <a:avLst/>
              </a:prstGeom>
              <a:noFill/>
              <a:ln w="9525">
                <a:solidFill>
                  <a:srgbClr val="0315BD"/>
                </a:solidFill>
                <a:round/>
                <a:headEnd/>
                <a:tailEnd/>
              </a:ln>
            </p:spPr>
          </p:cxnSp>
          <p:cxnSp>
            <p:nvCxnSpPr>
              <p:cNvPr id="17" name="Straight Connector 16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4352926" y="4629148"/>
                <a:ext cx="571496" cy="0"/>
              </a:xfrm>
              <a:prstGeom prst="line">
                <a:avLst/>
              </a:prstGeom>
              <a:noFill/>
              <a:ln w="9525">
                <a:solidFill>
                  <a:srgbClr val="0315BD"/>
                </a:solidFill>
                <a:round/>
                <a:headEnd/>
                <a:tailEnd/>
              </a:ln>
            </p:spPr>
          </p:cxnSp>
          <p:cxnSp>
            <p:nvCxnSpPr>
              <p:cNvPr id="18" name="Straight Connector 17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4414837" y="4629148"/>
                <a:ext cx="571496" cy="0"/>
              </a:xfrm>
              <a:prstGeom prst="line">
                <a:avLst/>
              </a:prstGeom>
              <a:noFill/>
              <a:ln w="9525">
                <a:solidFill>
                  <a:srgbClr val="0315BD"/>
                </a:solidFill>
                <a:round/>
                <a:headEnd/>
                <a:tailEnd/>
              </a:ln>
            </p:spPr>
          </p:cxnSp>
          <p:cxnSp>
            <p:nvCxnSpPr>
              <p:cNvPr id="19" name="Straight Connector 18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6505578" y="4629148"/>
                <a:ext cx="571496" cy="0"/>
              </a:xfrm>
              <a:prstGeom prst="line">
                <a:avLst/>
              </a:prstGeom>
              <a:noFill/>
              <a:ln w="9525">
                <a:solidFill>
                  <a:srgbClr val="0315BD"/>
                </a:solidFill>
                <a:round/>
                <a:headEnd/>
                <a:tailEnd/>
              </a:ln>
            </p:spPr>
          </p:cxnSp>
          <p:cxnSp>
            <p:nvCxnSpPr>
              <p:cNvPr id="20" name="Straight Connector 19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6567489" y="4629148"/>
                <a:ext cx="571496" cy="0"/>
              </a:xfrm>
              <a:prstGeom prst="line">
                <a:avLst/>
              </a:prstGeom>
              <a:noFill/>
              <a:ln w="9525">
                <a:solidFill>
                  <a:srgbClr val="0315BD"/>
                </a:solidFill>
                <a:round/>
                <a:headEnd/>
                <a:tailEnd/>
              </a:ln>
            </p:spPr>
          </p:cxnSp>
        </p:grpSp>
        <p:sp>
          <p:nvSpPr>
            <p:cNvPr id="23" name="TextBox 20"/>
            <p:cNvSpPr txBox="1">
              <a:spLocks noChangeArrowheads="1"/>
            </p:cNvSpPr>
            <p:nvPr/>
          </p:nvSpPr>
          <p:spPr bwMode="auto">
            <a:xfrm>
              <a:off x="457200" y="1143000"/>
              <a:ext cx="7315200" cy="457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231775" indent="-231775">
                <a:buClr>
                  <a:srgbClr val="C00000"/>
                </a:buClr>
                <a:buSzPct val="100000"/>
                <a:buFont typeface="Wingdings" pitchFamily="2" charset="2"/>
                <a:buChar char="§"/>
              </a:pPr>
              <a:r>
                <a:rPr lang="en-US" sz="2400" dirty="0"/>
                <a:t>1 CM of SSR0, 18 – 26 cavities</a:t>
              </a:r>
            </a:p>
          </p:txBody>
        </p:sp>
        <p:pic>
          <p:nvPicPr>
            <p:cNvPr id="24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914400" y="1676400"/>
              <a:ext cx="5657850" cy="685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5" name="Straight Arrow Connector 24"/>
            <p:cNvCxnSpPr/>
            <p:nvPr/>
          </p:nvCxnSpPr>
          <p:spPr>
            <a:xfrm>
              <a:off x="685800" y="4114800"/>
              <a:ext cx="3810000" cy="1588"/>
            </a:xfrm>
            <a:prstGeom prst="straightConnector1">
              <a:avLst/>
            </a:prstGeom>
            <a:ln w="15875">
              <a:solidFill>
                <a:schemeClr val="tx1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2209800" y="3810000"/>
              <a:ext cx="13716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rgbClr val="C00000"/>
                  </a:solidFill>
                  <a:latin typeface="Comic Sans MS" pitchFamily="66" charset="0"/>
                </a:rPr>
                <a:t>L</a:t>
              </a:r>
              <a:r>
                <a:rPr lang="en-US" sz="1600" baseline="-25000">
                  <a:solidFill>
                    <a:srgbClr val="C00000"/>
                  </a:solidFill>
                  <a:latin typeface="Comic Sans MS" pitchFamily="66" charset="0"/>
                </a:rPr>
                <a:t>CM</a:t>
              </a:r>
              <a:r>
                <a:rPr lang="en-US" sz="1600">
                  <a:solidFill>
                    <a:srgbClr val="C00000"/>
                  </a:solidFill>
                  <a:latin typeface="Comic Sans MS" pitchFamily="66" charset="0"/>
                </a:rPr>
                <a:t> =7.2m</a:t>
              </a:r>
            </a:p>
          </p:txBody>
        </p:sp>
        <p:cxnSp>
          <p:nvCxnSpPr>
            <p:cNvPr id="27" name="Straight Connector 26"/>
            <p:cNvCxnSpPr>
              <a:cxnSpLocks noChangeShapeType="1"/>
            </p:cNvCxnSpPr>
            <p:nvPr/>
          </p:nvCxnSpPr>
          <p:spPr bwMode="auto">
            <a:xfrm rot="5400000" flipH="1" flipV="1">
              <a:off x="495300" y="40005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cxnSp>
          <p:nvCxnSpPr>
            <p:cNvPr id="28" name="Straight Connector 27"/>
            <p:cNvCxnSpPr>
              <a:cxnSpLocks noChangeShapeType="1"/>
            </p:cNvCxnSpPr>
            <p:nvPr/>
          </p:nvCxnSpPr>
          <p:spPr bwMode="auto">
            <a:xfrm rot="5400000" flipH="1" flipV="1">
              <a:off x="4305300" y="4000500"/>
              <a:ext cx="3810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29" name="TextBox 32"/>
            <p:cNvSpPr txBox="1">
              <a:spLocks noChangeArrowheads="1"/>
            </p:cNvSpPr>
            <p:nvPr/>
          </p:nvSpPr>
          <p:spPr bwMode="auto">
            <a:xfrm>
              <a:off x="1066800" y="5410200"/>
              <a:ext cx="1219200" cy="3365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1600">
                  <a:solidFill>
                    <a:srgbClr val="C00000"/>
                  </a:solidFill>
                  <a:latin typeface="Comic Sans MS" pitchFamily="66" charset="0"/>
                </a:rPr>
                <a:t>L</a:t>
              </a:r>
              <a:r>
                <a:rPr lang="en-US" sz="1600" baseline="-25000">
                  <a:solidFill>
                    <a:srgbClr val="C00000"/>
                  </a:solidFill>
                  <a:latin typeface="Comic Sans MS" pitchFamily="66" charset="0"/>
                </a:rPr>
                <a:t>CM</a:t>
              </a:r>
              <a:r>
                <a:rPr lang="en-US" sz="1600">
                  <a:solidFill>
                    <a:srgbClr val="C00000"/>
                  </a:solidFill>
                  <a:latin typeface="Comic Sans MS" pitchFamily="66" charset="0"/>
                </a:rPr>
                <a:t> =9.6 m</a:t>
              </a:r>
            </a:p>
          </p:txBody>
        </p:sp>
        <p:sp>
          <p:nvSpPr>
            <p:cNvPr id="30" name="Text Box 31"/>
            <p:cNvSpPr txBox="1">
              <a:spLocks noChangeArrowheads="1"/>
            </p:cNvSpPr>
            <p:nvPr/>
          </p:nvSpPr>
          <p:spPr bwMode="auto">
            <a:xfrm>
              <a:off x="685800" y="2286000"/>
              <a:ext cx="8001000" cy="40640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en-US" sz="2000">
                  <a:solidFill>
                    <a:srgbClr val="0000FF"/>
                  </a:solidFill>
                  <a:latin typeface="Times" pitchFamily="1" charset="0"/>
                </a:rPr>
                <a:t>Vent pipes every 6 - 8 cavities, 40+ mm thermal contraction, assembly </a:t>
              </a:r>
              <a:endParaRPr lang="en-US" sz="2400">
                <a:latin typeface="Times" pitchFamily="1" charset="0"/>
              </a:endParaRPr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325 Prototype </a:t>
            </a:r>
            <a:r>
              <a:rPr lang="en-US" dirty="0" err="1" smtClean="0"/>
              <a:t>Cryomodule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646428"/>
            <a:ext cx="8431619" cy="1479735"/>
          </a:xfrm>
        </p:spPr>
        <p:txBody>
          <a:bodyPr/>
          <a:lstStyle/>
          <a:p>
            <a:r>
              <a:rPr lang="en-US" dirty="0" smtClean="0"/>
              <a:t>Prototype design being developed to test 3 SSR1 and 4 solenoid magnets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8" descr="SSR1_ASSEMBLY_v39_092710-img1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84" y="1618623"/>
            <a:ext cx="3742660" cy="2887888"/>
          </a:xfrm>
          <a:prstGeom prst="rect">
            <a:avLst/>
          </a:prstGeom>
          <a:noFill/>
        </p:spPr>
      </p:pic>
      <p:pic>
        <p:nvPicPr>
          <p:cNvPr id="7" name="Picture 9" descr="SSR1_ASSEMBLY_v39_092710-img2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4019" y="1644291"/>
            <a:ext cx="3710765" cy="2881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650 Low and High Beta Optics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6" name="Group 134"/>
          <p:cNvGrpSpPr/>
          <p:nvPr/>
        </p:nvGrpSpPr>
        <p:grpSpPr>
          <a:xfrm>
            <a:off x="446568" y="1807536"/>
            <a:ext cx="7941850" cy="1710161"/>
            <a:chOff x="457200" y="1447800"/>
            <a:chExt cx="7931217" cy="2362200"/>
          </a:xfrm>
        </p:grpSpPr>
        <p:grpSp>
          <p:nvGrpSpPr>
            <p:cNvPr id="7" name="Group 119"/>
            <p:cNvGrpSpPr/>
            <p:nvPr/>
          </p:nvGrpSpPr>
          <p:grpSpPr>
            <a:xfrm>
              <a:off x="457200" y="1600200"/>
              <a:ext cx="7931217" cy="1645920"/>
              <a:chOff x="457200" y="1828800"/>
              <a:chExt cx="7931217" cy="1645920"/>
            </a:xfrm>
          </p:grpSpPr>
          <p:grpSp>
            <p:nvGrpSpPr>
              <p:cNvPr id="14" name="Group 80"/>
              <p:cNvGrpSpPr/>
              <p:nvPr/>
            </p:nvGrpSpPr>
            <p:grpSpPr>
              <a:xfrm>
                <a:off x="457200" y="1828800"/>
                <a:ext cx="3749045" cy="1645920"/>
                <a:chOff x="457200" y="1828800"/>
                <a:chExt cx="7498083" cy="1645920"/>
              </a:xfrm>
            </p:grpSpPr>
            <p:grpSp>
              <p:nvGrpSpPr>
                <p:cNvPr id="37" name="Group 31"/>
                <p:cNvGrpSpPr/>
                <p:nvPr/>
              </p:nvGrpSpPr>
              <p:grpSpPr>
                <a:xfrm>
                  <a:off x="457200" y="1828800"/>
                  <a:ext cx="2377443" cy="1645920"/>
                  <a:chOff x="457200" y="2560320"/>
                  <a:chExt cx="5212080" cy="1828800"/>
                </a:xfrm>
              </p:grpSpPr>
              <p:sp>
                <p:nvSpPr>
                  <p:cNvPr id="50" name="Rectangle 15"/>
                  <p:cNvSpPr/>
                  <p:nvPr/>
                </p:nvSpPr>
                <p:spPr>
                  <a:xfrm>
                    <a:off x="45720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1" name="Rectangle 50"/>
                  <p:cNvSpPr/>
                  <p:nvPr/>
                </p:nvSpPr>
                <p:spPr>
                  <a:xfrm>
                    <a:off x="20116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2" name="Rectangle 51"/>
                  <p:cNvSpPr/>
                  <p:nvPr/>
                </p:nvSpPr>
                <p:spPr>
                  <a:xfrm>
                    <a:off x="118872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3" name="Rectangle 52"/>
                  <p:cNvSpPr/>
                  <p:nvPr/>
                </p:nvSpPr>
                <p:spPr>
                  <a:xfrm>
                    <a:off x="33832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54" name="Rectangle 53"/>
                  <p:cNvSpPr/>
                  <p:nvPr/>
                </p:nvSpPr>
                <p:spPr>
                  <a:xfrm>
                    <a:off x="47548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8" name="Group 32"/>
                <p:cNvGrpSpPr/>
                <p:nvPr/>
              </p:nvGrpSpPr>
              <p:grpSpPr>
                <a:xfrm>
                  <a:off x="3017520" y="1828800"/>
                  <a:ext cx="2377443" cy="1645920"/>
                  <a:chOff x="457200" y="2560320"/>
                  <a:chExt cx="5212080" cy="1828800"/>
                </a:xfrm>
              </p:grpSpPr>
              <p:sp>
                <p:nvSpPr>
                  <p:cNvPr id="45" name="Rectangle 33"/>
                  <p:cNvSpPr/>
                  <p:nvPr/>
                </p:nvSpPr>
                <p:spPr>
                  <a:xfrm>
                    <a:off x="45720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6" name="Rectangle 34"/>
                  <p:cNvSpPr/>
                  <p:nvPr/>
                </p:nvSpPr>
                <p:spPr>
                  <a:xfrm>
                    <a:off x="20116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7" name="Rectangle 46"/>
                  <p:cNvSpPr/>
                  <p:nvPr/>
                </p:nvSpPr>
                <p:spPr>
                  <a:xfrm>
                    <a:off x="118872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8" name="Rectangle 47"/>
                  <p:cNvSpPr/>
                  <p:nvPr/>
                </p:nvSpPr>
                <p:spPr>
                  <a:xfrm>
                    <a:off x="33832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9" name="Rectangle 48"/>
                  <p:cNvSpPr/>
                  <p:nvPr/>
                </p:nvSpPr>
                <p:spPr>
                  <a:xfrm>
                    <a:off x="47548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39" name="Group 48"/>
                <p:cNvGrpSpPr/>
                <p:nvPr/>
              </p:nvGrpSpPr>
              <p:grpSpPr>
                <a:xfrm>
                  <a:off x="5577840" y="1828800"/>
                  <a:ext cx="2377443" cy="1645920"/>
                  <a:chOff x="457200" y="2560320"/>
                  <a:chExt cx="5212080" cy="1828800"/>
                </a:xfrm>
              </p:grpSpPr>
              <p:sp>
                <p:nvSpPr>
                  <p:cNvPr id="40" name="Rectangle 39"/>
                  <p:cNvSpPr/>
                  <p:nvPr/>
                </p:nvSpPr>
                <p:spPr>
                  <a:xfrm>
                    <a:off x="45720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1" name="Rectangle 40"/>
                  <p:cNvSpPr/>
                  <p:nvPr/>
                </p:nvSpPr>
                <p:spPr>
                  <a:xfrm>
                    <a:off x="20116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2" name="Rectangle 41"/>
                  <p:cNvSpPr/>
                  <p:nvPr/>
                </p:nvSpPr>
                <p:spPr>
                  <a:xfrm>
                    <a:off x="118872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3" name="Rectangle 42"/>
                  <p:cNvSpPr/>
                  <p:nvPr/>
                </p:nvSpPr>
                <p:spPr>
                  <a:xfrm>
                    <a:off x="33832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4" name="Rectangle 43"/>
                  <p:cNvSpPr/>
                  <p:nvPr/>
                </p:nvSpPr>
                <p:spPr>
                  <a:xfrm>
                    <a:off x="47548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5" name="Group 81"/>
              <p:cNvGrpSpPr/>
              <p:nvPr/>
            </p:nvGrpSpPr>
            <p:grpSpPr>
              <a:xfrm>
                <a:off x="4297680" y="1828800"/>
                <a:ext cx="3749047" cy="1645920"/>
                <a:chOff x="457200" y="1828800"/>
                <a:chExt cx="7498083" cy="1645920"/>
              </a:xfrm>
            </p:grpSpPr>
            <p:grpSp>
              <p:nvGrpSpPr>
                <p:cNvPr id="19" name="Group 31"/>
                <p:cNvGrpSpPr/>
                <p:nvPr/>
              </p:nvGrpSpPr>
              <p:grpSpPr>
                <a:xfrm>
                  <a:off x="457200" y="1828800"/>
                  <a:ext cx="2377443" cy="1645920"/>
                  <a:chOff x="457200" y="2560320"/>
                  <a:chExt cx="5212080" cy="1828800"/>
                </a:xfrm>
              </p:grpSpPr>
              <p:sp>
                <p:nvSpPr>
                  <p:cNvPr id="32" name="Rectangle 31"/>
                  <p:cNvSpPr/>
                  <p:nvPr/>
                </p:nvSpPr>
                <p:spPr>
                  <a:xfrm>
                    <a:off x="45720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Rectangle 32"/>
                  <p:cNvSpPr/>
                  <p:nvPr/>
                </p:nvSpPr>
                <p:spPr>
                  <a:xfrm>
                    <a:off x="20116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4" name="Rectangle 33"/>
                  <p:cNvSpPr/>
                  <p:nvPr/>
                </p:nvSpPr>
                <p:spPr>
                  <a:xfrm>
                    <a:off x="118872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5" name="Rectangle 34"/>
                  <p:cNvSpPr/>
                  <p:nvPr/>
                </p:nvSpPr>
                <p:spPr>
                  <a:xfrm>
                    <a:off x="33832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47548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0" name="Group 32"/>
                <p:cNvGrpSpPr/>
                <p:nvPr/>
              </p:nvGrpSpPr>
              <p:grpSpPr>
                <a:xfrm>
                  <a:off x="3017520" y="1828800"/>
                  <a:ext cx="2377443" cy="1645920"/>
                  <a:chOff x="457200" y="2560320"/>
                  <a:chExt cx="5212080" cy="1828800"/>
                </a:xfrm>
              </p:grpSpPr>
              <p:sp>
                <p:nvSpPr>
                  <p:cNvPr id="27" name="Rectangle 26"/>
                  <p:cNvSpPr/>
                  <p:nvPr/>
                </p:nvSpPr>
                <p:spPr>
                  <a:xfrm>
                    <a:off x="45720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20116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118872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33832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1" name="Rectangle 30"/>
                  <p:cNvSpPr/>
                  <p:nvPr/>
                </p:nvSpPr>
                <p:spPr>
                  <a:xfrm>
                    <a:off x="47548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grpSp>
              <p:nvGrpSpPr>
                <p:cNvPr id="21" name="Group 48"/>
                <p:cNvGrpSpPr/>
                <p:nvPr/>
              </p:nvGrpSpPr>
              <p:grpSpPr>
                <a:xfrm>
                  <a:off x="5577840" y="1828800"/>
                  <a:ext cx="2377443" cy="1645920"/>
                  <a:chOff x="457200" y="2560320"/>
                  <a:chExt cx="5212080" cy="1828800"/>
                </a:xfrm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45720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3" name="Rectangle 22"/>
                  <p:cNvSpPr/>
                  <p:nvPr/>
                </p:nvSpPr>
                <p:spPr>
                  <a:xfrm>
                    <a:off x="20116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1188720" y="2560320"/>
                    <a:ext cx="365760" cy="18288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5" name="Rectangle 24"/>
                  <p:cNvSpPr/>
                  <p:nvPr/>
                </p:nvSpPr>
                <p:spPr>
                  <a:xfrm>
                    <a:off x="33832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6" name="Rectangle 25"/>
                  <p:cNvSpPr/>
                  <p:nvPr/>
                </p:nvSpPr>
                <p:spPr>
                  <a:xfrm>
                    <a:off x="4754880" y="3108960"/>
                    <a:ext cx="914400" cy="731520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16" name="Group 31"/>
              <p:cNvGrpSpPr/>
              <p:nvPr/>
            </p:nvGrpSpPr>
            <p:grpSpPr>
              <a:xfrm>
                <a:off x="8138160" y="1828800"/>
                <a:ext cx="250257" cy="1645920"/>
                <a:chOff x="457200" y="2560320"/>
                <a:chExt cx="1097280" cy="1828800"/>
              </a:xfrm>
            </p:grpSpPr>
            <p:sp>
              <p:nvSpPr>
                <p:cNvPr id="17" name="Rectangle 16"/>
                <p:cNvSpPr/>
                <p:nvPr/>
              </p:nvSpPr>
              <p:spPr>
                <a:xfrm>
                  <a:off x="457200" y="2560320"/>
                  <a:ext cx="365760" cy="18288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8" name="Rectangle 17"/>
                <p:cNvSpPr/>
                <p:nvPr/>
              </p:nvSpPr>
              <p:spPr>
                <a:xfrm>
                  <a:off x="1188720" y="2560320"/>
                  <a:ext cx="365760" cy="18288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8" name="Rounded Rectangle 7"/>
            <p:cNvSpPr/>
            <p:nvPr/>
          </p:nvSpPr>
          <p:spPr>
            <a:xfrm>
              <a:off x="768187" y="1447800"/>
              <a:ext cx="3474720" cy="19812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4602480" y="1447800"/>
              <a:ext cx="3474720" cy="19812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" name="Straight Connector 9"/>
            <p:cNvCxnSpPr/>
            <p:nvPr/>
          </p:nvCxnSpPr>
          <p:spPr>
            <a:xfrm rot="5400000">
              <a:off x="445032" y="3493032"/>
              <a:ext cx="6339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3938355" y="3485106"/>
              <a:ext cx="6339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>
              <a:off x="762000" y="3810000"/>
              <a:ext cx="3505200" cy="0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2105227" y="338770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13808</a:t>
              </a:r>
              <a:endParaRPr lang="en-US" dirty="0"/>
            </a:p>
          </p:txBody>
        </p:sp>
      </p:grpSp>
      <p:grpSp>
        <p:nvGrpSpPr>
          <p:cNvPr id="55" name="Group 199"/>
          <p:cNvGrpSpPr/>
          <p:nvPr/>
        </p:nvGrpSpPr>
        <p:grpSpPr>
          <a:xfrm>
            <a:off x="446568" y="3952803"/>
            <a:ext cx="7941850" cy="1710161"/>
            <a:chOff x="457200" y="4050268"/>
            <a:chExt cx="7931217" cy="2362200"/>
          </a:xfrm>
        </p:grpSpPr>
        <p:sp>
          <p:nvSpPr>
            <p:cNvPr id="56" name="Rectangle 15"/>
            <p:cNvSpPr/>
            <p:nvPr/>
          </p:nvSpPr>
          <p:spPr>
            <a:xfrm>
              <a:off x="457200" y="4202668"/>
              <a:ext cx="83419" cy="16459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24038" y="4202668"/>
              <a:ext cx="83419" cy="16459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Rectangle 57"/>
            <p:cNvSpPr/>
            <p:nvPr/>
          </p:nvSpPr>
          <p:spPr>
            <a:xfrm>
              <a:off x="4297680" y="4202668"/>
              <a:ext cx="83419" cy="16459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4464518" y="4202668"/>
              <a:ext cx="83419" cy="164592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0" name="Group 31"/>
            <p:cNvGrpSpPr/>
            <p:nvPr/>
          </p:nvGrpSpPr>
          <p:grpSpPr>
            <a:xfrm>
              <a:off x="8138160" y="4202668"/>
              <a:ext cx="250257" cy="1645920"/>
              <a:chOff x="457200" y="2560320"/>
              <a:chExt cx="1097280" cy="1828800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457200" y="2560320"/>
                <a:ext cx="365760" cy="1828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1188720" y="2560320"/>
                <a:ext cx="365760" cy="18288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1" name="Rounded Rectangle 60"/>
            <p:cNvSpPr/>
            <p:nvPr/>
          </p:nvSpPr>
          <p:spPr>
            <a:xfrm>
              <a:off x="768187" y="4050268"/>
              <a:ext cx="3474720" cy="19812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Rounded Rectangle 61"/>
            <p:cNvSpPr/>
            <p:nvPr/>
          </p:nvSpPr>
          <p:spPr>
            <a:xfrm>
              <a:off x="4602480" y="4050268"/>
              <a:ext cx="3474720" cy="19812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Connector 62"/>
            <p:cNvCxnSpPr/>
            <p:nvPr/>
          </p:nvCxnSpPr>
          <p:spPr>
            <a:xfrm rot="5400000">
              <a:off x="445032" y="6095500"/>
              <a:ext cx="6339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3938355" y="6087574"/>
              <a:ext cx="63393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>
              <a:off x="762000" y="6412468"/>
              <a:ext cx="3505200" cy="0"/>
            </a:xfrm>
            <a:prstGeom prst="line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2115844" y="5975489"/>
              <a:ext cx="8382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11763</a:t>
              </a:r>
              <a:endParaRPr lang="en-US" dirty="0"/>
            </a:p>
          </p:txBody>
        </p:sp>
        <p:grpSp>
          <p:nvGrpSpPr>
            <p:cNvPr id="67" name="Group 189"/>
            <p:cNvGrpSpPr/>
            <p:nvPr/>
          </p:nvGrpSpPr>
          <p:grpSpPr>
            <a:xfrm>
              <a:off x="820607" y="4692590"/>
              <a:ext cx="3379267" cy="663544"/>
              <a:chOff x="811731" y="4692590"/>
              <a:chExt cx="2381912" cy="663544"/>
            </a:xfrm>
          </p:grpSpPr>
          <p:sp>
            <p:nvSpPr>
              <p:cNvPr id="77" name="Rectangle 76"/>
              <p:cNvSpPr/>
              <p:nvPr/>
            </p:nvSpPr>
            <p:spPr>
              <a:xfrm>
                <a:off x="811731" y="4696444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124553" y="4696444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1437375" y="4696444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1736517" y="4692590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2049339" y="4692590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2362161" y="4692590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672273" y="4697766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2985095" y="4697766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68" name="Group 190"/>
            <p:cNvGrpSpPr/>
            <p:nvPr/>
          </p:nvGrpSpPr>
          <p:grpSpPr>
            <a:xfrm>
              <a:off x="4648364" y="4694064"/>
              <a:ext cx="3379267" cy="663544"/>
              <a:chOff x="811731" y="4692590"/>
              <a:chExt cx="2381912" cy="663544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811731" y="4696444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1124553" y="4696444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1437375" y="4696444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736517" y="4692590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2049339" y="4692590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2362161" y="4692590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2672273" y="4697766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985095" y="4697766"/>
                <a:ext cx="208548" cy="658368"/>
              </a:xfrm>
              <a:prstGeom prst="rect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650 MHz </a:t>
            </a:r>
            <a:r>
              <a:rPr lang="en-US" dirty="0" err="1" smtClean="0"/>
              <a:t>Cryomodules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49056"/>
          </a:xfrm>
        </p:spPr>
        <p:txBody>
          <a:bodyPr/>
          <a:lstStyle/>
          <a:p>
            <a:r>
              <a:rPr lang="en-US" dirty="0" smtClean="0"/>
              <a:t>Individually segmented, each with ~250W to 2K</a:t>
            </a:r>
          </a:p>
          <a:p>
            <a:r>
              <a:rPr lang="en-US" dirty="0" smtClean="0"/>
              <a:t>Design options range from “</a:t>
            </a:r>
            <a:r>
              <a:rPr lang="en-US" dirty="0" err="1" smtClean="0"/>
              <a:t>Spaceframe</a:t>
            </a:r>
            <a:r>
              <a:rPr lang="en-US" dirty="0" smtClean="0"/>
              <a:t>” to “TESLA” derivatives</a:t>
            </a:r>
          </a:p>
          <a:p>
            <a:r>
              <a:rPr lang="en-US" dirty="0" smtClean="0"/>
              <a:t>Discussion on the effect of vapor and liquid volumes fractions and flow rates on pressure regulation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3" descr="650MHCM1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396" y="3602914"/>
            <a:ext cx="3726712" cy="207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6017" t="25156" r="30494" b="21389"/>
          <a:stretch>
            <a:fillRect/>
          </a:stretch>
        </p:blipFill>
        <p:spPr bwMode="auto">
          <a:xfrm>
            <a:off x="4093535" y="3188131"/>
            <a:ext cx="4572000" cy="2989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133600" y="381000"/>
            <a:ext cx="5562600" cy="1143000"/>
          </a:xfrm>
        </p:spPr>
        <p:txBody>
          <a:bodyPr/>
          <a:lstStyle/>
          <a:p>
            <a:pPr>
              <a:lnSpc>
                <a:spcPct val="95000"/>
              </a:lnSpc>
            </a:pPr>
            <a:r>
              <a:rPr lang="en-US" dirty="0" err="1" smtClean="0"/>
              <a:t>Fermilab</a:t>
            </a:r>
            <a:r>
              <a:rPr lang="en-US" dirty="0" smtClean="0"/>
              <a:t> </a:t>
            </a:r>
            <a:r>
              <a:rPr lang="en-US" dirty="0"/>
              <a:t>Long Range Plan</a:t>
            </a:r>
          </a:p>
        </p:txBody>
      </p:sp>
      <p:sp>
        <p:nvSpPr>
          <p:cNvPr id="1027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752600"/>
            <a:ext cx="8229600" cy="4267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Fermilab</a:t>
            </a:r>
            <a:r>
              <a:rPr lang="en-US" dirty="0" smtClean="0"/>
              <a:t> is the sole remaining U.S. laboratory providing facilities in support of accelerator-based Elementary Particle Physics </a:t>
            </a:r>
          </a:p>
          <a:p>
            <a:pPr marL="0" indent="0">
              <a:buNone/>
            </a:pPr>
            <a:endParaRPr lang="en-US" dirty="0" smtClean="0"/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Font typeface="Symbol" pitchFamily="18" charset="2"/>
              <a:buChar char="Þ"/>
            </a:pPr>
            <a:r>
              <a:rPr lang="en-US" b="1" i="1" dirty="0" smtClean="0">
                <a:solidFill>
                  <a:srgbClr val="006600"/>
                </a:solidFill>
              </a:rPr>
              <a:t>The </a:t>
            </a:r>
            <a:r>
              <a:rPr lang="en-US" b="1" i="1" dirty="0" err="1" smtClean="0">
                <a:solidFill>
                  <a:srgbClr val="006600"/>
                </a:solidFill>
              </a:rPr>
              <a:t>Fermilab</a:t>
            </a:r>
            <a:r>
              <a:rPr lang="en-US" b="1" i="1" dirty="0" smtClean="0">
                <a:solidFill>
                  <a:srgbClr val="006600"/>
                </a:solidFill>
              </a:rPr>
              <a:t> strategy is to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mount a world-leading program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at the </a:t>
            </a:r>
            <a:r>
              <a:rPr lang="en-US" b="1" i="1" u="sng" dirty="0" smtClean="0">
                <a:solidFill>
                  <a:srgbClr val="006600"/>
                </a:solidFill>
              </a:rPr>
              <a:t>intensity frontier</a:t>
            </a:r>
            <a:r>
              <a:rPr lang="en-US" b="1" i="1" dirty="0" smtClean="0">
                <a:solidFill>
                  <a:srgbClr val="006600"/>
                </a:solidFill>
              </a:rPr>
              <a:t>, while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using this program as a bridge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 	to an </a:t>
            </a:r>
            <a:r>
              <a:rPr lang="en-US" b="1" i="1" u="sng" dirty="0" smtClean="0">
                <a:solidFill>
                  <a:srgbClr val="006600"/>
                </a:solidFill>
              </a:rPr>
              <a:t>energy frontier</a:t>
            </a:r>
            <a:r>
              <a:rPr lang="en-US" b="1" i="1" dirty="0" smtClean="0">
                <a:solidFill>
                  <a:srgbClr val="006600"/>
                </a:solidFill>
              </a:rPr>
              <a:t> facility</a:t>
            </a:r>
          </a:p>
          <a:p>
            <a:pPr marL="290513" indent="-290513">
              <a:spcBef>
                <a:spcPts val="0"/>
              </a:spcBef>
              <a:buClr>
                <a:srgbClr val="006600"/>
              </a:buClr>
              <a:buSzPct val="110000"/>
              <a:buNone/>
            </a:pPr>
            <a:r>
              <a:rPr lang="en-US" b="1" i="1" dirty="0" smtClean="0">
                <a:solidFill>
                  <a:srgbClr val="006600"/>
                </a:solidFill>
              </a:rPr>
              <a:t>	beyond LHC in the longer term.</a:t>
            </a:r>
            <a:endParaRPr lang="en-US" b="1" i="1" dirty="0">
              <a:solidFill>
                <a:srgbClr val="006600"/>
              </a:solidFill>
            </a:endParaRPr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 lvl="1">
              <a:spcBef>
                <a:spcPct val="0"/>
              </a:spcBef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sz="1800" dirty="0">
              <a:solidFill>
                <a:schemeClr val="hlink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P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79816" y="2956029"/>
            <a:ext cx="3892027" cy="3198309"/>
          </a:xfrm>
          <a:prstGeom prst="rect">
            <a:avLst/>
          </a:prstGeom>
        </p:spPr>
      </p:pic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650 MHz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497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optics design of the 2-3 </a:t>
            </a:r>
            <a:r>
              <a:rPr lang="en-US" dirty="0" err="1" smtClean="0"/>
              <a:t>GeV</a:t>
            </a:r>
            <a:r>
              <a:rPr lang="en-US" dirty="0" smtClean="0"/>
              <a:t> portion of the Project X CW </a:t>
            </a:r>
            <a:r>
              <a:rPr lang="en-US" dirty="0" err="1" smtClean="0"/>
              <a:t>Linac</a:t>
            </a:r>
            <a:r>
              <a:rPr lang="en-US" dirty="0" smtClean="0"/>
              <a:t> is under review.  </a:t>
            </a:r>
          </a:p>
          <a:p>
            <a:r>
              <a:rPr lang="en-US" dirty="0" smtClean="0"/>
              <a:t>The dynamic heat load per cavity, and per </a:t>
            </a:r>
            <a:r>
              <a:rPr lang="en-US" dirty="0" err="1" smtClean="0"/>
              <a:t>cryomodule</a:t>
            </a:r>
            <a:r>
              <a:rPr lang="en-US" dirty="0" smtClean="0"/>
              <a:t>, has individually segmented </a:t>
            </a:r>
            <a:r>
              <a:rPr lang="en-US" dirty="0" err="1" smtClean="0"/>
              <a:t>cryomodules</a:t>
            </a:r>
            <a:r>
              <a:rPr lang="en-US" dirty="0" smtClean="0"/>
              <a:t> under serious consideration for the CW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Initial alignment tolerances are 0.5mm </a:t>
            </a:r>
            <a:r>
              <a:rPr lang="en-US" dirty="0" err="1" smtClean="0"/>
              <a:t>rms</a:t>
            </a:r>
            <a:r>
              <a:rPr lang="en-US" dirty="0" smtClean="0"/>
              <a:t>, with a 1mm limit.  The use of multiple correction elements and BPMs is motivating the numbers</a:t>
            </a:r>
          </a:p>
          <a:p>
            <a:r>
              <a:rPr lang="en-US" dirty="0" smtClean="0"/>
              <a:t>650 Beta = 0.9 optics are more settled than Beta = 0.61 optics on a ‘</a:t>
            </a:r>
            <a:r>
              <a:rPr lang="en-US" dirty="0" err="1" smtClean="0"/>
              <a:t>cryomodule</a:t>
            </a:r>
            <a:r>
              <a:rPr lang="en-US" dirty="0" smtClean="0"/>
              <a:t>’ basis</a:t>
            </a:r>
          </a:p>
          <a:p>
            <a:r>
              <a:rPr lang="en-US" dirty="0" smtClean="0"/>
              <a:t>Warm and cold magnet options are under consideration.</a:t>
            </a:r>
          </a:p>
          <a:p>
            <a:r>
              <a:rPr lang="en-US" dirty="0" smtClean="0"/>
              <a:t>Inclusion of heat exchangers and cryogenic bayonets in the interconnect or directly from the vacuum vessel in discussion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9432" y="336888"/>
            <a:ext cx="5751094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SRF Plan</a:t>
            </a:r>
            <a:endParaRPr lang="en-US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5943600"/>
            <a:ext cx="55149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9" y="1143000"/>
            <a:ext cx="876386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595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198"/>
            <a:ext cx="8229600" cy="5077327"/>
          </a:xfrm>
        </p:spPr>
        <p:txBody>
          <a:bodyPr>
            <a:normAutofit/>
          </a:bodyPr>
          <a:lstStyle/>
          <a:p>
            <a:r>
              <a:rPr lang="en-US" dirty="0" smtClean="0"/>
              <a:t>Project X is central to </a:t>
            </a:r>
            <a:r>
              <a:rPr lang="en-US" dirty="0" err="1" smtClean="0"/>
              <a:t>Fermilab’s</a:t>
            </a:r>
            <a:r>
              <a:rPr lang="en-US" dirty="0" smtClean="0"/>
              <a:t> strategy for development of the accelerator complex over the coming decade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World leading programs in neutrinos and rare processes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Aligned with ILC and </a:t>
            </a:r>
            <a:r>
              <a:rPr lang="en-US" dirty="0" err="1" smtClean="0"/>
              <a:t>Muon</a:t>
            </a:r>
            <a:r>
              <a:rPr lang="en-US" dirty="0" smtClean="0"/>
              <a:t> Accelerators  technology development;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Potential applications beyond elementary particle physics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The machine design is converging, though iterations of the optics are underway (and expected) at this conceptual stage</a:t>
            </a:r>
          </a:p>
          <a:p>
            <a:pPr>
              <a:spcBef>
                <a:spcPts val="900"/>
              </a:spcBef>
            </a:pPr>
            <a:r>
              <a:rPr lang="en-US" dirty="0" smtClean="0"/>
              <a:t>At a minimum with respect to SPL cryogenics, alignment, and component thermal performance all appear to be areas of useful cross-calibration if not collaboration</a:t>
            </a:r>
          </a:p>
          <a:p>
            <a:pPr lvl="1">
              <a:spcBef>
                <a:spcPts val="900"/>
              </a:spcBef>
            </a:pPr>
            <a:r>
              <a:rPr lang="en-US" dirty="0" err="1" smtClean="0"/>
              <a:t>Fermilab</a:t>
            </a:r>
            <a:r>
              <a:rPr lang="en-US" dirty="0" smtClean="0"/>
              <a:t> Director and CERN DG signed a letter of intent on future cooperation last </a:t>
            </a:r>
            <a:r>
              <a:rPr lang="en-US" dirty="0" err="1" smtClean="0"/>
              <a:t>friday</a:t>
            </a:r>
            <a:endParaRPr lang="en-US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8" name="Rectangle 8"/>
          <p:cNvSpPr>
            <a:spLocks noGrp="1" noChangeArrowheads="1"/>
          </p:cNvSpPr>
          <p:nvPr>
            <p:ph type="title"/>
          </p:nvPr>
        </p:nvSpPr>
        <p:spPr>
          <a:xfrm>
            <a:off x="2057400" y="274638"/>
            <a:ext cx="6096000" cy="1143000"/>
          </a:xfrm>
        </p:spPr>
        <p:txBody>
          <a:bodyPr/>
          <a:lstStyle/>
          <a:p>
            <a:r>
              <a:rPr lang="en-US" dirty="0" smtClean="0"/>
              <a:t>Evolution of the Fermilab Accelerator Complex</a:t>
            </a:r>
            <a:endParaRPr lang="en-US" dirty="0"/>
          </a:p>
        </p:txBody>
      </p:sp>
      <p:sp>
        <p:nvSpPr>
          <p:cNvPr id="578569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multi-MW Proton Source, Project X, is the linchpin of </a:t>
            </a:r>
            <a:r>
              <a:rPr lang="en-US" dirty="0" err="1" smtClean="0"/>
              <a:t>Fermilab’s</a:t>
            </a:r>
            <a:r>
              <a:rPr lang="en-US" dirty="0" smtClean="0"/>
              <a:t> strategy for future development of the accelerator complex.</a:t>
            </a:r>
          </a:p>
          <a:p>
            <a:pPr>
              <a:spcBef>
                <a:spcPts val="1800"/>
              </a:spcBef>
            </a:pPr>
            <a:r>
              <a:rPr lang="en-US" dirty="0" smtClean="0"/>
              <a:t>Project X provides long term flexibility for achieving leadership on the intensity and energy frontiers</a:t>
            </a:r>
          </a:p>
          <a:p>
            <a:pPr lvl="1">
              <a:spcBef>
                <a:spcPts val="1800"/>
              </a:spcBef>
            </a:pPr>
            <a:r>
              <a:rPr lang="en-US" dirty="0" smtClean="0"/>
              <a:t>Intensity Frontier: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err="1" smtClean="0">
                <a:solidFill>
                  <a:srgbClr val="CC0000"/>
                </a:solidFill>
              </a:rPr>
              <a:t>NuMI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</a:t>
            </a:r>
            <a:r>
              <a:rPr lang="en-US" dirty="0" smtClean="0">
                <a:solidFill>
                  <a:srgbClr val="CC0000"/>
                </a:solidFill>
              </a:rPr>
              <a:t> </a:t>
            </a:r>
            <a:r>
              <a:rPr lang="en-US" dirty="0" err="1" smtClean="0">
                <a:solidFill>
                  <a:srgbClr val="CC0000"/>
                </a:solidFill>
              </a:rPr>
              <a:t>NO</a:t>
            </a:r>
            <a:r>
              <a:rPr lang="en-US" dirty="0" err="1" smtClean="0">
                <a:solidFill>
                  <a:srgbClr val="CC0000"/>
                </a:solidFill>
                <a:latin typeface="Symbol" pitchFamily="18" charset="2"/>
                <a:sym typeface="Symbol" pitchFamily="18" charset="2"/>
              </a:rPr>
              <a:t>n</a:t>
            </a:r>
            <a:r>
              <a:rPr lang="en-US" dirty="0" err="1" smtClean="0">
                <a:solidFill>
                  <a:srgbClr val="CC0000"/>
                </a:solidFill>
              </a:rPr>
              <a:t>A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 LBNE/mu2e Project X  Rare Processes  </a:t>
            </a:r>
            <a:r>
              <a:rPr lang="en-US" dirty="0" err="1" smtClean="0">
                <a:solidFill>
                  <a:srgbClr val="CC0000"/>
                </a:solidFill>
                <a:sym typeface="Symbol" pitchFamily="18" charset="2"/>
              </a:rPr>
              <a:t>NuFact</a:t>
            </a:r>
            <a:endParaRPr lang="en-US" dirty="0" smtClean="0">
              <a:solidFill>
                <a:srgbClr val="CC0000"/>
              </a:solidFill>
            </a:endParaRPr>
          </a:p>
          <a:p>
            <a:pPr lvl="2"/>
            <a:r>
              <a:rPr lang="en-US" dirty="0" smtClean="0"/>
              <a:t>Continuously evolving world leading program in neutrino and rare processes physics; opportunities for applications outside EPP</a:t>
            </a:r>
          </a:p>
          <a:p>
            <a:pPr lvl="1">
              <a:spcBef>
                <a:spcPts val="1200"/>
              </a:spcBef>
            </a:pPr>
            <a:r>
              <a:rPr lang="en-US" dirty="0" smtClean="0"/>
              <a:t>Energy Frontier:</a:t>
            </a:r>
          </a:p>
          <a:p>
            <a:pPr lvl="1">
              <a:buNone/>
            </a:pPr>
            <a:r>
              <a:rPr lang="en-US" dirty="0" smtClean="0"/>
              <a:t>	</a:t>
            </a:r>
            <a:r>
              <a:rPr lang="en-US" dirty="0" smtClean="0">
                <a:solidFill>
                  <a:srgbClr val="CC0000"/>
                </a:solidFill>
              </a:rPr>
              <a:t>Tevatron </a:t>
            </a:r>
            <a:r>
              <a:rPr lang="en-US" dirty="0" smtClean="0">
                <a:solidFill>
                  <a:srgbClr val="CC0000"/>
                </a:solidFill>
                <a:sym typeface="Symbol" pitchFamily="18" charset="2"/>
              </a:rPr>
              <a:t></a:t>
            </a:r>
            <a:r>
              <a:rPr lang="en-US" dirty="0" smtClean="0">
                <a:solidFill>
                  <a:srgbClr val="CC0000"/>
                </a:solidFill>
              </a:rPr>
              <a:t> ILC or </a:t>
            </a:r>
            <a:r>
              <a:rPr lang="en-US" dirty="0" err="1" smtClean="0">
                <a:solidFill>
                  <a:srgbClr val="CC0000"/>
                </a:solidFill>
              </a:rPr>
              <a:t>Muon</a:t>
            </a:r>
            <a:r>
              <a:rPr lang="en-US" dirty="0" smtClean="0">
                <a:solidFill>
                  <a:srgbClr val="CC0000"/>
                </a:solidFill>
              </a:rPr>
              <a:t> Collider</a:t>
            </a:r>
          </a:p>
          <a:p>
            <a:pPr lvl="2"/>
            <a:r>
              <a:rPr lang="en-US" dirty="0" smtClean="0"/>
              <a:t>Technology alignment</a:t>
            </a:r>
          </a:p>
          <a:p>
            <a:pPr lvl="2"/>
            <a:r>
              <a:rPr lang="en-US" dirty="0" err="1" smtClean="0"/>
              <a:t>Fermilab</a:t>
            </a:r>
            <a:r>
              <a:rPr lang="en-US" dirty="0" smtClean="0"/>
              <a:t> as host site for ILC or </a:t>
            </a:r>
            <a:r>
              <a:rPr lang="en-US" dirty="0" err="1" smtClean="0"/>
              <a:t>Muon</a:t>
            </a:r>
            <a:r>
              <a:rPr lang="en-US" dirty="0" smtClean="0"/>
              <a:t> Collider</a:t>
            </a:r>
            <a:endParaRPr lang="en-US" dirty="0" smtClean="0">
              <a:sym typeface="Symbol" pitchFamily="18" charset="2"/>
            </a:endParaRPr>
          </a:p>
          <a:p>
            <a:pPr lvl="1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Footer Placeholder 7"/>
          <p:cNvSpPr txBox="1">
            <a:spLocks/>
          </p:cNvSpPr>
          <p:nvPr/>
        </p:nvSpPr>
        <p:spPr>
          <a:xfrm>
            <a:off x="490847" y="6306869"/>
            <a:ext cx="37579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CERN 19 Oct 2010-J. Kerby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Design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5303" y="1605517"/>
            <a:ext cx="8229600" cy="4585429"/>
          </a:xfrm>
        </p:spPr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sz="9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spcBef>
                <a:spcPts val="2400"/>
              </a:spcBef>
            </a:pPr>
            <a:r>
              <a:rPr lang="en-US" dirty="0" smtClean="0"/>
              <a:t>3 </a:t>
            </a:r>
            <a:r>
              <a:rPr lang="en-US" dirty="0" err="1" smtClean="0"/>
              <a:t>GeV</a:t>
            </a:r>
            <a:r>
              <a:rPr lang="en-US" dirty="0" smtClean="0"/>
              <a:t> CW </a:t>
            </a:r>
            <a:r>
              <a:rPr lang="en-US" dirty="0" err="1" smtClean="0"/>
              <a:t>linac</a:t>
            </a:r>
            <a:r>
              <a:rPr lang="en-US" dirty="0" smtClean="0"/>
              <a:t> provides greatly enhanced rare process program</a:t>
            </a:r>
          </a:p>
          <a:p>
            <a:pPr lvl="1">
              <a:spcBef>
                <a:spcPts val="300"/>
              </a:spcBef>
            </a:pPr>
            <a:r>
              <a:rPr lang="en-US" dirty="0" smtClean="0"/>
              <a:t>~3 MW; flexible provision for beam requirements supporting multiple users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Preferred option for 3-8 </a:t>
            </a:r>
            <a:r>
              <a:rPr lang="en-US" dirty="0" err="1" smtClean="0"/>
              <a:t>GeV</a:t>
            </a:r>
            <a:r>
              <a:rPr lang="en-US" dirty="0" smtClean="0"/>
              <a:t> acceleration: 1.3 GHz pulsed </a:t>
            </a:r>
            <a:r>
              <a:rPr lang="en-US" dirty="0" err="1" smtClean="0"/>
              <a:t>linac</a:t>
            </a:r>
            <a:endParaRPr lang="en-US" dirty="0" smtClean="0"/>
          </a:p>
          <a:p>
            <a:pPr>
              <a:spcBef>
                <a:spcPts val="900"/>
              </a:spcBef>
            </a:pPr>
            <a:r>
              <a:rPr lang="en-US" dirty="0" smtClean="0"/>
              <a:t>Reference Design Report in final edit</a:t>
            </a:r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Page </a:t>
            </a:r>
            <a:fld id="{02BA5821-21EB-4C1A-AC70-E98BDB034B02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" name="Group 160"/>
          <p:cNvGrpSpPr/>
          <p:nvPr/>
        </p:nvGrpSpPr>
        <p:grpSpPr>
          <a:xfrm>
            <a:off x="672891" y="1647967"/>
            <a:ext cx="8177223" cy="3053917"/>
            <a:chOff x="681768" y="2201380"/>
            <a:chExt cx="8177223" cy="3053917"/>
          </a:xfrm>
        </p:grpSpPr>
        <p:grpSp>
          <p:nvGrpSpPr>
            <p:cNvPr id="10" name="Group 64"/>
            <p:cNvGrpSpPr/>
            <p:nvPr/>
          </p:nvGrpSpPr>
          <p:grpSpPr>
            <a:xfrm>
              <a:off x="1153036" y="4210813"/>
              <a:ext cx="990600" cy="533400"/>
              <a:chOff x="1371600" y="2819400"/>
              <a:chExt cx="990600" cy="533400"/>
            </a:xfrm>
          </p:grpSpPr>
          <p:sp>
            <p:nvSpPr>
              <p:cNvPr id="34" name="TextBox 33"/>
              <p:cNvSpPr txBox="1"/>
              <p:nvPr/>
            </p:nvSpPr>
            <p:spPr>
              <a:xfrm>
                <a:off x="1371600" y="2819400"/>
                <a:ext cx="99060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CW RFQ, Chopper</a:t>
                </a:r>
                <a:endParaRPr lang="en-US" sz="14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Rounded Rectangle 34"/>
              <p:cNvSpPr/>
              <p:nvPr/>
            </p:nvSpPr>
            <p:spPr>
              <a:xfrm>
                <a:off x="1371600" y="2819400"/>
                <a:ext cx="914400" cy="533400"/>
              </a:xfrm>
              <a:prstGeom prst="round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67"/>
            <p:cNvGrpSpPr/>
            <p:nvPr/>
          </p:nvGrpSpPr>
          <p:grpSpPr>
            <a:xfrm>
              <a:off x="681768" y="4283312"/>
              <a:ext cx="481264" cy="381000"/>
              <a:chOff x="1271336" y="2310064"/>
              <a:chExt cx="481264" cy="381000"/>
            </a:xfrm>
          </p:grpSpPr>
          <p:sp>
            <p:nvSpPr>
              <p:cNvPr id="32" name="TextBox 31"/>
              <p:cNvSpPr txBox="1"/>
              <p:nvPr/>
            </p:nvSpPr>
            <p:spPr>
              <a:xfrm>
                <a:off x="1295400" y="2350168"/>
                <a:ext cx="45720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dirty="0" smtClean="0">
                    <a:latin typeface="Arial" pitchFamily="34" charset="0"/>
                    <a:cs typeface="Arial" pitchFamily="34" charset="0"/>
                  </a:rPr>
                  <a:t>H</a:t>
                </a:r>
                <a:r>
                  <a:rPr lang="en-US" sz="2000" baseline="30000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20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271336" y="2310064"/>
                <a:ext cx="381000" cy="3810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2184266" y="4210158"/>
              <a:ext cx="2009273" cy="53340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3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GeV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CW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Linac</a:t>
              </a: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1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mA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av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beam current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45939" y="4210158"/>
              <a:ext cx="757990" cy="543580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Pulsed dipole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" name="Straight Connector 13"/>
            <p:cNvCxnSpPr>
              <a:stCxn id="13" idx="3"/>
              <a:endCxn id="15" idx="1"/>
            </p:cNvCxnSpPr>
            <p:nvPr/>
          </p:nvCxnSpPr>
          <p:spPr>
            <a:xfrm flipV="1">
              <a:off x="5103929" y="4481293"/>
              <a:ext cx="287220" cy="65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5391149" y="4327404"/>
              <a:ext cx="1628775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3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GeV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RF Splitter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8754840">
              <a:off x="4941198" y="3101119"/>
              <a:ext cx="2096972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3-8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GeV</a:t>
              </a: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 Pulsed </a:t>
              </a:r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Linac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9982279">
              <a:off x="7327515" y="3613840"/>
              <a:ext cx="91122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Kaons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569320" y="4330937"/>
              <a:ext cx="91122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err="1" smtClean="0">
                  <a:latin typeface="Arial" pitchFamily="34" charset="0"/>
                  <a:cs typeface="Arial" pitchFamily="34" charset="0"/>
                </a:rPr>
                <a:t>Muons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399926">
              <a:off x="7398183" y="4947520"/>
              <a:ext cx="911227" cy="30777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Other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640512" y="2201380"/>
              <a:ext cx="22184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To RR/MI 2 MW neutrinos</a:t>
              </a:r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rot="5400000" flipH="1" flipV="1">
              <a:off x="7448719" y="1723076"/>
              <a:ext cx="1588" cy="15065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endCxn id="17" idx="1"/>
            </p:cNvCxnSpPr>
            <p:nvPr/>
          </p:nvCxnSpPr>
          <p:spPr>
            <a:xfrm flipV="1">
              <a:off x="7019924" y="3974304"/>
              <a:ext cx="357113" cy="309008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15" idx="3"/>
              <a:endCxn id="18" idx="1"/>
            </p:cNvCxnSpPr>
            <p:nvPr/>
          </p:nvCxnSpPr>
          <p:spPr>
            <a:xfrm>
              <a:off x="7019924" y="4481293"/>
              <a:ext cx="549396" cy="3533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endCxn id="19" idx="1"/>
            </p:cNvCxnSpPr>
            <p:nvPr/>
          </p:nvCxnSpPr>
          <p:spPr>
            <a:xfrm>
              <a:off x="7019924" y="4638714"/>
              <a:ext cx="415517" cy="282245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33" idx="6"/>
              <a:endCxn id="32" idx="3"/>
            </p:cNvCxnSpPr>
            <p:nvPr/>
          </p:nvCxnSpPr>
          <p:spPr>
            <a:xfrm>
              <a:off x="1062768" y="4473812"/>
              <a:ext cx="100264" cy="3493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>
              <a:stCxn id="35" idx="3"/>
              <a:endCxn id="12" idx="1"/>
            </p:cNvCxnSpPr>
            <p:nvPr/>
          </p:nvCxnSpPr>
          <p:spPr>
            <a:xfrm flipV="1">
              <a:off x="2067436" y="4476858"/>
              <a:ext cx="116830" cy="655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12" idx="3"/>
              <a:endCxn id="13" idx="1"/>
            </p:cNvCxnSpPr>
            <p:nvPr/>
          </p:nvCxnSpPr>
          <p:spPr>
            <a:xfrm>
              <a:off x="4193539" y="4476858"/>
              <a:ext cx="152400" cy="5090"/>
            </a:xfrm>
            <a:prstGeom prst="line">
              <a:avLst/>
            </a:prstGeom>
            <a:ln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  <p:sp>
        <p:nvSpPr>
          <p:cNvPr id="37" name="Rectangle 36"/>
          <p:cNvSpPr/>
          <p:nvPr/>
        </p:nvSpPr>
        <p:spPr>
          <a:xfrm>
            <a:off x="414670" y="16917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Bef>
                <a:spcPct val="75000"/>
              </a:spcBef>
              <a:buFontTx/>
              <a:buNone/>
            </a:pPr>
            <a:r>
              <a:rPr lang="en-US" b="1" dirty="0" smtClean="0">
                <a:solidFill>
                  <a:srgbClr val="C00000"/>
                </a:solidFill>
              </a:rPr>
              <a:t>Project X website: http://projectx.fnal.gov/</a:t>
            </a:r>
          </a:p>
        </p:txBody>
      </p:sp>
      <p:cxnSp>
        <p:nvCxnSpPr>
          <p:cNvPr id="39" name="Straight Connector 38"/>
          <p:cNvCxnSpPr>
            <a:endCxn id="16" idx="1"/>
          </p:cNvCxnSpPr>
          <p:nvPr/>
        </p:nvCxnSpPr>
        <p:spPr>
          <a:xfrm rot="5400000" flipH="1" flipV="1">
            <a:off x="5090955" y="3489058"/>
            <a:ext cx="195853" cy="16498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X Performance Goals</a:t>
            </a:r>
            <a:endParaRPr lang="en-US" sz="2800" dirty="0"/>
          </a:p>
        </p:txBody>
      </p:sp>
      <p:sp>
        <p:nvSpPr>
          <p:cNvPr id="1033219" name="Text Box 3"/>
          <p:cNvSpPr txBox="1">
            <a:spLocks noChangeArrowheads="1"/>
          </p:cNvSpPr>
          <p:nvPr/>
        </p:nvSpPr>
        <p:spPr bwMode="auto">
          <a:xfrm>
            <a:off x="914400" y="1560112"/>
            <a:ext cx="8153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tabLst>
                <a:tab pos="457200" algn="l"/>
                <a:tab pos="4800600" algn="r"/>
                <a:tab pos="5029200" algn="l"/>
              </a:tabLst>
            </a:pPr>
            <a:r>
              <a:rPr lang="en-US" sz="1400" u="sng" dirty="0">
                <a:latin typeface="Arial" pitchFamily="34" charset="0"/>
              </a:rPr>
              <a:t>Linac</a:t>
            </a: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4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2017986" y="1641454"/>
          <a:ext cx="5783580" cy="2849880"/>
        </p:xfrm>
        <a:graphic>
          <a:graphicData uri="http://schemas.openxmlformats.org/drawingml/2006/table">
            <a:tbl>
              <a:tblPr/>
              <a:tblGrid>
                <a:gridCol w="897890"/>
                <a:gridCol w="2313940"/>
                <a:gridCol w="2571750"/>
              </a:tblGrid>
              <a:tr h="914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Requirement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L1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Delivered Beam Energy, maximum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 GeV (kinetic)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L2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Delivered Beam Power at 3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 MW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L3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Average Beam Current (averaged over &gt;1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sec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 mA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L4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Maximum Beam Current (sustained for &lt;1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sec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)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 mA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L5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The 3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linac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must be capable of delivering correctly formatted beam to a pulsed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linac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, for acceleration to 8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L6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Charge delivered to pulsed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linac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26 mA-msec in &lt; 0.75 sec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L7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Maximum Bunch Intensity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1.9 x 10 </a:t>
                      </a:r>
                      <a:r>
                        <a:rPr lang="en-US" sz="1100" baseline="300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8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L8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Minimum Bunch Spacing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3.1 nsec (1/325 MHz)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L9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Bunch Length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&lt;50 psec (full-width half max) 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L10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Bunch Pattern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Programmable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L11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RF Duty Factor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100% (CW)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L12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RF Frequency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325 MHz and harmonics thereof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L13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3 GeV Beam Split 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Three-way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3DFEE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le 15"/>
          <p:cNvGraphicFramePr>
            <a:graphicFrameLocks noGrp="1"/>
          </p:cNvGraphicFramePr>
          <p:nvPr/>
        </p:nvGraphicFramePr>
        <p:xfrm>
          <a:off x="2042816" y="4828715"/>
          <a:ext cx="5783580" cy="1173480"/>
        </p:xfrm>
        <a:graphic>
          <a:graphicData uri="http://schemas.openxmlformats.org/drawingml/2006/table">
            <a:tbl>
              <a:tblPr/>
              <a:tblGrid>
                <a:gridCol w="897890"/>
                <a:gridCol w="2771140"/>
                <a:gridCol w="2114550"/>
              </a:tblGrid>
              <a:tr h="914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Requirement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Description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Value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P1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Maximum beam Energy                                                                         8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P2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The 3-8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pulsed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linac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must be capable of delivering correctly formatted beam for injection into the Recycler Ring (or Main Injector). 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P3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Charge to fill Main Injector/cycle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26 mA-msec in            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&lt;0.75 sec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DFEE"/>
                    </a:solidFill>
                  </a:tcPr>
                </a:tc>
              </a:tr>
              <a:tr h="91440">
                <a:tc>
                  <a:txBody>
                    <a:bodyPr/>
                    <a:lstStyle/>
                    <a:p>
                      <a:pPr marL="0" marR="24003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P4</a:t>
                      </a:r>
                      <a:endParaRPr lang="en-US" sz="100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Maximum beam power delivered to 8 </a:t>
                      </a:r>
                      <a:r>
                        <a:rPr lang="en-US" sz="1100" dirty="0" err="1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GeV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                       300 kW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4F81B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Text Box 3"/>
          <p:cNvSpPr txBox="1">
            <a:spLocks noChangeArrowheads="1"/>
          </p:cNvSpPr>
          <p:nvPr/>
        </p:nvSpPr>
        <p:spPr bwMode="auto">
          <a:xfrm>
            <a:off x="990600" y="4534539"/>
            <a:ext cx="8153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tabLst>
                <a:tab pos="457200" algn="l"/>
                <a:tab pos="4800600" algn="r"/>
                <a:tab pos="5029200" algn="l"/>
              </a:tabLst>
            </a:pPr>
            <a:r>
              <a:rPr lang="en-US" sz="1400" u="sng" dirty="0" smtClean="0">
                <a:latin typeface="Arial" pitchFamily="34" charset="0"/>
              </a:rPr>
              <a:t>3-8 </a:t>
            </a:r>
            <a:r>
              <a:rPr lang="en-US" sz="1400" u="sng" dirty="0" err="1" smtClean="0">
                <a:latin typeface="Arial" pitchFamily="34" charset="0"/>
              </a:rPr>
              <a:t>GeV</a:t>
            </a:r>
            <a:r>
              <a:rPr lang="en-US" sz="1400" u="sng" dirty="0" smtClean="0">
                <a:latin typeface="Arial" pitchFamily="34" charset="0"/>
              </a:rPr>
              <a:t> Pulsed </a:t>
            </a:r>
            <a:r>
              <a:rPr lang="en-US" sz="1400" u="sng" dirty="0" err="1" smtClean="0">
                <a:latin typeface="Arial" pitchFamily="34" charset="0"/>
              </a:rPr>
              <a:t>Linac</a:t>
            </a:r>
            <a:endParaRPr lang="en-US" sz="1400" u="sng" dirty="0">
              <a:latin typeface="Arial" pitchFamily="34" charset="0"/>
            </a:endParaRPr>
          </a:p>
          <a:p>
            <a:pPr algn="l">
              <a:tabLst>
                <a:tab pos="457200" algn="l"/>
                <a:tab pos="5711825" algn="r"/>
                <a:tab pos="5949950" algn="l"/>
              </a:tabLst>
            </a:pPr>
            <a:r>
              <a:rPr lang="en-US" sz="1400" dirty="0">
                <a:latin typeface="Arial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 descr="screensho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4550" y="1201480"/>
            <a:ext cx="8614461" cy="5241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6" name="Picture 5" descr="screenshot4.jpg"/>
          <p:cNvPicPr>
            <a:picLocks noChangeAspect="1"/>
          </p:cNvPicPr>
          <p:nvPr/>
        </p:nvPicPr>
        <p:blipFill>
          <a:blip r:embed="rId2" cstate="print"/>
          <a:srcRect l="29497"/>
          <a:stretch>
            <a:fillRect/>
          </a:stretch>
        </p:blipFill>
        <p:spPr>
          <a:xfrm>
            <a:off x="0" y="1214415"/>
            <a:ext cx="9144000" cy="52379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0769460">
            <a:off x="5902037" y="295695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/>
              <a:t>cw</a:t>
            </a:r>
            <a:r>
              <a:rPr lang="en-US" dirty="0" smtClean="0"/>
              <a:t>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20212326">
            <a:off x="2177423" y="4011882"/>
            <a:ext cx="251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 - 8 </a:t>
            </a:r>
            <a:r>
              <a:rPr lang="en-US" dirty="0" err="1" smtClean="0"/>
              <a:t>GeV</a:t>
            </a:r>
            <a:r>
              <a:rPr lang="en-US" dirty="0" smtClean="0"/>
              <a:t> pulsed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20769460">
            <a:off x="6323103" y="2213859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650 MHz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 rot="20769460">
            <a:off x="4787016" y="2544389"/>
            <a:ext cx="1000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1300 MHz</a:t>
            </a:r>
            <a:endParaRPr lang="en-US" sz="1400" dirty="0"/>
          </a:p>
        </p:txBody>
      </p:sp>
      <p:sp>
        <p:nvSpPr>
          <p:cNvPr id="13" name="TextBox 12"/>
          <p:cNvSpPr txBox="1"/>
          <p:nvPr/>
        </p:nvSpPr>
        <p:spPr>
          <a:xfrm rot="20769460">
            <a:off x="7779811" y="1889268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325 MHz</a:t>
            </a:r>
            <a:endParaRPr lang="en-US" sz="1400" dirty="0"/>
          </a:p>
        </p:txBody>
      </p:sp>
      <p:cxnSp>
        <p:nvCxnSpPr>
          <p:cNvPr id="15" name="Straight Connector 14"/>
          <p:cNvCxnSpPr/>
          <p:nvPr/>
        </p:nvCxnSpPr>
        <p:spPr>
          <a:xfrm rot="16200000" flipH="1">
            <a:off x="5611091" y="2559132"/>
            <a:ext cx="439387" cy="1187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16200000" flipH="1">
            <a:off x="7485413" y="2141516"/>
            <a:ext cx="439387" cy="118753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3-8 </a:t>
            </a:r>
            <a:r>
              <a:rPr lang="en-US" dirty="0" err="1" smtClean="0"/>
              <a:t>GeV</a:t>
            </a:r>
            <a:r>
              <a:rPr lang="en-US" dirty="0" smtClean="0"/>
              <a:t> Pulsed </a:t>
            </a:r>
            <a:r>
              <a:rPr lang="en-US" dirty="0" err="1" smtClean="0"/>
              <a:t>Linac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3284" y="1600200"/>
            <a:ext cx="3317359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~4% duty factor, 200 1300MHz cavities operating at 25 MV/m</a:t>
            </a:r>
          </a:p>
          <a:p>
            <a:r>
              <a:rPr lang="en-US" dirty="0" smtClean="0"/>
              <a:t>25 ILC-type (Type IV) </a:t>
            </a:r>
            <a:r>
              <a:rPr lang="en-US" dirty="0" err="1" smtClean="0"/>
              <a:t>Cryomodules</a:t>
            </a:r>
            <a:endParaRPr lang="en-US" dirty="0" smtClean="0"/>
          </a:p>
          <a:p>
            <a:r>
              <a:rPr lang="en-US" dirty="0" smtClean="0"/>
              <a:t>Existing design, CM1 </a:t>
            </a:r>
            <a:r>
              <a:rPr lang="en-US" dirty="0" err="1" smtClean="0"/>
              <a:t>cooldown</a:t>
            </a:r>
            <a:r>
              <a:rPr lang="en-US" dirty="0" smtClean="0"/>
              <a:t> next week, CM2-6 following (in addition to XFEL pre-production / production </a:t>
            </a:r>
            <a:r>
              <a:rPr lang="en-US" dirty="0" err="1" smtClean="0"/>
              <a:t>expereince</a:t>
            </a:r>
            <a:r>
              <a:rPr lang="en-US" dirty="0" smtClean="0"/>
              <a:t>)</a:t>
            </a:r>
          </a:p>
          <a:p>
            <a:r>
              <a:rPr lang="en-US" dirty="0" smtClean="0"/>
              <a:t>Technical R&amp;D into injection into Main Injector at lower energies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r>
              <a:rPr lang="en-US" smtClean="0"/>
              <a:t>CERN 19 Oct 2010-J. Kerby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20625" t="24850" r="1875" b="27548"/>
          <a:stretch>
            <a:fillRect/>
          </a:stretch>
        </p:blipFill>
        <p:spPr bwMode="auto">
          <a:xfrm>
            <a:off x="3481127" y="1210339"/>
            <a:ext cx="5398832" cy="2585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Content Placeholder 6" descr="IMG_3697.jpg"/>
          <p:cNvPicPr>
            <a:picLocks noChangeAspect="1"/>
          </p:cNvPicPr>
          <p:nvPr/>
        </p:nvPicPr>
        <p:blipFill>
          <a:blip r:embed="rId3" cstate="print"/>
          <a:srcRect t="18617" b="13389"/>
          <a:stretch>
            <a:fillRect/>
          </a:stretch>
        </p:blipFill>
        <p:spPr>
          <a:xfrm>
            <a:off x="3455582" y="3700129"/>
            <a:ext cx="5400158" cy="275383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Recent VTS Results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02BA5821-21EB-4C1A-AC70-E98BDB034B0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00200"/>
            <a:ext cx="4938198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10151" y="1657350"/>
            <a:ext cx="378142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FNAL vertical test result 21.May 2010:</a:t>
            </a:r>
          </a:p>
          <a:p>
            <a:r>
              <a:rPr lang="en-US" sz="1600" dirty="0" smtClean="0"/>
              <a:t>34.6 MV/m maximum gradient with Q0=1.2E10 (quench)</a:t>
            </a:r>
          </a:p>
          <a:p>
            <a:r>
              <a:rPr lang="en-US" sz="1600" dirty="0" smtClean="0"/>
              <a:t>No field emission measured above background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019676" y="3362325"/>
            <a:ext cx="36224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 smtClean="0"/>
              <a:t>TB9RI029 is first FNAL/ANL-processed production-style cavity to reach ~35 MV/m</a:t>
            </a:r>
          </a:p>
          <a:p>
            <a:r>
              <a:rPr lang="en-US" sz="1600" dirty="0" smtClean="0"/>
              <a:t>Bulk-EP was at RI</a:t>
            </a:r>
          </a:p>
          <a:p>
            <a:endParaRPr lang="en-US" sz="1600" dirty="0" smtClean="0"/>
          </a:p>
          <a:p>
            <a:r>
              <a:rPr lang="en-US" sz="1600" dirty="0" smtClean="0"/>
              <a:t>[AES003 after a long history was also light-</a:t>
            </a:r>
            <a:r>
              <a:rPr lang="en-US" sz="1600" dirty="0" err="1" smtClean="0"/>
              <a:t>EP’d</a:t>
            </a:r>
            <a:r>
              <a:rPr lang="en-US" sz="1600" dirty="0" smtClean="0"/>
              <a:t> recently at FNAL/ANL and</a:t>
            </a:r>
          </a:p>
          <a:p>
            <a:r>
              <a:rPr lang="en-US" sz="1600" dirty="0" smtClean="0"/>
              <a:t>reached 32.2 MV/m (some FE); </a:t>
            </a:r>
          </a:p>
          <a:p>
            <a:r>
              <a:rPr lang="en-US" sz="1600" dirty="0" smtClean="0"/>
              <a:t>TB9RI024, also with FNAL/ANL light-EP, reached 33.9 MV/m;  some FE]</a:t>
            </a:r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199" y="6356350"/>
            <a:ext cx="3757961" cy="365125"/>
          </a:xfrm>
        </p:spPr>
        <p:txBody>
          <a:bodyPr/>
          <a:lstStyle/>
          <a:p>
            <a:pPr algn="l"/>
            <a:r>
              <a:rPr lang="en-US" dirty="0" smtClean="0"/>
              <a:t>CERN 19 Oct 2010-J. </a:t>
            </a:r>
            <a:r>
              <a:rPr lang="en-US" dirty="0" err="1" smtClean="0"/>
              <a:t>Kerby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29145</TotalTime>
  <Words>1408</Words>
  <Application>Microsoft Office PowerPoint</Application>
  <PresentationFormat>On-screen Show (4:3)</PresentationFormat>
  <Paragraphs>333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1" baseType="lpstr">
      <vt:lpstr>Arial</vt:lpstr>
      <vt:lpstr>Symbol</vt:lpstr>
      <vt:lpstr>Calibri</vt:lpstr>
      <vt:lpstr>Times New Roman</vt:lpstr>
      <vt:lpstr>Rockwell</vt:lpstr>
      <vt:lpstr>Comic Sans MS</vt:lpstr>
      <vt:lpstr>Times</vt:lpstr>
      <vt:lpstr>Wingdings</vt:lpstr>
      <vt:lpstr>Office Theme</vt:lpstr>
      <vt:lpstr>Project X Cryomodule Status</vt:lpstr>
      <vt:lpstr>Fermilab Long Range Plan</vt:lpstr>
      <vt:lpstr>Evolution of the Fermilab Accelerator Complex</vt:lpstr>
      <vt:lpstr>Reference Design</vt:lpstr>
      <vt:lpstr>Project X Performance Goals</vt:lpstr>
      <vt:lpstr>Layout</vt:lpstr>
      <vt:lpstr>Layout</vt:lpstr>
      <vt:lpstr>3-8 GeV Pulsed Linac</vt:lpstr>
      <vt:lpstr>Recent VTS Results</vt:lpstr>
      <vt:lpstr>Recent HTS Results</vt:lpstr>
      <vt:lpstr>3GeV cw Linac Technology Map</vt:lpstr>
      <vt:lpstr>3GeV cw Linac Technology Map</vt:lpstr>
      <vt:lpstr>Choice of Cavity Parameters</vt:lpstr>
      <vt:lpstr>SRF Technology Development</vt:lpstr>
      <vt:lpstr>SSR1 Test Results</vt:lpstr>
      <vt:lpstr>325 Cryomodule</vt:lpstr>
      <vt:lpstr>325 Prototype Cryomodule</vt:lpstr>
      <vt:lpstr>650 Low and High Beta Optics</vt:lpstr>
      <vt:lpstr>650 MHz Cryomodules</vt:lpstr>
      <vt:lpstr>650 MHz Status</vt:lpstr>
      <vt:lpstr>SRF Plan</vt:lpstr>
      <vt:lpstr>Summary</vt:lpstr>
    </vt:vector>
  </TitlesOfParts>
  <Company>Fermi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Project X RD&amp;D Plan Subsystem Here</dc:title>
  <dc:creator>Holmes</dc:creator>
  <cp:lastModifiedBy>jsk</cp:lastModifiedBy>
  <cp:revision>1801</cp:revision>
  <dcterms:created xsi:type="dcterms:W3CDTF">2009-05-07T16:53:10Z</dcterms:created>
  <dcterms:modified xsi:type="dcterms:W3CDTF">2010-10-19T07:22:57Z</dcterms:modified>
</cp:coreProperties>
</file>