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94" r:id="rId3"/>
    <p:sldId id="260" r:id="rId4"/>
    <p:sldId id="289" r:id="rId5"/>
    <p:sldId id="287" r:id="rId6"/>
    <p:sldId id="288" r:id="rId7"/>
    <p:sldId id="293" r:id="rId8"/>
    <p:sldId id="258" r:id="rId9"/>
    <p:sldId id="285" r:id="rId10"/>
    <p:sldId id="290" r:id="rId11"/>
    <p:sldId id="292" r:id="rId12"/>
    <p:sldId id="29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8" d="100"/>
          <a:sy n="98" d="100"/>
        </p:scale>
        <p:origin x="-2874" y="-8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881B8-EEF9-4ADD-98D0-7474A3558169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6EACE-EBD5-436F-99DF-98C767933C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EECD3-52EC-4CF7-BF48-5B10B40ACEF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EECD3-52EC-4CF7-BF48-5B10B40ACEF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2718-384C-47B8-9EBA-D2FA34802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2718-384C-47B8-9EBA-D2FA34802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2718-384C-47B8-9EBA-D2FA34802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2718-384C-47B8-9EBA-D2FA34802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2718-384C-47B8-9EBA-D2FA34802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2718-384C-47B8-9EBA-D2FA34802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2718-384C-47B8-9EBA-D2FA34802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2718-384C-47B8-9EBA-D2FA34802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2718-384C-47B8-9EBA-D2FA34802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2718-384C-47B8-9EBA-D2FA34802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2718-384C-47B8-9EBA-D2FA34802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19.10.2010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SPL cryomodule CRG/VB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12718-384C-47B8-9EBA-D2FA34802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SM 18 infrastructure</a:t>
            </a:r>
            <a:br>
              <a:rPr lang="en-US" sz="4000" dirty="0" smtClean="0"/>
            </a:br>
            <a:r>
              <a:rPr lang="en-US" sz="4000" dirty="0" smtClean="0"/>
              <a:t>focused on SPL cavity tests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V. Benda, O. Pirotte, B. Vullierme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Cryo</a:t>
            </a:r>
            <a:r>
              <a:rPr lang="en-US" dirty="0" smtClean="0"/>
              <a:t> module in the bunker – </a:t>
            </a:r>
            <a:r>
              <a:rPr lang="en-US" sz="3600" dirty="0" smtClean="0"/>
              <a:t>simulation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118" y="1143000"/>
            <a:ext cx="8484082" cy="4983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81000" y="1219200"/>
            <a:ext cx="1676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Service module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1230868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Jumper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5638800"/>
            <a:ext cx="14478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Cryo</a:t>
            </a:r>
            <a:r>
              <a:rPr lang="en-US" dirty="0" smtClean="0"/>
              <a:t> module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67400" y="3581400"/>
            <a:ext cx="2667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Interface of a </a:t>
            </a:r>
            <a:r>
              <a:rPr lang="en-US" dirty="0" err="1" smtClean="0"/>
              <a:t>cryo</a:t>
            </a:r>
            <a:r>
              <a:rPr lang="en-US" dirty="0" smtClean="0"/>
              <a:t> module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To be defined!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590800" y="2743200"/>
            <a:ext cx="685800" cy="2667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29000" y="3810000"/>
            <a:ext cx="6096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13" idx="6"/>
            <a:endCxn id="11" idx="1"/>
          </p:cNvCxnSpPr>
          <p:nvPr/>
        </p:nvCxnSpPr>
        <p:spPr>
          <a:xfrm flipV="1">
            <a:off x="4038600" y="3904566"/>
            <a:ext cx="1828800" cy="9593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2" idx="0"/>
            <a:endCxn id="8" idx="3"/>
          </p:cNvCxnSpPr>
          <p:nvPr/>
        </p:nvCxnSpPr>
        <p:spPr>
          <a:xfrm rot="16200000" flipV="1">
            <a:off x="1825883" y="1635383"/>
            <a:ext cx="1339334" cy="87630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0" idx="3"/>
          </p:cNvCxnSpPr>
          <p:nvPr/>
        </p:nvCxnSpPr>
        <p:spPr>
          <a:xfrm flipV="1">
            <a:off x="2286000" y="5257800"/>
            <a:ext cx="1905000" cy="57150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9" idx="1"/>
          </p:cNvCxnSpPr>
          <p:nvPr/>
        </p:nvCxnSpPr>
        <p:spPr>
          <a:xfrm rot="10800000" flipV="1">
            <a:off x="3733800" y="1415534"/>
            <a:ext cx="762000" cy="125146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295400"/>
            <a:ext cx="5562600" cy="3734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3000" dirty="0" smtClean="0"/>
              <a:t>Clarification of the required cryogenic power @ 2 K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19.10.2010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6200" y="1524000"/>
          <a:ext cx="3352800" cy="105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7811"/>
                <a:gridCol w="1454989"/>
              </a:tblGrid>
              <a:tr h="299357">
                <a:tc>
                  <a:txBody>
                    <a:bodyPr/>
                    <a:lstStyle/>
                    <a:p>
                      <a:r>
                        <a:rPr lang="it-IT" sz="900" dirty="0" smtClean="0"/>
                        <a:t>Operating condition</a:t>
                      </a:r>
                      <a:endParaRPr lang="it-IT" sz="9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dirty="0" smtClean="0"/>
                        <a:t>(nominal/”ultimate”)</a:t>
                      </a:r>
                      <a:endParaRPr lang="it-IT" sz="9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79614">
                <a:tc>
                  <a:txBody>
                    <a:bodyPr/>
                    <a:lstStyle/>
                    <a:p>
                      <a:r>
                        <a:rPr lang="en-US" sz="9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cryo</a:t>
                      </a:r>
                      <a:r>
                        <a:rPr lang="en-US" sz="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duty cycle</a:t>
                      </a:r>
                      <a:endParaRPr lang="it-IT" sz="900" dirty="0"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4.11%/8.22%</a:t>
                      </a:r>
                      <a:endParaRPr lang="it-IT" sz="900" dirty="0"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79614">
                <a:tc>
                  <a:txBody>
                    <a:bodyPr/>
                    <a:lstStyle/>
                    <a:p>
                      <a:r>
                        <a:rPr lang="en-US" sz="9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quality factor</a:t>
                      </a:r>
                      <a:endParaRPr lang="it-IT" sz="9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10/5 x 10</a:t>
                      </a:r>
                      <a:r>
                        <a:rPr lang="en-US" sz="900" b="0" baseline="4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  <a:endParaRPr lang="it-IT" sz="900" b="0" dirty="0"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79614">
                <a:tc>
                  <a:txBody>
                    <a:bodyPr/>
                    <a:lstStyle/>
                    <a:p>
                      <a:r>
                        <a:rPr lang="en-US" sz="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accelerating field</a:t>
                      </a:r>
                      <a:endParaRPr lang="it-IT" sz="900" dirty="0"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 MV/m</a:t>
                      </a:r>
                      <a:endParaRPr lang="it-IT" sz="900" b="0" dirty="0"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76200" y="2667000"/>
          <a:ext cx="3352800" cy="196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7811"/>
                <a:gridCol w="1454989"/>
              </a:tblGrid>
              <a:tr h="331788">
                <a:tc>
                  <a:txBody>
                    <a:bodyPr/>
                    <a:lstStyle/>
                    <a:p>
                      <a:r>
                        <a:rPr lang="it-IT" sz="900" dirty="0" smtClean="0"/>
                        <a:t>Source</a:t>
                      </a:r>
                      <a:r>
                        <a:rPr lang="it-IT" sz="900" baseline="0" dirty="0" smtClean="0"/>
                        <a:t> of Heat Load</a:t>
                      </a:r>
                      <a:endParaRPr lang="it-IT" sz="9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Heat Load </a:t>
                      </a:r>
                      <a:r>
                        <a:rPr lang="it-IT" sz="900" dirty="0" smtClean="0"/>
                        <a:t>@</a:t>
                      </a:r>
                      <a:r>
                        <a:rPr lang="it-IT" sz="900" baseline="0" dirty="0" smtClean="0"/>
                        <a:t> 2K</a:t>
                      </a:r>
                      <a:endParaRPr lang="it-IT" sz="9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(nominal/”ultimate”)</a:t>
                      </a:r>
                      <a:endParaRPr lang="it-IT" sz="9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r>
                        <a:rPr lang="en-US" sz="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dynamic heat load per cavity</a:t>
                      </a:r>
                      <a:endParaRPr lang="it-IT" sz="9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5.1/20.4 W</a:t>
                      </a:r>
                      <a:endParaRPr lang="it-IT" sz="9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r>
                        <a:rPr lang="en-US" sz="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static losses</a:t>
                      </a:r>
                      <a:endParaRPr lang="it-IT" sz="9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900" b="1" dirty="0" smtClean="0"/>
                        <a:t>&lt;1 W</a:t>
                      </a:r>
                      <a:r>
                        <a:rPr lang="it-IT" sz="900" b="1" baseline="0" dirty="0" smtClean="0"/>
                        <a:t> (tbc)</a:t>
                      </a:r>
                      <a:endParaRPr lang="it-IT" sz="9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r>
                        <a:rPr lang="en-US" sz="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power coupler loss at 2 K</a:t>
                      </a:r>
                      <a:endParaRPr lang="it-IT" sz="9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&lt;0.2/&lt;0.2 W</a:t>
                      </a:r>
                      <a:endParaRPr lang="it-IT" sz="900" dirty="0" smtClean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r>
                        <a:rPr lang="en-US" sz="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HOM loss in cavity at 2 K</a:t>
                      </a:r>
                      <a:endParaRPr lang="it-IT" sz="9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&lt;1/&lt;3 W</a:t>
                      </a:r>
                      <a:endParaRPr lang="it-IT" sz="900" dirty="0" smtClean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r>
                        <a:rPr lang="en-US" sz="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HOM coupler loss at 2 K (per </a:t>
                      </a:r>
                      <a:r>
                        <a:rPr lang="en-US" sz="9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coupl</a:t>
                      </a:r>
                      <a:r>
                        <a:rPr lang="en-US" sz="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  <a:endParaRPr lang="it-IT" sz="9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&lt;0.2/&lt;0.2 W</a:t>
                      </a:r>
                      <a:endParaRPr lang="it-IT" sz="900" dirty="0" smtClean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r>
                        <a:rPr lang="it-IT" sz="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beam loss</a:t>
                      </a:r>
                      <a:endParaRPr lang="it-IT" sz="9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W</a:t>
                      </a:r>
                      <a:endParaRPr lang="it-IT" sz="900" b="1" dirty="0" smtClean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r>
                        <a:rPr lang="it-IT" sz="900" dirty="0" smtClean="0"/>
                        <a:t>Total @</a:t>
                      </a:r>
                      <a:r>
                        <a:rPr lang="it-IT" sz="900" baseline="0" dirty="0" smtClean="0"/>
                        <a:t> 2 K</a:t>
                      </a:r>
                      <a:endParaRPr lang="it-IT" sz="9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900" b="1" dirty="0" smtClean="0">
                          <a:solidFill>
                            <a:srgbClr val="1505EB"/>
                          </a:solidFill>
                        </a:rPr>
                        <a:t>8.5/25.8 W</a:t>
                      </a:r>
                      <a:endParaRPr lang="it-IT" sz="900" b="1" dirty="0">
                        <a:solidFill>
                          <a:srgbClr val="1505EB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4267200" y="2895600"/>
            <a:ext cx="3886200" cy="2133600"/>
            <a:chOff x="4267200" y="2895600"/>
            <a:chExt cx="3886200" cy="2133600"/>
          </a:xfrm>
        </p:grpSpPr>
        <p:sp>
          <p:nvSpPr>
            <p:cNvPr id="13" name="Oval 12"/>
            <p:cNvSpPr/>
            <p:nvPr/>
          </p:nvSpPr>
          <p:spPr>
            <a:xfrm>
              <a:off x="4267200" y="4876800"/>
              <a:ext cx="609600" cy="152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7620000" y="3429000"/>
              <a:ext cx="533400" cy="304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/>
            <p:cNvCxnSpPr>
              <a:stCxn id="13" idx="6"/>
              <a:endCxn id="14" idx="3"/>
            </p:cNvCxnSpPr>
            <p:nvPr/>
          </p:nvCxnSpPr>
          <p:spPr>
            <a:xfrm flipV="1">
              <a:off x="4876800" y="3689163"/>
              <a:ext cx="2821315" cy="126383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6553200" y="3581400"/>
              <a:ext cx="609600" cy="15240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6553200" y="2895600"/>
              <a:ext cx="533400" cy="152400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7620000" y="2895600"/>
              <a:ext cx="457200" cy="15240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6096000" y="4876800"/>
              <a:ext cx="609600" cy="152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6200" y="4648200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Ultimate heat load @ 2 K for 8 cavities is:</a:t>
            </a:r>
          </a:p>
          <a:p>
            <a:pPr marL="342900" indent="-342900"/>
            <a:r>
              <a:rPr lang="en-US" sz="1200" dirty="0" smtClean="0"/>
              <a:t>	8 </a:t>
            </a:r>
            <a:r>
              <a:rPr lang="en-US" sz="1200" dirty="0" smtClean="0"/>
              <a:t>x 25.8 = 208 </a:t>
            </a:r>
            <a:r>
              <a:rPr lang="en-US" sz="1200" dirty="0" smtClean="0"/>
              <a:t>W</a:t>
            </a:r>
            <a:endParaRPr lang="en-US" sz="1200" dirty="0" smtClean="0"/>
          </a:p>
        </p:txBody>
      </p:sp>
      <p:grpSp>
        <p:nvGrpSpPr>
          <p:cNvPr id="26" name="Group 25"/>
          <p:cNvGrpSpPr/>
          <p:nvPr/>
        </p:nvGrpSpPr>
        <p:grpSpPr>
          <a:xfrm>
            <a:off x="76200" y="5562600"/>
            <a:ext cx="8915400" cy="657999"/>
            <a:chOff x="76200" y="5562600"/>
            <a:chExt cx="8915400" cy="657999"/>
          </a:xfrm>
        </p:grpSpPr>
        <p:sp>
          <p:nvSpPr>
            <p:cNvPr id="23" name="TextBox 22"/>
            <p:cNvSpPr txBox="1"/>
            <p:nvPr/>
          </p:nvSpPr>
          <p:spPr>
            <a:xfrm>
              <a:off x="76200" y="5562600"/>
              <a:ext cx="891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What is the maximum required cryogenic power @ 2 K for a module of 8 cavities</a:t>
              </a:r>
              <a:r>
                <a:rPr lang="en-US" sz="1600" dirty="0" smtClean="0"/>
                <a:t>: </a:t>
              </a:r>
              <a:r>
                <a:rPr lang="en-US" sz="1600" dirty="0" smtClean="0"/>
                <a:t>208 W or 75W?  </a:t>
              </a:r>
              <a:endParaRPr lang="en-US" sz="1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2400" y="5943600"/>
              <a:ext cx="8458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SPL cavity and SPL module cannot be tested simultaneously.</a:t>
              </a:r>
              <a:endParaRPr lang="en-US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152400"/>
            <a:ext cx="8229600" cy="990600"/>
          </a:xfrm>
        </p:spPr>
        <p:txBody>
          <a:bodyPr>
            <a:normAutofit/>
          </a:bodyPr>
          <a:lstStyle/>
          <a:p>
            <a:r>
              <a:rPr lang="it-IT" sz="3200" dirty="0" smtClean="0"/>
              <a:t>Some questions</a:t>
            </a:r>
            <a:endParaRPr lang="it-IT" sz="2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09600"/>
            <a:ext cx="8534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1)</a:t>
            </a:r>
            <a:r>
              <a:rPr lang="en-US" sz="1600" dirty="0" err="1" smtClean="0"/>
              <a:t>Cryo</a:t>
            </a:r>
            <a:r>
              <a:rPr lang="en-US" sz="1600" dirty="0" smtClean="0"/>
              <a:t> </a:t>
            </a:r>
            <a:r>
              <a:rPr lang="en-US" sz="1600" dirty="0" smtClean="0"/>
              <a:t>module interface to be defined (welded sleeve, 4 x </a:t>
            </a:r>
            <a:r>
              <a:rPr lang="en-US" sz="1600" dirty="0" err="1" smtClean="0"/>
              <a:t>flexibles</a:t>
            </a:r>
            <a:r>
              <a:rPr lang="en-US" sz="1600" dirty="0" smtClean="0"/>
              <a:t>), as well as allocated volume in the bunker for </a:t>
            </a:r>
            <a:r>
              <a:rPr lang="en-US" sz="1600" dirty="0" err="1" smtClean="0"/>
              <a:t>Cryo</a:t>
            </a:r>
            <a:r>
              <a:rPr lang="en-US" sz="1600" dirty="0" smtClean="0"/>
              <a:t> </a:t>
            </a:r>
            <a:r>
              <a:rPr lang="en-US" sz="1600" dirty="0" smtClean="0"/>
              <a:t>equipment.</a:t>
            </a:r>
            <a:endParaRPr lang="en-US" sz="1600" dirty="0" smtClean="0"/>
          </a:p>
          <a:p>
            <a:r>
              <a:rPr lang="en-US" sz="1600" dirty="0" smtClean="0"/>
              <a:t>2)Required </a:t>
            </a:r>
            <a:r>
              <a:rPr lang="en-US" sz="1600" dirty="0" smtClean="0"/>
              <a:t>cryogenic power @ 2 K to be clarified.</a:t>
            </a:r>
          </a:p>
          <a:p>
            <a:r>
              <a:rPr lang="en-US" sz="1600" dirty="0" smtClean="0"/>
              <a:t>3)Is </a:t>
            </a:r>
            <a:r>
              <a:rPr lang="en-US" sz="1600" dirty="0" smtClean="0"/>
              <a:t>there any limit of </a:t>
            </a:r>
            <a:r>
              <a:rPr lang="en-US" sz="1600" dirty="0" err="1" smtClean="0"/>
              <a:t>dT</a:t>
            </a:r>
            <a:r>
              <a:rPr lang="en-US" sz="1600" dirty="0" smtClean="0"/>
              <a:t> during cool down/warm up?</a:t>
            </a:r>
          </a:p>
          <a:p>
            <a:r>
              <a:rPr lang="en-US" sz="1600" dirty="0" smtClean="0"/>
              <a:t>4)Required </a:t>
            </a:r>
            <a:r>
              <a:rPr lang="en-US" sz="1600" dirty="0" smtClean="0"/>
              <a:t>speed of warm up; procedure</a:t>
            </a:r>
            <a:r>
              <a:rPr lang="en-US" sz="1600" dirty="0" smtClean="0"/>
              <a:t>?</a:t>
            </a:r>
          </a:p>
          <a:p>
            <a:r>
              <a:rPr lang="en-US" sz="1600" dirty="0" smtClean="0"/>
              <a:t>5) What is a heat </a:t>
            </a:r>
            <a:r>
              <a:rPr lang="en-US" sz="1600" dirty="0" err="1" smtClean="0"/>
              <a:t>inleak</a:t>
            </a:r>
            <a:r>
              <a:rPr lang="en-US" sz="1600" dirty="0" smtClean="0"/>
              <a:t> to the thermal shield.</a:t>
            </a:r>
            <a:endParaRPr lang="en-US" sz="1600" dirty="0" smtClean="0"/>
          </a:p>
          <a:p>
            <a:r>
              <a:rPr lang="en-US" sz="1600" dirty="0" smtClean="0"/>
              <a:t>6</a:t>
            </a:r>
            <a:r>
              <a:rPr lang="en-US" sz="1600" dirty="0" smtClean="0"/>
              <a:t>) Point A in the table ??</a:t>
            </a:r>
            <a:endParaRPr lang="en-US" sz="1600" dirty="0" smtClean="0"/>
          </a:p>
          <a:p>
            <a:r>
              <a:rPr lang="en-US" sz="1600" dirty="0" smtClean="0"/>
              <a:t>7</a:t>
            </a:r>
            <a:r>
              <a:rPr lang="en-US" sz="1600" dirty="0" smtClean="0"/>
              <a:t>) Point B: Safety </a:t>
            </a:r>
            <a:r>
              <a:rPr lang="en-US" sz="1600" dirty="0" smtClean="0"/>
              <a:t>valve adjustment?</a:t>
            </a:r>
          </a:p>
          <a:p>
            <a:r>
              <a:rPr lang="en-US" sz="1600" dirty="0" smtClean="0"/>
              <a:t>8</a:t>
            </a:r>
            <a:r>
              <a:rPr lang="en-US" sz="1600" dirty="0" smtClean="0"/>
              <a:t>) Point C: Available </a:t>
            </a:r>
            <a:r>
              <a:rPr lang="en-US" sz="1600" dirty="0" smtClean="0"/>
              <a:t>temperature of </a:t>
            </a:r>
            <a:r>
              <a:rPr lang="en-US" sz="1600" dirty="0" err="1" smtClean="0"/>
              <a:t>GHe</a:t>
            </a:r>
            <a:r>
              <a:rPr lang="en-US" sz="1600" dirty="0" smtClean="0"/>
              <a:t> is 5 K.</a:t>
            </a:r>
          </a:p>
          <a:p>
            <a:r>
              <a:rPr lang="en-US" sz="1600" dirty="0" smtClean="0"/>
              <a:t>9</a:t>
            </a:r>
            <a:r>
              <a:rPr lang="en-US" sz="1600" dirty="0" smtClean="0"/>
              <a:t>) Point D: Available </a:t>
            </a:r>
            <a:r>
              <a:rPr lang="en-US" sz="1600" dirty="0" smtClean="0"/>
              <a:t>pressure is 0.13 </a:t>
            </a:r>
            <a:r>
              <a:rPr lang="en-US" sz="1600" dirty="0" err="1" smtClean="0"/>
              <a:t>MPa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19.10.2010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2718-384C-47B8-9EBA-D2FA3480289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</a:t>
            </a:r>
            <a:r>
              <a:rPr lang="en-US" dirty="0" err="1" smtClean="0"/>
              <a:t>cryomodule</a:t>
            </a:r>
            <a:r>
              <a:rPr lang="en-US" dirty="0" smtClean="0"/>
              <a:t> CRG/VB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249297" y="3200400"/>
            <a:ext cx="8742303" cy="3276600"/>
            <a:chOff x="249297" y="3200400"/>
            <a:chExt cx="8742303" cy="3276600"/>
          </a:xfrm>
        </p:grpSpPr>
        <p:pic>
          <p:nvPicPr>
            <p:cNvPr id="379905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9297" y="3200400"/>
              <a:ext cx="8742303" cy="3276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Oval 4"/>
            <p:cNvSpPr/>
            <p:nvPr/>
          </p:nvSpPr>
          <p:spPr>
            <a:xfrm>
              <a:off x="3733800" y="3886200"/>
              <a:ext cx="685800" cy="2286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5943600" y="3886200"/>
              <a:ext cx="685800" cy="2286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2819400" y="5105400"/>
              <a:ext cx="9906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429000" y="3821668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38800" y="3821668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733800" y="5117068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1981200" y="5105400"/>
              <a:ext cx="685800" cy="2286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752600" y="496466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/>
          <a:lstStyle/>
          <a:p>
            <a:r>
              <a:rPr lang="en-US" sz="3200" dirty="0" smtClean="0"/>
              <a:t>SM 18 layout, </a:t>
            </a:r>
            <a:r>
              <a:rPr lang="en-US" sz="2800" dirty="0" smtClean="0"/>
              <a:t>current status 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714356"/>
            <a:ext cx="7627457" cy="572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Oval 7"/>
          <p:cNvSpPr/>
          <p:nvPr/>
        </p:nvSpPr>
        <p:spPr>
          <a:xfrm>
            <a:off x="1928794" y="3643314"/>
            <a:ext cx="642942" cy="214314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857356" y="3643314"/>
            <a:ext cx="1000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6 kW </a:t>
            </a:r>
            <a:r>
              <a:rPr lang="en-US" sz="1000" dirty="0" err="1" smtClean="0"/>
              <a:t>Linde</a:t>
            </a:r>
            <a:endParaRPr lang="en-US" sz="1000" dirty="0"/>
          </a:p>
        </p:txBody>
      </p:sp>
      <p:grpSp>
        <p:nvGrpSpPr>
          <p:cNvPr id="3" name="Group 14"/>
          <p:cNvGrpSpPr/>
          <p:nvPr/>
        </p:nvGrpSpPr>
        <p:grpSpPr>
          <a:xfrm>
            <a:off x="3071802" y="4357694"/>
            <a:ext cx="2786082" cy="914400"/>
            <a:chOff x="3071802" y="4357694"/>
            <a:chExt cx="2786082" cy="914400"/>
          </a:xfrm>
        </p:grpSpPr>
        <p:sp>
          <p:nvSpPr>
            <p:cNvPr id="10" name="Oval 9"/>
            <p:cNvSpPr/>
            <p:nvPr/>
          </p:nvSpPr>
          <p:spPr>
            <a:xfrm>
              <a:off x="3071802" y="4357694"/>
              <a:ext cx="2786082" cy="914400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143372" y="4692859"/>
              <a:ext cx="9477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RF cavity</a:t>
              </a:r>
              <a:endParaRPr lang="en-US" sz="1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143372" y="3071810"/>
            <a:ext cx="2643206" cy="1000132"/>
            <a:chOff x="4143372" y="3071810"/>
            <a:chExt cx="2643206" cy="1000132"/>
          </a:xfrm>
        </p:grpSpPr>
        <p:sp>
          <p:nvSpPr>
            <p:cNvPr id="12" name="Oval 11"/>
            <p:cNvSpPr/>
            <p:nvPr/>
          </p:nvSpPr>
          <p:spPr>
            <a:xfrm>
              <a:off x="4143372" y="3071810"/>
              <a:ext cx="2643206" cy="1000132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714876" y="3357562"/>
              <a:ext cx="11430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Magnet test benches CFBs</a:t>
              </a:r>
              <a:endParaRPr lang="en-US" sz="1200" dirty="0"/>
            </a:p>
          </p:txBody>
        </p:sp>
      </p:grpSp>
      <p:sp>
        <p:nvSpPr>
          <p:cNvPr id="15" name="Oval 14"/>
          <p:cNvSpPr/>
          <p:nvPr/>
        </p:nvSpPr>
        <p:spPr>
          <a:xfrm rot="1338372">
            <a:off x="1852834" y="2659607"/>
            <a:ext cx="1380771" cy="647487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048000" y="2743200"/>
            <a:ext cx="175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Bloc 4 + FCM + SC Link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905000" y="3429000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GReC</a:t>
            </a:r>
            <a:endParaRPr lang="en-US" sz="1000" dirty="0"/>
          </a:p>
        </p:txBody>
      </p:sp>
      <p:sp>
        <p:nvSpPr>
          <p:cNvPr id="20" name="Oval 19"/>
          <p:cNvSpPr/>
          <p:nvPr/>
        </p:nvSpPr>
        <p:spPr>
          <a:xfrm>
            <a:off x="1905000" y="3429000"/>
            <a:ext cx="642942" cy="214314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358"/>
            <a:ext cx="8229600" cy="50004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SM 18 cryogenic simplified flow scheme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3643306" y="1000108"/>
            <a:ext cx="928694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43306" y="4357694"/>
            <a:ext cx="928694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85918" y="1943100"/>
            <a:ext cx="928694" cy="5715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785918" y="3429000"/>
            <a:ext cx="928694" cy="5715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00600" y="1928802"/>
            <a:ext cx="700094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800600" y="3429000"/>
            <a:ext cx="723900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42900" y="1571612"/>
            <a:ext cx="495300" cy="20145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90600" y="3581400"/>
            <a:ext cx="533400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58082" y="1000108"/>
            <a:ext cx="928694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315200" y="2743200"/>
            <a:ext cx="9906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358082" y="4357694"/>
            <a:ext cx="928694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lowchart: Magnetic Disk 14"/>
          <p:cNvSpPr/>
          <p:nvPr/>
        </p:nvSpPr>
        <p:spPr>
          <a:xfrm>
            <a:off x="3643306" y="5429264"/>
            <a:ext cx="1000132" cy="1285884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548062" y="1143000"/>
            <a:ext cx="1138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Compressors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3643306" y="4381500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 kW </a:t>
            </a:r>
          </a:p>
          <a:p>
            <a:r>
              <a:rPr lang="en-US" sz="1400" dirty="0" smtClean="0"/>
              <a:t>cold box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762500" y="2057400"/>
            <a:ext cx="827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WPU 1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4800600" y="3543300"/>
            <a:ext cx="828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WPU 2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7358082" y="1143000"/>
            <a:ext cx="928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CFB 10x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7391400" y="2743200"/>
            <a:ext cx="9286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Bloc4, </a:t>
            </a:r>
            <a:r>
              <a:rPr lang="en-US" sz="1400" dirty="0" err="1" smtClean="0"/>
              <a:t>Fresca</a:t>
            </a:r>
            <a:r>
              <a:rPr lang="en-US" sz="1400" dirty="0" smtClean="0"/>
              <a:t> 2,</a:t>
            </a:r>
          </a:p>
          <a:p>
            <a:r>
              <a:rPr lang="en-US" sz="1400" dirty="0" smtClean="0"/>
              <a:t>CL test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7315200" y="4353580"/>
            <a:ext cx="1104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Cavity </a:t>
            </a:r>
          </a:p>
          <a:p>
            <a:r>
              <a:rPr lang="en-US" sz="1400" dirty="0" smtClean="0"/>
              <a:t>4x v &amp; 2 x h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1828800" y="1981200"/>
            <a:ext cx="838200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Dryer</a:t>
            </a:r>
          </a:p>
          <a:p>
            <a:r>
              <a:rPr lang="en-US" sz="1400" dirty="0" smtClean="0"/>
              <a:t>full flow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1785918" y="3467100"/>
            <a:ext cx="95728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Precooler</a:t>
            </a:r>
            <a:endParaRPr lang="en-US" sz="1400" dirty="0" smtClean="0"/>
          </a:p>
          <a:p>
            <a:r>
              <a:rPr lang="en-US" sz="1400" dirty="0" smtClean="0"/>
              <a:t>/</a:t>
            </a:r>
            <a:r>
              <a:rPr lang="en-US" sz="1400" dirty="0" err="1" smtClean="0"/>
              <a:t>adsorber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952500" y="3581400"/>
            <a:ext cx="723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SC link</a:t>
            </a:r>
          </a:p>
          <a:p>
            <a:r>
              <a:rPr lang="en-US" sz="1400" dirty="0" smtClean="0"/>
              <a:t>/FCM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381000" y="2209800"/>
            <a:ext cx="430887" cy="95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vert270" wrap="square" rtlCol="0">
            <a:spAutoFit/>
          </a:bodyPr>
          <a:lstStyle/>
          <a:p>
            <a:r>
              <a:rPr lang="en-US" sz="1600" dirty="0" smtClean="0"/>
              <a:t>String 3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3619500" y="6068080"/>
            <a:ext cx="1104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25 000 l </a:t>
            </a:r>
            <a:r>
              <a:rPr lang="en-US" sz="1400" dirty="0" err="1" smtClean="0"/>
              <a:t>LHe</a:t>
            </a:r>
            <a:endParaRPr lang="en-US" sz="1400" dirty="0" smtClean="0"/>
          </a:p>
          <a:p>
            <a:r>
              <a:rPr lang="en-US" sz="1400" dirty="0" err="1" smtClean="0"/>
              <a:t>dewar</a:t>
            </a:r>
            <a:endParaRPr lang="en-US" sz="1400" dirty="0"/>
          </a:p>
        </p:txBody>
      </p:sp>
      <p:cxnSp>
        <p:nvCxnSpPr>
          <p:cNvPr id="41" name="Straight Connector 40"/>
          <p:cNvCxnSpPr/>
          <p:nvPr/>
        </p:nvCxnSpPr>
        <p:spPr>
          <a:xfrm rot="5400000">
            <a:off x="3721902" y="5017299"/>
            <a:ext cx="176201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0800000">
            <a:off x="457200" y="4724400"/>
            <a:ext cx="3186108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6200000" flipH="1">
            <a:off x="-111908" y="4155288"/>
            <a:ext cx="1138219" cy="3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36"/>
          <p:cNvGrpSpPr/>
          <p:nvPr/>
        </p:nvGrpSpPr>
        <p:grpSpPr>
          <a:xfrm>
            <a:off x="4381500" y="1506437"/>
            <a:ext cx="2976583" cy="5084863"/>
            <a:chOff x="4381500" y="1506437"/>
            <a:chExt cx="2976583" cy="5084863"/>
          </a:xfrm>
        </p:grpSpPr>
        <p:cxnSp>
          <p:nvCxnSpPr>
            <p:cNvPr id="43" name="Straight Connector 42"/>
            <p:cNvCxnSpPr/>
            <p:nvPr/>
          </p:nvCxnSpPr>
          <p:spPr>
            <a:xfrm rot="5400000">
              <a:off x="3733800" y="5943600"/>
              <a:ext cx="129540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4381500" y="5295900"/>
              <a:ext cx="255270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16200000" flipV="1">
              <a:off x="5039472" y="3401168"/>
              <a:ext cx="3789462" cy="2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6934202" y="1506437"/>
              <a:ext cx="423881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934200" y="3314700"/>
              <a:ext cx="423881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6929419" y="4876800"/>
              <a:ext cx="423881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Straight Connector 63"/>
          <p:cNvCxnSpPr>
            <a:stCxn id="20" idx="1"/>
          </p:cNvCxnSpPr>
          <p:nvPr/>
        </p:nvCxnSpPr>
        <p:spPr>
          <a:xfrm rot="10800000" flipV="1">
            <a:off x="6743700" y="1312276"/>
            <a:ext cx="614382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 flipV="1">
            <a:off x="6743700" y="3200399"/>
            <a:ext cx="614382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137"/>
          <p:cNvGrpSpPr/>
          <p:nvPr/>
        </p:nvGrpSpPr>
        <p:grpSpPr>
          <a:xfrm>
            <a:off x="6743700" y="723900"/>
            <a:ext cx="614383" cy="4000502"/>
            <a:chOff x="6743700" y="723900"/>
            <a:chExt cx="614383" cy="4000502"/>
          </a:xfrm>
        </p:grpSpPr>
        <p:cxnSp>
          <p:nvCxnSpPr>
            <p:cNvPr id="66" name="Straight Connector 65"/>
            <p:cNvCxnSpPr/>
            <p:nvPr/>
          </p:nvCxnSpPr>
          <p:spPr>
            <a:xfrm rot="10800000" flipV="1">
              <a:off x="6743701" y="4724400"/>
              <a:ext cx="614382" cy="1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5400000">
              <a:off x="4743449" y="2724151"/>
              <a:ext cx="400050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Straight Connector 71"/>
          <p:cNvCxnSpPr/>
          <p:nvPr/>
        </p:nvCxnSpPr>
        <p:spPr>
          <a:xfrm rot="5400000" flipH="1" flipV="1">
            <a:off x="152400" y="1143000"/>
            <a:ext cx="838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571500" y="723900"/>
            <a:ext cx="616741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129" idx="3"/>
          </p:cNvCxnSpPr>
          <p:nvPr/>
        </p:nvCxnSpPr>
        <p:spPr>
          <a:xfrm flipV="1">
            <a:off x="6605594" y="2209800"/>
            <a:ext cx="133323" cy="88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127" idx="3"/>
          </p:cNvCxnSpPr>
          <p:nvPr/>
        </p:nvCxnSpPr>
        <p:spPr>
          <a:xfrm>
            <a:off x="6605594" y="3714752"/>
            <a:ext cx="14128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rot="10800000">
            <a:off x="647700" y="4572000"/>
            <a:ext cx="29956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5400000" flipH="1" flipV="1">
            <a:off x="154793" y="4079091"/>
            <a:ext cx="985816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714612" y="2019300"/>
            <a:ext cx="10953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705100" y="2438400"/>
            <a:ext cx="10953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714613" y="3505200"/>
            <a:ext cx="10953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10800000">
            <a:off x="2247900" y="4419600"/>
            <a:ext cx="139540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>
            <a:endCxn id="7" idx="2"/>
          </p:cNvCxnSpPr>
          <p:nvPr/>
        </p:nvCxnSpPr>
        <p:spPr>
          <a:xfrm rot="5400000" flipH="1" flipV="1">
            <a:off x="2039535" y="4208870"/>
            <a:ext cx="419096" cy="236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rot="5400000">
            <a:off x="896625" y="4363724"/>
            <a:ext cx="416551" cy="0"/>
          </a:xfrm>
          <a:prstGeom prst="line">
            <a:avLst/>
          </a:prstGeom>
          <a:ln w="952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stCxn id="11" idx="2"/>
          </p:cNvCxnSpPr>
          <p:nvPr/>
        </p:nvCxnSpPr>
        <p:spPr>
          <a:xfrm rot="16200000" flipH="1">
            <a:off x="971552" y="4438651"/>
            <a:ext cx="571496" cy="1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2976556" y="2967044"/>
            <a:ext cx="2809888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8" idx="1"/>
          </p:cNvCxnSpPr>
          <p:nvPr/>
        </p:nvCxnSpPr>
        <p:spPr>
          <a:xfrm rot="10800000">
            <a:off x="4381500" y="2209800"/>
            <a:ext cx="419100" cy="4754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9" idx="1"/>
          </p:cNvCxnSpPr>
          <p:nvPr/>
        </p:nvCxnSpPr>
        <p:spPr>
          <a:xfrm rot="10800000">
            <a:off x="4381500" y="3714752"/>
            <a:ext cx="419100" cy="1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16200000" flipH="1">
            <a:off x="3787378" y="5425679"/>
            <a:ext cx="647696" cy="7145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rot="5400000">
            <a:off x="3328664" y="5586741"/>
            <a:ext cx="96267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Flowchart: Collate 141"/>
          <p:cNvSpPr/>
          <p:nvPr/>
        </p:nvSpPr>
        <p:spPr>
          <a:xfrm rot="16200000">
            <a:off x="3124202" y="1866897"/>
            <a:ext cx="152397" cy="304800"/>
          </a:xfrm>
          <a:prstGeom prst="flowChartCol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Flowchart: Collate 142"/>
          <p:cNvSpPr/>
          <p:nvPr/>
        </p:nvSpPr>
        <p:spPr>
          <a:xfrm>
            <a:off x="3733800" y="3543300"/>
            <a:ext cx="152400" cy="304800"/>
          </a:xfrm>
          <a:prstGeom prst="flowChartCol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Flowchart: Collate 143"/>
          <p:cNvSpPr/>
          <p:nvPr/>
        </p:nvSpPr>
        <p:spPr>
          <a:xfrm rot="16200000">
            <a:off x="3124200" y="2285999"/>
            <a:ext cx="152397" cy="304800"/>
          </a:xfrm>
          <a:prstGeom prst="flowChartCol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5" name="Flowchart: Collate 144"/>
          <p:cNvSpPr/>
          <p:nvPr/>
        </p:nvSpPr>
        <p:spPr>
          <a:xfrm rot="16200000">
            <a:off x="3124200" y="3342618"/>
            <a:ext cx="152397" cy="304800"/>
          </a:xfrm>
          <a:prstGeom prst="flowChartCol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6" name="Flowchart: Collate 145"/>
          <p:cNvSpPr/>
          <p:nvPr/>
        </p:nvSpPr>
        <p:spPr>
          <a:xfrm rot="16200000">
            <a:off x="2971802" y="4267199"/>
            <a:ext cx="152397" cy="304800"/>
          </a:xfrm>
          <a:prstGeom prst="flowChartCol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7" name="Flowchart: Collate 146"/>
          <p:cNvSpPr/>
          <p:nvPr/>
        </p:nvSpPr>
        <p:spPr>
          <a:xfrm>
            <a:off x="3733803" y="2091153"/>
            <a:ext cx="152400" cy="304800"/>
          </a:xfrm>
          <a:prstGeom prst="flowChartCol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8" name="Flowchart: Collate 147"/>
          <p:cNvSpPr/>
          <p:nvPr/>
        </p:nvSpPr>
        <p:spPr>
          <a:xfrm>
            <a:off x="6667500" y="3276600"/>
            <a:ext cx="152400" cy="304800"/>
          </a:xfrm>
          <a:prstGeom prst="flowChartCollate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7315200" y="5496576"/>
            <a:ext cx="928694" cy="57150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96"/>
          <p:cNvGrpSpPr/>
          <p:nvPr/>
        </p:nvGrpSpPr>
        <p:grpSpPr>
          <a:xfrm>
            <a:off x="4381500" y="1312276"/>
            <a:ext cx="4152902" cy="4483358"/>
            <a:chOff x="4381500" y="1312276"/>
            <a:chExt cx="4152902" cy="4483358"/>
          </a:xfrm>
        </p:grpSpPr>
        <p:cxnSp>
          <p:nvCxnSpPr>
            <p:cNvPr id="71" name="Straight Connector 70"/>
            <p:cNvCxnSpPr>
              <a:stCxn id="20" idx="3"/>
            </p:cNvCxnSpPr>
            <p:nvPr/>
          </p:nvCxnSpPr>
          <p:spPr>
            <a:xfrm>
              <a:off x="8286776" y="1312277"/>
              <a:ext cx="247624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8286776" y="3145423"/>
              <a:ext cx="247624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8286776" y="4648200"/>
              <a:ext cx="247624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299373" y="3547304"/>
              <a:ext cx="4470057" cy="1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endCxn id="80" idx="3"/>
            </p:cNvCxnSpPr>
            <p:nvPr/>
          </p:nvCxnSpPr>
          <p:spPr>
            <a:xfrm rot="10800000">
              <a:off x="8243895" y="5782329"/>
              <a:ext cx="290507" cy="1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4381500" y="4000504"/>
              <a:ext cx="342900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>
              <a:stCxn id="80" idx="1"/>
            </p:cNvCxnSpPr>
            <p:nvPr/>
          </p:nvCxnSpPr>
          <p:spPr>
            <a:xfrm rot="10800000">
              <a:off x="4714888" y="5782326"/>
              <a:ext cx="2600312" cy="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rot="16200000" flipV="1">
              <a:off x="3833488" y="4904718"/>
              <a:ext cx="1781828" cy="3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TextBox 95"/>
          <p:cNvSpPr txBox="1"/>
          <p:nvPr/>
        </p:nvSpPr>
        <p:spPr>
          <a:xfrm>
            <a:off x="7353300" y="5605046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Heater</a:t>
            </a:r>
            <a:endParaRPr lang="en-US" sz="1600" dirty="0"/>
          </a:p>
        </p:txBody>
      </p:sp>
      <p:cxnSp>
        <p:nvCxnSpPr>
          <p:cNvPr id="99" name="Straight Arrow Connector 98"/>
          <p:cNvCxnSpPr/>
          <p:nvPr/>
        </p:nvCxnSpPr>
        <p:spPr>
          <a:xfrm>
            <a:off x="1676400" y="4572000"/>
            <a:ext cx="533400" cy="15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>
            <a:off x="1828800" y="4724400"/>
            <a:ext cx="533400" cy="1588"/>
          </a:xfrm>
          <a:prstGeom prst="straightConnector1">
            <a:avLst/>
          </a:prstGeom>
          <a:ln>
            <a:solidFill>
              <a:srgbClr val="7030A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rot="5400000">
            <a:off x="3565989" y="2956387"/>
            <a:ext cx="486433" cy="1588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 flipV="1">
            <a:off x="5372100" y="5295900"/>
            <a:ext cx="533400" cy="1"/>
          </a:xfrm>
          <a:prstGeom prst="straightConnector1">
            <a:avLst/>
          </a:prstGeom>
          <a:ln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 rot="5400000" flipH="1" flipV="1">
            <a:off x="6482884" y="4070816"/>
            <a:ext cx="523220" cy="158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 rot="5400000" flipH="1" flipV="1">
            <a:off x="6484472" y="1767254"/>
            <a:ext cx="523220" cy="1588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rot="5400000">
            <a:off x="8206914" y="2357146"/>
            <a:ext cx="656564" cy="158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 rot="10800000">
            <a:off x="5815006" y="5780739"/>
            <a:ext cx="714388" cy="158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 rot="10800000" flipV="1">
            <a:off x="4495800" y="2214553"/>
            <a:ext cx="219088" cy="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>
            <a:stCxn id="9" idx="1"/>
          </p:cNvCxnSpPr>
          <p:nvPr/>
        </p:nvCxnSpPr>
        <p:spPr>
          <a:xfrm rot="10800000">
            <a:off x="4433888" y="3714752"/>
            <a:ext cx="366712" cy="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/>
          <p:nvPr/>
        </p:nvCxnSpPr>
        <p:spPr>
          <a:xfrm rot="5400000" flipH="1" flipV="1">
            <a:off x="4115594" y="2895600"/>
            <a:ext cx="533400" cy="158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 flipV="1">
            <a:off x="1981199" y="723900"/>
            <a:ext cx="533400" cy="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150"/>
          <p:cNvGrpSpPr/>
          <p:nvPr/>
        </p:nvGrpSpPr>
        <p:grpSpPr>
          <a:xfrm>
            <a:off x="3733806" y="5048264"/>
            <a:ext cx="152397" cy="381000"/>
            <a:chOff x="3733806" y="5048264"/>
            <a:chExt cx="152397" cy="381000"/>
          </a:xfrm>
        </p:grpSpPr>
        <p:sp>
          <p:nvSpPr>
            <p:cNvPr id="149" name="Isosceles Triangle 148"/>
            <p:cNvSpPr/>
            <p:nvPr/>
          </p:nvSpPr>
          <p:spPr>
            <a:xfrm>
              <a:off x="3733806" y="5238764"/>
              <a:ext cx="152397" cy="190500"/>
            </a:xfrm>
            <a:prstGeom prst="triangl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Isosceles Triangle 149"/>
            <p:cNvSpPr/>
            <p:nvPr/>
          </p:nvSpPr>
          <p:spPr>
            <a:xfrm rot="10800000">
              <a:off x="3733806" y="5048264"/>
              <a:ext cx="152397" cy="190500"/>
            </a:xfrm>
            <a:prstGeom prst="triangl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2" name="TextBox 151"/>
          <p:cNvSpPr txBox="1"/>
          <p:nvPr/>
        </p:nvSpPr>
        <p:spPr>
          <a:xfrm>
            <a:off x="1676400" y="46863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SC helium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333501" y="4333101"/>
            <a:ext cx="609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Shield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3467100" y="2857496"/>
            <a:ext cx="4953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HP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4325144" y="2857496"/>
            <a:ext cx="437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</a:rPr>
              <a:t>LP</a:t>
            </a:r>
            <a:endParaRPr lang="en-US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58" name="Straight Arrow Connector 157"/>
          <p:cNvCxnSpPr/>
          <p:nvPr/>
        </p:nvCxnSpPr>
        <p:spPr>
          <a:xfrm rot="16200000" flipH="1">
            <a:off x="3721358" y="5693687"/>
            <a:ext cx="177287" cy="3"/>
          </a:xfrm>
          <a:prstGeom prst="straightConnector1">
            <a:avLst/>
          </a:prstGeom>
          <a:ln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/>
          <p:cNvSpPr txBox="1"/>
          <p:nvPr/>
        </p:nvSpPr>
        <p:spPr>
          <a:xfrm>
            <a:off x="3733800" y="5780901"/>
            <a:ext cx="495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002060"/>
                </a:solidFill>
              </a:rPr>
              <a:t>LHe</a:t>
            </a:r>
            <a:endParaRPr lang="en-US" sz="1200" dirty="0">
              <a:solidFill>
                <a:srgbClr val="002060"/>
              </a:solidFill>
            </a:endParaRPr>
          </a:p>
        </p:txBody>
      </p:sp>
      <p:cxnSp>
        <p:nvCxnSpPr>
          <p:cNvPr id="160" name="Straight Arrow Connector 159"/>
          <p:cNvCxnSpPr/>
          <p:nvPr/>
        </p:nvCxnSpPr>
        <p:spPr>
          <a:xfrm rot="5400000" flipH="1" flipV="1">
            <a:off x="3841746" y="5428470"/>
            <a:ext cx="533400" cy="158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4107652" y="5105400"/>
            <a:ext cx="616748" cy="3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/>
          <p:cNvSpPr txBox="1"/>
          <p:nvPr/>
        </p:nvSpPr>
        <p:spPr>
          <a:xfrm>
            <a:off x="5410200" y="5067300"/>
            <a:ext cx="5953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002060"/>
                </a:solidFill>
              </a:rPr>
              <a:t>LHe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5715000" y="723900"/>
            <a:ext cx="11572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1.9 K pumping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5676900" y="3429000"/>
            <a:ext cx="928694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5676900" y="1932916"/>
            <a:ext cx="928694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6" name="Straight Connector 165"/>
          <p:cNvCxnSpPr/>
          <p:nvPr/>
        </p:nvCxnSpPr>
        <p:spPr>
          <a:xfrm>
            <a:off x="5524500" y="3714751"/>
            <a:ext cx="14128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>
            <a:endCxn id="129" idx="1"/>
          </p:cNvCxnSpPr>
          <p:nvPr/>
        </p:nvCxnSpPr>
        <p:spPr>
          <a:xfrm>
            <a:off x="5500694" y="2218668"/>
            <a:ext cx="17620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5753100" y="1953280"/>
            <a:ext cx="89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CCU 2 &amp; heater 1 </a:t>
            </a:r>
            <a:endParaRPr lang="en-US" sz="1600" dirty="0"/>
          </a:p>
        </p:txBody>
      </p:sp>
      <p:sp>
        <p:nvSpPr>
          <p:cNvPr id="173" name="TextBox 172"/>
          <p:cNvSpPr txBox="1"/>
          <p:nvPr/>
        </p:nvSpPr>
        <p:spPr>
          <a:xfrm>
            <a:off x="5738806" y="3429000"/>
            <a:ext cx="89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CCU 3 &amp; </a:t>
            </a:r>
            <a:r>
              <a:rPr lang="en-US" sz="1600" dirty="0" smtClean="0"/>
              <a:t>heater 5</a:t>
            </a:r>
            <a:endParaRPr lang="en-US" sz="1600" dirty="0"/>
          </a:p>
        </p:txBody>
      </p:sp>
      <p:sp>
        <p:nvSpPr>
          <p:cNvPr id="175" name="Date Placeholder 17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 dirty="0"/>
          </a:p>
        </p:txBody>
      </p:sp>
      <p:sp>
        <p:nvSpPr>
          <p:cNvPr id="176" name="Footer Placeholder 175"/>
          <p:cNvSpPr>
            <a:spLocks noGrp="1"/>
          </p:cNvSpPr>
          <p:nvPr>
            <p:ph type="ftr" sz="quarter" idx="11"/>
          </p:nvPr>
        </p:nvSpPr>
        <p:spPr>
          <a:xfrm>
            <a:off x="4572000" y="6408737"/>
            <a:ext cx="2895600" cy="365125"/>
          </a:xfrm>
        </p:spPr>
        <p:txBody>
          <a:bodyPr/>
          <a:lstStyle/>
          <a:p>
            <a:r>
              <a:rPr lang="en-US" smtClean="0"/>
              <a:t>SPL cryomodule CRG/VB</a:t>
            </a:r>
            <a:endParaRPr lang="en-US" dirty="0"/>
          </a:p>
        </p:txBody>
      </p:sp>
      <p:sp>
        <p:nvSpPr>
          <p:cNvPr id="113" name="Slide Number Placeholder 1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 rot="5400000">
            <a:off x="2405056" y="2976556"/>
            <a:ext cx="280988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Main inputs of SM 18 cryogenic infrastructure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6 kW </a:t>
            </a:r>
            <a:r>
              <a:rPr lang="en-US" dirty="0" err="1" smtClean="0"/>
              <a:t>Linde</a:t>
            </a:r>
            <a:r>
              <a:rPr lang="en-US" dirty="0" smtClean="0"/>
              <a:t> cold box</a:t>
            </a:r>
          </a:p>
          <a:p>
            <a:pPr lvl="1"/>
            <a:r>
              <a:rPr lang="en-US" dirty="0" smtClean="0"/>
              <a:t>Capacity: 25 g/s (700 l/h) of </a:t>
            </a:r>
            <a:r>
              <a:rPr lang="en-US" dirty="0" err="1" smtClean="0"/>
              <a:t>LHe</a:t>
            </a:r>
            <a:endParaRPr lang="en-US" dirty="0" smtClean="0"/>
          </a:p>
          <a:p>
            <a:r>
              <a:rPr lang="en-US" dirty="0" smtClean="0"/>
              <a:t>The 1.8 K pumping capacity</a:t>
            </a:r>
          </a:p>
          <a:p>
            <a:pPr lvl="1"/>
            <a:r>
              <a:rPr lang="en-US" dirty="0" smtClean="0"/>
              <a:t>2 warm pumping units (WPU), each one of a following pumping speed:</a:t>
            </a:r>
          </a:p>
          <a:p>
            <a:pPr lvl="2"/>
            <a:r>
              <a:rPr lang="en-US" dirty="0" smtClean="0"/>
              <a:t>  6 g/s @ 10 mbar</a:t>
            </a:r>
          </a:p>
          <a:p>
            <a:pPr lvl="2"/>
            <a:r>
              <a:rPr lang="en-US" dirty="0" smtClean="0"/>
              <a:t>12 g/s @ 20 mbar</a:t>
            </a:r>
          </a:p>
          <a:p>
            <a:pPr lvl="2"/>
            <a:r>
              <a:rPr lang="en-US" dirty="0" smtClean="0"/>
              <a:t>18 g/s @ 30 mbar</a:t>
            </a:r>
          </a:p>
          <a:p>
            <a:pPr lvl="1"/>
            <a:r>
              <a:rPr lang="en-US" dirty="0" smtClean="0"/>
              <a:t>To each pumping unit is dedicated one very low pressure heater          of 32 kW (20g/s)</a:t>
            </a:r>
          </a:p>
          <a:p>
            <a:pPr lvl="1"/>
            <a:r>
              <a:rPr lang="en-US" dirty="0" smtClean="0"/>
              <a:t>The cold compressor (CCU) &amp; one WPU in series: 18 g/s @10 mbar</a:t>
            </a:r>
          </a:p>
          <a:p>
            <a:pPr lvl="1"/>
            <a:r>
              <a:rPr lang="en-US" dirty="0" smtClean="0"/>
              <a:t>One WPU is dedicated to CFBs and Bloc 4 including CCU if necessary</a:t>
            </a:r>
          </a:p>
          <a:p>
            <a:pPr lvl="1"/>
            <a:r>
              <a:rPr lang="en-US" dirty="0" smtClean="0"/>
              <a:t>Second WPU will be dedicated to cavity tests</a:t>
            </a:r>
          </a:p>
          <a:p>
            <a:pPr lvl="1"/>
            <a:r>
              <a:rPr lang="en-US" dirty="0" smtClean="0"/>
              <a:t>Both WPUs can work in parallel </a:t>
            </a:r>
          </a:p>
          <a:p>
            <a:r>
              <a:rPr lang="en-US" dirty="0" smtClean="0"/>
              <a:t>New clients</a:t>
            </a:r>
          </a:p>
          <a:p>
            <a:pPr lvl="1"/>
            <a:r>
              <a:rPr lang="en-US" dirty="0" smtClean="0"/>
              <a:t>Bloc 4, FCM, SC Link: </a:t>
            </a:r>
            <a:r>
              <a:rPr lang="en-US" dirty="0" err="1" smtClean="0"/>
              <a:t>LHe</a:t>
            </a:r>
            <a:r>
              <a:rPr lang="en-US" dirty="0" smtClean="0"/>
              <a:t> &amp; pumping capacity</a:t>
            </a:r>
          </a:p>
          <a:p>
            <a:pPr lvl="1"/>
            <a:r>
              <a:rPr lang="en-US" dirty="0" smtClean="0"/>
              <a:t>Cavity: Pumping capacity will required one WPU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2718-384C-47B8-9EBA-D2FA3480289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Individual tests compatible with SM18 test capacity…	</a:t>
            </a:r>
            <a:r>
              <a:rPr lang="en-US" sz="1400" dirty="0" smtClean="0"/>
              <a:t>L. Tavian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8701088" cy="569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Connector 5"/>
          <p:cNvCxnSpPr/>
          <p:nvPr/>
        </p:nvCxnSpPr>
        <p:spPr>
          <a:xfrm>
            <a:off x="1143000" y="1343694"/>
            <a:ext cx="69342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140852" y="3337791"/>
            <a:ext cx="69342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127973" y="2384745"/>
            <a:ext cx="6934200" cy="0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122015" y="2047738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WPU + CCU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06237" y="2985757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 WPU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5013" y="1311487"/>
            <a:ext cx="1631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6 kW </a:t>
            </a:r>
            <a:r>
              <a:rPr lang="en-US" b="1" dirty="0" err="1" smtClean="0">
                <a:solidFill>
                  <a:schemeClr val="accent1"/>
                </a:solidFill>
              </a:rPr>
              <a:t>cryoplant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2718-384C-47B8-9EBA-D2FA3480289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697" y="1097116"/>
            <a:ext cx="8714191" cy="569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… but not all together ! </a:t>
            </a:r>
            <a:r>
              <a:rPr lang="en-US" sz="2800" dirty="0" smtClean="0">
                <a:sym typeface="Wingdings" pitchFamily="2" charset="2"/>
              </a:rPr>
              <a:t> Coordination and …	</a:t>
            </a:r>
            <a:r>
              <a:rPr lang="en-US" sz="1400" dirty="0" smtClean="0">
                <a:sym typeface="Wingdings" pitchFamily="2" charset="2"/>
              </a:rPr>
              <a:t>L. Tavian</a:t>
            </a:r>
            <a:endParaRPr lang="en-US" sz="1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258909" y="4962657"/>
            <a:ext cx="2772178" cy="8588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4275786" y="5604473"/>
            <a:ext cx="2279559" cy="107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273640" y="5293234"/>
            <a:ext cx="2279559" cy="10716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2718-384C-47B8-9EBA-D2FA3480289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LHe</a:t>
            </a:r>
            <a:r>
              <a:rPr lang="en-US" sz="3600" dirty="0" smtClean="0"/>
              <a:t> distribution &amp; 1.9 K pumping</a:t>
            </a:r>
            <a:r>
              <a:rPr lang="en-US" sz="4000" dirty="0" smtClean="0"/>
              <a:t>,</a:t>
            </a:r>
            <a:r>
              <a:rPr lang="en-US" sz="2700" dirty="0" smtClean="0"/>
              <a:t> current status </a:t>
            </a:r>
            <a:endParaRPr lang="en-US" sz="27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 dirty="0"/>
          </a:p>
        </p:txBody>
      </p:sp>
      <p:pic>
        <p:nvPicPr>
          <p:cNvPr id="2457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000108"/>
            <a:ext cx="7786742" cy="5462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4821201"/>
            <a:ext cx="1242696" cy="1608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895600" y="5181600"/>
            <a:ext cx="1752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5754" y="0"/>
            <a:ext cx="618824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114800" cy="2514600"/>
          </a:xfrm>
        </p:spPr>
        <p:txBody>
          <a:bodyPr>
            <a:normAutofit/>
          </a:bodyPr>
          <a:lstStyle/>
          <a:p>
            <a:r>
              <a:rPr lang="en-US" sz="2900" dirty="0" smtClean="0"/>
              <a:t>SM 18 upgrade,</a:t>
            </a:r>
            <a:br>
              <a:rPr lang="en-US" sz="2900" dirty="0" smtClean="0"/>
            </a:br>
            <a:r>
              <a:rPr lang="en-US" sz="2900" dirty="0" smtClean="0"/>
              <a:t>new cavity pumping line</a:t>
            </a:r>
            <a:br>
              <a:rPr lang="en-US" sz="2900" dirty="0" smtClean="0"/>
            </a:br>
            <a:r>
              <a:rPr lang="en-US" sz="2900" dirty="0" smtClean="0"/>
              <a:t>and Bloc 4 distribution </a:t>
            </a: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1800" dirty="0" smtClean="0"/>
              <a:t>simplified scheme</a:t>
            </a:r>
            <a:endParaRPr lang="en-US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2718-384C-47B8-9EBA-D2FA3480289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 K RF service module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19.10.2010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cryomodule CRG/VB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endParaRPr lang="en-US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33400" y="1447800"/>
          <a:ext cx="3489325" cy="4800600"/>
        </p:xfrm>
        <a:graphic>
          <a:graphicData uri="http://schemas.openxmlformats.org/presentationml/2006/ole">
            <p:oleObj spid="_x0000_s1027" name="Visio" r:id="rId3" imgW="7427520" imgH="10083600" progId="">
              <p:embed/>
            </p:oleObj>
          </a:graphicData>
        </a:graphic>
      </p:graphicFrame>
      <p:pic>
        <p:nvPicPr>
          <p:cNvPr id="9" name="Content Placeholder 8" descr="SM181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493837"/>
            <a:ext cx="332519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9153</TotalTime>
  <Words>636</Words>
  <Application>Microsoft Office PowerPoint</Application>
  <PresentationFormat>On-screen Show (4:3)</PresentationFormat>
  <Paragraphs>148</Paragraphs>
  <Slides>12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Visio</vt:lpstr>
      <vt:lpstr>SM 18 infrastructure focused on SPL cavity tests</vt:lpstr>
      <vt:lpstr>SM 18 layout, current status </vt:lpstr>
      <vt:lpstr>SM 18 cryogenic simplified flow scheme</vt:lpstr>
      <vt:lpstr>Main inputs of SM 18 cryogenic infrastructure</vt:lpstr>
      <vt:lpstr>Individual tests compatible with SM18 test capacity… L. Tavian</vt:lpstr>
      <vt:lpstr>… but not all together !  Coordination and … L. Tavian</vt:lpstr>
      <vt:lpstr>LHe distribution &amp; 1.9 K pumping, current status </vt:lpstr>
      <vt:lpstr>SM 18 upgrade, new cavity pumping line and Bloc 4 distribution  simplified scheme</vt:lpstr>
      <vt:lpstr>2 K RF service module</vt:lpstr>
      <vt:lpstr>Cryo module in the bunker – simulation</vt:lpstr>
      <vt:lpstr>Clarification of the required cryogenic power @ 2 K</vt:lpstr>
      <vt:lpstr>Some questions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 18 infrastructure upgrade focused on Bloc 4 transfer</dc:title>
  <dc:creator>vbenda</dc:creator>
  <cp:lastModifiedBy>vbenda</cp:lastModifiedBy>
  <cp:revision>110</cp:revision>
  <dcterms:created xsi:type="dcterms:W3CDTF">2010-04-28T05:53:04Z</dcterms:created>
  <dcterms:modified xsi:type="dcterms:W3CDTF">2010-10-19T16:30:44Z</dcterms:modified>
</cp:coreProperties>
</file>