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406" r:id="rId2"/>
    <p:sldId id="407" r:id="rId3"/>
    <p:sldId id="408" r:id="rId4"/>
    <p:sldId id="409" r:id="rId5"/>
    <p:sldId id="410" r:id="rId6"/>
    <p:sldId id="41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5EB"/>
    <a:srgbClr val="008E4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297" autoAdjust="0"/>
    <p:restoredTop sz="94343" autoAdjust="0"/>
  </p:normalViewPr>
  <p:slideViewPr>
    <p:cSldViewPr>
      <p:cViewPr varScale="1">
        <p:scale>
          <a:sx n="75" d="100"/>
          <a:sy n="75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B0502-117B-4022-AB14-7F082157D180}" type="datetimeFigureOut">
              <a:rPr lang="en-US" smtClean="0"/>
              <a:pPr/>
              <a:t>10/19/2010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942D4-0676-4064-9798-E247B5FDFAA1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2" y="6416681"/>
            <a:ext cx="2133600" cy="365125"/>
          </a:xfrm>
        </p:spPr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cryomodule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specification</a:t>
            </a:r>
            <a:r>
              <a:rPr lang="fr-FR" dirty="0" smtClean="0">
                <a:solidFill>
                  <a:prstClr val="black"/>
                </a:solidFill>
              </a:rPr>
              <a:t> meeting, CERN 19th </a:t>
            </a:r>
            <a:r>
              <a:rPr lang="fr-FR" dirty="0" err="1" smtClean="0">
                <a:solidFill>
                  <a:prstClr val="black"/>
                </a:solidFill>
              </a:rPr>
              <a:t>October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152400"/>
            <a:ext cx="7772400" cy="7159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6"/>
            <a:ext cx="8229600" cy="5059363"/>
          </a:xfrm>
        </p:spPr>
        <p:txBody>
          <a:bodyPr/>
          <a:lstStyle>
            <a:lvl1pPr>
              <a:buClr>
                <a:srgbClr val="0070C0"/>
              </a:buClr>
              <a:buSzPct val="100000"/>
              <a:buFont typeface="Arial" pitchFamily="34" charset="0"/>
              <a:buChar char="•"/>
              <a:defRPr/>
            </a:lvl1pPr>
            <a:lvl2pPr>
              <a:defRPr>
                <a:solidFill>
                  <a:srgbClr val="0070C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cryomodule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specification</a:t>
            </a:r>
            <a:r>
              <a:rPr lang="fr-FR" dirty="0" smtClean="0">
                <a:solidFill>
                  <a:prstClr val="black"/>
                </a:solidFill>
              </a:rPr>
              <a:t> meeting, CERN 19th </a:t>
            </a:r>
            <a:r>
              <a:rPr lang="fr-FR" dirty="0" err="1" smtClean="0">
                <a:solidFill>
                  <a:prstClr val="black"/>
                </a:solidFill>
              </a:rPr>
              <a:t>October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4"/>
            <a:ext cx="4038600" cy="4525963"/>
          </a:xfrm>
        </p:spPr>
        <p:txBody>
          <a:bodyPr/>
          <a:lstStyle>
            <a:lvl1pPr>
              <a:buClr>
                <a:srgbClr val="0070C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4"/>
            <a:ext cx="4038600" cy="4525963"/>
          </a:xfrm>
        </p:spPr>
        <p:txBody>
          <a:bodyPr/>
          <a:lstStyle>
            <a:lvl1pPr>
              <a:buClr>
                <a:srgbClr val="0070C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10/19/2010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6"/>
            <a:ext cx="822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3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SPL cryomodule specification meeting, CERN 19th October 2010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ill Sans M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686800" cy="1905000"/>
          </a:xfrm>
        </p:spPr>
        <p:txBody>
          <a:bodyPr/>
          <a:lstStyle/>
          <a:p>
            <a:r>
              <a:rPr lang="it-IT" sz="2800" dirty="0" smtClean="0"/>
              <a:t>SPL cryomodule specification:</a:t>
            </a:r>
            <a:br>
              <a:rPr lang="it-IT" sz="2800" dirty="0" smtClean="0"/>
            </a:b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en-US" sz="2800" dirty="0" smtClean="0">
                <a:solidFill>
                  <a:srgbClr val="1505EB"/>
                </a:solidFill>
              </a:rPr>
              <a:t>Preliminary summary</a:t>
            </a:r>
            <a:r>
              <a:rPr lang="en-US" sz="2800" i="1" dirty="0" smtClean="0">
                <a:solidFill>
                  <a:srgbClr val="1505EB"/>
                </a:solidFill>
              </a:rPr>
              <a:t> </a:t>
            </a:r>
            <a:endParaRPr lang="it-IT" sz="2800" i="1" dirty="0">
              <a:solidFill>
                <a:srgbClr val="1505EB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371600"/>
          </a:xfrm>
        </p:spPr>
        <p:txBody>
          <a:bodyPr>
            <a:normAutofit/>
          </a:bodyPr>
          <a:lstStyle/>
          <a:p>
            <a:r>
              <a:rPr lang="it-IT" dirty="0" smtClean="0"/>
              <a:t>V.Parma, TE-MSC</a:t>
            </a:r>
          </a:p>
          <a:p>
            <a:endParaRPr lang="it-IT" sz="2000" dirty="0" smtClean="0"/>
          </a:p>
          <a:p>
            <a:endParaRPr lang="it-IT" sz="2000" dirty="0" smtClean="0"/>
          </a:p>
          <a:p>
            <a:endParaRPr lang="it-IT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0"/>
            <a:ext cx="7924803" cy="715962"/>
          </a:xfrm>
        </p:spPr>
        <p:txBody>
          <a:bodyPr/>
          <a:lstStyle/>
          <a:p>
            <a:r>
              <a:rPr lang="it-IT" sz="3600" dirty="0" smtClean="0"/>
              <a:t>issues</a:t>
            </a:r>
            <a:endParaRPr lang="it-IT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Keep possibility for testing cryomodule in a beam line. Where could it be tested?</a:t>
            </a:r>
          </a:p>
          <a:p>
            <a:r>
              <a:rPr lang="it-IT" dirty="0" smtClean="0"/>
              <a:t>Magnetic shielding</a:t>
            </a:r>
          </a:p>
          <a:p>
            <a:pPr lvl="1"/>
            <a:r>
              <a:rPr lang="it-IT" dirty="0" smtClean="0"/>
              <a:t>1st shield cryo-perm: active cooling? What T? Dedicated circuit? Active solution of Spiral 2 cryomodule seems interesting</a:t>
            </a:r>
          </a:p>
          <a:p>
            <a:pPr lvl="1"/>
            <a:r>
              <a:rPr lang="it-IT" dirty="0" smtClean="0"/>
              <a:t>2nd shield   @ RT </a:t>
            </a:r>
          </a:p>
          <a:p>
            <a:r>
              <a:rPr lang="it-IT" dirty="0" smtClean="0"/>
              <a:t>“fast” cool down requirement (Q desease): 100 K/h as a goal though not a specif requirement yet (vertical tests will tell us)</a:t>
            </a:r>
          </a:p>
          <a:p>
            <a:r>
              <a:rPr lang="it-IT" dirty="0" smtClean="0"/>
              <a:t>No active cooling of inter-cavity bellows, but T measurement</a:t>
            </a:r>
          </a:p>
          <a:p>
            <a:r>
              <a:rPr lang="it-IT" dirty="0" smtClean="0"/>
              <a:t>HL measurements. </a:t>
            </a:r>
          </a:p>
          <a:p>
            <a:pPr lvl="1"/>
            <a:r>
              <a:rPr lang="it-IT" dirty="0" smtClean="0"/>
              <a:t>Pressure gauge measurement rather than T helium, but having T cavity measured is useful (cryo), but no need for precision (could be in insulation vacuum)</a:t>
            </a:r>
          </a:p>
          <a:p>
            <a:pPr lvl="1"/>
            <a:r>
              <a:rPr lang="it-IT" dirty="0" smtClean="0"/>
              <a:t>Flow-meter could be useful</a:t>
            </a:r>
          </a:p>
          <a:p>
            <a:r>
              <a:rPr lang="it-IT" dirty="0" smtClean="0"/>
              <a:t>T of thermal shield should be close to 50 K.  This needs a dedictated line in SM18 or an artifact, to increase T to 50K.  Dp is limited. To be checked with thermalshield geometry.</a:t>
            </a:r>
          </a:p>
          <a:p>
            <a:r>
              <a:rPr lang="it-IT" dirty="0" smtClean="0"/>
              <a:t>Make a specific table of T for the test bench in SM18</a:t>
            </a:r>
          </a:p>
          <a:p>
            <a:r>
              <a:rPr lang="it-IT" dirty="0" smtClean="0"/>
              <a:t>Heat Loads table: discussed and confirmed</a:t>
            </a:r>
          </a:p>
          <a:p>
            <a:r>
              <a:rPr lang="it-IT" dirty="0" smtClean="0"/>
              <a:t>Clarify warm-up means (boir-off of helium, followed by vac.degradation?)</a:t>
            </a:r>
          </a:p>
          <a:p>
            <a:r>
              <a:rPr lang="it-IT" dirty="0" smtClean="0"/>
              <a:t>Space allocation in bunker for cryogenic connection activity</a:t>
            </a:r>
          </a:p>
          <a:p>
            <a:r>
              <a:rPr lang="it-IT" dirty="0" smtClean="0"/>
              <a:t>Connection to cryo distribution line:.Confirmed:</a:t>
            </a:r>
          </a:p>
          <a:p>
            <a:pPr lvl="1"/>
            <a:r>
              <a:rPr lang="it-IT" dirty="0" smtClean="0"/>
              <a:t>Welded solution for connection to the cryo distribution line</a:t>
            </a:r>
          </a:p>
          <a:p>
            <a:pPr lvl="1"/>
            <a:r>
              <a:rPr lang="it-IT" dirty="0" smtClean="0"/>
              <a:t>Flexibility on connection to allow tilt change (0-2%)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152400"/>
            <a:ext cx="7924803" cy="715962"/>
          </a:xfrm>
        </p:spPr>
        <p:txBody>
          <a:bodyPr/>
          <a:lstStyle/>
          <a:p>
            <a:r>
              <a:rPr lang="it-IT" sz="3600" dirty="0" smtClean="0"/>
              <a:t>Other issues from CNRS</a:t>
            </a:r>
            <a:endParaRPr lang="it-IT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6"/>
            <a:ext cx="8229600" cy="5181594"/>
          </a:xfrm>
        </p:spPr>
        <p:txBody>
          <a:bodyPr>
            <a:normAutofit/>
          </a:bodyPr>
          <a:lstStyle/>
          <a:p>
            <a:r>
              <a:rPr lang="it-IT" dirty="0" smtClean="0"/>
              <a:t>Magnetic shielding. Additional points: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1433513" algn="l"/>
              </a:tabLst>
            </a:pPr>
            <a:r>
              <a:rPr lang="fr-FR" dirty="0" err="1" smtClean="0"/>
              <a:t>Definition</a:t>
            </a:r>
            <a:r>
              <a:rPr lang="fr-FR" dirty="0" smtClean="0"/>
              <a:t> of the interfaces: </a:t>
            </a:r>
          </a:p>
          <a:p>
            <a:pPr lvl="2">
              <a:lnSpc>
                <a:spcPct val="80000"/>
              </a:lnSpc>
              <a:tabLst>
                <a:tab pos="1433513" algn="l"/>
              </a:tabLst>
            </a:pPr>
            <a:r>
              <a:rPr lang="fr-FR" dirty="0" smtClean="0"/>
              <a:t>Tank and </a:t>
            </a:r>
            <a:r>
              <a:rPr lang="fr-FR" dirty="0" err="1" smtClean="0"/>
              <a:t>cavity</a:t>
            </a:r>
            <a:r>
              <a:rPr lang="fr-FR" dirty="0" smtClean="0"/>
              <a:t> support</a:t>
            </a:r>
          </a:p>
          <a:p>
            <a:pPr lvl="2">
              <a:lnSpc>
                <a:spcPct val="80000"/>
              </a:lnSpc>
              <a:tabLst>
                <a:tab pos="1433513" algn="l"/>
              </a:tabLst>
            </a:pPr>
            <a:r>
              <a:rPr lang="fr-FR" dirty="0" smtClean="0"/>
              <a:t>Instrumentation</a:t>
            </a:r>
          </a:p>
          <a:p>
            <a:pPr>
              <a:spcBef>
                <a:spcPct val="0"/>
              </a:spcBef>
              <a:tabLst>
                <a:tab pos="1433513" algn="l"/>
              </a:tabLst>
            </a:pPr>
            <a:r>
              <a:rPr lang="fr-FR" dirty="0" err="1" smtClean="0"/>
              <a:t>Making</a:t>
            </a:r>
            <a:r>
              <a:rPr lang="fr-FR" dirty="0" smtClean="0"/>
              <a:t> a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map</a:t>
            </a:r>
            <a:r>
              <a:rPr lang="fr-FR" dirty="0" smtClean="0"/>
              <a:t> of SM18 bunker.</a:t>
            </a:r>
          </a:p>
          <a:p>
            <a:pPr>
              <a:spcBef>
                <a:spcPct val="0"/>
              </a:spcBef>
              <a:tabLst>
                <a:tab pos="1433513" algn="l"/>
              </a:tabLst>
            </a:pPr>
            <a:r>
              <a:rPr lang="fr-FR" dirty="0" err="1" smtClean="0"/>
              <a:t>Evaluate</a:t>
            </a:r>
            <a:r>
              <a:rPr lang="fr-FR" dirty="0" smtClean="0"/>
              <a:t> </a:t>
            </a:r>
            <a:r>
              <a:rPr lang="fr-FR" dirty="0" smtClean="0"/>
              <a:t>the </a:t>
            </a:r>
            <a:r>
              <a:rPr lang="fr-FR" dirty="0" err="1" smtClean="0"/>
              <a:t>needs</a:t>
            </a:r>
            <a:r>
              <a:rPr lang="fr-FR" dirty="0" smtClean="0"/>
              <a:t> of maintenance actions on/in the </a:t>
            </a:r>
            <a:r>
              <a:rPr lang="fr-FR" dirty="0" err="1" smtClean="0"/>
              <a:t>cryomodule</a:t>
            </a:r>
            <a:r>
              <a:rPr lang="fr-FR" dirty="0" smtClean="0"/>
              <a:t>… (for design of </a:t>
            </a:r>
            <a:r>
              <a:rPr lang="fr-FR" dirty="0" err="1" smtClean="0"/>
              <a:t>windows</a:t>
            </a:r>
            <a:r>
              <a:rPr lang="fr-FR" dirty="0" smtClean="0"/>
              <a:t>)</a:t>
            </a:r>
            <a:endParaRPr lang="fr-FR" dirty="0" smtClean="0"/>
          </a:p>
          <a:p>
            <a:pPr lvl="1">
              <a:spcBef>
                <a:spcPts val="600"/>
              </a:spcBef>
              <a:tabLst>
                <a:tab pos="1433513" algn="l"/>
              </a:tabLst>
            </a:pPr>
            <a:r>
              <a:rPr lang="fr-FR" dirty="0" err="1" smtClean="0"/>
              <a:t>Frequency</a:t>
            </a:r>
            <a:r>
              <a:rPr lang="fr-FR" dirty="0" smtClean="0"/>
              <a:t> </a:t>
            </a:r>
            <a:endParaRPr lang="fr-FR" dirty="0" smtClean="0"/>
          </a:p>
          <a:p>
            <a:pPr lvl="1">
              <a:spcBef>
                <a:spcPts val="600"/>
              </a:spcBef>
              <a:tabLst>
                <a:tab pos="1433513" algn="l"/>
              </a:tabLst>
            </a:pPr>
            <a:r>
              <a:rPr lang="fr-FR" dirty="0" smtClean="0"/>
              <a:t>Type of maintenance</a:t>
            </a:r>
          </a:p>
          <a:p>
            <a:pPr lvl="2">
              <a:spcBef>
                <a:spcPct val="0"/>
              </a:spcBef>
              <a:tabLst>
                <a:tab pos="1433513" algn="l"/>
              </a:tabLst>
            </a:pPr>
            <a:r>
              <a:rPr lang="fr-FR" sz="1600" dirty="0" smtClean="0"/>
              <a:t>On the </a:t>
            </a:r>
            <a:r>
              <a:rPr lang="fr-FR" sz="1600" dirty="0" err="1" smtClean="0"/>
              <a:t>experimental</a:t>
            </a:r>
            <a:r>
              <a:rPr lang="fr-FR" sz="1600" dirty="0" smtClean="0"/>
              <a:t> site</a:t>
            </a:r>
          </a:p>
          <a:p>
            <a:pPr lvl="2">
              <a:spcBef>
                <a:spcPct val="0"/>
              </a:spcBef>
              <a:tabLst>
                <a:tab pos="1433513" algn="l"/>
              </a:tabLst>
            </a:pPr>
            <a:r>
              <a:rPr lang="fr-FR" sz="1600" dirty="0" smtClean="0"/>
              <a:t>In an intervention zone (= </a:t>
            </a:r>
            <a:r>
              <a:rPr lang="fr-FR" sz="1600" dirty="0" err="1" smtClean="0"/>
              <a:t>assembly</a:t>
            </a:r>
            <a:r>
              <a:rPr lang="fr-FR" sz="1600" dirty="0" smtClean="0"/>
              <a:t> zone</a:t>
            </a:r>
            <a:r>
              <a:rPr lang="fr-FR" sz="1600" dirty="0" smtClean="0"/>
              <a:t>)</a:t>
            </a:r>
            <a:endParaRPr lang="it-IT" dirty="0" smtClean="0"/>
          </a:p>
          <a:p>
            <a:pPr>
              <a:spcBef>
                <a:spcPct val="0"/>
              </a:spcBef>
              <a:buNone/>
              <a:tabLst>
                <a:tab pos="1433513" algn="l"/>
              </a:tabLst>
            </a:pPr>
            <a:endParaRPr lang="it-IT" dirty="0" smtClean="0">
              <a:solidFill>
                <a:schemeClr val="accent1"/>
              </a:solidFill>
              <a:sym typeface="Wingdings" pitchFamily="2" charset="2"/>
            </a:endParaRPr>
          </a:p>
          <a:p>
            <a:pPr>
              <a:spcBef>
                <a:spcPct val="0"/>
              </a:spcBef>
              <a:buNone/>
              <a:tabLst>
                <a:tab pos="1433513" algn="l"/>
              </a:tabLst>
            </a:pPr>
            <a:r>
              <a:rPr lang="it-IT" dirty="0" smtClean="0">
                <a:solidFill>
                  <a:schemeClr val="accent1"/>
                </a:solidFill>
                <a:sym typeface="Wingdings" pitchFamily="2" charset="2"/>
              </a:rPr>
              <a:t> Yes, need access windows to access tuners (motor), HOM (there are 2), RF vac. Transitions ...</a:t>
            </a:r>
            <a:r>
              <a:rPr lang="it-IT" dirty="0" smtClean="0">
                <a:solidFill>
                  <a:schemeClr val="accent1"/>
                </a:solidFill>
                <a:sym typeface="Wingdings" pitchFamily="2" charset="2"/>
              </a:rPr>
              <a:t>f</a:t>
            </a:r>
            <a:r>
              <a:rPr lang="it-IT" dirty="0" smtClean="0">
                <a:solidFill>
                  <a:schemeClr val="accent1"/>
                </a:solidFill>
                <a:sym typeface="Wingdings" pitchFamily="2" charset="2"/>
              </a:rPr>
              <a:t>requency of intervention not discussed</a:t>
            </a:r>
            <a:endParaRPr lang="it-IT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152400"/>
            <a:ext cx="7924803" cy="715962"/>
          </a:xfrm>
        </p:spPr>
        <p:txBody>
          <a:bodyPr/>
          <a:lstStyle/>
          <a:p>
            <a:r>
              <a:rPr lang="it-IT" sz="3600" dirty="0" smtClean="0"/>
              <a:t>Issues</a:t>
            </a:r>
            <a:endParaRPr lang="it-IT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6"/>
            <a:ext cx="8229600" cy="5181594"/>
          </a:xfrm>
        </p:spPr>
        <p:txBody>
          <a:bodyPr>
            <a:normAutofit/>
          </a:bodyPr>
          <a:lstStyle/>
          <a:p>
            <a:r>
              <a:rPr lang="en-US" dirty="0" smtClean="0"/>
              <a:t>Instrumentation. Quite an exhaustive list presented by system responsible:</a:t>
            </a:r>
          </a:p>
          <a:p>
            <a:pPr lvl="1"/>
            <a:r>
              <a:rPr lang="en-US" dirty="0" smtClean="0"/>
              <a:t>Priority and Redundancy to be further discussed  </a:t>
            </a:r>
            <a:endParaRPr lang="it-IT" dirty="0" smtClean="0"/>
          </a:p>
          <a:p>
            <a:r>
              <a:rPr lang="it-IT" dirty="0" smtClean="0"/>
              <a:t>Alignment budgets: cavity figures considered tight, but overall figures OK. Reconsider sharing?</a:t>
            </a:r>
          </a:p>
          <a:p>
            <a:r>
              <a:rPr lang="it-IT" dirty="0" smtClean="0"/>
              <a:t>Aligment monitoring (WPM or similar) is a must to confirm the new supporting concept </a:t>
            </a:r>
          </a:p>
          <a:p>
            <a:r>
              <a:rPr lang="it-IT" dirty="0" smtClean="0"/>
              <a:t>RF coupler “2-in1” concept. Suggested dedicated mock-up for testing the mechanics and of vacuum integrity (RF gasket). Yes!</a:t>
            </a:r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152400"/>
            <a:ext cx="7924803" cy="715962"/>
          </a:xfrm>
        </p:spPr>
        <p:txBody>
          <a:bodyPr/>
          <a:lstStyle/>
          <a:p>
            <a:r>
              <a:rPr lang="it-IT" sz="3600" dirty="0" smtClean="0"/>
              <a:t>Other issues</a:t>
            </a:r>
            <a:endParaRPr lang="it-IT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6"/>
            <a:ext cx="8229600" cy="5181594"/>
          </a:xfrm>
        </p:spPr>
        <p:txBody>
          <a:bodyPr>
            <a:normAutofit/>
          </a:bodyPr>
          <a:lstStyle/>
          <a:p>
            <a:r>
              <a:rPr lang="en-US" dirty="0" smtClean="0"/>
              <a:t>Cryogenic scheme. SPL slope-specific. </a:t>
            </a:r>
          </a:p>
          <a:p>
            <a:r>
              <a:rPr lang="en-US" dirty="0" smtClean="0"/>
              <a:t>Cryogenic valves/filling scheme is redundant, yes, but wanted. Aim is to test and eventually simplify.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Dark current measurements</a:t>
            </a:r>
            <a:endParaRPr lang="it-IT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984369"/>
          </a:xfrm>
        </p:spPr>
        <p:txBody>
          <a:bodyPr/>
          <a:lstStyle/>
          <a:p>
            <a:r>
              <a:rPr lang="it-IT" dirty="0" smtClean="0"/>
              <a:t>Thanks to all participants (especially speakers!) for the fruitful meeting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10352</TotalTime>
  <Words>437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SPL cryomodule specification:  Preliminary summary </vt:lpstr>
      <vt:lpstr>issues</vt:lpstr>
      <vt:lpstr>Other issues from CNRS</vt:lpstr>
      <vt:lpstr>Issues</vt:lpstr>
      <vt:lpstr>Other issues</vt:lpstr>
      <vt:lpstr>Thanks to all participants (especially speakers!) for the fruitful meeting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vparma</dc:creator>
  <cp:lastModifiedBy>vparma</cp:lastModifiedBy>
  <cp:revision>942</cp:revision>
  <dcterms:created xsi:type="dcterms:W3CDTF">2010-01-11T09:12:42Z</dcterms:created>
  <dcterms:modified xsi:type="dcterms:W3CDTF">2010-10-19T15:11:37Z</dcterms:modified>
</cp:coreProperties>
</file>