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73" r:id="rId3"/>
    <p:sldId id="259" r:id="rId4"/>
    <p:sldId id="258" r:id="rId5"/>
    <p:sldId id="263" r:id="rId6"/>
    <p:sldId id="262" r:id="rId7"/>
    <p:sldId id="265" r:id="rId8"/>
    <p:sldId id="266" r:id="rId9"/>
    <p:sldId id="267" r:id="rId10"/>
    <p:sldId id="268" r:id="rId11"/>
    <p:sldId id="269" r:id="rId12"/>
    <p:sldId id="270" r:id="rId13"/>
    <p:sldId id="272" r:id="rId14"/>
    <p:sldId id="271" r:id="rId15"/>
    <p:sldId id="260" r:id="rId1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67C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07" autoAdjust="0"/>
    <p:restoredTop sz="94660"/>
  </p:normalViewPr>
  <p:slideViewPr>
    <p:cSldViewPr snapToGrid="0" showGuides="1">
      <p:cViewPr varScale="1">
        <p:scale>
          <a:sx n="128" d="100"/>
          <a:sy n="128" d="100"/>
        </p:scale>
        <p:origin x="30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13/10/21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WP4 partners have dedicated Technology Transfer offices with the necessary experience to support the work plan and to achieve these objectives. Tight links with the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HITRIplus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JRA work-packages (WP7-WP12) will ensure an effective internal communication about the technologies being developed.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5272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51641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WP4 partners have dedicated Technology Transfer offices with the necessary experience to support the work plan and to achieve these objectives. Tight links with the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HITRIplus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JRA work-packages (WP7-WP12) will ensure an effective internal communication about the technologies being developed.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0911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BE1BC7D-DDBF-4ECD-9465-702FF7643EEF}" type="datetime1">
              <a:rPr lang="it-IT" smtClean="0"/>
              <a:t>13/10/21</a:t>
            </a:fld>
            <a:endParaRPr lang="it-I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9296" y="47708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13/10/21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13/10/21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13/10/21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F50668-7C7A-4E04-AF8E-2281C5E456CB}" type="datetime1">
              <a:rPr lang="it-IT" smtClean="0"/>
              <a:pPr/>
              <a:t>13/10/21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WP4 - NA3 - </a:t>
            </a:r>
            <a:r>
              <a:rPr lang="it-IT" dirty="0" err="1"/>
              <a:t>Innovation</a:t>
            </a:r>
            <a:r>
              <a:rPr lang="it-IT" dirty="0"/>
              <a:t>, </a:t>
            </a:r>
            <a:r>
              <a:rPr lang="it-IT" dirty="0" err="1"/>
              <a:t>technology</a:t>
            </a:r>
            <a:r>
              <a:rPr lang="it-IT" dirty="0"/>
              <a:t> transfer, </a:t>
            </a:r>
            <a:r>
              <a:rPr lang="it-IT" dirty="0" err="1"/>
              <a:t>industry</a:t>
            </a:r>
            <a:r>
              <a:rPr lang="it-IT" dirty="0"/>
              <a:t> relation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Manuela </a:t>
            </a:r>
            <a:r>
              <a:rPr lang="it-IT" dirty="0" err="1"/>
              <a:t>cirilli</a:t>
            </a:r>
            <a:r>
              <a:rPr lang="it-IT" dirty="0"/>
              <a:t> (CERN)</a:t>
            </a:r>
            <a:br>
              <a:rPr lang="it-IT" dirty="0"/>
            </a:br>
            <a:r>
              <a:rPr lang="it-IT" dirty="0"/>
              <a:t>Cino Matacotta (</a:t>
            </a:r>
            <a:r>
              <a:rPr lang="it-IT" dirty="0" err="1"/>
              <a:t>infn</a:t>
            </a:r>
            <a:r>
              <a:rPr lang="it-IT" dirty="0"/>
              <a:t>)</a:t>
            </a:r>
            <a:br>
              <a:rPr lang="it-IT" dirty="0"/>
            </a:br>
            <a:r>
              <a:rPr lang="it-IT" dirty="0"/>
              <a:t>Martina </a:t>
            </a:r>
            <a:r>
              <a:rPr lang="it-IT" dirty="0" err="1"/>
              <a:t>bauer</a:t>
            </a:r>
            <a:r>
              <a:rPr lang="it-IT" dirty="0"/>
              <a:t>, </a:t>
            </a:r>
            <a:r>
              <a:rPr lang="it-IT" dirty="0" err="1"/>
              <a:t>tobias</a:t>
            </a:r>
            <a:r>
              <a:rPr lang="it-IT" dirty="0"/>
              <a:t> </a:t>
            </a:r>
            <a:r>
              <a:rPr lang="it-IT" dirty="0" err="1"/>
              <a:t>engert</a:t>
            </a:r>
            <a:r>
              <a:rPr lang="it-IT" dirty="0"/>
              <a:t> (GSI)</a:t>
            </a:r>
          </a:p>
        </p:txBody>
      </p:sp>
    </p:spTree>
    <p:extLst>
      <p:ext uri="{BB962C8B-B14F-4D97-AF65-F5344CB8AC3E}">
        <p14:creationId xmlns:p14="http://schemas.microsoft.com/office/powerpoint/2010/main" val="953542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9821" y="-148731"/>
            <a:ext cx="11073409" cy="1450757"/>
          </a:xfrm>
        </p:spPr>
        <p:txBody>
          <a:bodyPr/>
          <a:lstStyle/>
          <a:p>
            <a:r>
              <a:rPr lang="it-IT" sz="3200" dirty="0"/>
              <a:t>Task 4.3: Technology </a:t>
            </a:r>
            <a:r>
              <a:rPr lang="it-IT" sz="3200" dirty="0" err="1"/>
              <a:t>matching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8478" y="1302026"/>
            <a:ext cx="11867321" cy="4303644"/>
          </a:xfrm>
        </p:spPr>
        <p:txBody>
          <a:bodyPr>
            <a:normAutofit/>
          </a:bodyPr>
          <a:lstStyle/>
          <a:p>
            <a:r>
              <a:rPr lang="it-IT" sz="2800" dirty="0"/>
              <a:t>Follow-up of the industrial </a:t>
            </a:r>
            <a:r>
              <a:rPr lang="it-IT" sz="2800" dirty="0" err="1"/>
              <a:t>contacts</a:t>
            </a:r>
            <a:endParaRPr lang="it-IT" sz="2800" dirty="0"/>
          </a:p>
          <a:p>
            <a:r>
              <a:rPr lang="it-IT" sz="2800" dirty="0"/>
              <a:t>Technology </a:t>
            </a:r>
            <a:r>
              <a:rPr lang="it-IT" sz="2800" dirty="0" err="1"/>
              <a:t>matching</a:t>
            </a:r>
            <a:r>
              <a:rPr lang="it-IT" sz="2800" dirty="0"/>
              <a:t> </a:t>
            </a:r>
            <a:r>
              <a:rPr lang="it-IT" sz="2800" dirty="0" err="1"/>
              <a:t>event</a:t>
            </a:r>
            <a:r>
              <a:rPr lang="it-IT" sz="2800" dirty="0"/>
              <a:t> </a:t>
            </a:r>
            <a:r>
              <a:rPr lang="en-GB" sz="2800" dirty="0"/>
              <a:t>“</a:t>
            </a:r>
            <a:r>
              <a:rPr lang="en-GB" sz="2800" dirty="0" err="1"/>
              <a:t>HITRIplus</a:t>
            </a:r>
            <a:r>
              <a:rPr lang="en-GB" sz="2800" dirty="0"/>
              <a:t> meets industry”, including b2b meetings (in person or virtual)</a:t>
            </a:r>
            <a:endParaRPr lang="it-IT" sz="2800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142D-BD89-47A5-90E8-E8D194688716}" type="datetime1">
              <a:rPr lang="it-IT" smtClean="0"/>
              <a:t>13/10/21</a:t>
            </a:fld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10</a:t>
            </a:fld>
            <a:endParaRPr lang="it-IT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4CF52EA-5BF1-8143-B82C-8AA25C780E9E}"/>
              </a:ext>
            </a:extLst>
          </p:cNvPr>
          <p:cNvCxnSpPr>
            <a:cxnSpLocks/>
          </p:cNvCxnSpPr>
          <p:nvPr/>
        </p:nvCxnSpPr>
        <p:spPr>
          <a:xfrm>
            <a:off x="332814" y="932774"/>
            <a:ext cx="7966359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4299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9821" y="-148731"/>
            <a:ext cx="11073409" cy="1450757"/>
          </a:xfrm>
        </p:spPr>
        <p:txBody>
          <a:bodyPr/>
          <a:lstStyle/>
          <a:p>
            <a:r>
              <a:rPr lang="it-IT" sz="3200" dirty="0" err="1"/>
              <a:t>Deliverables</a:t>
            </a:r>
            <a:endParaRPr lang="it-IT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142D-BD89-47A5-90E8-E8D194688716}" type="datetime1">
              <a:rPr lang="it-IT" smtClean="0"/>
              <a:t>13/10/21</a:t>
            </a:fld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11</a:t>
            </a:fld>
            <a:endParaRPr lang="it-IT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4CF52EA-5BF1-8143-B82C-8AA25C780E9E}"/>
              </a:ext>
            </a:extLst>
          </p:cNvPr>
          <p:cNvCxnSpPr>
            <a:cxnSpLocks/>
          </p:cNvCxnSpPr>
          <p:nvPr/>
        </p:nvCxnSpPr>
        <p:spPr>
          <a:xfrm>
            <a:off x="332814" y="932774"/>
            <a:ext cx="7966359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3DAF6CD-00D8-4E45-86F8-69A3E525545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3740" y="1077679"/>
            <a:ext cx="7034786" cy="4584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913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9821" y="-148731"/>
            <a:ext cx="11073409" cy="1450757"/>
          </a:xfrm>
        </p:spPr>
        <p:txBody>
          <a:bodyPr/>
          <a:lstStyle/>
          <a:p>
            <a:r>
              <a:rPr lang="it-IT" sz="3200"/>
              <a:t>Milestones</a:t>
            </a:r>
            <a:endParaRPr lang="it-IT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142D-BD89-47A5-90E8-E8D194688716}" type="datetime1">
              <a:rPr lang="it-IT" smtClean="0"/>
              <a:t>13/10/21</a:t>
            </a:fld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12</a:t>
            </a:fld>
            <a:endParaRPr lang="it-IT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4CF52EA-5BF1-8143-B82C-8AA25C780E9E}"/>
              </a:ext>
            </a:extLst>
          </p:cNvPr>
          <p:cNvCxnSpPr>
            <a:cxnSpLocks/>
          </p:cNvCxnSpPr>
          <p:nvPr/>
        </p:nvCxnSpPr>
        <p:spPr>
          <a:xfrm>
            <a:off x="332814" y="932774"/>
            <a:ext cx="7966359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429053-F632-C045-AFD3-67E9F4871D0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4450" y="1746250"/>
            <a:ext cx="9563100" cy="336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551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0042" y="1"/>
            <a:ext cx="6732575" cy="674914"/>
          </a:xfrm>
        </p:spPr>
        <p:txBody>
          <a:bodyPr>
            <a:normAutofit/>
          </a:bodyPr>
          <a:lstStyle/>
          <a:p>
            <a:r>
              <a:rPr lang="it-IT" dirty="0"/>
              <a:t>Technology Overview Committee (TOC)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004" y="511628"/>
            <a:ext cx="8016937" cy="520589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13/10/21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8" name="Rectangle 7"/>
          <p:cNvSpPr/>
          <p:nvPr/>
        </p:nvSpPr>
        <p:spPr>
          <a:xfrm>
            <a:off x="1785255" y="3918856"/>
            <a:ext cx="2514600" cy="40277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141025" y="2990403"/>
            <a:ext cx="2514601" cy="270534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8409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9821" y="-148731"/>
            <a:ext cx="11073409" cy="1450757"/>
          </a:xfrm>
        </p:spPr>
        <p:txBody>
          <a:bodyPr/>
          <a:lstStyle/>
          <a:p>
            <a:r>
              <a:rPr lang="it-IT" dirty="0"/>
              <a:t>TOC Organization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8478" y="1302026"/>
            <a:ext cx="11867321" cy="4303644"/>
          </a:xfrm>
        </p:spPr>
        <p:txBody>
          <a:bodyPr>
            <a:normAutofit/>
          </a:bodyPr>
          <a:lstStyle/>
          <a:p>
            <a:r>
              <a:rPr lang="it-IT" dirty="0"/>
              <a:t>WP4 members + WP7-12 leaders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it-IT" sz="1200" dirty="0"/>
              <a:t>M. Cirilli, R. Ferreira &amp; S. Muhr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it-IT" sz="1200" dirty="0"/>
              <a:t>M. Vretenar (CERN)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it-IT" sz="1200" dirty="0"/>
              <a:t>L. Rossi (INFN)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it-IT" sz="1200" dirty="0"/>
              <a:t>C. Graeff (GSI)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it-IT" sz="1200" dirty="0"/>
              <a:t>T. Haberer (HIT)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it-IT" sz="1200" dirty="0"/>
              <a:t>T. Petaros (Cosylab)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it-IT" sz="1200" dirty="0"/>
              <a:t>U. Sch</a:t>
            </a:r>
            <a:r>
              <a:rPr lang="en-GB" sz="1200" dirty="0" err="1"/>
              <a:t>ötz</a:t>
            </a:r>
            <a:r>
              <a:rPr lang="en-GB" sz="1200" dirty="0"/>
              <a:t> (MIT)</a:t>
            </a:r>
            <a:endParaRPr lang="it-IT" sz="1200" dirty="0"/>
          </a:p>
          <a:p>
            <a:r>
              <a:rPr lang="en-US" dirty="0"/>
              <a:t>The committee meets 2x a year and exchanges regularly</a:t>
            </a:r>
          </a:p>
          <a:p>
            <a:endParaRPr lang="en-US" dirty="0"/>
          </a:p>
          <a:p>
            <a:endParaRPr lang="it-IT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142D-BD89-47A5-90E8-E8D194688716}" type="datetime1">
              <a:rPr lang="it-IT" smtClean="0"/>
              <a:t>13/10/21</a:t>
            </a:fld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14</a:t>
            </a:fld>
            <a:endParaRPr lang="it-IT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4CF52EA-5BF1-8143-B82C-8AA25C780E9E}"/>
              </a:ext>
            </a:extLst>
          </p:cNvPr>
          <p:cNvCxnSpPr>
            <a:cxnSpLocks/>
          </p:cNvCxnSpPr>
          <p:nvPr/>
        </p:nvCxnSpPr>
        <p:spPr>
          <a:xfrm>
            <a:off x="332814" y="932774"/>
            <a:ext cx="7966359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2048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62112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2686" y="1"/>
            <a:ext cx="5127171" cy="674914"/>
          </a:xfrm>
        </p:spPr>
        <p:txBody>
          <a:bodyPr/>
          <a:lstStyle/>
          <a:p>
            <a:r>
              <a:rPr lang="en-US" dirty="0"/>
              <a:t>Work Packages Organization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004" y="511628"/>
            <a:ext cx="8016937" cy="520589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13/10/21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8" name="Rectangle 7"/>
          <p:cNvSpPr/>
          <p:nvPr/>
        </p:nvSpPr>
        <p:spPr>
          <a:xfrm>
            <a:off x="1785255" y="3918856"/>
            <a:ext cx="2514600" cy="40277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9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9821" y="-148731"/>
            <a:ext cx="11073409" cy="1450757"/>
          </a:xfrm>
        </p:spPr>
        <p:txBody>
          <a:bodyPr/>
          <a:lstStyle/>
          <a:p>
            <a:r>
              <a:rPr lang="it-IT" dirty="0"/>
              <a:t>The industrial </a:t>
            </a:r>
            <a:r>
              <a:rPr lang="it-IT" dirty="0" err="1"/>
              <a:t>landscape</a:t>
            </a:r>
            <a:r>
              <a:rPr lang="it-IT" dirty="0"/>
              <a:t> </a:t>
            </a:r>
            <a:r>
              <a:rPr lang="it-IT" dirty="0" err="1"/>
              <a:t>today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8478" y="1302026"/>
            <a:ext cx="11867321" cy="4303644"/>
          </a:xfrm>
        </p:spPr>
        <p:txBody>
          <a:bodyPr>
            <a:normAutofit fontScale="92500" lnSpcReduction="10000"/>
          </a:bodyPr>
          <a:lstStyle/>
          <a:p>
            <a:r>
              <a:rPr lang="it-IT" b="1" dirty="0"/>
              <a:t>Proton </a:t>
            </a:r>
            <a:r>
              <a:rPr lang="it-IT" b="1" dirty="0" err="1"/>
              <a:t>therapy</a:t>
            </a:r>
            <a:r>
              <a:rPr lang="it-IT" b="1" dirty="0"/>
              <a:t>:</a:t>
            </a:r>
          </a:p>
          <a:p>
            <a:r>
              <a:rPr lang="it-IT" dirty="0" err="1"/>
              <a:t>Many</a:t>
            </a:r>
            <a:r>
              <a:rPr lang="it-IT" dirty="0"/>
              <a:t> </a:t>
            </a:r>
            <a:r>
              <a:rPr lang="it-IT" dirty="0" err="1"/>
              <a:t>turnkey</a:t>
            </a:r>
            <a:r>
              <a:rPr lang="it-IT" dirty="0"/>
              <a:t> </a:t>
            </a:r>
            <a:r>
              <a:rPr lang="it-IT" dirty="0" err="1"/>
              <a:t>solutions</a:t>
            </a:r>
            <a:r>
              <a:rPr lang="it-IT" dirty="0"/>
              <a:t> </a:t>
            </a:r>
            <a:r>
              <a:rPr lang="it-IT" dirty="0" err="1"/>
              <a:t>available</a:t>
            </a:r>
            <a:r>
              <a:rPr lang="it-IT" dirty="0"/>
              <a:t> from a </a:t>
            </a:r>
            <a:r>
              <a:rPr lang="it-IT" dirty="0" err="1"/>
              <a:t>variety</a:t>
            </a:r>
            <a:r>
              <a:rPr lang="it-IT" dirty="0"/>
              <a:t> of </a:t>
            </a:r>
            <a:r>
              <a:rPr lang="it-IT" dirty="0" err="1"/>
              <a:t>vendors</a:t>
            </a:r>
            <a:r>
              <a:rPr lang="it-IT" dirty="0"/>
              <a:t> (e.g. IBA, </a:t>
            </a:r>
            <a:r>
              <a:rPr lang="it-IT" dirty="0" err="1"/>
              <a:t>Optivus</a:t>
            </a:r>
            <a:r>
              <a:rPr lang="it-IT" dirty="0"/>
              <a:t> Proton </a:t>
            </a:r>
            <a:r>
              <a:rPr lang="it-IT" dirty="0" err="1"/>
              <a:t>Therapy</a:t>
            </a:r>
            <a:r>
              <a:rPr lang="it-IT" dirty="0"/>
              <a:t>, </a:t>
            </a:r>
            <a:r>
              <a:rPr lang="it-IT" dirty="0" err="1"/>
              <a:t>Inc</a:t>
            </a:r>
            <a:r>
              <a:rPr lang="it-IT" dirty="0"/>
              <a:t>., </a:t>
            </a:r>
            <a:r>
              <a:rPr lang="it-IT" dirty="0" err="1"/>
              <a:t>Mevion</a:t>
            </a:r>
            <a:r>
              <a:rPr lang="it-IT" dirty="0"/>
              <a:t> </a:t>
            </a:r>
            <a:r>
              <a:rPr lang="it-IT" dirty="0" err="1"/>
              <a:t>Medical</a:t>
            </a:r>
            <a:r>
              <a:rPr lang="it-IT" dirty="0"/>
              <a:t> Systems, </a:t>
            </a:r>
            <a:r>
              <a:rPr lang="it-IT" dirty="0" err="1"/>
              <a:t>Varian</a:t>
            </a:r>
            <a:r>
              <a:rPr lang="it-IT" dirty="0"/>
              <a:t> </a:t>
            </a:r>
            <a:r>
              <a:rPr lang="it-IT" dirty="0" err="1"/>
              <a:t>Medical</a:t>
            </a:r>
            <a:r>
              <a:rPr lang="it-IT" dirty="0"/>
              <a:t> Systems, </a:t>
            </a:r>
            <a:r>
              <a:rPr lang="it-IT" dirty="0" err="1"/>
              <a:t>ProTom</a:t>
            </a:r>
            <a:r>
              <a:rPr lang="it-IT" dirty="0"/>
              <a:t> International, Hitachi, Ltd., Mitsubishi Corporation, </a:t>
            </a:r>
            <a:r>
              <a:rPr lang="it-IT" dirty="0" err="1"/>
              <a:t>ProNova</a:t>
            </a:r>
            <a:r>
              <a:rPr lang="it-IT" dirty="0"/>
              <a:t> Solutions LLC, Sumitomo </a:t>
            </a:r>
            <a:r>
              <a:rPr lang="it-IT" dirty="0" err="1"/>
              <a:t>Heavy</a:t>
            </a:r>
            <a:r>
              <a:rPr lang="it-IT" dirty="0"/>
              <a:t> </a:t>
            </a:r>
            <a:r>
              <a:rPr lang="it-IT" dirty="0" err="1"/>
              <a:t>Industries</a:t>
            </a:r>
            <a:r>
              <a:rPr lang="it-IT" dirty="0"/>
              <a:t>, Ltd…)</a:t>
            </a:r>
          </a:p>
          <a:p>
            <a:r>
              <a:rPr lang="it-IT" dirty="0"/>
              <a:t>Single room &amp; multi room </a:t>
            </a:r>
            <a:r>
              <a:rPr lang="it-IT" dirty="0" err="1"/>
              <a:t>options</a:t>
            </a:r>
            <a:endParaRPr lang="it-IT" dirty="0"/>
          </a:p>
          <a:p>
            <a:r>
              <a:rPr lang="it-IT" dirty="0"/>
              <a:t>Market </a:t>
            </a:r>
            <a:r>
              <a:rPr lang="it-IT" dirty="0" err="1"/>
              <a:t>size</a:t>
            </a:r>
            <a:r>
              <a:rPr lang="it-IT" dirty="0"/>
              <a:t> in 2020: USD 1,350.8 </a:t>
            </a:r>
            <a:r>
              <a:rPr lang="it-IT" dirty="0" err="1"/>
              <a:t>million</a:t>
            </a:r>
            <a:endParaRPr lang="it-IT" dirty="0"/>
          </a:p>
          <a:p>
            <a:r>
              <a:rPr lang="it-IT" dirty="0"/>
              <a:t>Leader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European</a:t>
            </a:r>
            <a:r>
              <a:rPr lang="it-IT" dirty="0"/>
              <a:t> (IBA)</a:t>
            </a:r>
          </a:p>
          <a:p>
            <a:endParaRPr lang="it-IT" dirty="0"/>
          </a:p>
          <a:p>
            <a:r>
              <a:rPr lang="it-IT" b="1" dirty="0" err="1"/>
              <a:t>Ion</a:t>
            </a:r>
            <a:r>
              <a:rPr lang="it-IT" b="1" dirty="0"/>
              <a:t> </a:t>
            </a:r>
            <a:r>
              <a:rPr lang="it-IT" b="1" dirty="0" err="1"/>
              <a:t>therapy</a:t>
            </a:r>
            <a:r>
              <a:rPr lang="it-IT" b="1" dirty="0"/>
              <a:t>:</a:t>
            </a:r>
          </a:p>
          <a:p>
            <a:r>
              <a:rPr lang="it-IT" dirty="0"/>
              <a:t>4 </a:t>
            </a:r>
            <a:r>
              <a:rPr lang="it-IT" dirty="0" err="1"/>
              <a:t>bespoke</a:t>
            </a:r>
            <a:r>
              <a:rPr lang="it-IT" dirty="0"/>
              <a:t> centres in Europe</a:t>
            </a:r>
          </a:p>
          <a:p>
            <a:r>
              <a:rPr lang="it-IT" dirty="0" err="1"/>
              <a:t>Turnkey</a:t>
            </a:r>
            <a:r>
              <a:rPr lang="it-IT" dirty="0"/>
              <a:t> </a:t>
            </a:r>
            <a:r>
              <a:rPr lang="it-IT" dirty="0" err="1"/>
              <a:t>heavy</a:t>
            </a:r>
            <a:r>
              <a:rPr lang="it-IT" dirty="0"/>
              <a:t> </a:t>
            </a:r>
            <a:r>
              <a:rPr lang="it-IT" dirty="0" err="1"/>
              <a:t>ion</a:t>
            </a:r>
            <a:r>
              <a:rPr lang="it-IT" dirty="0"/>
              <a:t> </a:t>
            </a:r>
            <a:r>
              <a:rPr lang="it-IT" dirty="0" err="1"/>
              <a:t>therapy</a:t>
            </a:r>
            <a:r>
              <a:rPr lang="it-IT" dirty="0"/>
              <a:t> </a:t>
            </a:r>
            <a:r>
              <a:rPr lang="it-IT" dirty="0" err="1"/>
              <a:t>accelerators</a:t>
            </a:r>
            <a:r>
              <a:rPr lang="it-IT" dirty="0"/>
              <a:t> can be </a:t>
            </a:r>
            <a:r>
              <a:rPr lang="it-IT" dirty="0" err="1"/>
              <a:t>bought</a:t>
            </a:r>
            <a:r>
              <a:rPr lang="it-IT" dirty="0"/>
              <a:t> from </a:t>
            </a:r>
            <a:r>
              <a:rPr lang="it-IT" dirty="0" err="1"/>
              <a:t>Japanese</a:t>
            </a:r>
            <a:r>
              <a:rPr lang="it-IT" dirty="0"/>
              <a:t> companies</a:t>
            </a:r>
          </a:p>
          <a:p>
            <a:r>
              <a:rPr lang="it-IT" dirty="0" err="1"/>
              <a:t>European</a:t>
            </a:r>
            <a:r>
              <a:rPr lang="it-IT" dirty="0"/>
              <a:t> </a:t>
            </a:r>
            <a:r>
              <a:rPr lang="it-IT" dirty="0" err="1"/>
              <a:t>industry</a:t>
            </a:r>
            <a:r>
              <a:rPr lang="it-IT" dirty="0"/>
              <a:t> </a:t>
            </a:r>
            <a:r>
              <a:rPr lang="it-IT" dirty="0" err="1"/>
              <a:t>absent</a:t>
            </a:r>
            <a:r>
              <a:rPr lang="it-IT" dirty="0"/>
              <a:t> from </a:t>
            </a:r>
            <a:r>
              <a:rPr lang="it-IT" dirty="0" err="1"/>
              <a:t>this</a:t>
            </a:r>
            <a:r>
              <a:rPr lang="it-IT" dirty="0"/>
              <a:t> market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142D-BD89-47A5-90E8-E8D194688716}" type="datetime1">
              <a:rPr lang="it-IT" smtClean="0"/>
              <a:t>13/10/21</a:t>
            </a:fld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3</a:t>
            </a:fld>
            <a:endParaRPr lang="it-IT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4CF52EA-5BF1-8143-B82C-8AA25C780E9E}"/>
              </a:ext>
            </a:extLst>
          </p:cNvPr>
          <p:cNvCxnSpPr>
            <a:cxnSpLocks/>
          </p:cNvCxnSpPr>
          <p:nvPr/>
        </p:nvCxnSpPr>
        <p:spPr>
          <a:xfrm>
            <a:off x="382510" y="972531"/>
            <a:ext cx="7966359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1144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C3409D-A8D8-4B4E-ABFC-224314713A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3702" y="786025"/>
            <a:ext cx="6810529" cy="453325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7769" y="900878"/>
            <a:ext cx="4847591" cy="4418405"/>
          </a:xfrm>
        </p:spPr>
        <p:txBody>
          <a:bodyPr>
            <a:normAutofit/>
          </a:bodyPr>
          <a:lstStyle/>
          <a:p>
            <a:r>
              <a:rPr lang="it-IT" sz="3200" dirty="0"/>
              <a:t>WP4:</a:t>
            </a:r>
            <a:br>
              <a:rPr lang="it-IT" sz="3200" dirty="0"/>
            </a:br>
            <a:br>
              <a:rPr lang="it-IT" sz="3200" dirty="0"/>
            </a:br>
            <a:r>
              <a:rPr lang="it-IT" sz="3200" dirty="0" err="1"/>
              <a:t>devise</a:t>
            </a:r>
            <a:r>
              <a:rPr lang="it-IT" sz="3200" dirty="0"/>
              <a:t> and </a:t>
            </a:r>
            <a:r>
              <a:rPr lang="it-IT" sz="3200" dirty="0" err="1"/>
              <a:t>implement</a:t>
            </a:r>
            <a:r>
              <a:rPr lang="it-IT" sz="3200" dirty="0"/>
              <a:t> </a:t>
            </a:r>
            <a:br>
              <a:rPr lang="it-IT" sz="3200" dirty="0"/>
            </a:br>
            <a:r>
              <a:rPr lang="it-IT" sz="3200" dirty="0"/>
              <a:t>a ROADMAP for </a:t>
            </a:r>
            <a:br>
              <a:rPr lang="it-IT" sz="3200" dirty="0"/>
            </a:br>
            <a:r>
              <a:rPr lang="it-IT" sz="3200" dirty="0"/>
              <a:t>the INDUSTRIALISATION of the </a:t>
            </a:r>
            <a:r>
              <a:rPr lang="it-IT" sz="3200" dirty="0" err="1"/>
              <a:t>HITRIplus</a:t>
            </a:r>
            <a:r>
              <a:rPr lang="it-IT" sz="3200" dirty="0"/>
              <a:t> TECHNOLOGIES</a:t>
            </a:r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7A4E-6D5C-4E7E-95A3-CFF24D6A54DA}" type="datetime1">
              <a:rPr lang="it-IT" smtClean="0"/>
              <a:t>13/10/21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2C1349-06BF-3542-94DF-A1EAC65952C0}"/>
              </a:ext>
            </a:extLst>
          </p:cNvPr>
          <p:cNvSpPr txBox="1"/>
          <p:nvPr/>
        </p:nvSpPr>
        <p:spPr>
          <a:xfrm rot="16200000">
            <a:off x="10928075" y="4389861"/>
            <a:ext cx="16433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err="1">
                <a:solidFill>
                  <a:schemeClr val="bg1"/>
                </a:solidFill>
              </a:rPr>
              <a:t>Foto</a:t>
            </a:r>
            <a:r>
              <a:rPr lang="en-GB" sz="800" dirty="0">
                <a:solidFill>
                  <a:schemeClr val="bg1"/>
                </a:solidFill>
              </a:rPr>
              <a:t> di Sven </a:t>
            </a:r>
            <a:r>
              <a:rPr lang="en-GB" sz="800" dirty="0" err="1">
                <a:solidFill>
                  <a:schemeClr val="bg1"/>
                </a:solidFill>
              </a:rPr>
              <a:t>Lachmann</a:t>
            </a:r>
            <a:r>
              <a:rPr lang="en-GB" sz="800" dirty="0">
                <a:solidFill>
                  <a:schemeClr val="bg1"/>
                </a:solidFill>
              </a:rPr>
              <a:t> da </a:t>
            </a:r>
            <a:r>
              <a:rPr lang="en-GB" sz="800" dirty="0" err="1">
                <a:solidFill>
                  <a:schemeClr val="bg1"/>
                </a:solidFill>
              </a:rPr>
              <a:t>Pixabay</a:t>
            </a:r>
            <a:r>
              <a:rPr lang="en-GB" sz="800" dirty="0">
                <a:solidFill>
                  <a:schemeClr val="bg1"/>
                </a:solidFill>
              </a:rPr>
              <a:t> </a:t>
            </a:r>
            <a:endParaRPr lang="en-FR" sz="800" dirty="0">
              <a:solidFill>
                <a:schemeClr val="bg1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BEE26FE-3913-D44A-A9A2-4368326B9679}"/>
              </a:ext>
            </a:extLst>
          </p:cNvPr>
          <p:cNvCxnSpPr>
            <a:cxnSpLocks/>
          </p:cNvCxnSpPr>
          <p:nvPr/>
        </p:nvCxnSpPr>
        <p:spPr>
          <a:xfrm>
            <a:off x="178394" y="5166844"/>
            <a:ext cx="4310042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2230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9821" y="-148731"/>
            <a:ext cx="11073409" cy="1450757"/>
          </a:xfrm>
        </p:spPr>
        <p:txBody>
          <a:bodyPr/>
          <a:lstStyle/>
          <a:p>
            <a:r>
              <a:rPr lang="it-IT" dirty="0" err="1"/>
              <a:t>Objectives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8478" y="1302026"/>
            <a:ext cx="11867321" cy="4303644"/>
          </a:xfrm>
        </p:spPr>
        <p:txBody>
          <a:bodyPr>
            <a:normAutofit/>
          </a:bodyPr>
          <a:lstStyle/>
          <a:p>
            <a:r>
              <a:rPr lang="it-IT" sz="2000" dirty="0" err="1"/>
              <a:t>Identify</a:t>
            </a:r>
            <a:r>
              <a:rPr lang="it-IT" sz="2000" dirty="0"/>
              <a:t> the </a:t>
            </a:r>
            <a:r>
              <a:rPr lang="it-IT" sz="2000" dirty="0" err="1"/>
              <a:t>most</a:t>
            </a:r>
            <a:r>
              <a:rPr lang="it-IT" sz="2000" dirty="0"/>
              <a:t> </a:t>
            </a:r>
            <a:r>
              <a:rPr lang="it-IT" sz="2000" dirty="0" err="1"/>
              <a:t>promising</a:t>
            </a:r>
            <a:r>
              <a:rPr lang="it-IT" sz="2000" dirty="0"/>
              <a:t> </a:t>
            </a:r>
            <a:r>
              <a:rPr lang="it-IT" sz="2000" dirty="0" err="1"/>
              <a:t>technical</a:t>
            </a:r>
            <a:r>
              <a:rPr lang="it-IT" sz="2000" dirty="0"/>
              <a:t> </a:t>
            </a:r>
            <a:r>
              <a:rPr lang="it-IT" sz="2000" dirty="0" err="1"/>
              <a:t>developments</a:t>
            </a:r>
            <a:r>
              <a:rPr lang="it-IT" sz="2000" dirty="0"/>
              <a:t> (in </a:t>
            </a:r>
            <a:r>
              <a:rPr lang="it-IT" sz="2000" dirty="0" err="1"/>
              <a:t>terms</a:t>
            </a:r>
            <a:r>
              <a:rPr lang="it-IT" sz="2000" dirty="0"/>
              <a:t> of </a:t>
            </a:r>
            <a:r>
              <a:rPr lang="it-IT" sz="2000" dirty="0" err="1"/>
              <a:t>tech</a:t>
            </a:r>
            <a:r>
              <a:rPr lang="it-IT" sz="2000" dirty="0"/>
              <a:t> transfer) in </a:t>
            </a:r>
            <a:r>
              <a:rPr lang="it-IT" sz="2000" dirty="0" err="1"/>
              <a:t>HITRIplus</a:t>
            </a:r>
            <a:endParaRPr lang="it-IT" sz="2000" dirty="0"/>
          </a:p>
          <a:p>
            <a:endParaRPr lang="it-IT" sz="2000" dirty="0"/>
          </a:p>
          <a:p>
            <a:r>
              <a:rPr lang="it-IT" sz="2000" dirty="0" err="1"/>
              <a:t>Devise</a:t>
            </a:r>
            <a:r>
              <a:rPr lang="it-IT" sz="2000" dirty="0"/>
              <a:t> and </a:t>
            </a:r>
            <a:r>
              <a:rPr lang="it-IT" sz="2000" dirty="0" err="1"/>
              <a:t>implement</a:t>
            </a:r>
            <a:r>
              <a:rPr lang="it-IT" sz="2000" dirty="0"/>
              <a:t> the </a:t>
            </a:r>
            <a:r>
              <a:rPr lang="it-IT" sz="2000" dirty="0" err="1"/>
              <a:t>most</a:t>
            </a:r>
            <a:r>
              <a:rPr lang="it-IT" sz="2000" dirty="0"/>
              <a:t> </a:t>
            </a:r>
            <a:r>
              <a:rPr lang="it-IT" sz="2000" dirty="0" err="1"/>
              <a:t>adequate</a:t>
            </a:r>
            <a:r>
              <a:rPr lang="it-IT" sz="2000" dirty="0"/>
              <a:t> </a:t>
            </a:r>
            <a:r>
              <a:rPr lang="it-IT" sz="2000" dirty="0" err="1"/>
              <a:t>technology</a:t>
            </a:r>
            <a:r>
              <a:rPr lang="it-IT" sz="2000" dirty="0"/>
              <a:t> transfer </a:t>
            </a:r>
            <a:r>
              <a:rPr lang="it-IT" sz="2000" dirty="0" err="1"/>
              <a:t>routes</a:t>
            </a:r>
            <a:endParaRPr lang="it-IT" sz="2000" dirty="0"/>
          </a:p>
          <a:p>
            <a:pPr marL="201168" lvl="1" indent="0">
              <a:buNone/>
            </a:pPr>
            <a:endParaRPr lang="it-IT" sz="1800" dirty="0"/>
          </a:p>
          <a:p>
            <a:pPr marL="201168" lvl="1" indent="0">
              <a:buNone/>
            </a:pPr>
            <a:r>
              <a:rPr lang="it-IT" sz="1800" dirty="0" err="1"/>
              <a:t>Taking</a:t>
            </a:r>
            <a:r>
              <a:rPr lang="it-IT" sz="1800" dirty="0"/>
              <a:t> </a:t>
            </a:r>
            <a:r>
              <a:rPr lang="it-IT" sz="1800" dirty="0" err="1"/>
              <a:t>into</a:t>
            </a:r>
            <a:r>
              <a:rPr lang="it-IT" sz="1800" dirty="0"/>
              <a:t> account </a:t>
            </a:r>
            <a:r>
              <a:rPr lang="it-IT" sz="1800" dirty="0" err="1"/>
              <a:t>Intellectual</a:t>
            </a:r>
            <a:r>
              <a:rPr lang="it-IT" sz="1800" dirty="0"/>
              <a:t> </a:t>
            </a:r>
            <a:r>
              <a:rPr lang="it-IT" sz="1800" dirty="0" err="1"/>
              <a:t>Property</a:t>
            </a:r>
            <a:r>
              <a:rPr lang="it-IT" sz="1800" dirty="0"/>
              <a:t> </a:t>
            </a:r>
            <a:r>
              <a:rPr lang="it-IT" sz="1800" dirty="0" err="1"/>
              <a:t>matters</a:t>
            </a:r>
            <a:r>
              <a:rPr lang="it-IT" sz="1800" dirty="0"/>
              <a:t>, and </a:t>
            </a:r>
            <a:r>
              <a:rPr lang="it-IT" sz="1800" dirty="0" err="1"/>
              <a:t>exploring</a:t>
            </a:r>
            <a:r>
              <a:rPr lang="it-IT" sz="1800" dirty="0"/>
              <a:t> </a:t>
            </a:r>
            <a:r>
              <a:rPr lang="it-IT" sz="1800" dirty="0" err="1"/>
              <a:t>both</a:t>
            </a:r>
            <a:r>
              <a:rPr lang="it-IT" sz="1800" dirty="0"/>
              <a:t> </a:t>
            </a:r>
            <a:r>
              <a:rPr lang="it-IT" sz="1800" dirty="0" err="1"/>
              <a:t>traditional</a:t>
            </a:r>
            <a:r>
              <a:rPr lang="it-IT" sz="1800" dirty="0"/>
              <a:t> </a:t>
            </a:r>
            <a:r>
              <a:rPr lang="it-IT" sz="1800" dirty="0" err="1"/>
              <a:t>approaches</a:t>
            </a:r>
            <a:r>
              <a:rPr lang="it-IT" sz="1800" dirty="0"/>
              <a:t> (e.g. </a:t>
            </a:r>
            <a:r>
              <a:rPr lang="it-IT" sz="1800" dirty="0" err="1"/>
              <a:t>patents</a:t>
            </a:r>
            <a:r>
              <a:rPr lang="it-IT" sz="1800" dirty="0"/>
              <a:t>) and </a:t>
            </a:r>
            <a:r>
              <a:rPr lang="it-IT" sz="1800" dirty="0" err="1"/>
              <a:t>less</a:t>
            </a:r>
            <a:r>
              <a:rPr lang="it-IT" sz="1800" dirty="0"/>
              <a:t> </a:t>
            </a:r>
            <a:r>
              <a:rPr lang="it-IT" sz="1800" dirty="0" err="1"/>
              <a:t>conventional</a:t>
            </a:r>
            <a:r>
              <a:rPr lang="it-IT" sz="1800" dirty="0"/>
              <a:t> </a:t>
            </a:r>
            <a:r>
              <a:rPr lang="it-IT" sz="1800" dirty="0" err="1"/>
              <a:t>ones</a:t>
            </a:r>
            <a:r>
              <a:rPr lang="it-IT" sz="1800" dirty="0"/>
              <a:t>, </a:t>
            </a:r>
            <a:r>
              <a:rPr lang="it-IT" sz="1800" dirty="0" err="1"/>
              <a:t>such</a:t>
            </a:r>
            <a:r>
              <a:rPr lang="it-IT" sz="1800" dirty="0"/>
              <a:t> </a:t>
            </a:r>
            <a:r>
              <a:rPr lang="it-IT" sz="1800" dirty="0" err="1"/>
              <a:t>as</a:t>
            </a:r>
            <a:r>
              <a:rPr lang="it-IT" sz="1800" dirty="0"/>
              <a:t> open-</a:t>
            </a:r>
            <a:r>
              <a:rPr lang="it-IT" sz="1800" dirty="0" err="1"/>
              <a:t>access</a:t>
            </a:r>
            <a:r>
              <a:rPr lang="it-IT" sz="1800" dirty="0"/>
              <a:t> </a:t>
            </a:r>
            <a:r>
              <a:rPr lang="it-IT" sz="1800" dirty="0" err="1"/>
              <a:t>licensing</a:t>
            </a:r>
            <a:r>
              <a:rPr lang="it-IT" sz="1800" dirty="0"/>
              <a:t> </a:t>
            </a:r>
            <a:r>
              <a:rPr lang="it-IT" sz="1800" dirty="0" err="1"/>
              <a:t>schemes</a:t>
            </a:r>
            <a:r>
              <a:rPr lang="it-IT" sz="1800" dirty="0"/>
              <a:t> (e.g. CERN Open Hardware </a:t>
            </a:r>
            <a:r>
              <a:rPr lang="it-IT" sz="1800" dirty="0" err="1"/>
              <a:t>Licence</a:t>
            </a:r>
            <a:r>
              <a:rPr lang="it-IT" sz="1800" dirty="0"/>
              <a:t>)</a:t>
            </a:r>
          </a:p>
          <a:p>
            <a:endParaRPr lang="it-IT" sz="2000" dirty="0"/>
          </a:p>
          <a:p>
            <a:r>
              <a:rPr lang="it-IT" sz="2000" dirty="0" err="1"/>
              <a:t>Proactively</a:t>
            </a:r>
            <a:r>
              <a:rPr lang="it-IT" sz="2000" dirty="0"/>
              <a:t> </a:t>
            </a:r>
            <a:r>
              <a:rPr lang="it-IT" sz="2000" dirty="0" err="1"/>
              <a:t>promote</a:t>
            </a:r>
            <a:r>
              <a:rPr lang="it-IT" sz="2000" dirty="0"/>
              <a:t> the </a:t>
            </a:r>
            <a:r>
              <a:rPr lang="it-IT" sz="2000" dirty="0" err="1"/>
              <a:t>selected</a:t>
            </a:r>
            <a:r>
              <a:rPr lang="it-IT" sz="2000" dirty="0"/>
              <a:t> </a:t>
            </a:r>
            <a:r>
              <a:rPr lang="it-IT" sz="2000" dirty="0" err="1"/>
              <a:t>technology</a:t>
            </a:r>
            <a:r>
              <a:rPr lang="it-IT" sz="2000" dirty="0"/>
              <a:t> </a:t>
            </a:r>
            <a:r>
              <a:rPr lang="it-IT" sz="2000" dirty="0" err="1"/>
              <a:t>innovations</a:t>
            </a:r>
            <a:r>
              <a:rPr lang="it-IT" sz="2000" dirty="0"/>
              <a:t> to </a:t>
            </a:r>
            <a:r>
              <a:rPr lang="it-IT" sz="2000" dirty="0" err="1"/>
              <a:t>gather</a:t>
            </a:r>
            <a:r>
              <a:rPr lang="it-IT" sz="2000" dirty="0"/>
              <a:t> industrial </a:t>
            </a:r>
            <a:r>
              <a:rPr lang="it-IT" sz="2000" dirty="0" err="1"/>
              <a:t>interest</a:t>
            </a:r>
            <a:r>
              <a:rPr lang="it-IT" sz="2000" dirty="0"/>
              <a:t> and feedback</a:t>
            </a:r>
          </a:p>
          <a:p>
            <a:endParaRPr lang="it-IT" sz="2000" dirty="0"/>
          </a:p>
          <a:p>
            <a:r>
              <a:rPr lang="it-IT" sz="2000" dirty="0" err="1"/>
              <a:t>Build</a:t>
            </a:r>
            <a:r>
              <a:rPr lang="it-IT" sz="2000" dirty="0"/>
              <a:t> an </a:t>
            </a:r>
            <a:r>
              <a:rPr lang="it-IT" sz="2000" dirty="0" err="1"/>
              <a:t>innovation</a:t>
            </a:r>
            <a:r>
              <a:rPr lang="it-IT" sz="2000" dirty="0"/>
              <a:t> </a:t>
            </a:r>
            <a:r>
              <a:rPr lang="it-IT" sz="2000" dirty="0" err="1"/>
              <a:t>ecosystem</a:t>
            </a:r>
            <a:r>
              <a:rPr lang="it-IT" sz="2000" dirty="0"/>
              <a:t> by </a:t>
            </a:r>
            <a:r>
              <a:rPr lang="it-IT" sz="2000" dirty="0" err="1"/>
              <a:t>establishing</a:t>
            </a:r>
            <a:r>
              <a:rPr lang="it-IT" sz="2000" dirty="0"/>
              <a:t> </a:t>
            </a:r>
            <a:r>
              <a:rPr lang="it-IT" sz="2000" dirty="0" err="1"/>
              <a:t>relationships</a:t>
            </a:r>
            <a:r>
              <a:rPr lang="it-IT" sz="2000" dirty="0"/>
              <a:t> with </a:t>
            </a:r>
            <a:r>
              <a:rPr lang="it-IT" sz="2000" dirty="0" err="1"/>
              <a:t>relevant</a:t>
            </a:r>
            <a:r>
              <a:rPr lang="it-IT" sz="2000" dirty="0"/>
              <a:t> industrial </a:t>
            </a:r>
            <a:r>
              <a:rPr lang="it-IT" sz="2000" dirty="0" err="1"/>
              <a:t>actors</a:t>
            </a:r>
            <a:r>
              <a:rPr lang="it-IT" sz="2000" dirty="0"/>
              <a:t> in </a:t>
            </a:r>
            <a:r>
              <a:rPr lang="it-IT" sz="2000" dirty="0" err="1"/>
              <a:t>order</a:t>
            </a:r>
            <a:r>
              <a:rPr lang="it-IT" sz="2000" dirty="0"/>
              <a:t> to </a:t>
            </a:r>
            <a:r>
              <a:rPr lang="it-IT" sz="2000" dirty="0" err="1"/>
              <a:t>successfully</a:t>
            </a:r>
            <a:r>
              <a:rPr lang="it-IT" sz="2000" dirty="0"/>
              <a:t> </a:t>
            </a:r>
            <a:r>
              <a:rPr lang="it-IT" sz="2000" dirty="0" err="1"/>
              <a:t>industrialise</a:t>
            </a:r>
            <a:r>
              <a:rPr lang="it-IT" sz="2000" dirty="0"/>
              <a:t> the </a:t>
            </a:r>
            <a:r>
              <a:rPr lang="it-IT" sz="2000" dirty="0" err="1"/>
              <a:t>HITRIplus</a:t>
            </a:r>
            <a:r>
              <a:rPr lang="it-IT" sz="2000" dirty="0"/>
              <a:t> </a:t>
            </a:r>
            <a:r>
              <a:rPr lang="it-IT" sz="2000" dirty="0" err="1"/>
              <a:t>technologies</a:t>
            </a:r>
            <a:r>
              <a:rPr lang="it-IT" sz="2000" dirty="0"/>
              <a:t> and by </a:t>
            </a:r>
            <a:r>
              <a:rPr lang="it-IT" sz="2000" dirty="0" err="1"/>
              <a:t>liaising</a:t>
            </a:r>
            <a:r>
              <a:rPr lang="it-IT" sz="2000" dirty="0"/>
              <a:t> with </a:t>
            </a:r>
            <a:r>
              <a:rPr lang="it-IT" sz="2000" dirty="0" err="1"/>
              <a:t>entrepreneurship</a:t>
            </a:r>
            <a:r>
              <a:rPr lang="it-IT" sz="2000" dirty="0"/>
              <a:t> </a:t>
            </a:r>
            <a:r>
              <a:rPr lang="it-IT" sz="2000" dirty="0" err="1"/>
              <a:t>programmes</a:t>
            </a:r>
            <a:endParaRPr lang="it-IT" sz="2000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142D-BD89-47A5-90E8-E8D194688716}" type="datetime1">
              <a:rPr lang="it-IT" smtClean="0"/>
              <a:t>13/10/21</a:t>
            </a:fld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5</a:t>
            </a:fld>
            <a:endParaRPr lang="it-IT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4CF52EA-5BF1-8143-B82C-8AA25C780E9E}"/>
              </a:ext>
            </a:extLst>
          </p:cNvPr>
          <p:cNvCxnSpPr>
            <a:cxnSpLocks/>
          </p:cNvCxnSpPr>
          <p:nvPr/>
        </p:nvCxnSpPr>
        <p:spPr>
          <a:xfrm>
            <a:off x="332814" y="932774"/>
            <a:ext cx="7966359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0836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732A3-A48B-A64B-91D6-81D2C3855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70" y="-240527"/>
            <a:ext cx="12072730" cy="1450757"/>
          </a:xfrm>
        </p:spPr>
        <p:txBody>
          <a:bodyPr/>
          <a:lstStyle/>
          <a:p>
            <a:r>
              <a:rPr lang="en-FR" dirty="0"/>
              <a:t>WP4: 3 partners with dedicated and experienced Tech Transfer groups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111AE3-DF12-A04C-8E34-95B64E704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13/10/21</a:t>
            </a:fld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2E2A2F-C92F-514E-A73A-E8C120EE0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6</a:t>
            </a:fld>
            <a:endParaRPr lang="it-IT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CAFC9A9-5E88-EA4F-A047-F8CE3EE5E9F8}"/>
              </a:ext>
            </a:extLst>
          </p:cNvPr>
          <p:cNvCxnSpPr>
            <a:cxnSpLocks/>
          </p:cNvCxnSpPr>
          <p:nvPr/>
        </p:nvCxnSpPr>
        <p:spPr>
          <a:xfrm>
            <a:off x="213544" y="843322"/>
            <a:ext cx="1154444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C645CAA6-3A3B-3E41-8A68-C6ABC6510D0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69750">
            <a:off x="213544" y="1758209"/>
            <a:ext cx="4873455" cy="35980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D3FE2D2-B555-8940-8DF1-EE67BA78B93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7365" y="1207262"/>
            <a:ext cx="4236803" cy="35561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2DD2BE8-D8FD-DB4E-97CA-8729641D982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55575">
            <a:off x="7777436" y="1786544"/>
            <a:ext cx="4299309" cy="3656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843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9821" y="-148731"/>
            <a:ext cx="11073409" cy="1450757"/>
          </a:xfrm>
        </p:spPr>
        <p:txBody>
          <a:bodyPr/>
          <a:lstStyle/>
          <a:p>
            <a:r>
              <a:rPr lang="it-IT" dirty="0"/>
              <a:t>Three </a:t>
            </a:r>
            <a:r>
              <a:rPr lang="it-IT" dirty="0" err="1"/>
              <a:t>main</a:t>
            </a:r>
            <a:r>
              <a:rPr lang="it-IT" dirty="0"/>
              <a:t> </a:t>
            </a:r>
            <a:r>
              <a:rPr lang="it-IT" dirty="0" err="1"/>
              <a:t>tasks</a:t>
            </a:r>
            <a:r>
              <a:rPr lang="it-IT" dirty="0"/>
              <a:t> to </a:t>
            </a:r>
            <a:r>
              <a:rPr lang="it-IT" dirty="0" err="1"/>
              <a:t>achieve</a:t>
            </a:r>
            <a:r>
              <a:rPr lang="it-IT" dirty="0"/>
              <a:t> the </a:t>
            </a:r>
            <a:r>
              <a:rPr lang="it-IT" dirty="0" err="1"/>
              <a:t>objectives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8478" y="1302026"/>
            <a:ext cx="11867321" cy="4303644"/>
          </a:xfrm>
        </p:spPr>
        <p:txBody>
          <a:bodyPr>
            <a:normAutofit/>
          </a:bodyPr>
          <a:lstStyle/>
          <a:p>
            <a:r>
              <a:rPr lang="it-IT" sz="2800" dirty="0"/>
              <a:t>Task 4.1: Technology </a:t>
            </a:r>
            <a:r>
              <a:rPr lang="it-IT" sz="2800" dirty="0" err="1"/>
              <a:t>overview</a:t>
            </a:r>
            <a:r>
              <a:rPr lang="it-IT" sz="2800" dirty="0"/>
              <a:t>/</a:t>
            </a:r>
            <a:r>
              <a:rPr lang="it-IT" sz="2800" dirty="0" err="1"/>
              <a:t>assessment</a:t>
            </a:r>
            <a:r>
              <a:rPr lang="it-IT" sz="2800" dirty="0"/>
              <a:t> (</a:t>
            </a:r>
            <a:r>
              <a:rPr lang="it-IT" sz="2800" u="sng" dirty="0"/>
              <a:t>CERN</a:t>
            </a:r>
            <a:r>
              <a:rPr lang="it-IT" sz="2800" dirty="0"/>
              <a:t>, GSI, INFN)</a:t>
            </a:r>
          </a:p>
          <a:p>
            <a:endParaRPr lang="it-IT" sz="2800" dirty="0"/>
          </a:p>
          <a:p>
            <a:r>
              <a:rPr lang="it-IT" sz="2800" dirty="0"/>
              <a:t>Task 4.2: Technology promotion (</a:t>
            </a:r>
            <a:r>
              <a:rPr lang="it-IT" sz="2800" u="sng" dirty="0"/>
              <a:t>GSI</a:t>
            </a:r>
            <a:r>
              <a:rPr lang="it-IT" sz="2800" dirty="0"/>
              <a:t>, CERN, INFN)</a:t>
            </a:r>
          </a:p>
          <a:p>
            <a:endParaRPr lang="it-IT" sz="2800" dirty="0"/>
          </a:p>
          <a:p>
            <a:r>
              <a:rPr lang="it-IT" sz="2800" dirty="0"/>
              <a:t>Task 4.3: Technology </a:t>
            </a:r>
            <a:r>
              <a:rPr lang="it-IT" sz="2800" dirty="0" err="1"/>
              <a:t>matching</a:t>
            </a:r>
            <a:r>
              <a:rPr lang="it-IT" sz="2800" dirty="0"/>
              <a:t> (</a:t>
            </a:r>
            <a:r>
              <a:rPr lang="it-IT" sz="2800" u="sng" dirty="0"/>
              <a:t>INFN</a:t>
            </a:r>
            <a:r>
              <a:rPr lang="it-IT" sz="2800" dirty="0"/>
              <a:t>, CERN, GSI)</a:t>
            </a:r>
          </a:p>
          <a:p>
            <a:pPr marL="0" indent="0">
              <a:buNone/>
            </a:pPr>
            <a:endParaRPr lang="it-IT" sz="2800" dirty="0"/>
          </a:p>
          <a:p>
            <a:pPr marL="0" indent="0">
              <a:buNone/>
            </a:pPr>
            <a:r>
              <a:rPr lang="it-IT" sz="2800" dirty="0" err="1"/>
              <a:t>HITRIplus</a:t>
            </a:r>
            <a:r>
              <a:rPr lang="it-IT" sz="2800" dirty="0"/>
              <a:t> Technology </a:t>
            </a:r>
            <a:r>
              <a:rPr lang="it-IT" sz="2800" dirty="0" err="1"/>
              <a:t>Overview</a:t>
            </a:r>
            <a:r>
              <a:rPr lang="it-IT" sz="2800" dirty="0"/>
              <a:t> </a:t>
            </a:r>
            <a:r>
              <a:rPr lang="it-IT" sz="2800" dirty="0" err="1"/>
              <a:t>committee</a:t>
            </a:r>
            <a:r>
              <a:rPr lang="it-IT" sz="2800" dirty="0"/>
              <a:t>: </a:t>
            </a:r>
            <a:br>
              <a:rPr lang="it-IT" sz="2800" dirty="0"/>
            </a:br>
            <a:r>
              <a:rPr lang="it-IT" sz="2800" dirty="0"/>
              <a:t>WP4 </a:t>
            </a:r>
            <a:r>
              <a:rPr lang="it-IT" sz="2800" dirty="0" err="1"/>
              <a:t>members</a:t>
            </a:r>
            <a:r>
              <a:rPr lang="it-IT" sz="2800" dirty="0"/>
              <a:t> + WP7-12 </a:t>
            </a:r>
            <a:r>
              <a:rPr lang="it-IT" sz="2800" dirty="0" err="1"/>
              <a:t>leaders</a:t>
            </a:r>
            <a:endParaRPr lang="it-IT" sz="2800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142D-BD89-47A5-90E8-E8D194688716}" type="datetime1">
              <a:rPr lang="it-IT" smtClean="0"/>
              <a:t>13/10/21</a:t>
            </a:fld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7</a:t>
            </a:fld>
            <a:endParaRPr lang="it-IT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4CF52EA-5BF1-8143-B82C-8AA25C780E9E}"/>
              </a:ext>
            </a:extLst>
          </p:cNvPr>
          <p:cNvCxnSpPr>
            <a:cxnSpLocks/>
          </p:cNvCxnSpPr>
          <p:nvPr/>
        </p:nvCxnSpPr>
        <p:spPr>
          <a:xfrm>
            <a:off x="332814" y="932774"/>
            <a:ext cx="7966359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395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9821" y="-148731"/>
            <a:ext cx="11073409" cy="1450757"/>
          </a:xfrm>
        </p:spPr>
        <p:txBody>
          <a:bodyPr/>
          <a:lstStyle/>
          <a:p>
            <a:r>
              <a:rPr lang="it-IT" sz="3200" dirty="0"/>
              <a:t>Task 4.1: Technology </a:t>
            </a:r>
            <a:r>
              <a:rPr lang="it-IT" sz="3200" dirty="0" err="1"/>
              <a:t>overview</a:t>
            </a:r>
            <a:r>
              <a:rPr lang="it-IT" sz="3200" dirty="0"/>
              <a:t>/</a:t>
            </a:r>
            <a:r>
              <a:rPr lang="it-IT" sz="3200" dirty="0" err="1"/>
              <a:t>assessment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8478" y="1302026"/>
            <a:ext cx="11867321" cy="4303644"/>
          </a:xfrm>
        </p:spPr>
        <p:txBody>
          <a:bodyPr>
            <a:normAutofit/>
          </a:bodyPr>
          <a:lstStyle/>
          <a:p>
            <a:r>
              <a:rPr lang="en-GB" sz="2800" dirty="0"/>
              <a:t>“Inventory” of the innovations developed in </a:t>
            </a:r>
            <a:r>
              <a:rPr lang="en-GB" sz="2800" dirty="0" err="1"/>
              <a:t>HITRIplus</a:t>
            </a:r>
            <a:endParaRPr lang="en-GB" sz="2800" dirty="0"/>
          </a:p>
          <a:p>
            <a:r>
              <a:rPr lang="en-GB" sz="2800" dirty="0"/>
              <a:t>Advice on IP matters, including patentability</a:t>
            </a:r>
          </a:p>
          <a:p>
            <a:r>
              <a:rPr lang="en-GB" sz="2800" dirty="0"/>
              <a:t>Evaluate optimal tech transfer routes</a:t>
            </a:r>
          </a:p>
          <a:p>
            <a:r>
              <a:rPr lang="en-GB" sz="2800" dirty="0"/>
              <a:t>Identify key industrial players</a:t>
            </a:r>
          </a:p>
          <a:p>
            <a:r>
              <a:rPr lang="en-GB" sz="2800" dirty="0"/>
              <a:t>Provide recommendations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142D-BD89-47A5-90E8-E8D194688716}" type="datetime1">
              <a:rPr lang="it-IT" smtClean="0"/>
              <a:t>13/10/21</a:t>
            </a:fld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8</a:t>
            </a:fld>
            <a:endParaRPr lang="it-IT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4CF52EA-5BF1-8143-B82C-8AA25C780E9E}"/>
              </a:ext>
            </a:extLst>
          </p:cNvPr>
          <p:cNvCxnSpPr>
            <a:cxnSpLocks/>
          </p:cNvCxnSpPr>
          <p:nvPr/>
        </p:nvCxnSpPr>
        <p:spPr>
          <a:xfrm>
            <a:off x="332814" y="932774"/>
            <a:ext cx="7966359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3069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9821" y="-148731"/>
            <a:ext cx="11073409" cy="1450757"/>
          </a:xfrm>
        </p:spPr>
        <p:txBody>
          <a:bodyPr/>
          <a:lstStyle/>
          <a:p>
            <a:r>
              <a:rPr lang="it-IT" dirty="0"/>
              <a:t>Task 4.2: Technology promotion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8478" y="1302026"/>
            <a:ext cx="11867321" cy="4303644"/>
          </a:xfrm>
        </p:spPr>
        <p:txBody>
          <a:bodyPr>
            <a:normAutofit/>
          </a:bodyPr>
          <a:lstStyle/>
          <a:p>
            <a:r>
              <a:rPr lang="en-GB" sz="2800" dirty="0"/>
              <a:t>Develop “value propositions” </a:t>
            </a:r>
          </a:p>
          <a:p>
            <a:r>
              <a:rPr lang="en-GB" sz="2800" dirty="0"/>
              <a:t>Ensure tech promotion 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142D-BD89-47A5-90E8-E8D194688716}" type="datetime1">
              <a:rPr lang="it-IT" smtClean="0"/>
              <a:t>13/10/21</a:t>
            </a:fld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9</a:t>
            </a:fld>
            <a:endParaRPr lang="it-IT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4CF52EA-5BF1-8143-B82C-8AA25C780E9E}"/>
              </a:ext>
            </a:extLst>
          </p:cNvPr>
          <p:cNvCxnSpPr>
            <a:cxnSpLocks/>
          </p:cNvCxnSpPr>
          <p:nvPr/>
        </p:nvCxnSpPr>
        <p:spPr>
          <a:xfrm>
            <a:off x="332814" y="932774"/>
            <a:ext cx="7966359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2B48FB71-D19E-8C4C-9588-4ACAA4C121A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31029">
            <a:off x="5781839" y="528789"/>
            <a:ext cx="6443513" cy="306330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B8C9AD-8EDD-494B-ACEF-B405B304AD4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2298">
            <a:off x="964932" y="2826710"/>
            <a:ext cx="6212305" cy="322418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58593079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657</TotalTime>
  <Words>594</Words>
  <Application>Microsoft Macintosh PowerPoint</Application>
  <PresentationFormat>Widescreen</PresentationFormat>
  <Paragraphs>92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Retrospettivo</vt:lpstr>
      <vt:lpstr>WP4 - NA3 - Innovation, technology transfer, industry relation</vt:lpstr>
      <vt:lpstr>Work Packages Organization</vt:lpstr>
      <vt:lpstr>The industrial landscape today</vt:lpstr>
      <vt:lpstr>WP4:  devise and implement  a ROADMAP for  the INDUSTRIALISATION of the HITRIplus TECHNOLOGIES</vt:lpstr>
      <vt:lpstr>Objectives</vt:lpstr>
      <vt:lpstr>WP4: 3 partners with dedicated and experienced Tech Transfer groups</vt:lpstr>
      <vt:lpstr>Three main tasks to achieve the objectives</vt:lpstr>
      <vt:lpstr>Task 4.1: Technology overview/assessment</vt:lpstr>
      <vt:lpstr>Task 4.2: Technology promotion </vt:lpstr>
      <vt:lpstr>Task 4.3: Technology matching</vt:lpstr>
      <vt:lpstr>Deliverables</vt:lpstr>
      <vt:lpstr>Milestones</vt:lpstr>
      <vt:lpstr>Technology Overview Committee (TOC)</vt:lpstr>
      <vt:lpstr>TOC Organization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Manuela Cirilli</cp:lastModifiedBy>
  <cp:revision>42</cp:revision>
  <dcterms:created xsi:type="dcterms:W3CDTF">2021-02-25T08:52:29Z</dcterms:created>
  <dcterms:modified xsi:type="dcterms:W3CDTF">2021-10-13T08:56:54Z</dcterms:modified>
</cp:coreProperties>
</file>