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90" r:id="rId3"/>
    <p:sldId id="291" r:id="rId4"/>
    <p:sldId id="296" r:id="rId5"/>
    <p:sldId id="303" r:id="rId6"/>
    <p:sldId id="301" r:id="rId7"/>
    <p:sldId id="302" r:id="rId8"/>
    <p:sldId id="632" r:id="rId9"/>
    <p:sldId id="306" r:id="rId10"/>
    <p:sldId id="630" r:id="rId11"/>
    <p:sldId id="631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84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65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96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8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85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1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Hélène Mainaud Durand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acman.web.cern.ch/pacman/" TargetMode="External"/><Relationship Id="rId5" Type="http://schemas.openxmlformats.org/officeDocument/2006/relationships/hyperlink" Target="https://cds.cern.ch/record/2289681/files/tupik098.pdf" TargetMode="External"/><Relationship Id="rId4" Type="http://schemas.openxmlformats.org/officeDocument/2006/relationships/hyperlink" Target="https://accelconf.web.cern.ch/IPAC2013/papers/wepme046.pdf" TargetMode="External"/><Relationship Id="rId9" Type="http://schemas.openxmlformats.org/officeDocument/2006/relationships/hyperlink" Target="https://home.cern/science/accelerators/compact-linear-collide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uoncollider.web.cern.ch/welcome-page-muon-collider-websit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29.tiff"/><Relationship Id="rId3" Type="http://schemas.openxmlformats.org/officeDocument/2006/relationships/image" Target="../media/image19.jpeg"/><Relationship Id="rId21" Type="http://schemas.openxmlformats.org/officeDocument/2006/relationships/image" Target="../media/image31.png"/><Relationship Id="rId7" Type="http://schemas.openxmlformats.org/officeDocument/2006/relationships/image" Target="../media/image13.jpeg"/><Relationship Id="rId12" Type="http://schemas.openxmlformats.org/officeDocument/2006/relationships/image" Target="../media/image24.jpeg"/><Relationship Id="rId17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27.png"/><Relationship Id="rId20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23.png"/><Relationship Id="rId5" Type="http://schemas.openxmlformats.org/officeDocument/2006/relationships/image" Target="../media/image11.jpeg"/><Relationship Id="rId15" Type="http://schemas.openxmlformats.org/officeDocument/2006/relationships/image" Target="../media/image26.jpeg"/><Relationship Id="rId10" Type="http://schemas.openxmlformats.org/officeDocument/2006/relationships/image" Target="../media/image22.png"/><Relationship Id="rId19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21.jpe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accelerators/future-circular-collid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Introduction to the GM group and </a:t>
            </a:r>
            <a:r>
              <a:rPr lang="fr-CH" dirty="0" err="1"/>
              <a:t>its</a:t>
            </a:r>
            <a:r>
              <a:rPr lang="fr-CH" dirty="0"/>
              <a:t> challenges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Hélène Mainaud Durand</a:t>
            </a:r>
          </a:p>
          <a:p>
            <a:pPr algn="l"/>
            <a:r>
              <a:rPr lang="en-US" sz="1800" dirty="0"/>
              <a:t>28/11/2021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247410" cy="365125"/>
          </a:xfrm>
        </p:spPr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83C1356-6F3E-4F14-8BE6-4047817A66D3}"/>
              </a:ext>
            </a:extLst>
          </p:cNvPr>
          <p:cNvSpPr txBox="1">
            <a:spLocks/>
          </p:cNvSpPr>
          <p:nvPr/>
        </p:nvSpPr>
        <p:spPr>
          <a:xfrm>
            <a:off x="407988" y="1551660"/>
            <a:ext cx="5770621" cy="265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Compact LInear Collider (CLIC).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2DCD42E-C077-4E4C-BD50-CC8F63CA1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929706"/>
            <a:ext cx="6189017" cy="1482144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DAE3990-A23A-4365-B063-58FD5999D9B5}"/>
              </a:ext>
            </a:extLst>
          </p:cNvPr>
          <p:cNvSpPr txBox="1">
            <a:spLocks/>
          </p:cNvSpPr>
          <p:nvPr/>
        </p:nvSpPr>
        <p:spPr>
          <a:xfrm>
            <a:off x="6691356" y="1551660"/>
            <a:ext cx="5325781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For a 3 </a:t>
            </a:r>
            <a:r>
              <a:rPr lang="en-US" altLang="fr-FR" sz="1800" b="0" dirty="0" err="1"/>
              <a:t>TeV</a:t>
            </a:r>
            <a:r>
              <a:rPr lang="en-US" altLang="fr-FR" sz="1800" b="0" dirty="0"/>
              <a:t> configuration: 20 000 modules.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Considering the number of components to be aligned, ground motion and tight tolerances of alignment (micron level) – &gt; active pre-alignment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Active pre-alignment means: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Continuous determination of the position of all components using alignment sensors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Remote adjustment (when the position is above thresholds) using actuators.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Different methods already developed: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To pre-align the components on a girder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To align the girders over hundreds of meters within a micrometric accuracy.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See interesting links here: </a:t>
            </a:r>
            <a:r>
              <a:rPr lang="en-US" altLang="fr-FR" sz="1500" dirty="0">
                <a:hlinkClick r:id="rId4"/>
              </a:rPr>
              <a:t>LINK1</a:t>
            </a:r>
            <a:r>
              <a:rPr lang="en-US" altLang="fr-FR" sz="1500" dirty="0"/>
              <a:t>, </a:t>
            </a:r>
            <a:r>
              <a:rPr lang="en-US" altLang="fr-FR" sz="1500" dirty="0">
                <a:hlinkClick r:id="rId5"/>
              </a:rPr>
              <a:t>LINK2</a:t>
            </a:r>
            <a:r>
              <a:rPr lang="en-US" altLang="fr-FR" sz="1500" dirty="0"/>
              <a:t>, </a:t>
            </a:r>
            <a:r>
              <a:rPr lang="en-US" altLang="fr-FR" sz="1500" dirty="0">
                <a:hlinkClick r:id="rId6"/>
              </a:rPr>
              <a:t>PACMAN</a:t>
            </a: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b="0" dirty="0"/>
          </a:p>
          <a:p>
            <a:endParaRPr lang="en-US" altLang="fr-FR" sz="1800" b="0" dirty="0"/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CAF782-0A9C-485D-B998-B6B9C25FDB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8" y="3564500"/>
            <a:ext cx="3529890" cy="2633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AC42205-177A-47E8-89E0-F3674A234F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7166" y="3524176"/>
            <a:ext cx="2389839" cy="24690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756578-151C-4557-A327-CD37ED543C77}"/>
              </a:ext>
            </a:extLst>
          </p:cNvPr>
          <p:cNvSpPr txBox="1"/>
          <p:nvPr/>
        </p:nvSpPr>
        <p:spPr>
          <a:xfrm>
            <a:off x="4496660" y="1222855"/>
            <a:ext cx="13572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>
                <a:hlinkClick r:id="rId9"/>
              </a:rPr>
              <a:t>WEBSITE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9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755D1722-12AE-4E81-A9FB-7E0E8F454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00" y="14480"/>
            <a:ext cx="8140075" cy="41354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247410" cy="365125"/>
          </a:xfrm>
        </p:spPr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D1645F6-ABB3-49B6-8E7C-4B7A221B0EFC}"/>
              </a:ext>
            </a:extLst>
          </p:cNvPr>
          <p:cNvSpPr txBox="1">
            <a:spLocks/>
          </p:cNvSpPr>
          <p:nvPr/>
        </p:nvSpPr>
        <p:spPr>
          <a:xfrm>
            <a:off x="550998" y="1396478"/>
            <a:ext cx="3171790" cy="265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Muon Collider. </a:t>
            </a:r>
            <a:r>
              <a:rPr lang="en-GB" dirty="0">
                <a:hlinkClick r:id="rId4"/>
              </a:rPr>
              <a:t>WEBSITE</a:t>
            </a:r>
            <a:endParaRPr lang="en-GB" dirty="0"/>
          </a:p>
          <a:p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95BB5D08-7968-4E69-B7EF-F37574E2FAF2}"/>
              </a:ext>
            </a:extLst>
          </p:cNvPr>
          <p:cNvSpPr txBox="1">
            <a:spLocks/>
          </p:cNvSpPr>
          <p:nvPr/>
        </p:nvSpPr>
        <p:spPr>
          <a:xfrm>
            <a:off x="550998" y="4370019"/>
            <a:ext cx="10755088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New study at CERN </a:t>
            </a:r>
            <a:r>
              <a:rPr lang="en-US" altLang="fr-FR" sz="1800" dirty="0"/>
              <a:t>at a conceptual design stage</a:t>
            </a:r>
            <a:r>
              <a:rPr lang="en-US" altLang="fr-FR" sz="1800" b="0" dirty="0"/>
              <a:t>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Offer great potential for high energy physics (muon accelerated without limitation from synchrotron radiation)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Could fit in the LHC tunnel for example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Challenges: from the short muon lifetime (2.2 µs!) to the difficulty of producing large numbers of muons in bunches with small emittance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83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Présentation du groupe GM – Geodetic Metrology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7A623D1-36B4-4429-AB3F-B63A4CB38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4" y="1493820"/>
            <a:ext cx="1627773" cy="3322608"/>
          </a:xfrm>
          <a:prstGeom prst="rect">
            <a:avLst/>
          </a:prstGeom>
        </p:spPr>
      </p:pic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8A1DFE1C-7A45-4C5D-9147-7E7992EA4E3B}"/>
              </a:ext>
            </a:extLst>
          </p:cNvPr>
          <p:cNvSpPr txBox="1">
            <a:spLocks/>
          </p:cNvSpPr>
          <p:nvPr/>
        </p:nvSpPr>
        <p:spPr>
          <a:xfrm>
            <a:off x="2120664" y="1458007"/>
            <a:ext cx="9668136" cy="48313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ID" sz="1800">
                <a:sym typeface="Wingdings" panose="05000000000000000000" pitchFamily="2" charset="2"/>
              </a:rPr>
              <a:t>The GM group </a:t>
            </a:r>
            <a:r>
              <a:rPr lang="en-ID" sz="1800"/>
              <a:t>provides metrology and alignment for components installed in the accelerators, their beam transfer lines and physics experiments throughout the CERN.</a:t>
            </a:r>
            <a:endParaRPr lang="en-ID" sz="1800">
              <a:sym typeface="Wingdings" panose="05000000000000000000" pitchFamily="2" charset="2"/>
            </a:endParaRP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̴ </a:t>
            </a:r>
            <a:r>
              <a:rPr lang="en-ID">
                <a:sym typeface="Wingdings" panose="05000000000000000000" pitchFamily="2" charset="2"/>
              </a:rPr>
              <a:t> 60 km beam lines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>
                <a:sym typeface="Wingdings" panose="05000000000000000000" pitchFamily="2" charset="2"/>
              </a:rPr>
              <a:t>̴  7500 componants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>
                <a:sym typeface="Wingdings" panose="05000000000000000000" pitchFamily="2" charset="2"/>
              </a:rPr>
              <a:t>20 experiments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>
                <a:sym typeface="Wingdings" panose="05000000000000000000" pitchFamily="2" charset="2"/>
              </a:rPr>
              <a:t>Thousands of sub-detectors</a:t>
            </a:r>
          </a:p>
          <a:p>
            <a:pPr algn="just"/>
            <a:endParaRPr lang="en-ID" sz="1600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F7503FEC-4E6F-4502-A324-6BDE6FB0515F}"/>
              </a:ext>
            </a:extLst>
          </p:cNvPr>
          <p:cNvSpPr txBox="1"/>
          <p:nvPr/>
        </p:nvSpPr>
        <p:spPr>
          <a:xfrm>
            <a:off x="6195257" y="5542781"/>
            <a:ext cx="15022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Permanent monitoring</a:t>
            </a:r>
            <a:endParaRPr lang="fr-CH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420DFBE-EBDB-4216-B5FF-114CA7539090}"/>
              </a:ext>
            </a:extLst>
          </p:cNvPr>
          <p:cNvSpPr txBox="1"/>
          <p:nvPr/>
        </p:nvSpPr>
        <p:spPr>
          <a:xfrm>
            <a:off x="1827301" y="5635255"/>
            <a:ext cx="2099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Geodetic aspects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82FFF856-9278-4B4A-A86C-6E7BA2950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59671" y="2563355"/>
            <a:ext cx="1447904" cy="2895807"/>
          </a:xfrm>
          <a:prstGeom prst="rect">
            <a:avLst/>
          </a:prstGeom>
        </p:spPr>
      </p:pic>
      <p:pic>
        <p:nvPicPr>
          <p:cNvPr id="13" name="Picture 18">
            <a:extLst>
              <a:ext uri="{FF2B5EF4-FFF2-40B4-BE49-F238E27FC236}">
                <a16:creationId xmlns:a16="http://schemas.microsoft.com/office/drawing/2014/main" id="{DEEF7685-45E0-4212-9B84-DADDFCABE6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63" t="6384" r="15873" b="12814"/>
          <a:stretch/>
        </p:blipFill>
        <p:spPr>
          <a:xfrm>
            <a:off x="7840708" y="2563355"/>
            <a:ext cx="2221773" cy="2894138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24FDEEAF-765F-4DC2-B3BB-1A9322E81348}"/>
              </a:ext>
            </a:extLst>
          </p:cNvPr>
          <p:cNvSpPr txBox="1"/>
          <p:nvPr/>
        </p:nvSpPr>
        <p:spPr>
          <a:xfrm>
            <a:off x="7967450" y="5528309"/>
            <a:ext cx="21565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3D </a:t>
            </a:r>
            <a:r>
              <a:rPr lang="fr-CH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geo-referenced</a:t>
            </a:r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scans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E0A05CF2-C623-4E37-A5AB-008B28FE25F1}"/>
              </a:ext>
            </a:extLst>
          </p:cNvPr>
          <p:cNvSpPr txBox="1"/>
          <p:nvPr/>
        </p:nvSpPr>
        <p:spPr>
          <a:xfrm>
            <a:off x="10092531" y="5645147"/>
            <a:ext cx="20994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Database</a:t>
            </a:r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and software</a:t>
            </a:r>
          </a:p>
        </p:txBody>
      </p:sp>
      <p:pic>
        <p:nvPicPr>
          <p:cNvPr id="16" name="Picture 22">
            <a:extLst>
              <a:ext uri="{FF2B5EF4-FFF2-40B4-BE49-F238E27FC236}">
                <a16:creationId xmlns:a16="http://schemas.microsoft.com/office/drawing/2014/main" id="{7E3D3FC7-C289-4B93-89C1-79E7ED388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4241" y="3442642"/>
            <a:ext cx="582497" cy="787052"/>
          </a:xfrm>
          <a:prstGeom prst="rect">
            <a:avLst/>
          </a:prstGeom>
        </p:spPr>
      </p:pic>
      <p:pic>
        <p:nvPicPr>
          <p:cNvPr id="17" name="Image 29">
            <a:extLst>
              <a:ext uri="{FF2B5EF4-FFF2-40B4-BE49-F238E27FC236}">
                <a16:creationId xmlns:a16="http://schemas.microsoft.com/office/drawing/2014/main" id="{3C9CF327-BA40-41E8-AF8B-9824F2ED8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012" y="3941170"/>
            <a:ext cx="1681189" cy="1473286"/>
          </a:xfrm>
          <a:prstGeom prst="rect">
            <a:avLst/>
          </a:prstGeo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B3072D08-A016-4DBB-AC1D-484CCAB2C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3246" y="3937066"/>
            <a:ext cx="475902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FEFE2A3A-59FB-4A42-8CDE-C4A6547A4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4374" y="3275679"/>
            <a:ext cx="407738" cy="43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>
            <a:extLst>
              <a:ext uri="{FF2B5EF4-FFF2-40B4-BE49-F238E27FC236}">
                <a16:creationId xmlns:a16="http://schemas.microsoft.com/office/drawing/2014/main" id="{931960AF-126C-4907-8A9F-EEB1A7A145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11431116" y="2660696"/>
            <a:ext cx="437383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>
            <a:extLst>
              <a:ext uri="{FF2B5EF4-FFF2-40B4-BE49-F238E27FC236}">
                <a16:creationId xmlns:a16="http://schemas.microsoft.com/office/drawing/2014/main" id="{8FBA9FA1-3F27-4769-9CB3-562D3C365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418" y="4627780"/>
            <a:ext cx="40608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2">
            <a:extLst>
              <a:ext uri="{FF2B5EF4-FFF2-40B4-BE49-F238E27FC236}">
                <a16:creationId xmlns:a16="http://schemas.microsoft.com/office/drawing/2014/main" id="{0AE761F0-046F-4D73-82D5-E112A04805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25340" y="2680532"/>
            <a:ext cx="474424" cy="471691"/>
          </a:xfrm>
          <a:prstGeom prst="rect">
            <a:avLst/>
          </a:prstGeom>
        </p:spPr>
      </p:pic>
      <p:pic>
        <p:nvPicPr>
          <p:cNvPr id="24" name="Picture 56">
            <a:extLst>
              <a:ext uri="{FF2B5EF4-FFF2-40B4-BE49-F238E27FC236}">
                <a16:creationId xmlns:a16="http://schemas.microsoft.com/office/drawing/2014/main" id="{5EB2F972-C144-4916-BF92-4335FA8B75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26743" y="4545505"/>
            <a:ext cx="756474" cy="71147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E33414-167F-4EC8-B66D-01A999FCB2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59903" y="3672677"/>
            <a:ext cx="1800382" cy="2010271"/>
          </a:xfrm>
          <a:prstGeom prst="rect">
            <a:avLst/>
          </a:prstGeom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E28435B5-A6EC-43DA-B65B-2FC581D3B427}"/>
              </a:ext>
            </a:extLst>
          </p:cNvPr>
          <p:cNvSpPr txBox="1"/>
          <p:nvPr/>
        </p:nvSpPr>
        <p:spPr>
          <a:xfrm>
            <a:off x="4133449" y="5645147"/>
            <a:ext cx="15022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R&amp;D</a:t>
            </a:r>
            <a:endParaRPr lang="fr-CH" sz="1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10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5AD4FD-4656-4FC7-997B-4808449FD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964362" cy="1065742"/>
          </a:xfrm>
        </p:spPr>
        <p:txBody>
          <a:bodyPr/>
          <a:lstStyle/>
          <a:p>
            <a:r>
              <a:rPr lang="en-GB" dirty="0"/>
              <a:t>Daily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88A25-551D-4EDE-BA03-6C80D3A6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4187-C9B5-4231-80F5-B1C6746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Hélène Mainaud Durand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E82AB-B574-4751-A0E5-F8A36BDD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5CAA6-A1DA-4BE8-838F-337B9767E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83" y="1023919"/>
            <a:ext cx="10827434" cy="48101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FE164C-AE34-4D1E-A796-0C5BD816207A}"/>
              </a:ext>
            </a:extLst>
          </p:cNvPr>
          <p:cNvSpPr/>
          <p:nvPr/>
        </p:nvSpPr>
        <p:spPr>
          <a:xfrm>
            <a:off x="9528166" y="957888"/>
            <a:ext cx="260439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Size of components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D45D48-791B-4290-B3DE-1EEACD27D890}"/>
              </a:ext>
            </a:extLst>
          </p:cNvPr>
          <p:cNvSpPr/>
          <p:nvPr/>
        </p:nvSpPr>
        <p:spPr>
          <a:xfrm>
            <a:off x="9528167" y="1769726"/>
            <a:ext cx="260931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Difficult configuration: </a:t>
            </a:r>
          </a:p>
          <a:p>
            <a:pPr algn="ctr"/>
            <a:r>
              <a:rPr lang="en-HK" dirty="0">
                <a:solidFill>
                  <a:srgbClr val="002060"/>
                </a:solidFill>
              </a:rPr>
              <a:t>Narrow and straight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FD60D7-9C06-4FB3-80FC-2CDB3210FC7C}"/>
              </a:ext>
            </a:extLst>
          </p:cNvPr>
          <p:cNvSpPr/>
          <p:nvPr/>
        </p:nvSpPr>
        <p:spPr>
          <a:xfrm>
            <a:off x="9532689" y="2456714"/>
            <a:ext cx="25964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Underground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25FA3B-9A6A-4FA9-8744-D57D438E47D5}"/>
              </a:ext>
            </a:extLst>
          </p:cNvPr>
          <p:cNvSpPr/>
          <p:nvPr/>
        </p:nvSpPr>
        <p:spPr>
          <a:xfrm>
            <a:off x="9532689" y="2870480"/>
            <a:ext cx="259641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Environment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5E051E-BAFA-4645-AAF8-D87B4E3A4E35}"/>
              </a:ext>
            </a:extLst>
          </p:cNvPr>
          <p:cNvSpPr/>
          <p:nvPr/>
        </p:nvSpPr>
        <p:spPr>
          <a:xfrm>
            <a:off x="9528167" y="3281142"/>
            <a:ext cx="25964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Meas. uncertainties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16354-5F3E-4C28-AD39-FB429A83644E}"/>
              </a:ext>
            </a:extLst>
          </p:cNvPr>
          <p:cNvSpPr/>
          <p:nvPr/>
        </p:nvSpPr>
        <p:spPr>
          <a:xfrm>
            <a:off x="9528166" y="551927"/>
            <a:ext cx="260663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Scale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916271-D803-4D94-AD07-184665E83685}"/>
              </a:ext>
            </a:extLst>
          </p:cNvPr>
          <p:cNvSpPr/>
          <p:nvPr/>
        </p:nvSpPr>
        <p:spPr>
          <a:xfrm>
            <a:off x="9528167" y="1362738"/>
            <a:ext cx="260663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Congested area</a:t>
            </a:r>
          </a:p>
        </p:txBody>
      </p:sp>
    </p:spTree>
    <p:extLst>
      <p:ext uri="{BB962C8B-B14F-4D97-AF65-F5344CB8AC3E}">
        <p14:creationId xmlns:p14="http://schemas.microsoft.com/office/powerpoint/2010/main" val="428306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42ED59-CC0E-4DE1-85FC-E3115760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GM – Geodetic Metrology</a:t>
            </a:r>
            <a:br>
              <a:rPr lang="en-US" dirty="0"/>
            </a:b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DA25A-00C2-49DF-A877-0D9E99E61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AE5D9-8CE1-4A9C-9B19-4779077C1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C3BB9C-975A-4CB1-9F6F-695F012AA505}"/>
              </a:ext>
            </a:extLst>
          </p:cNvPr>
          <p:cNvSpPr/>
          <p:nvPr/>
        </p:nvSpPr>
        <p:spPr bwMode="auto">
          <a:xfrm>
            <a:off x="4874670" y="3301973"/>
            <a:ext cx="1416493" cy="82230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latin typeface="Ubuntu Light" panose="020B0604020202020204" charset="0"/>
              </a:rPr>
              <a:t>GM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latin typeface="Ubuntu Light" panose="020B0604020202020204" charset="0"/>
              </a:rPr>
              <a:t>TOOLBOX</a:t>
            </a:r>
            <a:endParaRPr lang="en-US" sz="1600" b="1" dirty="0">
              <a:latin typeface="Ubuntu Light" panose="020B060402020202020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03C6FC-DCD8-4F82-A399-407B88E7B7B9}"/>
              </a:ext>
            </a:extLst>
          </p:cNvPr>
          <p:cNvCxnSpPr/>
          <p:nvPr/>
        </p:nvCxnSpPr>
        <p:spPr bwMode="auto">
          <a:xfrm flipV="1">
            <a:off x="5639033" y="2790831"/>
            <a:ext cx="0" cy="2698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42A845F-2613-4DC0-BD51-AE8CA42377D7}"/>
              </a:ext>
            </a:extLst>
          </p:cNvPr>
          <p:cNvCxnSpPr/>
          <p:nvPr/>
        </p:nvCxnSpPr>
        <p:spPr bwMode="auto">
          <a:xfrm flipV="1">
            <a:off x="5629516" y="4250120"/>
            <a:ext cx="0" cy="596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37FFDE-29ED-40CF-93A5-C127809C979C}"/>
              </a:ext>
            </a:extLst>
          </p:cNvPr>
          <p:cNvCxnSpPr/>
          <p:nvPr/>
        </p:nvCxnSpPr>
        <p:spPr bwMode="auto">
          <a:xfrm flipH="1">
            <a:off x="6500609" y="3701699"/>
            <a:ext cx="1059463" cy="338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8A88B7-2598-4BC8-8C0E-D0E8CF7452CE}"/>
              </a:ext>
            </a:extLst>
          </p:cNvPr>
          <p:cNvCxnSpPr/>
          <p:nvPr/>
        </p:nvCxnSpPr>
        <p:spPr bwMode="auto">
          <a:xfrm flipH="1">
            <a:off x="3951124" y="3749954"/>
            <a:ext cx="469196" cy="24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2165191-C0D3-4107-8FF8-10AD835F4B0B}"/>
              </a:ext>
            </a:extLst>
          </p:cNvPr>
          <p:cNvSpPr txBox="1"/>
          <p:nvPr/>
        </p:nvSpPr>
        <p:spPr>
          <a:xfrm>
            <a:off x="2655656" y="1436868"/>
            <a:ext cx="20826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Software &amp; database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61447DA-623B-4AB2-8864-6DEDFD18C8B7}"/>
              </a:ext>
            </a:extLst>
          </p:cNvPr>
          <p:cNvCxnSpPr/>
          <p:nvPr/>
        </p:nvCxnSpPr>
        <p:spPr bwMode="auto">
          <a:xfrm flipV="1">
            <a:off x="6416481" y="2798287"/>
            <a:ext cx="297319" cy="5698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72B2BC-38A7-4E6C-AF2F-C913407038EB}"/>
              </a:ext>
            </a:extLst>
          </p:cNvPr>
          <p:cNvCxnSpPr/>
          <p:nvPr/>
        </p:nvCxnSpPr>
        <p:spPr bwMode="auto">
          <a:xfrm flipH="1" flipV="1">
            <a:off x="4630664" y="2756497"/>
            <a:ext cx="357111" cy="3408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AFAA95-CEE7-4CB6-B54E-B20502FD3E67}"/>
              </a:ext>
            </a:extLst>
          </p:cNvPr>
          <p:cNvCxnSpPr/>
          <p:nvPr/>
        </p:nvCxnSpPr>
        <p:spPr bwMode="auto">
          <a:xfrm>
            <a:off x="6332631" y="4028121"/>
            <a:ext cx="815588" cy="87878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15054C1-B69E-4BD0-8B26-14D2E42A81D9}"/>
              </a:ext>
            </a:extLst>
          </p:cNvPr>
          <p:cNvCxnSpPr>
            <a:endCxn id="50" idx="3"/>
          </p:cNvCxnSpPr>
          <p:nvPr/>
        </p:nvCxnSpPr>
        <p:spPr bwMode="auto">
          <a:xfrm flipH="1">
            <a:off x="4001710" y="4150090"/>
            <a:ext cx="905152" cy="6531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Picture 2">
            <a:extLst>
              <a:ext uri="{FF2B5EF4-FFF2-40B4-BE49-F238E27FC236}">
                <a16:creationId xmlns:a16="http://schemas.microsoft.com/office/drawing/2014/main" id="{9C4632BF-5AD8-4625-926D-92603AAF4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570" y="3210173"/>
            <a:ext cx="702322" cy="10954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</p:pic>
      <p:pic>
        <p:nvPicPr>
          <p:cNvPr id="27" name="Picture 2" descr="http://www.dehilster.info/instrumenten/level7/images/wild-na2-gpm3-a.jpg">
            <a:extLst>
              <a:ext uri="{FF2B5EF4-FFF2-40B4-BE49-F238E27FC236}">
                <a16:creationId xmlns:a16="http://schemas.microsoft.com/office/drawing/2014/main" id="{19F93558-9AA4-49FF-AB28-073754BD1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389" y="1696873"/>
            <a:ext cx="877591" cy="71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F953C4FD-F6EF-4898-BF79-7C60F981F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117" y="1875791"/>
            <a:ext cx="475902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5" descr="C:\Program Files\susoft\PCTOPO32\3.02.04\Graphic\Logo.jpg">
            <a:extLst>
              <a:ext uri="{FF2B5EF4-FFF2-40B4-BE49-F238E27FC236}">
                <a16:creationId xmlns:a16="http://schemas.microsoft.com/office/drawing/2014/main" id="{F005B992-B65A-4B92-8634-AF9358581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561" y="1903976"/>
            <a:ext cx="407738" cy="43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7">
            <a:extLst>
              <a:ext uri="{FF2B5EF4-FFF2-40B4-BE49-F238E27FC236}">
                <a16:creationId xmlns:a16="http://schemas.microsoft.com/office/drawing/2014/main" id="{E9A14019-D291-4930-92DC-01C93A93FD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3647092" y="1915661"/>
            <a:ext cx="437383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8AE2DC71-2894-44DA-99B3-2C4A1A9A4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219" y="2436623"/>
            <a:ext cx="40608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DB401C0-9DDB-4C96-BAF9-F24BEFDD9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09455" y="1256341"/>
            <a:ext cx="712564" cy="127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 descr="IMG_4190.jpg">
            <a:extLst>
              <a:ext uri="{FF2B5EF4-FFF2-40B4-BE49-F238E27FC236}">
                <a16:creationId xmlns:a16="http://schemas.microsoft.com/office/drawing/2014/main" id="{88ED3937-6F8D-49EA-8231-B5B4E05FFC4D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45916" y="4962480"/>
            <a:ext cx="1061812" cy="796359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E3E8FA4-80BB-4514-A470-2204841125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63431" y="5003121"/>
            <a:ext cx="1000714" cy="630715"/>
          </a:xfrm>
          <a:prstGeom prst="rect">
            <a:avLst/>
          </a:prstGeom>
        </p:spPr>
      </p:pic>
      <p:pic>
        <p:nvPicPr>
          <p:cNvPr id="35" name="Picture 34" descr="principe_hls3">
            <a:extLst>
              <a:ext uri="{FF2B5EF4-FFF2-40B4-BE49-F238E27FC236}">
                <a16:creationId xmlns:a16="http://schemas.microsoft.com/office/drawing/2014/main" id="{D3087BCA-E917-438A-817C-3A5F52B8D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4234" y="5172898"/>
            <a:ext cx="1009101" cy="51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032" descr="ecarts_a_un_fil">
            <a:extLst>
              <a:ext uri="{FF2B5EF4-FFF2-40B4-BE49-F238E27FC236}">
                <a16:creationId xmlns:a16="http://schemas.microsoft.com/office/drawing/2014/main" id="{121663AE-48B7-47DD-A92B-C93B52637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38367" y="5281161"/>
            <a:ext cx="601333" cy="80959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64791F8-F740-4257-971D-142B562DB6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94797" y="1685891"/>
            <a:ext cx="638849" cy="76012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2FA1528-25A5-4B24-B693-6CFFB90330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49455" y="2416915"/>
            <a:ext cx="474424" cy="471691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49F8635-8184-4880-8C95-5DC715B0FAAE}"/>
              </a:ext>
            </a:extLst>
          </p:cNvPr>
          <p:cNvSpPr txBox="1"/>
          <p:nvPr/>
        </p:nvSpPr>
        <p:spPr>
          <a:xfrm>
            <a:off x="2090996" y="2977097"/>
            <a:ext cx="1922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Ubuntu Light" panose="020B0604020202020204" charset="0"/>
              </a:rPr>
              <a:t>Photogrammetry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123166-4CA0-4F9F-8322-8F5EC1279647}"/>
              </a:ext>
            </a:extLst>
          </p:cNvPr>
          <p:cNvSpPr txBox="1"/>
          <p:nvPr/>
        </p:nvSpPr>
        <p:spPr>
          <a:xfrm>
            <a:off x="5441703" y="933738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Portable CMM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4E07AB-2E91-48A3-AAFF-D1D2955B51DA}"/>
              </a:ext>
            </a:extLst>
          </p:cNvPr>
          <p:cNvSpPr txBox="1"/>
          <p:nvPr/>
        </p:nvSpPr>
        <p:spPr>
          <a:xfrm>
            <a:off x="6344535" y="1339801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Optical &amp; digital levels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AF40FCA-0CD7-43B0-826F-FE0FC0F474C9}"/>
              </a:ext>
            </a:extLst>
          </p:cNvPr>
          <p:cNvSpPr txBox="1"/>
          <p:nvPr/>
        </p:nvSpPr>
        <p:spPr>
          <a:xfrm>
            <a:off x="6974734" y="2928521"/>
            <a:ext cx="2890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Laser trackers &amp; total stations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E446073-B76E-4294-845E-AD2DDE6CF3BB}"/>
              </a:ext>
            </a:extLst>
          </p:cNvPr>
          <p:cNvSpPr txBox="1"/>
          <p:nvPr/>
        </p:nvSpPr>
        <p:spPr>
          <a:xfrm>
            <a:off x="5152310" y="4882219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Alignment sensors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D557B03-01F7-43B3-B31C-A38ED4C56E6B}"/>
              </a:ext>
            </a:extLst>
          </p:cNvPr>
          <p:cNvSpPr txBox="1"/>
          <p:nvPr/>
        </p:nvSpPr>
        <p:spPr>
          <a:xfrm>
            <a:off x="2574716" y="4633927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R&amp;D systems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pic>
        <p:nvPicPr>
          <p:cNvPr id="51" name="Picture 10" descr="IMG_0011.jpg">
            <a:extLst>
              <a:ext uri="{FF2B5EF4-FFF2-40B4-BE49-F238E27FC236}">
                <a16:creationId xmlns:a16="http://schemas.microsoft.com/office/drawing/2014/main" id="{E23AF943-7CB2-40DD-97B4-DB66957F58C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4167" r="4167"/>
          <a:stretch>
            <a:fillRect/>
          </a:stretch>
        </p:blipFill>
        <p:spPr bwMode="auto">
          <a:xfrm>
            <a:off x="2112644" y="3320582"/>
            <a:ext cx="903229" cy="73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9763A15-882D-46CE-9BAB-576DDB538BF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52485" y="3218867"/>
            <a:ext cx="720754" cy="125598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9486A34-F61F-4D0B-B248-58877245457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42345" y="3218867"/>
            <a:ext cx="636280" cy="108674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5D62DFD-6412-4669-8AB8-E15F3A4D732B}"/>
              </a:ext>
            </a:extLst>
          </p:cNvPr>
          <p:cNvPicPr/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1" t="19735" r="61319" b="49121"/>
          <a:stretch/>
        </p:blipFill>
        <p:spPr bwMode="auto">
          <a:xfrm>
            <a:off x="6096000" y="5664846"/>
            <a:ext cx="764689" cy="529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F941779-0A73-481F-A8C4-1DFB11BEBE2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53007" y="1755561"/>
            <a:ext cx="756474" cy="71147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82D2306F-795E-4C34-9429-211A0DB7D16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99236" y="5024069"/>
            <a:ext cx="942388" cy="1219534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DB9F7D20-3323-460E-B273-F99D6A741C3D}"/>
              </a:ext>
            </a:extLst>
          </p:cNvPr>
          <p:cNvSpPr txBox="1"/>
          <p:nvPr/>
        </p:nvSpPr>
        <p:spPr>
          <a:xfrm>
            <a:off x="6762365" y="425289"/>
            <a:ext cx="4839085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2800" b="1" dirty="0">
                <a:latin typeface="+mj-lt"/>
                <a:ea typeface="+mj-ea"/>
                <a:cs typeface="+mj-cs"/>
              </a:rPr>
              <a:t>-- more information 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996BAAF-BA7F-407C-B3C8-D7F15A204B08}"/>
              </a:ext>
            </a:extLst>
          </p:cNvPr>
          <p:cNvSpPr txBox="1"/>
          <p:nvPr/>
        </p:nvSpPr>
        <p:spPr>
          <a:xfrm>
            <a:off x="7255515" y="4696386"/>
            <a:ext cx="1606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Ubuntu Light" panose="020B0604020202020204" charset="0"/>
              </a:rPr>
              <a:t>Laser scanners</a:t>
            </a:r>
            <a:endParaRPr lang="en-US" sz="1600" dirty="0">
              <a:solidFill>
                <a:srgbClr val="002060"/>
              </a:solidFill>
              <a:latin typeface="Ubuntu Light" panose="020B060402020202020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7A66DB5-3574-41BD-B71C-0DC5A9694E4A}"/>
              </a:ext>
            </a:extLst>
          </p:cNvPr>
          <p:cNvSpPr txBox="1"/>
          <p:nvPr/>
        </p:nvSpPr>
        <p:spPr>
          <a:xfrm>
            <a:off x="9639744" y="3203894"/>
            <a:ext cx="235975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/>
              <a:t>Expertise &amp; </a:t>
            </a:r>
            <a:r>
              <a:rPr lang="fr-FR" dirty="0" err="1"/>
              <a:t>consultancy</a:t>
            </a:r>
            <a:endParaRPr lang="fr-FR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D47080-0466-4DFE-8EA6-8AFC8F3460F0}"/>
              </a:ext>
            </a:extLst>
          </p:cNvPr>
          <p:cNvSpPr txBox="1"/>
          <p:nvPr/>
        </p:nvSpPr>
        <p:spPr>
          <a:xfrm>
            <a:off x="9639744" y="5004162"/>
            <a:ext cx="2429425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 err="1"/>
              <a:t>Knowledge</a:t>
            </a:r>
            <a:r>
              <a:rPr lang="fr-FR" dirty="0"/>
              <a:t> </a:t>
            </a:r>
            <a:r>
              <a:rPr lang="fr-FR" dirty="0" err="1"/>
              <a:t>transfer</a:t>
            </a:r>
            <a:endParaRPr lang="fr-FR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38DA80-D409-4DBF-8051-B35064B262C0}"/>
              </a:ext>
            </a:extLst>
          </p:cNvPr>
          <p:cNvSpPr txBox="1"/>
          <p:nvPr/>
        </p:nvSpPr>
        <p:spPr>
          <a:xfrm>
            <a:off x="9639744" y="1441492"/>
            <a:ext cx="235975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/>
              <a:t>Development of </a:t>
            </a:r>
            <a:r>
              <a:rPr lang="fr-FR" dirty="0" err="1"/>
              <a:t>adjustment</a:t>
            </a:r>
            <a:r>
              <a:rPr lang="fr-FR" dirty="0"/>
              <a:t> solutions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29D4F0-9E19-42C9-A6AF-AF540D14C84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115797" y="3267631"/>
            <a:ext cx="523762" cy="84516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4B33FE-B934-479C-BFD8-4428727E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17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44" grpId="0"/>
      <p:bldP spid="45" grpId="0"/>
      <p:bldP spid="46" grpId="0"/>
      <p:bldP spid="47" grpId="0"/>
      <p:bldP spid="49" grpId="0"/>
      <p:bldP spid="50" grpId="0"/>
      <p:bldP spid="48" grpId="0"/>
      <p:bldP spid="64" grpId="0" animBg="1"/>
      <p:bldP spid="65" grpId="0" animBg="1"/>
      <p:bldP spid="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42ED59-CC0E-4DE1-85FC-E3115760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GM – Geodetic Metrology</a:t>
            </a:r>
            <a:br>
              <a:rPr lang="en-US" dirty="0"/>
            </a:b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DA25A-00C2-49DF-A877-0D9E99E61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E425D-EAA5-4473-9662-2F5DDAD27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AE5D9-8CE1-4A9C-9B19-4779077C1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72AA8B-968B-4850-AE58-BB1D27F9BFFC}"/>
              </a:ext>
            </a:extLst>
          </p:cNvPr>
          <p:cNvSpPr txBox="1"/>
          <p:nvPr/>
        </p:nvSpPr>
        <p:spPr>
          <a:xfrm>
            <a:off x="1610248" y="2429229"/>
            <a:ext cx="234407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/>
              <a:t>Finalize LS2 the best as possible &amp; conclude (REX) for LS3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EE00A-1674-4487-B04E-890149CE5602}"/>
              </a:ext>
            </a:extLst>
          </p:cNvPr>
          <p:cNvSpPr txBox="1"/>
          <p:nvPr/>
        </p:nvSpPr>
        <p:spPr>
          <a:xfrm>
            <a:off x="8226865" y="3514636"/>
            <a:ext cx="303580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Make HL-LHC Full Remote Alignment System (FRAS) </a:t>
            </a:r>
          </a:p>
          <a:p>
            <a:pPr algn="ctr"/>
            <a:r>
              <a:rPr lang="en-US" dirty="0"/>
              <a:t>a success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DB1759-E12E-4A4C-9037-84C1FB6A8595}"/>
              </a:ext>
            </a:extLst>
          </p:cNvPr>
          <p:cNvSpPr txBox="1"/>
          <p:nvPr/>
        </p:nvSpPr>
        <p:spPr>
          <a:xfrm>
            <a:off x="4162621" y="5518480"/>
            <a:ext cx="329439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/>
              <a:t>Develop alignment solutions for  the next colliders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6E9CB1-0281-4A1C-8F6B-24786CC48FBB}"/>
              </a:ext>
            </a:extLst>
          </p:cNvPr>
          <p:cNvSpPr txBox="1"/>
          <p:nvPr/>
        </p:nvSpPr>
        <p:spPr>
          <a:xfrm>
            <a:off x="4526384" y="2743252"/>
            <a:ext cx="329439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/>
              <a:t>Prepare instruments, methods &amp; associated analyses for LS3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B8E062-57A9-4612-884F-AD726C9927B7}"/>
              </a:ext>
            </a:extLst>
          </p:cNvPr>
          <p:cNvSpPr txBox="1"/>
          <p:nvPr/>
        </p:nvSpPr>
        <p:spPr>
          <a:xfrm>
            <a:off x="3266720" y="3759567"/>
            <a:ext cx="329439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/>
              <a:t>Develop the potential of the Structured Laser Beam (SLB)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FA5635-A8BC-4BAE-84BD-A750A7166ABA}"/>
              </a:ext>
            </a:extLst>
          </p:cNvPr>
          <p:cNvSpPr txBox="1"/>
          <p:nvPr/>
        </p:nvSpPr>
        <p:spPr>
          <a:xfrm>
            <a:off x="3954320" y="1726937"/>
            <a:ext cx="329439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Explain our GM requirements to other groups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F6E5BF-FD9F-4931-9D96-A3F26C25353F}"/>
              </a:ext>
            </a:extLst>
          </p:cNvPr>
          <p:cNvSpPr txBox="1"/>
          <p:nvPr/>
        </p:nvSpPr>
        <p:spPr>
          <a:xfrm>
            <a:off x="2675005" y="4826020"/>
            <a:ext cx="3294395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Consolidate GM software &amp; dB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0211F6-8E09-4E74-92F3-B667CA5448A9}"/>
              </a:ext>
            </a:extLst>
          </p:cNvPr>
          <p:cNvSpPr txBox="1"/>
          <p:nvPr/>
        </p:nvSpPr>
        <p:spPr>
          <a:xfrm>
            <a:off x="8165240" y="2118920"/>
            <a:ext cx="303580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Develop &amp; strengthen collaborations on Geodetic Metrology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BD18C6-D6A8-45FE-A07C-C5E51E3FC79D}"/>
              </a:ext>
            </a:extLst>
          </p:cNvPr>
          <p:cNvSpPr txBox="1"/>
          <p:nvPr/>
        </p:nvSpPr>
        <p:spPr>
          <a:xfrm>
            <a:off x="7718252" y="4995355"/>
            <a:ext cx="2891246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/>
              <a:t>Develop «train-based» alignment solutions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74EA447-4DB0-4A46-84A4-BE4655412612}"/>
              </a:ext>
            </a:extLst>
          </p:cNvPr>
          <p:cNvSpPr/>
          <p:nvPr/>
        </p:nvSpPr>
        <p:spPr>
          <a:xfrm>
            <a:off x="2206438" y="1285840"/>
            <a:ext cx="9791608" cy="268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5B9717-48CD-48C9-BBB2-4A1E61AA2555}"/>
              </a:ext>
            </a:extLst>
          </p:cNvPr>
          <p:cNvSpPr txBox="1"/>
          <p:nvPr/>
        </p:nvSpPr>
        <p:spPr>
          <a:xfrm>
            <a:off x="10664636" y="1112961"/>
            <a:ext cx="1912666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1600" b="1" dirty="0">
                <a:solidFill>
                  <a:srgbClr val="002060"/>
                </a:solidFill>
              </a:rPr>
              <a:t>Time 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C5C18B-9849-472E-89F0-05C3E6E9CE39}"/>
              </a:ext>
            </a:extLst>
          </p:cNvPr>
          <p:cNvSpPr txBox="1"/>
          <p:nvPr/>
        </p:nvSpPr>
        <p:spPr>
          <a:xfrm>
            <a:off x="6451185" y="399866"/>
            <a:ext cx="481148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2800" b="1" dirty="0">
                <a:latin typeface="+mj-lt"/>
                <a:ea typeface="+mj-ea"/>
                <a:cs typeface="+mj-cs"/>
              </a:rPr>
              <a:t>-- </a:t>
            </a:r>
            <a:r>
              <a:rPr lang="en-GB" sz="2800" b="1" dirty="0" err="1">
                <a:latin typeface="+mj-lt"/>
                <a:ea typeface="+mj-ea"/>
                <a:cs typeface="+mj-cs"/>
              </a:rPr>
              <a:t>Futurs</a:t>
            </a:r>
            <a:r>
              <a:rPr lang="en-GB" sz="2800" b="1" dirty="0">
                <a:latin typeface="+mj-lt"/>
                <a:ea typeface="+mj-ea"/>
                <a:cs typeface="+mj-cs"/>
              </a:rPr>
              <a:t> challenges --</a:t>
            </a:r>
          </a:p>
        </p:txBody>
      </p:sp>
    </p:spTree>
    <p:extLst>
      <p:ext uri="{BB962C8B-B14F-4D97-AF65-F5344CB8AC3E}">
        <p14:creationId xmlns:p14="http://schemas.microsoft.com/office/powerpoint/2010/main" val="428210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C1E57D4-E16A-4C2F-B20A-0B5A94216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7" y="1305564"/>
            <a:ext cx="12071126" cy="290804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alignment systems for the LHC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E769B3-860E-467B-B883-13CA88E1D27D}"/>
              </a:ext>
            </a:extLst>
          </p:cNvPr>
          <p:cNvSpPr txBox="1"/>
          <p:nvPr/>
        </p:nvSpPr>
        <p:spPr>
          <a:xfrm>
            <a:off x="527574" y="1439335"/>
            <a:ext cx="5915308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Luminosity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Major upgrade program for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1.2 km of beamline will be exchanged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Provide same alignment precision as for LHC over longer distances</a:t>
            </a:r>
            <a:endParaRPr lang="en-GB" sz="1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3A8490-A8A1-4816-9995-FA2ED0062E3C}"/>
              </a:ext>
            </a:extLst>
          </p:cNvPr>
          <p:cNvCxnSpPr/>
          <p:nvPr/>
        </p:nvCxnSpPr>
        <p:spPr>
          <a:xfrm flipV="1">
            <a:off x="289372" y="2127580"/>
            <a:ext cx="11729258" cy="1899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D5CC00-5A47-479A-9C29-928685B737CD}"/>
              </a:ext>
            </a:extLst>
          </p:cNvPr>
          <p:cNvSpPr txBox="1"/>
          <p:nvPr/>
        </p:nvSpPr>
        <p:spPr>
          <a:xfrm rot="21019479">
            <a:off x="7654839" y="2680215"/>
            <a:ext cx="28148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Luminosity LHC </a:t>
            </a:r>
            <a:r>
              <a:rPr lang="en-GB" sz="1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(~200 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4DDFF9-CF32-4CE8-9BD0-EC4C9A03F3D3}"/>
              </a:ext>
            </a:extLst>
          </p:cNvPr>
          <p:cNvSpPr txBox="1"/>
          <p:nvPr/>
        </p:nvSpPr>
        <p:spPr>
          <a:xfrm>
            <a:off x="527574" y="4026603"/>
            <a:ext cx="5659866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Alignment strategy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Remote alignment system</a:t>
            </a: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installed along 200 m on each side of the experiment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Continuous position determination systems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Additional measurement systems will be put in place: longitudinal measurements, </a:t>
            </a:r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permanent measurements inside the cryostats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GB" sz="1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928BA9-D222-4D4C-8E11-9BCF01754562}"/>
              </a:ext>
            </a:extLst>
          </p:cNvPr>
          <p:cNvSpPr txBox="1"/>
          <p:nvPr/>
        </p:nvSpPr>
        <p:spPr>
          <a:xfrm>
            <a:off x="6835657" y="4026603"/>
            <a:ext cx="4997302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Challenges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Operation and maintenance in highly radioactive areas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Manufacturing, calibration and exploitation of more than </a:t>
            </a:r>
            <a:r>
              <a:rPr lang="en-GB" sz="16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700 sensors </a:t>
            </a: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total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Remote alignment of components in a range of ±2 mm with micrometric precision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GB" sz="1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4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Internal position monitoring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alignment systems for the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22316-12F9-4213-B66F-A5723AC70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60" y="2104734"/>
            <a:ext cx="3365820" cy="21858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3C241FF-0B93-4F66-906A-8533AB59D441}"/>
              </a:ext>
            </a:extLst>
          </p:cNvPr>
          <p:cNvSpPr/>
          <p:nvPr/>
        </p:nvSpPr>
        <p:spPr>
          <a:xfrm>
            <a:off x="784582" y="4184423"/>
            <a:ext cx="4964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Environment</a:t>
            </a:r>
            <a:r>
              <a:rPr lang="en-US" dirty="0">
                <a:solidFill>
                  <a:schemeClr val="tx2"/>
                </a:solidFill>
              </a:rPr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Temperature : 1.9 K (Cryogenics conditions)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Vacuum : 10</a:t>
            </a:r>
            <a:r>
              <a:rPr lang="en-US" baseline="30000" dirty="0">
                <a:solidFill>
                  <a:schemeClr val="tx2"/>
                </a:solidFill>
              </a:rPr>
              <a:t>-6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mBar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Radiation : 1 </a:t>
            </a:r>
            <a:r>
              <a:rPr lang="en-US" dirty="0" err="1">
                <a:solidFill>
                  <a:schemeClr val="tx2"/>
                </a:solidFill>
              </a:rPr>
              <a:t>MGy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F3857A-BDFC-47CA-B36C-3613D2010F65}"/>
              </a:ext>
            </a:extLst>
          </p:cNvPr>
          <p:cNvSpPr/>
          <p:nvPr/>
        </p:nvSpPr>
        <p:spPr>
          <a:xfrm>
            <a:off x="784582" y="5506785"/>
            <a:ext cx="632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Continuous monitoring of the cold mass position w.r.t. vacuum vessel </a:t>
            </a:r>
            <a:r>
              <a:rPr lang="en-US" dirty="0">
                <a:solidFill>
                  <a:schemeClr val="tx2"/>
                </a:solidFill>
              </a:rPr>
              <a:t>within an accuracy of 0.1 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E94E39-940A-4196-88BF-1E37A2B20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0473" y="1304414"/>
            <a:ext cx="2453303" cy="25775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8A5538-9799-4705-A6FA-A4A2C4657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1785" y="1483030"/>
            <a:ext cx="2237153" cy="14626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2790E5-12D7-479E-867A-E5C1D47423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8178" y="1304414"/>
            <a:ext cx="1553287" cy="1437570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6789B542-DC80-44C9-8C19-26F22B1715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7500" y="4034908"/>
            <a:ext cx="5429249" cy="180385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CEF12C-04DD-44AE-BE11-09A8FCBA6AB3}"/>
              </a:ext>
            </a:extLst>
          </p:cNvPr>
          <p:cNvCxnSpPr>
            <a:cxnSpLocks/>
          </p:cNvCxnSpPr>
          <p:nvPr/>
        </p:nvCxnSpPr>
        <p:spPr>
          <a:xfrm flipV="1">
            <a:off x="3485228" y="1304414"/>
            <a:ext cx="1545245" cy="1065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DF8316-4772-44C6-86BF-6AA00778DE8B}"/>
              </a:ext>
            </a:extLst>
          </p:cNvPr>
          <p:cNvCxnSpPr/>
          <p:nvPr/>
        </p:nvCxnSpPr>
        <p:spPr>
          <a:xfrm>
            <a:off x="3627120" y="2611708"/>
            <a:ext cx="1403353" cy="1270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35DF1C8-0C18-4044-87A5-F2EBB5E3A158}"/>
              </a:ext>
            </a:extLst>
          </p:cNvPr>
          <p:cNvSpPr/>
          <p:nvPr/>
        </p:nvSpPr>
        <p:spPr>
          <a:xfrm>
            <a:off x="7850737" y="3054946"/>
            <a:ext cx="4964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Absolute distance measurement between ferrule and glass spheres</a:t>
            </a:r>
          </a:p>
        </p:txBody>
      </p:sp>
    </p:spTree>
    <p:extLst>
      <p:ext uri="{BB962C8B-B14F-4D97-AF65-F5344CB8AC3E}">
        <p14:creationId xmlns:p14="http://schemas.microsoft.com/office/powerpoint/2010/main" val="316194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1BADE6-FBCD-4CDE-B4F8-E00ACFB66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283131" cy="4608512"/>
          </a:xfrm>
        </p:spPr>
        <p:txBody>
          <a:bodyPr/>
          <a:lstStyle/>
          <a:p>
            <a:pPr algn="just"/>
            <a:r>
              <a:rPr lang="en-GB" b="0" dirty="0"/>
              <a:t>Development of solutions to determine the </a:t>
            </a:r>
            <a:r>
              <a:rPr lang="en-GB" dirty="0"/>
              <a:t>continuous</a:t>
            </a:r>
            <a:r>
              <a:rPr lang="en-GB" b="0" dirty="0"/>
              <a:t> </a:t>
            </a:r>
            <a:r>
              <a:rPr lang="en-GB" dirty="0"/>
              <a:t>position of the components</a:t>
            </a:r>
            <a:r>
              <a:rPr lang="en-GB" b="0" dirty="0"/>
              <a:t>, combined with solutions to </a:t>
            </a:r>
            <a:r>
              <a:rPr lang="en-GB" dirty="0"/>
              <a:t>remotely re-adjust </a:t>
            </a:r>
            <a:r>
              <a:rPr lang="en-GB" b="0" dirty="0"/>
              <a:t>the components at their nominal position: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In-house alignment (Wire Positioning Sensors (WPS), Hydrostatic Levelling Sensors (HLS), inclinometers)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Motorization of the jacks supporting the heavy components, development of a Universal Adjustment Platform for the lighter ones (and its associated motorization)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In collaboration with 2 other groups from BE: development of all the acquisition systems, control/command systems and </a:t>
            </a:r>
            <a:r>
              <a:rPr lang="en-GB" b="0" dirty="0" err="1"/>
              <a:t>softare</a:t>
            </a:r>
            <a:r>
              <a:rPr lang="en-GB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B5803A-1C7B-487A-8F9F-04F6B98F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alignment</a:t>
            </a:r>
            <a:r>
              <a:rPr lang="fr-CH" dirty="0"/>
              <a:t> systems for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79D0A-81DC-40A7-91BF-C6D296FD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6DFC8-4336-484A-9F12-4A2EF91AA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67D14-27E9-466C-BD35-B868B94D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16F12B-91E1-4EA6-8FC6-4B1168A6C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133" y="373593"/>
            <a:ext cx="2225040" cy="1668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353B7-6E60-43CB-AFF7-0842025B2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913" y="2248472"/>
            <a:ext cx="2493480" cy="1950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CEE3BC-8BA8-47A2-9894-933D1A382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3976" y="4343479"/>
            <a:ext cx="3243353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5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148" y="1316723"/>
            <a:ext cx="5805461" cy="265720"/>
          </a:xfrm>
        </p:spPr>
        <p:txBody>
          <a:bodyPr/>
          <a:lstStyle/>
          <a:p>
            <a:r>
              <a:rPr lang="en-GB" dirty="0"/>
              <a:t>Future Circular Collider (FCC) </a:t>
            </a:r>
            <a:r>
              <a:rPr lang="en-GB" dirty="0">
                <a:hlinkClick r:id="rId3"/>
              </a:rPr>
              <a:t>WEBSITE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247410" cy="365125"/>
          </a:xfrm>
        </p:spPr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8E99FB9B-6D6D-4465-9E9C-01E05BB6C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95" y="1602243"/>
            <a:ext cx="5354046" cy="283311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90E141E-992F-4B50-ADD0-7497BA814CAA}"/>
              </a:ext>
            </a:extLst>
          </p:cNvPr>
          <p:cNvSpPr txBox="1">
            <a:spLocks/>
          </p:cNvSpPr>
          <p:nvPr/>
        </p:nvSpPr>
        <p:spPr>
          <a:xfrm>
            <a:off x="373148" y="4588021"/>
            <a:ext cx="5147939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Circumference of   </a:t>
            </a:r>
            <a:r>
              <a:rPr lang="en-US" altLang="fr-FR" sz="1800" b="0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US" altLang="fr-FR" sz="1800" b="0" dirty="0"/>
              <a:t> </a:t>
            </a:r>
            <a:r>
              <a:rPr lang="en-US" altLang="fr-FR" sz="1800" dirty="0"/>
              <a:t>100 km</a:t>
            </a:r>
            <a:r>
              <a:rPr lang="en-US" altLang="fr-FR" sz="1800" b="0" dirty="0"/>
              <a:t>, depth of  </a:t>
            </a:r>
            <a:r>
              <a:rPr lang="en-US" altLang="fr-FR" sz="1800" dirty="0"/>
              <a:t> </a:t>
            </a:r>
            <a:r>
              <a:rPr lang="en-US" alt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US" altLang="fr-FR" sz="1800" dirty="0"/>
              <a:t> 400 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At the stage of the </a:t>
            </a:r>
            <a:r>
              <a:rPr lang="en-US" altLang="fr-FR" sz="1800" dirty="0"/>
              <a:t>feasibility study </a:t>
            </a:r>
            <a:r>
              <a:rPr lang="en-US" altLang="fr-FR" sz="1800" b="0" dirty="0"/>
              <a:t>and intensified </a:t>
            </a:r>
            <a:r>
              <a:rPr lang="en-US" altLang="fr-FR" sz="1800" dirty="0"/>
              <a:t>R&amp;D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2 stages: FCC-ee -- &gt; FCC-</a:t>
            </a:r>
            <a:r>
              <a:rPr lang="en-US" altLang="fr-FR" sz="1800" b="0" dirty="0" err="1"/>
              <a:t>hh</a:t>
            </a:r>
            <a:r>
              <a:rPr lang="en-US" altLang="fr-FR" sz="1800" b="0" dirty="0"/>
              <a:t> over 50 years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0B0C307-3473-47DC-BE62-58BB0F2AF88F}"/>
              </a:ext>
            </a:extLst>
          </p:cNvPr>
          <p:cNvSpPr txBox="1">
            <a:spLocks/>
          </p:cNvSpPr>
          <p:nvPr/>
        </p:nvSpPr>
        <p:spPr>
          <a:xfrm>
            <a:off x="6023166" y="817834"/>
            <a:ext cx="5993972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US" altLang="fr-FR" sz="1800" b="0" dirty="0"/>
              <a:t>A few </a:t>
            </a:r>
            <a:r>
              <a:rPr lang="en-US" altLang="fr-FR" sz="1800" dirty="0"/>
              <a:t>challenges </a:t>
            </a:r>
            <a:r>
              <a:rPr lang="en-US" altLang="fr-FR" sz="1800" b="0" dirty="0"/>
              <a:t>from the Geodetic Metrology point of view: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Geodetic aspects: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FCC </a:t>
            </a:r>
            <a:r>
              <a:rPr lang="en-US" altLang="fr-FR" sz="1500" b="1" dirty="0"/>
              <a:t>10 times larger </a:t>
            </a:r>
            <a:r>
              <a:rPr lang="en-US" altLang="fr-FR" sz="1500" dirty="0"/>
              <a:t>than LHC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Reference frames and infrastructure go back to LEP (80s)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The installation of components will start before the final completion of the whole tunnel ring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Very important to </a:t>
            </a:r>
            <a:r>
              <a:rPr lang="en-US" altLang="fr-FR" sz="1500" b="1" dirty="0"/>
              <a:t>setup ASAP adapted geodetic reference systems</a:t>
            </a:r>
            <a:r>
              <a:rPr lang="en-US" altLang="fr-FR" sz="1500" dirty="0"/>
              <a:t>: coordinate reference systems, coordinate reference frames and their corresponding software tools, technical documentation and control baselines.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Alignment aspects: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Thousands of components to fiducialise, alignment, at tighter tolerances than in the LHC:</a:t>
            </a:r>
          </a:p>
          <a:p>
            <a:pPr marL="933750" lvl="2" indent="-285750" algn="just">
              <a:spcBef>
                <a:spcPts val="600"/>
              </a:spcBef>
            </a:pPr>
            <a:r>
              <a:rPr lang="en-US" altLang="fr-FR" sz="1400" dirty="0"/>
              <a:t>T</a:t>
            </a:r>
            <a:r>
              <a:rPr lang="en-US" altLang="fr-FR" sz="1400" b="0" dirty="0"/>
              <a:t>o propose </a:t>
            </a:r>
            <a:r>
              <a:rPr lang="en-US" altLang="fr-FR" sz="1400" b="1" dirty="0"/>
              <a:t>affordable and sustainable solutions </a:t>
            </a:r>
            <a:r>
              <a:rPr lang="en-US" altLang="fr-FR" sz="1400" dirty="0"/>
              <a:t>(less cables, less space, very robust).</a:t>
            </a:r>
          </a:p>
          <a:p>
            <a:pPr marL="933750" lvl="2" indent="-285750" algn="just">
              <a:spcBef>
                <a:spcPts val="600"/>
              </a:spcBef>
            </a:pPr>
            <a:r>
              <a:rPr lang="en-US" altLang="fr-FR" sz="1400" b="1" dirty="0"/>
              <a:t>Automated solutions </a:t>
            </a:r>
            <a:r>
              <a:rPr lang="en-US" altLang="fr-FR" sz="1400" b="0" dirty="0"/>
              <a:t>to determine the position of components and to adjust them.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5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1609</TotalTime>
  <Words>870</Words>
  <Application>Microsoft Office PowerPoint</Application>
  <PresentationFormat>Widescreen</PresentationFormat>
  <Paragraphs>154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Open Sans</vt:lpstr>
      <vt:lpstr>Ubuntu Light</vt:lpstr>
      <vt:lpstr>Office Theme</vt:lpstr>
      <vt:lpstr>Introduction to the GM group and its challenges</vt:lpstr>
      <vt:lpstr>Présentation du groupe GM – Geodetic Metrology</vt:lpstr>
      <vt:lpstr>Daily challenges</vt:lpstr>
      <vt:lpstr>GM – Geodetic Metrology </vt:lpstr>
      <vt:lpstr>GM – Geodetic Metrology </vt:lpstr>
      <vt:lpstr>New alignment systems for the LHC upgrade</vt:lpstr>
      <vt:lpstr>New alignment systems for the HL-LHC</vt:lpstr>
      <vt:lpstr>New alignment systems for HL-LHC</vt:lpstr>
      <vt:lpstr>Future challenges</vt:lpstr>
      <vt:lpstr>Future challenges</vt:lpstr>
      <vt:lpstr>Future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Helene Mainaud Durand</cp:lastModifiedBy>
  <cp:revision>10</cp:revision>
  <dcterms:created xsi:type="dcterms:W3CDTF">2021-01-15T14:19:07Z</dcterms:created>
  <dcterms:modified xsi:type="dcterms:W3CDTF">2021-11-28T16:42:11Z</dcterms:modified>
</cp:coreProperties>
</file>