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 id="2147483648" r:id="rId2"/>
    <p:sldMasterId id="2147483650" r:id="rId3"/>
  </p:sldMasterIdLst>
  <p:notesMasterIdLst>
    <p:notesMasterId r:id="rId25"/>
  </p:notesMasterIdLst>
  <p:sldIdLst>
    <p:sldId id="263" r:id="rId4"/>
    <p:sldId id="258" r:id="rId5"/>
    <p:sldId id="276" r:id="rId6"/>
    <p:sldId id="278" r:id="rId7"/>
    <p:sldId id="279" r:id="rId8"/>
    <p:sldId id="294" r:id="rId9"/>
    <p:sldId id="259" r:id="rId10"/>
    <p:sldId id="281" r:id="rId11"/>
    <p:sldId id="282" r:id="rId12"/>
    <p:sldId id="287" r:id="rId13"/>
    <p:sldId id="272" r:id="rId14"/>
    <p:sldId id="283" r:id="rId15"/>
    <p:sldId id="291" r:id="rId16"/>
    <p:sldId id="284" r:id="rId17"/>
    <p:sldId id="286" r:id="rId18"/>
    <p:sldId id="288" r:id="rId19"/>
    <p:sldId id="289" r:id="rId20"/>
    <p:sldId id="285" r:id="rId21"/>
    <p:sldId id="292" r:id="rId22"/>
    <p:sldId id="293" r:id="rId23"/>
    <p:sldId id="274" r:id="rId24"/>
  </p:sldIdLst>
  <p:sldSz cx="9144000" cy="5143500" type="screen16x9"/>
  <p:notesSz cx="6858000" cy="9144000"/>
  <p:defaultTex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63"/>
            <p14:sldId id="258"/>
            <p14:sldId id="276"/>
            <p14:sldId id="278"/>
            <p14:sldId id="279"/>
            <p14:sldId id="294"/>
            <p14:sldId id="259"/>
            <p14:sldId id="281"/>
            <p14:sldId id="282"/>
            <p14:sldId id="287"/>
            <p14:sldId id="272"/>
            <p14:sldId id="283"/>
            <p14:sldId id="291"/>
            <p14:sldId id="284"/>
            <p14:sldId id="286"/>
            <p14:sldId id="288"/>
            <p14:sldId id="289"/>
            <p14:sldId id="285"/>
            <p14:sldId id="292"/>
            <p14:sldId id="293"/>
          </p14:sldIdLst>
        </p14:section>
        <p14:section name="Toolbox Slides" id="{878827CB-F001-431E-8642-0DF02B629B71}">
          <p14:sldIdLst>
            <p14:sldId id="274"/>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124A"/>
    <a:srgbClr val="DFDFDF"/>
    <a:srgbClr val="F6FDA3"/>
    <a:srgbClr val="D4BEF7"/>
    <a:srgbClr val="B8BAFA"/>
    <a:srgbClr val="DBDBE4"/>
    <a:srgbClr val="FFE4DF"/>
    <a:srgbClr val="DAEEDB"/>
    <a:srgbClr val="EEE2FF"/>
    <a:srgbClr val="F9FDD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964" autoAdjust="0"/>
    <p:restoredTop sz="78547" autoAdjust="0"/>
  </p:normalViewPr>
  <p:slideViewPr>
    <p:cSldViewPr>
      <p:cViewPr>
        <p:scale>
          <a:sx n="125" d="100"/>
          <a:sy n="125" d="100"/>
        </p:scale>
        <p:origin x="1685" y="154"/>
      </p:cViewPr>
      <p:guideLst/>
    </p:cSldViewPr>
  </p:slideViewPr>
  <p:outlineViewPr>
    <p:cViewPr>
      <p:scale>
        <a:sx n="33" d="100"/>
        <a:sy n="33" d="100"/>
      </p:scale>
      <p:origin x="0" y="-941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5DC35-68C2-4BDA-9BF4-910782E0ECF3}" type="datetimeFigureOut">
              <a:rPr lang="de-AT" smtClean="0"/>
              <a:t>29.11.2021</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notesStyle>
    <a:lvl1pPr marL="0" algn="l" defTabSz="342900" rtl="0" eaLnBrk="1" latinLnBrk="0" hangingPunct="1">
      <a:defRPr sz="450" kern="1200">
        <a:solidFill>
          <a:schemeClr val="tx1"/>
        </a:solidFill>
        <a:latin typeface="+mn-lt"/>
        <a:ea typeface="+mn-ea"/>
        <a:cs typeface="+mn-cs"/>
      </a:defRPr>
    </a:lvl1pPr>
    <a:lvl2pPr marL="171450" algn="l" defTabSz="342900" rtl="0" eaLnBrk="1" latinLnBrk="0" hangingPunct="1">
      <a:defRPr sz="450" kern="1200">
        <a:solidFill>
          <a:schemeClr val="tx1"/>
        </a:solidFill>
        <a:latin typeface="+mn-lt"/>
        <a:ea typeface="+mn-ea"/>
        <a:cs typeface="+mn-cs"/>
      </a:defRPr>
    </a:lvl2pPr>
    <a:lvl3pPr marL="342900" algn="l" defTabSz="342900" rtl="0" eaLnBrk="1" latinLnBrk="0" hangingPunct="1">
      <a:defRPr sz="450" kern="1200">
        <a:solidFill>
          <a:schemeClr val="tx1"/>
        </a:solidFill>
        <a:latin typeface="+mn-lt"/>
        <a:ea typeface="+mn-ea"/>
        <a:cs typeface="+mn-cs"/>
      </a:defRPr>
    </a:lvl3pPr>
    <a:lvl4pPr marL="514350" algn="l" defTabSz="342900" rtl="0" eaLnBrk="1" latinLnBrk="0" hangingPunct="1">
      <a:defRPr sz="450" kern="1200">
        <a:solidFill>
          <a:schemeClr val="tx1"/>
        </a:solidFill>
        <a:latin typeface="+mn-lt"/>
        <a:ea typeface="+mn-ea"/>
        <a:cs typeface="+mn-cs"/>
      </a:defRPr>
    </a:lvl4pPr>
    <a:lvl5pPr marL="685800" algn="l" defTabSz="342900" rtl="0" eaLnBrk="1" latinLnBrk="0" hangingPunct="1">
      <a:defRPr sz="450" kern="1200">
        <a:solidFill>
          <a:schemeClr val="tx1"/>
        </a:solidFill>
        <a:latin typeface="+mn-lt"/>
        <a:ea typeface="+mn-ea"/>
        <a:cs typeface="+mn-cs"/>
      </a:defRPr>
    </a:lvl5pPr>
    <a:lvl6pPr marL="857250" algn="l" defTabSz="342900" rtl="0" eaLnBrk="1" latinLnBrk="0" hangingPunct="1">
      <a:defRPr sz="450" kern="1200">
        <a:solidFill>
          <a:schemeClr val="tx1"/>
        </a:solidFill>
        <a:latin typeface="+mn-lt"/>
        <a:ea typeface="+mn-ea"/>
        <a:cs typeface="+mn-cs"/>
      </a:defRPr>
    </a:lvl6pPr>
    <a:lvl7pPr marL="1028700" algn="l" defTabSz="342900" rtl="0" eaLnBrk="1" latinLnBrk="0" hangingPunct="1">
      <a:defRPr sz="450" kern="1200">
        <a:solidFill>
          <a:schemeClr val="tx1"/>
        </a:solidFill>
        <a:latin typeface="+mn-lt"/>
        <a:ea typeface="+mn-ea"/>
        <a:cs typeface="+mn-cs"/>
      </a:defRPr>
    </a:lvl7pPr>
    <a:lvl8pPr marL="1200150" algn="l" defTabSz="342900" rtl="0" eaLnBrk="1" latinLnBrk="0" hangingPunct="1">
      <a:defRPr sz="450" kern="1200">
        <a:solidFill>
          <a:schemeClr val="tx1"/>
        </a:solidFill>
        <a:latin typeface="+mn-lt"/>
        <a:ea typeface="+mn-ea"/>
        <a:cs typeface="+mn-cs"/>
      </a:defRPr>
    </a:lvl8pPr>
    <a:lvl9pPr marL="1371600" algn="l" defTabSz="342900" rtl="0" eaLnBrk="1" latinLnBrk="0" hangingPunct="1">
      <a:defRPr sz="45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Je vais vous présenter les différents travaux géodésiques menés dans le cadre du FCC</a:t>
            </a:r>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1</a:t>
            </a:fld>
            <a:endParaRPr lang="de-AT"/>
          </a:p>
        </p:txBody>
      </p:sp>
    </p:spTree>
    <p:extLst>
      <p:ext uri="{BB962C8B-B14F-4D97-AF65-F5344CB8AC3E}">
        <p14:creationId xmlns:p14="http://schemas.microsoft.com/office/powerpoint/2010/main" val="9557776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Le CERN a son/ses systèmes de coordonnées</a:t>
            </a:r>
          </a:p>
          <a:p>
            <a:r>
              <a:rPr lang="fr-FR" dirty="0"/>
              <a:t>Plusieurs systèmes de coordonnées sont définis au CERN</a:t>
            </a:r>
          </a:p>
        </p:txBody>
      </p:sp>
      <p:sp>
        <p:nvSpPr>
          <p:cNvPr id="4" name="Slide Number Placeholder 3"/>
          <p:cNvSpPr>
            <a:spLocks noGrp="1"/>
          </p:cNvSpPr>
          <p:nvPr>
            <p:ph type="sldNum" sz="quarter" idx="5"/>
          </p:nvPr>
        </p:nvSpPr>
        <p:spPr/>
        <p:txBody>
          <a:bodyPr/>
          <a:lstStyle/>
          <a:p>
            <a:fld id="{CD7EBA44-2749-4505-B776-1307762B45EE}" type="slidenum">
              <a:rPr lang="de-AT" smtClean="0"/>
              <a:t>4</a:t>
            </a:fld>
            <a:endParaRPr lang="de-AT"/>
          </a:p>
        </p:txBody>
      </p:sp>
    </p:spTree>
    <p:extLst>
      <p:ext uri="{BB962C8B-B14F-4D97-AF65-F5344CB8AC3E}">
        <p14:creationId xmlns:p14="http://schemas.microsoft.com/office/powerpoint/2010/main" val="33382568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16</a:t>
            </a:fld>
            <a:endParaRPr lang="de-AT"/>
          </a:p>
        </p:txBody>
      </p:sp>
    </p:spTree>
    <p:extLst>
      <p:ext uri="{BB962C8B-B14F-4D97-AF65-F5344CB8AC3E}">
        <p14:creationId xmlns:p14="http://schemas.microsoft.com/office/powerpoint/2010/main" val="10809331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On ne peut pas effectuer de mesures GNSS ni </a:t>
            </a:r>
            <a:r>
              <a:rPr lang="fr-FR" dirty="0" err="1"/>
              <a:t>astro</a:t>
            </a:r>
            <a:r>
              <a:rPr lang="fr-FR" dirty="0"/>
              <a:t>-zénithales dans le tunnel</a:t>
            </a:r>
          </a:p>
          <a:p>
            <a:endParaRPr lang="fr-FR" dirty="0"/>
          </a:p>
          <a:p>
            <a:pPr marL="0" marR="0" lvl="0" indent="0" algn="l" defTabSz="342900" rtl="0" eaLnBrk="1" fontAlgn="auto" latinLnBrk="0" hangingPunct="1">
              <a:lnSpc>
                <a:spcPct val="100000"/>
              </a:lnSpc>
              <a:spcBef>
                <a:spcPts val="0"/>
              </a:spcBef>
              <a:spcAft>
                <a:spcPts val="0"/>
              </a:spcAft>
              <a:buClrTx/>
              <a:buSzTx/>
              <a:buFontTx/>
              <a:buNone/>
              <a:tabLst/>
              <a:defRPr/>
            </a:pPr>
            <a:r>
              <a:rPr lang="fr-FR" dirty="0"/>
              <a:t>Avantage: il est possible de mesurer l’accélération de pesanteur à l’intérieur du tunnel (une fois celui-ci construit)</a:t>
            </a:r>
          </a:p>
          <a:p>
            <a:endParaRPr lang="en-GB" dirty="0"/>
          </a:p>
          <a:p>
            <a:r>
              <a:rPr lang="en-GB" dirty="0" err="1"/>
              <a:t>Déflectomètre</a:t>
            </a:r>
            <a:r>
              <a:rPr lang="en-GB" dirty="0"/>
              <a:t>: </a:t>
            </a:r>
            <a:r>
              <a:rPr lang="en-GB" dirty="0" err="1"/>
              <a:t>mesure</a:t>
            </a:r>
            <a:r>
              <a:rPr lang="en-GB" dirty="0"/>
              <a:t> profiles </a:t>
            </a:r>
            <a:r>
              <a:rPr lang="en-GB" dirty="0" err="1"/>
              <a:t>équipotentiels</a:t>
            </a:r>
            <a:r>
              <a:rPr lang="en-GB" dirty="0"/>
              <a:t> sous-terrain a un </a:t>
            </a:r>
            <a:r>
              <a:rPr lang="en-GB" dirty="0" err="1"/>
              <a:t>niveau</a:t>
            </a:r>
            <a:r>
              <a:rPr lang="en-GB" dirty="0"/>
              <a:t> de </a:t>
            </a:r>
            <a:r>
              <a:rPr lang="en-GB" dirty="0" err="1"/>
              <a:t>précision</a:t>
            </a:r>
            <a:r>
              <a:rPr lang="en-GB" dirty="0"/>
              <a:t> de 10µm/200m</a:t>
            </a:r>
          </a:p>
        </p:txBody>
      </p:sp>
      <p:sp>
        <p:nvSpPr>
          <p:cNvPr id="4" name="Slide Number Placeholder 3"/>
          <p:cNvSpPr>
            <a:spLocks noGrp="1"/>
          </p:cNvSpPr>
          <p:nvPr>
            <p:ph type="sldNum" sz="quarter" idx="5"/>
          </p:nvPr>
        </p:nvSpPr>
        <p:spPr/>
        <p:txBody>
          <a:bodyPr/>
          <a:lstStyle/>
          <a:p>
            <a:fld id="{CD7EBA44-2749-4505-B776-1307762B45EE}" type="slidenum">
              <a:rPr lang="de-AT" smtClean="0"/>
              <a:t>17</a:t>
            </a:fld>
            <a:endParaRPr lang="de-AT"/>
          </a:p>
        </p:txBody>
      </p:sp>
    </p:spTree>
    <p:extLst>
      <p:ext uri="{BB962C8B-B14F-4D97-AF65-F5344CB8AC3E}">
        <p14:creationId xmlns:p14="http://schemas.microsoft.com/office/powerpoint/2010/main" val="26655174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a:p>
            <a:r>
              <a:rPr lang="fr-FR" dirty="0"/>
              <a:t>Objectifs:</a:t>
            </a:r>
          </a:p>
          <a:p>
            <a:pPr marL="171450" indent="-171450">
              <a:buFont typeface="Arial" panose="020B0604020202020204" pitchFamily="34" charset="0"/>
              <a:buChar char="•"/>
            </a:pPr>
            <a:r>
              <a:rPr lang="fr-FR" dirty="0"/>
              <a:t>Amélioration du système de coordonnées et recommandations pour la réalisation de l’infrastructure géodésique</a:t>
            </a:r>
          </a:p>
          <a:p>
            <a:pPr marL="171450" indent="-171450">
              <a:buFont typeface="Arial" panose="020B0604020202020204" pitchFamily="34" charset="0"/>
              <a:buChar char="•"/>
            </a:pPr>
            <a:r>
              <a:rPr lang="fr-FR" dirty="0"/>
              <a:t>Détermination d’un champ de </a:t>
            </a:r>
            <a:r>
              <a:rPr lang="fr-FR" dirty="0" err="1"/>
              <a:t>gravity</a:t>
            </a:r>
            <a:r>
              <a:rPr lang="fr-FR" dirty="0"/>
              <a:t> précis couvrant le FCC</a:t>
            </a:r>
          </a:p>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18</a:t>
            </a:fld>
            <a:endParaRPr lang="de-AT"/>
          </a:p>
        </p:txBody>
      </p:sp>
    </p:spTree>
    <p:extLst>
      <p:ext uri="{BB962C8B-B14F-4D97-AF65-F5344CB8AC3E}">
        <p14:creationId xmlns:p14="http://schemas.microsoft.com/office/powerpoint/2010/main" val="12082458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9144000" cy="5143500"/>
          </a:xfrm>
        </p:spPr>
        <p:txBody>
          <a:bodyPr/>
          <a:lstStyle>
            <a:lvl1pPr algn="ctr">
              <a:lnSpc>
                <a:spcPct val="200000"/>
              </a:lnSpc>
              <a:defRPr sz="3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299" y="100814"/>
            <a:ext cx="324000"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816805" y="830505"/>
            <a:ext cx="3537393" cy="3540098"/>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299" y="79187"/>
            <a:ext cx="324000" cy="17007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49" y="74222"/>
            <a:ext cx="448964" cy="180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9144000" cy="51435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2629800" y="849150"/>
            <a:ext cx="4099482" cy="35991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046081"/>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2895786"/>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299" y="79098"/>
            <a:ext cx="324000"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30450" y="74133"/>
            <a:ext cx="447815" cy="180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6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299" y="79098"/>
            <a:ext cx="324000"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74133"/>
            <a:ext cx="447815" cy="180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990834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3"/>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655124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757057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image" Target="../media/image2.png"/><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3.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9552"/>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299" y="97423"/>
            <a:ext cx="324000" cy="170071"/>
          </a:xfrm>
          <a:prstGeom prst="rect">
            <a:avLst/>
          </a:prstGeom>
        </p:spPr>
        <p:txBody>
          <a:bodyPr vert="horz" wrap="none" lIns="91440" tIns="45720" rIns="91440" bIns="45720" rtlCol="0" anchor="ctr">
            <a:noAutofit/>
          </a:bodyPr>
          <a:lstStyle>
            <a:lvl1pPr algn="r">
              <a:lnSpc>
                <a:spcPts val="1238"/>
              </a:lnSpc>
              <a:defRPr sz="800">
                <a:solidFill>
                  <a:schemeClr val="tx2"/>
                </a:solidFill>
              </a:defRPr>
            </a:lvl1pPr>
          </a:lstStyle>
          <a:p>
            <a:r>
              <a:rPr lang="de-AT"/>
              <a:t> </a:t>
            </a:r>
            <a:fld id="{88A1DFE4-5FC5-43BD-BB7E-75EAD82B965F}" type="slidenum">
              <a:rPr lang="en-US" smtClean="0"/>
              <a:pPr/>
              <a:t>‹#›</a:t>
            </a:fld>
            <a:endParaRPr lang="en-US"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450" y="0"/>
            <a:ext cx="914355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299" y="94965"/>
            <a:ext cx="324000"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p:blipFill>
        <p:spPr>
          <a:xfrm>
            <a:off x="130450" y="90000"/>
            <a:ext cx="447815" cy="180000"/>
          </a:xfrm>
          <a:prstGeom prst="rect">
            <a:avLst/>
          </a:prstGeom>
        </p:spPr>
      </p:pic>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68" r:id="rId3"/>
    <p:sldLayoutId id="2147483653" r:id="rId4"/>
    <p:sldLayoutId id="2147483655" r:id="rId5"/>
    <p:sldLayoutId id="2147483656" r:id="rId6"/>
    <p:sldLayoutId id="2147483657" r:id="rId7"/>
    <p:sldLayoutId id="2147483658" r:id="rId8"/>
    <p:sldLayoutId id="2147483661" r:id="rId9"/>
    <p:sldLayoutId id="2147483662" r:id="rId10"/>
    <p:sldLayoutId id="2147483667" r:id="rId1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9.xml"/><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png"/><Relationship Id="rId1" Type="http://schemas.openxmlformats.org/officeDocument/2006/relationships/slideLayout" Target="../slideLayouts/slideLayout9.xml"/><Relationship Id="rId5" Type="http://schemas.openxmlformats.org/officeDocument/2006/relationships/image" Target="../media/image11.png"/><Relationship Id="rId4" Type="http://schemas.openxmlformats.org/officeDocument/2006/relationships/image" Target="../media/image27.jpeg"/></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xml"/><Relationship Id="rId1" Type="http://schemas.openxmlformats.org/officeDocument/2006/relationships/slideLayout" Target="../slideLayouts/slideLayout9.xml"/><Relationship Id="rId5" Type="http://schemas.openxmlformats.org/officeDocument/2006/relationships/image" Target="../media/image30.png"/><Relationship Id="rId4" Type="http://schemas.openxmlformats.org/officeDocument/2006/relationships/image" Target="../media/image29.png"/></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xml"/><Relationship Id="rId1" Type="http://schemas.openxmlformats.org/officeDocument/2006/relationships/slideLayout" Target="../slideLayouts/slideLayout9.xml"/><Relationship Id="rId4" Type="http://schemas.openxmlformats.org/officeDocument/2006/relationships/image" Target="../media/image32.png"/></Relationships>
</file>

<file path=ppt/slides/_rels/slide1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5.xml"/><Relationship Id="rId1" Type="http://schemas.openxmlformats.org/officeDocument/2006/relationships/slideLayout" Target="../slideLayouts/slideLayout9.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3497BF1-535F-4C7D-B075-C8FADBCE785C}"/>
              </a:ext>
            </a:extLst>
          </p:cNvPr>
          <p:cNvSpPr>
            <a:spLocks noGrp="1"/>
          </p:cNvSpPr>
          <p:nvPr>
            <p:ph type="ctrTitle"/>
          </p:nvPr>
        </p:nvSpPr>
        <p:spPr/>
        <p:txBody>
          <a:bodyPr/>
          <a:lstStyle/>
          <a:p>
            <a:r>
              <a:rPr lang="en-US" dirty="0" err="1"/>
              <a:t>Géodésie</a:t>
            </a:r>
            <a:r>
              <a:rPr lang="en-US" dirty="0"/>
              <a:t> pour le FCC</a:t>
            </a:r>
          </a:p>
        </p:txBody>
      </p:sp>
      <p:sp>
        <p:nvSpPr>
          <p:cNvPr id="4" name="Untertitel 3">
            <a:extLst>
              <a:ext uri="{FF2B5EF4-FFF2-40B4-BE49-F238E27FC236}">
                <a16:creationId xmlns:a16="http://schemas.microsoft.com/office/drawing/2014/main" id="{0C44E76C-472D-4CD1-B3E8-9FBF11960DFD}"/>
              </a:ext>
            </a:extLst>
          </p:cNvPr>
          <p:cNvSpPr>
            <a:spLocks noGrp="1"/>
          </p:cNvSpPr>
          <p:nvPr>
            <p:ph type="subTitle" idx="1"/>
          </p:nvPr>
        </p:nvSpPr>
        <p:spPr/>
        <p:txBody>
          <a:bodyPr/>
          <a:lstStyle/>
          <a:p>
            <a:r>
              <a:rPr lang="fr-FR" dirty="0"/>
              <a:t>Réunion collaborative entre institut LAPP Annecy et CERN</a:t>
            </a:r>
            <a:endParaRPr lang="en-US" dirty="0"/>
          </a:p>
        </p:txBody>
      </p:sp>
      <p:sp>
        <p:nvSpPr>
          <p:cNvPr id="5" name="Foliennummernplatzhalter 4">
            <a:extLst>
              <a:ext uri="{FF2B5EF4-FFF2-40B4-BE49-F238E27FC236}">
                <a16:creationId xmlns:a16="http://schemas.microsoft.com/office/drawing/2014/main" id="{924569F9-1F0A-4F66-BD0C-24F0B7D23D09}"/>
              </a:ext>
            </a:extLst>
          </p:cNvPr>
          <p:cNvSpPr>
            <a:spLocks noGrp="1"/>
          </p:cNvSpPr>
          <p:nvPr>
            <p:ph type="sldNum" sz="quarter" idx="12"/>
          </p:nvPr>
        </p:nvSpPr>
        <p:spPr>
          <a:xfrm>
            <a:off x="8745299" y="61740"/>
            <a:ext cx="324000" cy="170071"/>
          </a:xfrm>
        </p:spPr>
        <p:txBody>
          <a:bodyPr/>
          <a:lstStyle/>
          <a:p>
            <a:fld id="{88A1DFE4-5FC5-43BD-BB7E-75EAD82B965F}" type="slidenum">
              <a:rPr lang="en-US" noProof="0" smtClean="0"/>
              <a:pPr/>
              <a:t>1</a:t>
            </a:fld>
            <a:endParaRPr lang="en-US" noProof="0" dirty="0"/>
          </a:p>
        </p:txBody>
      </p:sp>
      <p:sp>
        <p:nvSpPr>
          <p:cNvPr id="2" name="Textfeld 1">
            <a:extLst>
              <a:ext uri="{FF2B5EF4-FFF2-40B4-BE49-F238E27FC236}">
                <a16:creationId xmlns:a16="http://schemas.microsoft.com/office/drawing/2014/main" id="{02431DF6-41CB-4397-A2A3-BFCE07E6B182}"/>
              </a:ext>
            </a:extLst>
          </p:cNvPr>
          <p:cNvSpPr txBox="1"/>
          <p:nvPr/>
        </p:nvSpPr>
        <p:spPr>
          <a:xfrm>
            <a:off x="1007831" y="61740"/>
            <a:ext cx="2038500" cy="170071"/>
          </a:xfrm>
          <a:prstGeom prst="rect">
            <a:avLst/>
          </a:prstGeom>
          <a:noFill/>
        </p:spPr>
        <p:txBody>
          <a:bodyPr wrap="square" rtlCol="0">
            <a:noAutofit/>
          </a:bodyPr>
          <a:lstStyle/>
          <a:p>
            <a:pPr>
              <a:lnSpc>
                <a:spcPts val="1238"/>
              </a:lnSpc>
            </a:pPr>
            <a:r>
              <a:rPr lang="en-US" sz="900" dirty="0">
                <a:solidFill>
                  <a:schemeClr val="bg1"/>
                </a:solidFill>
              </a:rPr>
              <a:t>29/11/2021</a:t>
            </a:r>
            <a:endParaRPr lang="de-AT" sz="900" dirty="0">
              <a:solidFill>
                <a:schemeClr val="bg1"/>
              </a:solidFill>
            </a:endParaRPr>
          </a:p>
        </p:txBody>
      </p:sp>
      <p:sp>
        <p:nvSpPr>
          <p:cNvPr id="8" name="Textfeld 7">
            <a:extLst>
              <a:ext uri="{FF2B5EF4-FFF2-40B4-BE49-F238E27FC236}">
                <a16:creationId xmlns:a16="http://schemas.microsoft.com/office/drawing/2014/main" id="{E9335305-5BED-4A23-8A5C-34ED427E5A35}"/>
              </a:ext>
            </a:extLst>
          </p:cNvPr>
          <p:cNvSpPr txBox="1"/>
          <p:nvPr/>
        </p:nvSpPr>
        <p:spPr>
          <a:xfrm>
            <a:off x="3829644" y="61740"/>
            <a:ext cx="2038500" cy="170071"/>
          </a:xfrm>
          <a:prstGeom prst="rect">
            <a:avLst/>
          </a:prstGeom>
          <a:noFill/>
        </p:spPr>
        <p:txBody>
          <a:bodyPr wrap="square" rtlCol="0">
            <a:noAutofit/>
          </a:bodyPr>
          <a:lstStyle/>
          <a:p>
            <a:pPr>
              <a:lnSpc>
                <a:spcPts val="1238"/>
              </a:lnSpc>
            </a:pPr>
            <a:r>
              <a:rPr lang="en-US" sz="900" dirty="0">
                <a:solidFill>
                  <a:schemeClr val="bg1"/>
                </a:solidFill>
              </a:rPr>
              <a:t>Benjamin Weyer</a:t>
            </a:r>
            <a:endParaRPr lang="de-AT" sz="900" dirty="0">
              <a:solidFill>
                <a:schemeClr val="bg1"/>
              </a:solidFill>
            </a:endParaRPr>
          </a:p>
        </p:txBody>
      </p:sp>
    </p:spTree>
    <p:extLst>
      <p:ext uri="{BB962C8B-B14F-4D97-AF65-F5344CB8AC3E}">
        <p14:creationId xmlns:p14="http://schemas.microsoft.com/office/powerpoint/2010/main" val="4061151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19108EA3-8291-4AD1-81CE-FC8376678696}"/>
              </a:ext>
            </a:extLst>
          </p:cNvPr>
          <p:cNvSpPr>
            <a:spLocks noGrp="1"/>
          </p:cNvSpPr>
          <p:nvPr>
            <p:ph type="body" sz="quarter" idx="11"/>
          </p:nvPr>
        </p:nvSpPr>
        <p:spPr/>
        <p:txBody>
          <a:bodyPr/>
          <a:lstStyle/>
          <a:p>
            <a:endParaRPr lang="en-GB"/>
          </a:p>
        </p:txBody>
      </p:sp>
      <p:sp>
        <p:nvSpPr>
          <p:cNvPr id="5" name="Textplatzhalter 4">
            <a:extLst>
              <a:ext uri="{FF2B5EF4-FFF2-40B4-BE49-F238E27FC236}">
                <a16:creationId xmlns:a16="http://schemas.microsoft.com/office/drawing/2014/main" id="{195D39DB-C37E-4734-B1D9-42602654B312}"/>
              </a:ext>
            </a:extLst>
          </p:cNvPr>
          <p:cNvSpPr>
            <a:spLocks noGrp="1"/>
          </p:cNvSpPr>
          <p:nvPr>
            <p:ph type="body" sz="quarter" idx="12"/>
          </p:nvPr>
        </p:nvSpPr>
        <p:spPr/>
        <p:txBody>
          <a:bodyPr/>
          <a:lstStyle/>
          <a:p>
            <a:r>
              <a:rPr lang="fr-FR" dirty="0"/>
              <a:t>LHC</a:t>
            </a:r>
          </a:p>
          <a:p>
            <a:pPr marL="285750" indent="-285750">
              <a:buFont typeface="Arial" panose="020B0604020202020204" pitchFamily="34" charset="0"/>
              <a:buChar char="•"/>
            </a:pPr>
            <a:r>
              <a:rPr lang="en-GB" dirty="0"/>
              <a:t>Utilisation du </a:t>
            </a:r>
            <a:r>
              <a:rPr lang="en-GB" dirty="0" err="1"/>
              <a:t>réseau</a:t>
            </a:r>
            <a:r>
              <a:rPr lang="en-GB" dirty="0"/>
              <a:t> </a:t>
            </a:r>
            <a:r>
              <a:rPr lang="en-GB" dirty="0" err="1"/>
              <a:t>géodésique</a:t>
            </a:r>
            <a:r>
              <a:rPr lang="en-GB" dirty="0"/>
              <a:t> sous-terrain du LEP</a:t>
            </a:r>
          </a:p>
          <a:p>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r>
              <a:rPr lang="en-GB" dirty="0"/>
              <a:t>CNGS (CERN Neutrinos to Gran </a:t>
            </a:r>
            <a:r>
              <a:rPr lang="en-GB" dirty="0" err="1"/>
              <a:t>Sasso</a:t>
            </a:r>
            <a:r>
              <a:rPr lang="en-GB" dirty="0"/>
              <a:t>, envoi de neutrinos </a:t>
            </a:r>
            <a:r>
              <a:rPr lang="en-GB" dirty="0" err="1"/>
              <a:t>muoniques</a:t>
            </a:r>
            <a:r>
              <a:rPr lang="en-GB" dirty="0"/>
              <a:t> à </a:t>
            </a:r>
            <a:r>
              <a:rPr lang="en-GB" dirty="0" err="1"/>
              <a:t>une</a:t>
            </a:r>
            <a:r>
              <a:rPr lang="en-GB" dirty="0"/>
              <a:t> distance de 732 km) </a:t>
            </a:r>
          </a:p>
          <a:p>
            <a:pPr marL="171450" indent="-171450">
              <a:buFont typeface="Arial" panose="020B0604020202020204" pitchFamily="34" charset="0"/>
              <a:buChar char="•"/>
            </a:pPr>
            <a:r>
              <a:rPr lang="en-GB" dirty="0" err="1"/>
              <a:t>Amélioration</a:t>
            </a:r>
            <a:r>
              <a:rPr lang="en-GB" dirty="0"/>
              <a:t> du </a:t>
            </a:r>
            <a:r>
              <a:rPr lang="en-GB" dirty="0" err="1"/>
              <a:t>modèle</a:t>
            </a:r>
            <a:r>
              <a:rPr lang="en-GB" dirty="0"/>
              <a:t> de </a:t>
            </a:r>
            <a:r>
              <a:rPr lang="en-GB" dirty="0" err="1"/>
              <a:t>géoïde</a:t>
            </a:r>
            <a:endParaRPr lang="en-GB" dirty="0"/>
          </a:p>
          <a:p>
            <a:pPr marL="171450" indent="-171450">
              <a:buFont typeface="Arial" panose="020B0604020202020204" pitchFamily="34" charset="0"/>
              <a:buChar char="•"/>
            </a:pPr>
            <a:r>
              <a:rPr lang="en-GB" dirty="0" err="1"/>
              <a:t>Calcul</a:t>
            </a:r>
            <a:r>
              <a:rPr lang="en-GB" dirty="0"/>
              <a:t> de la localisation du </a:t>
            </a:r>
            <a:r>
              <a:rPr lang="en-GB" dirty="0" err="1"/>
              <a:t>système</a:t>
            </a:r>
            <a:r>
              <a:rPr lang="en-GB" dirty="0"/>
              <a:t> CERN dans un </a:t>
            </a:r>
            <a:r>
              <a:rPr lang="en-GB" dirty="0" err="1"/>
              <a:t>référentiel</a:t>
            </a:r>
            <a:r>
              <a:rPr lang="en-GB" dirty="0"/>
              <a:t> </a:t>
            </a:r>
            <a:r>
              <a:rPr lang="en-GB" dirty="0" err="1"/>
              <a:t>mondial</a:t>
            </a:r>
            <a:endParaRPr lang="en-GB" dirty="0"/>
          </a:p>
          <a:p>
            <a:pPr marL="285750" indent="-285750">
              <a:buFont typeface="Arial" panose="020B0604020202020204" pitchFamily="34" charset="0"/>
              <a:buChar char="•"/>
            </a:pPr>
            <a:endParaRPr lang="en-GB" dirty="0"/>
          </a:p>
        </p:txBody>
      </p:sp>
      <p:sp>
        <p:nvSpPr>
          <p:cNvPr id="9" name="Text Placeholder 8">
            <a:extLst>
              <a:ext uri="{FF2B5EF4-FFF2-40B4-BE49-F238E27FC236}">
                <a16:creationId xmlns:a16="http://schemas.microsoft.com/office/drawing/2014/main" id="{49E79EB6-3B02-47FE-88E4-C78C44737197}"/>
              </a:ext>
            </a:extLst>
          </p:cNvPr>
          <p:cNvSpPr>
            <a:spLocks noGrp="1"/>
          </p:cNvSpPr>
          <p:nvPr>
            <p:ph type="body" sz="quarter" idx="13"/>
          </p:nvPr>
        </p:nvSpPr>
        <p:spPr/>
        <p:txBody>
          <a:bodyPr/>
          <a:lstStyle/>
          <a:p>
            <a:endParaRPr lang="en-GB" dirty="0"/>
          </a:p>
        </p:txBody>
      </p:sp>
      <p:sp>
        <p:nvSpPr>
          <p:cNvPr id="2" name="Titel 1">
            <a:extLst>
              <a:ext uri="{FF2B5EF4-FFF2-40B4-BE49-F238E27FC236}">
                <a16:creationId xmlns:a16="http://schemas.microsoft.com/office/drawing/2014/main" id="{A578E5F9-9555-4E9F-B71C-6DDC6B550F1A}"/>
              </a:ext>
            </a:extLst>
          </p:cNvPr>
          <p:cNvSpPr>
            <a:spLocks noGrp="1"/>
          </p:cNvSpPr>
          <p:nvPr>
            <p:ph type="title"/>
          </p:nvPr>
        </p:nvSpPr>
        <p:spPr/>
        <p:txBody>
          <a:bodyPr/>
          <a:lstStyle/>
          <a:p>
            <a:r>
              <a:rPr lang="en-US" dirty="0"/>
              <a:t>Evolution de </a:t>
            </a:r>
            <a:r>
              <a:rPr lang="en-US" dirty="0" err="1"/>
              <a:t>l’infrastructure</a:t>
            </a:r>
            <a:r>
              <a:rPr lang="en-US" dirty="0"/>
              <a:t> </a:t>
            </a:r>
            <a:r>
              <a:rPr lang="en-US" dirty="0" err="1"/>
              <a:t>géodésique</a:t>
            </a:r>
            <a:r>
              <a:rPr lang="en-US" dirty="0"/>
              <a:t> du CERN</a:t>
            </a:r>
          </a:p>
        </p:txBody>
      </p:sp>
      <p:sp>
        <p:nvSpPr>
          <p:cNvPr id="10" name="Text Placeholder 9">
            <a:extLst>
              <a:ext uri="{FF2B5EF4-FFF2-40B4-BE49-F238E27FC236}">
                <a16:creationId xmlns:a16="http://schemas.microsoft.com/office/drawing/2014/main" id="{B5395879-7A00-4349-AE43-FBB7E65184F4}"/>
              </a:ext>
            </a:extLst>
          </p:cNvPr>
          <p:cNvSpPr>
            <a:spLocks noGrp="1"/>
          </p:cNvSpPr>
          <p:nvPr>
            <p:ph type="body" sz="quarter" idx="14"/>
          </p:nvPr>
        </p:nvSpPr>
        <p:spPr/>
        <p:txBody>
          <a:bodyPr/>
          <a:lstStyle/>
          <a:p>
            <a:endParaRPr lang="en-GB"/>
          </a:p>
        </p:txBody>
      </p:sp>
      <p:sp>
        <p:nvSpPr>
          <p:cNvPr id="14" name="Textfeld 1">
            <a:extLst>
              <a:ext uri="{FF2B5EF4-FFF2-40B4-BE49-F238E27FC236}">
                <a16:creationId xmlns:a16="http://schemas.microsoft.com/office/drawing/2014/main" id="{C5BC41C9-9E41-954F-9E1E-B357129EFF72}"/>
              </a:ext>
            </a:extLst>
          </p:cNvPr>
          <p:cNvSpPr txBox="1"/>
          <p:nvPr/>
        </p:nvSpPr>
        <p:spPr>
          <a:xfrm>
            <a:off x="1007831" y="61740"/>
            <a:ext cx="2038500" cy="170071"/>
          </a:xfrm>
          <a:prstGeom prst="rect">
            <a:avLst/>
          </a:prstGeom>
          <a:noFill/>
        </p:spPr>
        <p:txBody>
          <a:bodyPr wrap="square" rtlCol="0">
            <a:noAutofit/>
          </a:bodyPr>
          <a:lstStyle/>
          <a:p>
            <a:pPr>
              <a:lnSpc>
                <a:spcPts val="1238"/>
              </a:lnSpc>
            </a:pPr>
            <a:r>
              <a:rPr lang="en-US" sz="900" dirty="0">
                <a:solidFill>
                  <a:schemeClr val="bg1"/>
                </a:solidFill>
              </a:rPr>
              <a:t>29/11/2021</a:t>
            </a:r>
            <a:endParaRPr lang="de-AT" sz="900" dirty="0">
              <a:solidFill>
                <a:schemeClr val="bg1"/>
              </a:solidFill>
            </a:endParaRPr>
          </a:p>
        </p:txBody>
      </p:sp>
      <p:sp>
        <p:nvSpPr>
          <p:cNvPr id="15" name="Textfeld 7">
            <a:extLst>
              <a:ext uri="{FF2B5EF4-FFF2-40B4-BE49-F238E27FC236}">
                <a16:creationId xmlns:a16="http://schemas.microsoft.com/office/drawing/2014/main" id="{2CA2EA2E-7AFA-F846-A081-37DD740A376E}"/>
              </a:ext>
            </a:extLst>
          </p:cNvPr>
          <p:cNvSpPr txBox="1"/>
          <p:nvPr/>
        </p:nvSpPr>
        <p:spPr>
          <a:xfrm>
            <a:off x="3829644" y="61740"/>
            <a:ext cx="2038500" cy="170071"/>
          </a:xfrm>
          <a:prstGeom prst="rect">
            <a:avLst/>
          </a:prstGeom>
          <a:noFill/>
        </p:spPr>
        <p:txBody>
          <a:bodyPr wrap="square" rtlCol="0">
            <a:noAutofit/>
          </a:bodyPr>
          <a:lstStyle/>
          <a:p>
            <a:pPr>
              <a:lnSpc>
                <a:spcPts val="1238"/>
              </a:lnSpc>
            </a:pPr>
            <a:r>
              <a:rPr lang="en-US" sz="900" dirty="0">
                <a:solidFill>
                  <a:schemeClr val="bg1"/>
                </a:solidFill>
              </a:rPr>
              <a:t>Benjamin Weyer</a:t>
            </a:r>
            <a:endParaRPr lang="de-AT" sz="900" dirty="0">
              <a:solidFill>
                <a:schemeClr val="bg1"/>
              </a:solidFill>
            </a:endParaRPr>
          </a:p>
        </p:txBody>
      </p:sp>
      <p:sp>
        <p:nvSpPr>
          <p:cNvPr id="17" name="Foliennummernplatzhalter 4">
            <a:extLst>
              <a:ext uri="{FF2B5EF4-FFF2-40B4-BE49-F238E27FC236}">
                <a16:creationId xmlns:a16="http://schemas.microsoft.com/office/drawing/2014/main" id="{CF33CDFB-D7A6-4C44-B7F6-BA95D0A33AF6}"/>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fld id="{88A1DFE4-5FC5-43BD-BB7E-75EAD82B965F}" type="slidenum">
              <a:rPr lang="en-US" sz="800" b="0" smtClean="0">
                <a:solidFill>
                  <a:schemeClr val="bg1"/>
                </a:solidFill>
              </a:rPr>
              <a:pPr algn="r">
                <a:lnSpc>
                  <a:spcPct val="100000"/>
                </a:lnSpc>
              </a:pPr>
              <a:t>10</a:t>
            </a:fld>
            <a:endParaRPr lang="en-US" sz="800" b="0" dirty="0">
              <a:solidFill>
                <a:schemeClr val="bg1"/>
              </a:solidFill>
            </a:endParaRPr>
          </a:p>
        </p:txBody>
      </p:sp>
      <p:pic>
        <p:nvPicPr>
          <p:cNvPr id="6" name="Picture 5">
            <a:extLst>
              <a:ext uri="{FF2B5EF4-FFF2-40B4-BE49-F238E27FC236}">
                <a16:creationId xmlns:a16="http://schemas.microsoft.com/office/drawing/2014/main" id="{78400C05-2B3D-4894-AF42-81B19E04A746}"/>
              </a:ext>
            </a:extLst>
          </p:cNvPr>
          <p:cNvPicPr>
            <a:picLocks noChangeAspect="1"/>
          </p:cNvPicPr>
          <p:nvPr/>
        </p:nvPicPr>
        <p:blipFill>
          <a:blip r:embed="rId2"/>
          <a:stretch>
            <a:fillRect/>
          </a:stretch>
        </p:blipFill>
        <p:spPr>
          <a:xfrm>
            <a:off x="5231505" y="1404598"/>
            <a:ext cx="3720413" cy="2808312"/>
          </a:xfrm>
          <a:prstGeom prst="rect">
            <a:avLst/>
          </a:prstGeom>
        </p:spPr>
      </p:pic>
    </p:spTree>
    <p:extLst>
      <p:ext uri="{BB962C8B-B14F-4D97-AF65-F5344CB8AC3E}">
        <p14:creationId xmlns:p14="http://schemas.microsoft.com/office/powerpoint/2010/main" val="27887792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a:extLst>
              <a:ext uri="{FF2B5EF4-FFF2-40B4-BE49-F238E27FC236}">
                <a16:creationId xmlns:a16="http://schemas.microsoft.com/office/drawing/2014/main" id="{38E8B550-4FFA-4F8B-AB3D-57E2B25895EF}"/>
              </a:ext>
            </a:extLst>
          </p:cNvPr>
          <p:cNvSpPr>
            <a:spLocks noGrp="1"/>
          </p:cNvSpPr>
          <p:nvPr>
            <p:ph type="body" sz="quarter" idx="11"/>
          </p:nvPr>
        </p:nvSpPr>
        <p:spPr/>
        <p:txBody>
          <a:bodyPr/>
          <a:lstStyle/>
          <a:p>
            <a:endParaRPr lang="en-US" dirty="0"/>
          </a:p>
        </p:txBody>
      </p:sp>
      <p:sp>
        <p:nvSpPr>
          <p:cNvPr id="5" name="Textplatzhalter 4">
            <a:extLst>
              <a:ext uri="{FF2B5EF4-FFF2-40B4-BE49-F238E27FC236}">
                <a16:creationId xmlns:a16="http://schemas.microsoft.com/office/drawing/2014/main" id="{B5A0504D-57A6-449B-839B-DF68FCAC4C12}"/>
              </a:ext>
            </a:extLst>
          </p:cNvPr>
          <p:cNvSpPr>
            <a:spLocks noGrp="1"/>
          </p:cNvSpPr>
          <p:nvPr>
            <p:ph type="body" sz="quarter" idx="12"/>
          </p:nvPr>
        </p:nvSpPr>
        <p:spPr/>
        <p:txBody>
          <a:bodyPr/>
          <a:lstStyle/>
          <a:p>
            <a:r>
              <a:rPr lang="fr-FR" dirty="0"/>
              <a:t>FCC 10 fois plus grand que le LHC</a:t>
            </a:r>
          </a:p>
          <a:p>
            <a:endParaRPr lang="fr-FR" dirty="0"/>
          </a:p>
          <a:p>
            <a:r>
              <a:rPr lang="en-GB" dirty="0"/>
              <a:t>Base de </a:t>
            </a:r>
            <a:r>
              <a:rPr lang="en-GB" dirty="0" err="1"/>
              <a:t>l’infrastructure</a:t>
            </a:r>
            <a:r>
              <a:rPr lang="en-GB" dirty="0"/>
              <a:t> </a:t>
            </a:r>
            <a:r>
              <a:rPr lang="en-GB" dirty="0" err="1"/>
              <a:t>actuelle</a:t>
            </a:r>
            <a:r>
              <a:rPr lang="en-GB" dirty="0"/>
              <a:t> date de la construction du LEP (</a:t>
            </a:r>
            <a:r>
              <a:rPr lang="en-GB" dirty="0" err="1"/>
              <a:t>années</a:t>
            </a:r>
            <a:r>
              <a:rPr lang="en-GB" dirty="0"/>
              <a:t> 80)</a:t>
            </a:r>
          </a:p>
          <a:p>
            <a:endParaRPr lang="en-GB" dirty="0"/>
          </a:p>
          <a:p>
            <a:r>
              <a:rPr lang="en-GB" dirty="0"/>
              <a:t>Les </a:t>
            </a:r>
            <a:r>
              <a:rPr lang="en-GB" dirty="0" err="1"/>
              <a:t>tolérances</a:t>
            </a:r>
            <a:r>
              <a:rPr lang="en-GB" dirty="0"/>
              <a:t> </a:t>
            </a:r>
            <a:r>
              <a:rPr lang="en-GB" dirty="0" err="1"/>
              <a:t>d’alignement</a:t>
            </a:r>
            <a:r>
              <a:rPr lang="en-GB" dirty="0"/>
              <a:t> </a:t>
            </a:r>
            <a:r>
              <a:rPr lang="en-GB" dirty="0" err="1"/>
              <a:t>sont</a:t>
            </a:r>
            <a:r>
              <a:rPr lang="en-GB" dirty="0"/>
              <a:t> plus </a:t>
            </a:r>
            <a:r>
              <a:rPr lang="en-GB" dirty="0" err="1"/>
              <a:t>faibles</a:t>
            </a:r>
            <a:endParaRPr lang="en-GB" dirty="0"/>
          </a:p>
        </p:txBody>
      </p:sp>
      <p:sp>
        <p:nvSpPr>
          <p:cNvPr id="2" name="Text Placeholder 1">
            <a:extLst>
              <a:ext uri="{FF2B5EF4-FFF2-40B4-BE49-F238E27FC236}">
                <a16:creationId xmlns:a16="http://schemas.microsoft.com/office/drawing/2014/main" id="{CC2E3BED-9E96-4AF3-9031-D9CBF82DFD9A}"/>
              </a:ext>
            </a:extLst>
          </p:cNvPr>
          <p:cNvSpPr>
            <a:spLocks noGrp="1"/>
          </p:cNvSpPr>
          <p:nvPr>
            <p:ph type="body" sz="quarter" idx="13"/>
          </p:nvPr>
        </p:nvSpPr>
        <p:spPr/>
        <p:txBody>
          <a:bodyPr/>
          <a:lstStyle/>
          <a:p>
            <a:endParaRPr lang="en-GB"/>
          </a:p>
        </p:txBody>
      </p:sp>
      <p:sp>
        <p:nvSpPr>
          <p:cNvPr id="8" name="Titel 7">
            <a:extLst>
              <a:ext uri="{FF2B5EF4-FFF2-40B4-BE49-F238E27FC236}">
                <a16:creationId xmlns:a16="http://schemas.microsoft.com/office/drawing/2014/main" id="{27D2B82A-25E6-4C64-9802-8B5037F88C2B}"/>
              </a:ext>
            </a:extLst>
          </p:cNvPr>
          <p:cNvSpPr>
            <a:spLocks noGrp="1"/>
          </p:cNvSpPr>
          <p:nvPr>
            <p:ph type="title"/>
          </p:nvPr>
        </p:nvSpPr>
        <p:spPr/>
        <p:txBody>
          <a:bodyPr/>
          <a:lstStyle/>
          <a:p>
            <a:r>
              <a:rPr lang="fr-FR" dirty="0"/>
              <a:t>Redéfinition de l’infrastructure géodésique pour le FCC</a:t>
            </a:r>
            <a:endParaRPr lang="en-US" dirty="0"/>
          </a:p>
        </p:txBody>
      </p:sp>
      <p:pic>
        <p:nvPicPr>
          <p:cNvPr id="14" name="Bildplatzhalter 13">
            <a:extLst>
              <a:ext uri="{FF2B5EF4-FFF2-40B4-BE49-F238E27FC236}">
                <a16:creationId xmlns:a16="http://schemas.microsoft.com/office/drawing/2014/main" id="{DC0E98D0-4888-4B27-A227-0FAD86A80163}"/>
              </a:ext>
            </a:extLst>
          </p:cNvPr>
          <p:cNvPicPr>
            <a:picLocks noGrp="1" noChangeAspect="1"/>
          </p:cNvPicPr>
          <p:nvPr>
            <p:ph type="pic" sz="quarter" idx="4294967295"/>
          </p:nvPr>
        </p:nvPicPr>
        <p:blipFill>
          <a:blip r:embed="rId2">
            <a:extLst>
              <a:ext uri="{28A0092B-C50C-407E-A947-70E740481C1C}">
                <a14:useLocalDpi xmlns:a14="http://schemas.microsoft.com/office/drawing/2010/main" val="0"/>
              </a:ext>
            </a:extLst>
          </a:blip>
          <a:srcRect l="59" r="59"/>
          <a:stretch>
            <a:fillRect/>
          </a:stretch>
        </p:blipFill>
        <p:spPr>
          <a:xfrm>
            <a:off x="5117462" y="1125334"/>
            <a:ext cx="3162476" cy="1876918"/>
          </a:xfrm>
        </p:spPr>
      </p:pic>
      <p:pic>
        <p:nvPicPr>
          <p:cNvPr id="16" name="Bildplatzhalter 15" descr="Ein Bild, das Baum enthält.&#10;&#10;Automatisch generierte Beschreibung">
            <a:extLst>
              <a:ext uri="{FF2B5EF4-FFF2-40B4-BE49-F238E27FC236}">
                <a16:creationId xmlns:a16="http://schemas.microsoft.com/office/drawing/2014/main" id="{F9BDC06D-BB2C-497E-B881-10C734CB9627}"/>
              </a:ext>
            </a:extLst>
          </p:cNvPr>
          <p:cNvPicPr>
            <a:picLocks noGrp="1" noChangeAspect="1"/>
          </p:cNvPicPr>
          <p:nvPr>
            <p:ph type="pic" sz="quarter" idx="4294967295"/>
          </p:nvPr>
        </p:nvPicPr>
        <p:blipFill>
          <a:blip r:embed="rId3">
            <a:extLst>
              <a:ext uri="{28A0092B-C50C-407E-A947-70E740481C1C}">
                <a14:useLocalDpi xmlns:a14="http://schemas.microsoft.com/office/drawing/2010/main" val="0"/>
              </a:ext>
            </a:extLst>
          </a:blip>
          <a:srcRect l="59" r="59"/>
          <a:stretch>
            <a:fillRect/>
          </a:stretch>
        </p:blipFill>
        <p:spPr>
          <a:xfrm>
            <a:off x="5117462" y="3088522"/>
            <a:ext cx="3162241" cy="1876778"/>
          </a:xfrm>
        </p:spPr>
      </p:pic>
      <p:sp>
        <p:nvSpPr>
          <p:cNvPr id="15" name="Textfeld 1">
            <a:extLst>
              <a:ext uri="{FF2B5EF4-FFF2-40B4-BE49-F238E27FC236}">
                <a16:creationId xmlns:a16="http://schemas.microsoft.com/office/drawing/2014/main" id="{81322E16-C11E-4A4F-8CB2-315F0C5FC61D}"/>
              </a:ext>
            </a:extLst>
          </p:cNvPr>
          <p:cNvSpPr txBox="1"/>
          <p:nvPr/>
        </p:nvSpPr>
        <p:spPr>
          <a:xfrm>
            <a:off x="1007831" y="61740"/>
            <a:ext cx="2038500" cy="170071"/>
          </a:xfrm>
          <a:prstGeom prst="rect">
            <a:avLst/>
          </a:prstGeom>
          <a:noFill/>
        </p:spPr>
        <p:txBody>
          <a:bodyPr wrap="square" rtlCol="0">
            <a:noAutofit/>
          </a:bodyPr>
          <a:lstStyle/>
          <a:p>
            <a:pPr>
              <a:lnSpc>
                <a:spcPts val="1238"/>
              </a:lnSpc>
            </a:pPr>
            <a:r>
              <a:rPr lang="en-US" sz="900" dirty="0">
                <a:solidFill>
                  <a:schemeClr val="bg1"/>
                </a:solidFill>
              </a:rPr>
              <a:t>29/11/2021</a:t>
            </a:r>
            <a:endParaRPr lang="de-AT" sz="900" dirty="0">
              <a:solidFill>
                <a:schemeClr val="bg1"/>
              </a:solidFill>
            </a:endParaRPr>
          </a:p>
        </p:txBody>
      </p:sp>
      <p:sp>
        <p:nvSpPr>
          <p:cNvPr id="17" name="Textfeld 7">
            <a:extLst>
              <a:ext uri="{FF2B5EF4-FFF2-40B4-BE49-F238E27FC236}">
                <a16:creationId xmlns:a16="http://schemas.microsoft.com/office/drawing/2014/main" id="{8D4016DB-E392-F14D-B66C-C8646715B247}"/>
              </a:ext>
            </a:extLst>
          </p:cNvPr>
          <p:cNvSpPr txBox="1"/>
          <p:nvPr/>
        </p:nvSpPr>
        <p:spPr>
          <a:xfrm>
            <a:off x="3829644" y="61740"/>
            <a:ext cx="2038500" cy="170071"/>
          </a:xfrm>
          <a:prstGeom prst="rect">
            <a:avLst/>
          </a:prstGeom>
          <a:noFill/>
        </p:spPr>
        <p:txBody>
          <a:bodyPr wrap="square" rtlCol="0">
            <a:noAutofit/>
          </a:bodyPr>
          <a:lstStyle/>
          <a:p>
            <a:pPr>
              <a:lnSpc>
                <a:spcPts val="1238"/>
              </a:lnSpc>
            </a:pPr>
            <a:r>
              <a:rPr lang="en-US" sz="900" dirty="0">
                <a:solidFill>
                  <a:schemeClr val="bg1"/>
                </a:solidFill>
              </a:rPr>
              <a:t>Benjamin Weyer</a:t>
            </a:r>
            <a:endParaRPr lang="de-AT" sz="900" dirty="0">
              <a:solidFill>
                <a:schemeClr val="bg1"/>
              </a:solidFill>
            </a:endParaRPr>
          </a:p>
        </p:txBody>
      </p:sp>
      <p:sp>
        <p:nvSpPr>
          <p:cNvPr id="19" name="Foliennummernplatzhalter 4">
            <a:extLst>
              <a:ext uri="{FF2B5EF4-FFF2-40B4-BE49-F238E27FC236}">
                <a16:creationId xmlns:a16="http://schemas.microsoft.com/office/drawing/2014/main" id="{FC963FEB-5947-804E-B500-0758402B785C}"/>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fld id="{88A1DFE4-5FC5-43BD-BB7E-75EAD82B965F}" type="slidenum">
              <a:rPr lang="en-US" sz="800" b="0" smtClean="0">
                <a:solidFill>
                  <a:schemeClr val="bg1"/>
                </a:solidFill>
              </a:rPr>
              <a:pPr algn="r">
                <a:lnSpc>
                  <a:spcPct val="100000"/>
                </a:lnSpc>
              </a:pPr>
              <a:t>11</a:t>
            </a:fld>
            <a:endParaRPr lang="en-US" sz="800" b="0" dirty="0">
              <a:solidFill>
                <a:schemeClr val="bg1"/>
              </a:solidFill>
            </a:endParaRPr>
          </a:p>
        </p:txBody>
      </p:sp>
      <p:sp>
        <p:nvSpPr>
          <p:cNvPr id="7" name="Text Placeholder 6">
            <a:extLst>
              <a:ext uri="{FF2B5EF4-FFF2-40B4-BE49-F238E27FC236}">
                <a16:creationId xmlns:a16="http://schemas.microsoft.com/office/drawing/2014/main" id="{C3E33F0C-2E61-4034-BD51-A3B960BD44CD}"/>
              </a:ext>
            </a:extLst>
          </p:cNvPr>
          <p:cNvSpPr>
            <a:spLocks noGrp="1"/>
          </p:cNvSpPr>
          <p:nvPr>
            <p:ph type="body" sz="quarter" idx="14"/>
          </p:nvPr>
        </p:nvSpPr>
        <p:spPr/>
        <p:txBody>
          <a:bodyPr/>
          <a:lstStyle/>
          <a:p>
            <a:endParaRPr lang="en-GB"/>
          </a:p>
        </p:txBody>
      </p:sp>
    </p:spTree>
    <p:extLst>
      <p:ext uri="{BB962C8B-B14F-4D97-AF65-F5344CB8AC3E}">
        <p14:creationId xmlns:p14="http://schemas.microsoft.com/office/powerpoint/2010/main" val="41908281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a:extLst>
              <a:ext uri="{FF2B5EF4-FFF2-40B4-BE49-F238E27FC236}">
                <a16:creationId xmlns:a16="http://schemas.microsoft.com/office/drawing/2014/main" id="{38E8B550-4FFA-4F8B-AB3D-57E2B25895EF}"/>
              </a:ext>
            </a:extLst>
          </p:cNvPr>
          <p:cNvSpPr>
            <a:spLocks noGrp="1"/>
          </p:cNvSpPr>
          <p:nvPr>
            <p:ph type="body" sz="quarter" idx="11"/>
          </p:nvPr>
        </p:nvSpPr>
        <p:spPr/>
        <p:txBody>
          <a:bodyPr/>
          <a:lstStyle/>
          <a:p>
            <a:r>
              <a:rPr lang="fr-FR" dirty="0"/>
              <a:t>Réseau géodésique de surface</a:t>
            </a:r>
            <a:endParaRPr lang="en-US" dirty="0"/>
          </a:p>
        </p:txBody>
      </p:sp>
      <p:sp>
        <p:nvSpPr>
          <p:cNvPr id="5" name="Textplatzhalter 4">
            <a:extLst>
              <a:ext uri="{FF2B5EF4-FFF2-40B4-BE49-F238E27FC236}">
                <a16:creationId xmlns:a16="http://schemas.microsoft.com/office/drawing/2014/main" id="{B5A0504D-57A6-449B-839B-DF68FCAC4C12}"/>
              </a:ext>
            </a:extLst>
          </p:cNvPr>
          <p:cNvSpPr>
            <a:spLocks noGrp="1"/>
          </p:cNvSpPr>
          <p:nvPr>
            <p:ph type="body" sz="quarter" idx="12"/>
          </p:nvPr>
        </p:nvSpPr>
        <p:spPr/>
        <p:txBody>
          <a:bodyPr/>
          <a:lstStyle/>
          <a:p>
            <a:r>
              <a:rPr lang="fr-FR" dirty="0"/>
              <a:t>Augmentation du nombre de piliers de référence pour couvrir l’ensemble de la zone du FCC (~20 points de référence)</a:t>
            </a:r>
          </a:p>
          <a:p>
            <a:endParaRPr lang="fr-FR" dirty="0"/>
          </a:p>
          <a:p>
            <a:r>
              <a:rPr lang="fr-FR" dirty="0"/>
              <a:t>Densification dans les zones présentant le plus grand risque de déplacements liés aux failles</a:t>
            </a:r>
          </a:p>
          <a:p>
            <a:pPr marL="171450" indent="-171450">
              <a:buFont typeface="Arial" panose="020B0604020202020204" pitchFamily="34" charset="0"/>
              <a:buChar char="•"/>
            </a:pPr>
            <a:r>
              <a:rPr lang="fr-FR" dirty="0"/>
              <a:t>Etablissement d’un modèle cinématique</a:t>
            </a:r>
          </a:p>
          <a:p>
            <a:endParaRPr lang="fr-FR" dirty="0"/>
          </a:p>
          <a:p>
            <a:r>
              <a:rPr lang="fr-FR" dirty="0"/>
              <a:t>Coordonnées calculées à partir d’observations GNSS</a:t>
            </a:r>
          </a:p>
          <a:p>
            <a:endParaRPr lang="fr-FR" dirty="0"/>
          </a:p>
          <a:p>
            <a:r>
              <a:rPr lang="en-GB" dirty="0" err="1"/>
              <a:t>Intégration</a:t>
            </a:r>
            <a:r>
              <a:rPr lang="en-GB" dirty="0"/>
              <a:t> dans le </a:t>
            </a:r>
            <a:r>
              <a:rPr lang="en-GB" dirty="0" err="1"/>
              <a:t>système</a:t>
            </a:r>
            <a:r>
              <a:rPr lang="en-GB" dirty="0"/>
              <a:t> de </a:t>
            </a:r>
            <a:r>
              <a:rPr lang="en-GB" dirty="0" err="1"/>
              <a:t>référence</a:t>
            </a:r>
            <a:r>
              <a:rPr lang="en-GB" dirty="0"/>
              <a:t> </a:t>
            </a:r>
            <a:r>
              <a:rPr lang="en-GB" dirty="0" err="1"/>
              <a:t>européen</a:t>
            </a:r>
            <a:endParaRPr lang="en-GB" dirty="0"/>
          </a:p>
          <a:p>
            <a:endParaRPr lang="en-GB" dirty="0"/>
          </a:p>
          <a:p>
            <a:r>
              <a:rPr lang="en-GB" dirty="0"/>
              <a:t>Elaboration des </a:t>
            </a:r>
            <a:r>
              <a:rPr lang="en-GB" dirty="0" err="1"/>
              <a:t>modèles</a:t>
            </a:r>
            <a:r>
              <a:rPr lang="en-GB" dirty="0"/>
              <a:t> de transformations de </a:t>
            </a:r>
            <a:r>
              <a:rPr lang="en-GB" dirty="0" err="1"/>
              <a:t>coordonnées</a:t>
            </a:r>
            <a:r>
              <a:rPr lang="en-GB" dirty="0"/>
              <a:t> </a:t>
            </a:r>
            <a:r>
              <a:rPr lang="en-GB" dirty="0" err="1"/>
              <a:t>depuis</a:t>
            </a:r>
            <a:r>
              <a:rPr lang="en-GB" dirty="0"/>
              <a:t> et </a:t>
            </a:r>
            <a:r>
              <a:rPr lang="en-GB" dirty="0" err="1"/>
              <a:t>vers</a:t>
            </a:r>
            <a:r>
              <a:rPr lang="en-GB" dirty="0"/>
              <a:t> les </a:t>
            </a:r>
            <a:r>
              <a:rPr lang="en-GB" dirty="0" err="1"/>
              <a:t>anciens</a:t>
            </a:r>
            <a:r>
              <a:rPr lang="en-GB" dirty="0"/>
              <a:t> systems</a:t>
            </a:r>
          </a:p>
          <a:p>
            <a:endParaRPr lang="en-GB" dirty="0"/>
          </a:p>
          <a:p>
            <a:r>
              <a:rPr lang="fr-FR" dirty="0"/>
              <a:t>Mise en place de zones pour le contrôle et la calibration des instruments</a:t>
            </a:r>
          </a:p>
          <a:p>
            <a:endParaRPr lang="en-GB" dirty="0"/>
          </a:p>
        </p:txBody>
      </p:sp>
      <p:sp>
        <p:nvSpPr>
          <p:cNvPr id="2" name="Text Placeholder 1">
            <a:extLst>
              <a:ext uri="{FF2B5EF4-FFF2-40B4-BE49-F238E27FC236}">
                <a16:creationId xmlns:a16="http://schemas.microsoft.com/office/drawing/2014/main" id="{CC2E3BED-9E96-4AF3-9031-D9CBF82DFD9A}"/>
              </a:ext>
            </a:extLst>
          </p:cNvPr>
          <p:cNvSpPr>
            <a:spLocks noGrp="1"/>
          </p:cNvSpPr>
          <p:nvPr>
            <p:ph type="body" sz="quarter" idx="13"/>
          </p:nvPr>
        </p:nvSpPr>
        <p:spPr/>
        <p:txBody>
          <a:bodyPr/>
          <a:lstStyle/>
          <a:p>
            <a:endParaRPr lang="en-GB"/>
          </a:p>
        </p:txBody>
      </p:sp>
      <p:sp>
        <p:nvSpPr>
          <p:cNvPr id="8" name="Titel 7">
            <a:extLst>
              <a:ext uri="{FF2B5EF4-FFF2-40B4-BE49-F238E27FC236}">
                <a16:creationId xmlns:a16="http://schemas.microsoft.com/office/drawing/2014/main" id="{27D2B82A-25E6-4C64-9802-8B5037F88C2B}"/>
              </a:ext>
            </a:extLst>
          </p:cNvPr>
          <p:cNvSpPr>
            <a:spLocks noGrp="1"/>
          </p:cNvSpPr>
          <p:nvPr>
            <p:ph type="title"/>
          </p:nvPr>
        </p:nvSpPr>
        <p:spPr/>
        <p:txBody>
          <a:bodyPr/>
          <a:lstStyle/>
          <a:p>
            <a:r>
              <a:rPr lang="fr-FR" dirty="0"/>
              <a:t>Redéfinition de l’infrastructure géodésique pour le FCC</a:t>
            </a:r>
            <a:endParaRPr lang="en-US" dirty="0"/>
          </a:p>
        </p:txBody>
      </p:sp>
      <p:sp>
        <p:nvSpPr>
          <p:cNvPr id="15" name="Textfeld 1">
            <a:extLst>
              <a:ext uri="{FF2B5EF4-FFF2-40B4-BE49-F238E27FC236}">
                <a16:creationId xmlns:a16="http://schemas.microsoft.com/office/drawing/2014/main" id="{81322E16-C11E-4A4F-8CB2-315F0C5FC61D}"/>
              </a:ext>
            </a:extLst>
          </p:cNvPr>
          <p:cNvSpPr txBox="1"/>
          <p:nvPr/>
        </p:nvSpPr>
        <p:spPr>
          <a:xfrm>
            <a:off x="1007831" y="61740"/>
            <a:ext cx="2038500" cy="170071"/>
          </a:xfrm>
          <a:prstGeom prst="rect">
            <a:avLst/>
          </a:prstGeom>
          <a:noFill/>
        </p:spPr>
        <p:txBody>
          <a:bodyPr wrap="square" rtlCol="0">
            <a:noAutofit/>
          </a:bodyPr>
          <a:lstStyle/>
          <a:p>
            <a:pPr>
              <a:lnSpc>
                <a:spcPts val="1238"/>
              </a:lnSpc>
            </a:pPr>
            <a:r>
              <a:rPr lang="en-US" sz="900" dirty="0">
                <a:solidFill>
                  <a:schemeClr val="bg1"/>
                </a:solidFill>
              </a:rPr>
              <a:t>29/11/2021</a:t>
            </a:r>
            <a:endParaRPr lang="de-AT" sz="900" dirty="0">
              <a:solidFill>
                <a:schemeClr val="bg1"/>
              </a:solidFill>
            </a:endParaRPr>
          </a:p>
        </p:txBody>
      </p:sp>
      <p:sp>
        <p:nvSpPr>
          <p:cNvPr id="17" name="Textfeld 7">
            <a:extLst>
              <a:ext uri="{FF2B5EF4-FFF2-40B4-BE49-F238E27FC236}">
                <a16:creationId xmlns:a16="http://schemas.microsoft.com/office/drawing/2014/main" id="{8D4016DB-E392-F14D-B66C-C8646715B247}"/>
              </a:ext>
            </a:extLst>
          </p:cNvPr>
          <p:cNvSpPr txBox="1"/>
          <p:nvPr/>
        </p:nvSpPr>
        <p:spPr>
          <a:xfrm>
            <a:off x="3829644" y="61740"/>
            <a:ext cx="2038500" cy="170071"/>
          </a:xfrm>
          <a:prstGeom prst="rect">
            <a:avLst/>
          </a:prstGeom>
          <a:noFill/>
        </p:spPr>
        <p:txBody>
          <a:bodyPr wrap="square" rtlCol="0">
            <a:noAutofit/>
          </a:bodyPr>
          <a:lstStyle/>
          <a:p>
            <a:pPr>
              <a:lnSpc>
                <a:spcPts val="1238"/>
              </a:lnSpc>
            </a:pPr>
            <a:r>
              <a:rPr lang="en-US" sz="900" dirty="0">
                <a:solidFill>
                  <a:schemeClr val="bg1"/>
                </a:solidFill>
              </a:rPr>
              <a:t>Benjamin Weyer</a:t>
            </a:r>
            <a:endParaRPr lang="de-AT" sz="900" dirty="0">
              <a:solidFill>
                <a:schemeClr val="bg1"/>
              </a:solidFill>
            </a:endParaRPr>
          </a:p>
        </p:txBody>
      </p:sp>
      <p:sp>
        <p:nvSpPr>
          <p:cNvPr id="19" name="Foliennummernplatzhalter 4">
            <a:extLst>
              <a:ext uri="{FF2B5EF4-FFF2-40B4-BE49-F238E27FC236}">
                <a16:creationId xmlns:a16="http://schemas.microsoft.com/office/drawing/2014/main" id="{FC963FEB-5947-804E-B500-0758402B785C}"/>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fld id="{88A1DFE4-5FC5-43BD-BB7E-75EAD82B965F}" type="slidenum">
              <a:rPr lang="en-US" sz="800" b="0" smtClean="0">
                <a:solidFill>
                  <a:schemeClr val="bg1"/>
                </a:solidFill>
              </a:rPr>
              <a:pPr algn="r">
                <a:lnSpc>
                  <a:spcPct val="100000"/>
                </a:lnSpc>
              </a:pPr>
              <a:t>12</a:t>
            </a:fld>
            <a:endParaRPr lang="en-US" sz="800" b="0" dirty="0">
              <a:solidFill>
                <a:schemeClr val="bg1"/>
              </a:solidFill>
            </a:endParaRPr>
          </a:p>
        </p:txBody>
      </p:sp>
      <p:sp>
        <p:nvSpPr>
          <p:cNvPr id="7" name="Text Placeholder 6">
            <a:extLst>
              <a:ext uri="{FF2B5EF4-FFF2-40B4-BE49-F238E27FC236}">
                <a16:creationId xmlns:a16="http://schemas.microsoft.com/office/drawing/2014/main" id="{C3E33F0C-2E61-4034-BD51-A3B960BD44CD}"/>
              </a:ext>
            </a:extLst>
          </p:cNvPr>
          <p:cNvSpPr>
            <a:spLocks noGrp="1"/>
          </p:cNvSpPr>
          <p:nvPr>
            <p:ph type="body" sz="quarter" idx="14"/>
          </p:nvPr>
        </p:nvSpPr>
        <p:spPr/>
        <p:txBody>
          <a:bodyPr/>
          <a:lstStyle/>
          <a:p>
            <a:endParaRPr lang="en-GB"/>
          </a:p>
        </p:txBody>
      </p:sp>
      <p:pic>
        <p:nvPicPr>
          <p:cNvPr id="13" name="Content Placeholder 7" descr="Map&#10;&#10;Description automatically generated">
            <a:extLst>
              <a:ext uri="{FF2B5EF4-FFF2-40B4-BE49-F238E27FC236}">
                <a16:creationId xmlns:a16="http://schemas.microsoft.com/office/drawing/2014/main" id="{82268326-88A9-4009-9D74-33B90120ACE4}"/>
              </a:ext>
            </a:extLst>
          </p:cNvPr>
          <p:cNvPicPr>
            <a:picLocks noChangeAspect="1"/>
          </p:cNvPicPr>
          <p:nvPr/>
        </p:nvPicPr>
        <p:blipFill rotWithShape="1">
          <a:blip r:embed="rId2"/>
          <a:srcRect r="29307"/>
          <a:stretch/>
        </p:blipFill>
        <p:spPr>
          <a:xfrm>
            <a:off x="5006953" y="1059582"/>
            <a:ext cx="3922521" cy="3923228"/>
          </a:xfrm>
          <a:prstGeom prst="rect">
            <a:avLst/>
          </a:prstGeom>
        </p:spPr>
      </p:pic>
    </p:spTree>
    <p:extLst>
      <p:ext uri="{BB962C8B-B14F-4D97-AF65-F5344CB8AC3E}">
        <p14:creationId xmlns:p14="http://schemas.microsoft.com/office/powerpoint/2010/main" val="17737424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142C8A5-1B19-4977-B4F5-42B03A55D51D}"/>
              </a:ext>
            </a:extLst>
          </p:cNvPr>
          <p:cNvPicPr>
            <a:picLocks noChangeAspect="1"/>
          </p:cNvPicPr>
          <p:nvPr/>
        </p:nvPicPr>
        <p:blipFill>
          <a:blip r:embed="rId2"/>
          <a:stretch>
            <a:fillRect/>
          </a:stretch>
        </p:blipFill>
        <p:spPr>
          <a:xfrm>
            <a:off x="5909556" y="3363838"/>
            <a:ext cx="2204354" cy="1779662"/>
          </a:xfrm>
          <a:prstGeom prst="rect">
            <a:avLst/>
          </a:prstGeom>
        </p:spPr>
      </p:pic>
      <p:sp>
        <p:nvSpPr>
          <p:cNvPr id="4" name="Textplatzhalter 3">
            <a:extLst>
              <a:ext uri="{FF2B5EF4-FFF2-40B4-BE49-F238E27FC236}">
                <a16:creationId xmlns:a16="http://schemas.microsoft.com/office/drawing/2014/main" id="{38E8B550-4FFA-4F8B-AB3D-57E2B25895EF}"/>
              </a:ext>
            </a:extLst>
          </p:cNvPr>
          <p:cNvSpPr>
            <a:spLocks noGrp="1"/>
          </p:cNvSpPr>
          <p:nvPr>
            <p:ph type="body" sz="quarter" idx="11"/>
          </p:nvPr>
        </p:nvSpPr>
        <p:spPr/>
        <p:txBody>
          <a:bodyPr/>
          <a:lstStyle/>
          <a:p>
            <a:r>
              <a:rPr lang="fr-FR" dirty="0"/>
              <a:t>Transfert du réseau géodésique de surface</a:t>
            </a:r>
            <a:endParaRPr lang="en-US" dirty="0"/>
          </a:p>
        </p:txBody>
      </p:sp>
      <p:sp>
        <p:nvSpPr>
          <p:cNvPr id="5" name="Textplatzhalter 4">
            <a:extLst>
              <a:ext uri="{FF2B5EF4-FFF2-40B4-BE49-F238E27FC236}">
                <a16:creationId xmlns:a16="http://schemas.microsoft.com/office/drawing/2014/main" id="{B5A0504D-57A6-449B-839B-DF68FCAC4C12}"/>
              </a:ext>
            </a:extLst>
          </p:cNvPr>
          <p:cNvSpPr>
            <a:spLocks noGrp="1"/>
          </p:cNvSpPr>
          <p:nvPr>
            <p:ph type="body" sz="quarter" idx="12"/>
          </p:nvPr>
        </p:nvSpPr>
        <p:spPr/>
        <p:txBody>
          <a:bodyPr/>
          <a:lstStyle/>
          <a:p>
            <a:endParaRPr lang="en-GB" dirty="0"/>
          </a:p>
        </p:txBody>
      </p:sp>
      <p:sp>
        <p:nvSpPr>
          <p:cNvPr id="2" name="Text Placeholder 1">
            <a:extLst>
              <a:ext uri="{FF2B5EF4-FFF2-40B4-BE49-F238E27FC236}">
                <a16:creationId xmlns:a16="http://schemas.microsoft.com/office/drawing/2014/main" id="{CC2E3BED-9E96-4AF3-9031-D9CBF82DFD9A}"/>
              </a:ext>
            </a:extLst>
          </p:cNvPr>
          <p:cNvSpPr>
            <a:spLocks noGrp="1"/>
          </p:cNvSpPr>
          <p:nvPr>
            <p:ph type="body" sz="quarter" idx="13"/>
          </p:nvPr>
        </p:nvSpPr>
        <p:spPr/>
        <p:txBody>
          <a:bodyPr/>
          <a:lstStyle/>
          <a:p>
            <a:endParaRPr lang="en-GB" dirty="0"/>
          </a:p>
        </p:txBody>
      </p:sp>
      <p:sp>
        <p:nvSpPr>
          <p:cNvPr id="8" name="Titel 7">
            <a:extLst>
              <a:ext uri="{FF2B5EF4-FFF2-40B4-BE49-F238E27FC236}">
                <a16:creationId xmlns:a16="http://schemas.microsoft.com/office/drawing/2014/main" id="{27D2B82A-25E6-4C64-9802-8B5037F88C2B}"/>
              </a:ext>
            </a:extLst>
          </p:cNvPr>
          <p:cNvSpPr>
            <a:spLocks noGrp="1"/>
          </p:cNvSpPr>
          <p:nvPr>
            <p:ph type="title"/>
          </p:nvPr>
        </p:nvSpPr>
        <p:spPr/>
        <p:txBody>
          <a:bodyPr/>
          <a:lstStyle/>
          <a:p>
            <a:r>
              <a:rPr lang="fr-FR" dirty="0"/>
              <a:t>Redéfinition de l’infrastructure géodésique pour le FCC</a:t>
            </a:r>
            <a:endParaRPr lang="en-US" dirty="0"/>
          </a:p>
        </p:txBody>
      </p:sp>
      <p:sp>
        <p:nvSpPr>
          <p:cNvPr id="15" name="Textfeld 1">
            <a:extLst>
              <a:ext uri="{FF2B5EF4-FFF2-40B4-BE49-F238E27FC236}">
                <a16:creationId xmlns:a16="http://schemas.microsoft.com/office/drawing/2014/main" id="{81322E16-C11E-4A4F-8CB2-315F0C5FC61D}"/>
              </a:ext>
            </a:extLst>
          </p:cNvPr>
          <p:cNvSpPr txBox="1"/>
          <p:nvPr/>
        </p:nvSpPr>
        <p:spPr>
          <a:xfrm>
            <a:off x="1007831" y="61740"/>
            <a:ext cx="2038500" cy="170071"/>
          </a:xfrm>
          <a:prstGeom prst="rect">
            <a:avLst/>
          </a:prstGeom>
          <a:noFill/>
        </p:spPr>
        <p:txBody>
          <a:bodyPr wrap="square" rtlCol="0">
            <a:noAutofit/>
          </a:bodyPr>
          <a:lstStyle/>
          <a:p>
            <a:pPr>
              <a:lnSpc>
                <a:spcPts val="1238"/>
              </a:lnSpc>
            </a:pPr>
            <a:r>
              <a:rPr lang="en-US" sz="900" dirty="0">
                <a:solidFill>
                  <a:schemeClr val="bg1"/>
                </a:solidFill>
              </a:rPr>
              <a:t>29/11/2021</a:t>
            </a:r>
            <a:endParaRPr lang="de-AT" sz="900" dirty="0">
              <a:solidFill>
                <a:schemeClr val="bg1"/>
              </a:solidFill>
            </a:endParaRPr>
          </a:p>
        </p:txBody>
      </p:sp>
      <p:sp>
        <p:nvSpPr>
          <p:cNvPr id="17" name="Textfeld 7">
            <a:extLst>
              <a:ext uri="{FF2B5EF4-FFF2-40B4-BE49-F238E27FC236}">
                <a16:creationId xmlns:a16="http://schemas.microsoft.com/office/drawing/2014/main" id="{8D4016DB-E392-F14D-B66C-C8646715B247}"/>
              </a:ext>
            </a:extLst>
          </p:cNvPr>
          <p:cNvSpPr txBox="1"/>
          <p:nvPr/>
        </p:nvSpPr>
        <p:spPr>
          <a:xfrm>
            <a:off x="3829644" y="61740"/>
            <a:ext cx="2038500" cy="170071"/>
          </a:xfrm>
          <a:prstGeom prst="rect">
            <a:avLst/>
          </a:prstGeom>
          <a:noFill/>
        </p:spPr>
        <p:txBody>
          <a:bodyPr wrap="square" rtlCol="0">
            <a:noAutofit/>
          </a:bodyPr>
          <a:lstStyle/>
          <a:p>
            <a:pPr>
              <a:lnSpc>
                <a:spcPts val="1238"/>
              </a:lnSpc>
            </a:pPr>
            <a:r>
              <a:rPr lang="en-US" sz="900" dirty="0">
                <a:solidFill>
                  <a:schemeClr val="bg1"/>
                </a:solidFill>
              </a:rPr>
              <a:t>Benjamin Weyer</a:t>
            </a:r>
            <a:endParaRPr lang="de-AT" sz="900" dirty="0">
              <a:solidFill>
                <a:schemeClr val="bg1"/>
              </a:solidFill>
            </a:endParaRPr>
          </a:p>
        </p:txBody>
      </p:sp>
      <p:sp>
        <p:nvSpPr>
          <p:cNvPr id="19" name="Foliennummernplatzhalter 4">
            <a:extLst>
              <a:ext uri="{FF2B5EF4-FFF2-40B4-BE49-F238E27FC236}">
                <a16:creationId xmlns:a16="http://schemas.microsoft.com/office/drawing/2014/main" id="{FC963FEB-5947-804E-B500-0758402B785C}"/>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fld id="{88A1DFE4-5FC5-43BD-BB7E-75EAD82B965F}" type="slidenum">
              <a:rPr lang="en-US" sz="800" b="0" smtClean="0">
                <a:solidFill>
                  <a:schemeClr val="bg1"/>
                </a:solidFill>
              </a:rPr>
              <a:pPr algn="r">
                <a:lnSpc>
                  <a:spcPct val="100000"/>
                </a:lnSpc>
              </a:pPr>
              <a:t>13</a:t>
            </a:fld>
            <a:endParaRPr lang="en-US" sz="800" b="0" dirty="0">
              <a:solidFill>
                <a:schemeClr val="bg1"/>
              </a:solidFill>
            </a:endParaRPr>
          </a:p>
        </p:txBody>
      </p:sp>
      <p:sp>
        <p:nvSpPr>
          <p:cNvPr id="7" name="Text Placeholder 6">
            <a:extLst>
              <a:ext uri="{FF2B5EF4-FFF2-40B4-BE49-F238E27FC236}">
                <a16:creationId xmlns:a16="http://schemas.microsoft.com/office/drawing/2014/main" id="{C3E33F0C-2E61-4034-BD51-A3B960BD44CD}"/>
              </a:ext>
            </a:extLst>
          </p:cNvPr>
          <p:cNvSpPr>
            <a:spLocks noGrp="1"/>
          </p:cNvSpPr>
          <p:nvPr>
            <p:ph type="body" sz="quarter" idx="14"/>
          </p:nvPr>
        </p:nvSpPr>
        <p:spPr/>
        <p:txBody>
          <a:bodyPr/>
          <a:lstStyle/>
          <a:p>
            <a:endParaRPr lang="en-GB"/>
          </a:p>
        </p:txBody>
      </p:sp>
      <p:pic>
        <p:nvPicPr>
          <p:cNvPr id="12" name="Picture 11">
            <a:extLst>
              <a:ext uri="{FF2B5EF4-FFF2-40B4-BE49-F238E27FC236}">
                <a16:creationId xmlns:a16="http://schemas.microsoft.com/office/drawing/2014/main" id="{B6D56BC4-25E1-45B6-8346-00D2EB84AAA0}"/>
              </a:ext>
            </a:extLst>
          </p:cNvPr>
          <p:cNvPicPr>
            <a:picLocks noChangeAspect="1"/>
          </p:cNvPicPr>
          <p:nvPr/>
        </p:nvPicPr>
        <p:blipFill>
          <a:blip r:embed="rId3"/>
          <a:stretch>
            <a:fillRect/>
          </a:stretch>
        </p:blipFill>
        <p:spPr>
          <a:xfrm>
            <a:off x="227528" y="2107406"/>
            <a:ext cx="3931230" cy="2023427"/>
          </a:xfrm>
          <a:prstGeom prst="rect">
            <a:avLst/>
          </a:prstGeom>
        </p:spPr>
      </p:pic>
      <p:pic>
        <p:nvPicPr>
          <p:cNvPr id="6" name="Picture 5">
            <a:extLst>
              <a:ext uri="{FF2B5EF4-FFF2-40B4-BE49-F238E27FC236}">
                <a16:creationId xmlns:a16="http://schemas.microsoft.com/office/drawing/2014/main" id="{E5F63615-F4DC-4D97-8240-D2297B9278BB}"/>
              </a:ext>
            </a:extLst>
          </p:cNvPr>
          <p:cNvPicPr>
            <a:picLocks noChangeAspect="1"/>
          </p:cNvPicPr>
          <p:nvPr/>
        </p:nvPicPr>
        <p:blipFill>
          <a:blip r:embed="rId4"/>
          <a:stretch>
            <a:fillRect/>
          </a:stretch>
        </p:blipFill>
        <p:spPr>
          <a:xfrm>
            <a:off x="4572000" y="1566490"/>
            <a:ext cx="4489698" cy="1738968"/>
          </a:xfrm>
          <a:prstGeom prst="rect">
            <a:avLst/>
          </a:prstGeom>
        </p:spPr>
      </p:pic>
      <p:sp>
        <p:nvSpPr>
          <p:cNvPr id="11" name="TextBox 10">
            <a:extLst>
              <a:ext uri="{FF2B5EF4-FFF2-40B4-BE49-F238E27FC236}">
                <a16:creationId xmlns:a16="http://schemas.microsoft.com/office/drawing/2014/main" id="{9DD8C7CB-14A4-4F50-BBB2-3BD343379846}"/>
              </a:ext>
            </a:extLst>
          </p:cNvPr>
          <p:cNvSpPr txBox="1"/>
          <p:nvPr/>
        </p:nvSpPr>
        <p:spPr>
          <a:xfrm>
            <a:off x="4777850" y="3026798"/>
            <a:ext cx="1411735" cy="483274"/>
          </a:xfrm>
          <a:prstGeom prst="rect">
            <a:avLst/>
          </a:prstGeom>
          <a:noFill/>
        </p:spPr>
        <p:txBody>
          <a:bodyPr wrap="square" rtlCol="0">
            <a:spAutoFit/>
          </a:bodyPr>
          <a:lstStyle/>
          <a:p>
            <a:pPr algn="ctr">
              <a:lnSpc>
                <a:spcPts val="3700"/>
              </a:lnSpc>
            </a:pPr>
            <a:r>
              <a:rPr lang="fr-FR" sz="900" dirty="0"/>
              <a:t>Lunette </a:t>
            </a:r>
            <a:r>
              <a:rPr lang="fr-FR" sz="900" dirty="0" err="1"/>
              <a:t>nadiro</a:t>
            </a:r>
            <a:r>
              <a:rPr lang="fr-FR" sz="900" dirty="0"/>
              <a:t>-zénithale</a:t>
            </a:r>
            <a:endParaRPr lang="en-GB" sz="900" dirty="0"/>
          </a:p>
        </p:txBody>
      </p:sp>
      <p:sp>
        <p:nvSpPr>
          <p:cNvPr id="20" name="TextBox 19">
            <a:extLst>
              <a:ext uri="{FF2B5EF4-FFF2-40B4-BE49-F238E27FC236}">
                <a16:creationId xmlns:a16="http://schemas.microsoft.com/office/drawing/2014/main" id="{2705F4E4-77EB-4024-9CAC-EA447D714BC4}"/>
              </a:ext>
            </a:extLst>
          </p:cNvPr>
          <p:cNvSpPr txBox="1"/>
          <p:nvPr/>
        </p:nvSpPr>
        <p:spPr>
          <a:xfrm>
            <a:off x="7545308" y="3009252"/>
            <a:ext cx="1411735" cy="483274"/>
          </a:xfrm>
          <a:prstGeom prst="rect">
            <a:avLst/>
          </a:prstGeom>
          <a:noFill/>
        </p:spPr>
        <p:txBody>
          <a:bodyPr wrap="square" rtlCol="0">
            <a:spAutoFit/>
          </a:bodyPr>
          <a:lstStyle/>
          <a:p>
            <a:pPr algn="ctr">
              <a:lnSpc>
                <a:spcPts val="3700"/>
              </a:lnSpc>
            </a:pPr>
            <a:r>
              <a:rPr lang="fr-FR" sz="900" dirty="0"/>
              <a:t>Fil à plomb</a:t>
            </a:r>
            <a:endParaRPr lang="en-GB" sz="900" dirty="0"/>
          </a:p>
        </p:txBody>
      </p:sp>
      <p:sp>
        <p:nvSpPr>
          <p:cNvPr id="21" name="TextBox 20">
            <a:extLst>
              <a:ext uri="{FF2B5EF4-FFF2-40B4-BE49-F238E27FC236}">
                <a16:creationId xmlns:a16="http://schemas.microsoft.com/office/drawing/2014/main" id="{957218CD-EBB5-4E66-BB49-45F648958819}"/>
              </a:ext>
            </a:extLst>
          </p:cNvPr>
          <p:cNvSpPr txBox="1"/>
          <p:nvPr/>
        </p:nvSpPr>
        <p:spPr>
          <a:xfrm>
            <a:off x="6702175" y="4723663"/>
            <a:ext cx="1411735" cy="483274"/>
          </a:xfrm>
          <a:prstGeom prst="rect">
            <a:avLst/>
          </a:prstGeom>
          <a:noFill/>
        </p:spPr>
        <p:txBody>
          <a:bodyPr wrap="square" rtlCol="0">
            <a:spAutoFit/>
          </a:bodyPr>
          <a:lstStyle/>
          <a:p>
            <a:pPr algn="ctr">
              <a:lnSpc>
                <a:spcPts val="3700"/>
              </a:lnSpc>
            </a:pPr>
            <a:r>
              <a:rPr lang="fr-FR" sz="900" dirty="0"/>
              <a:t>IMU/INS</a:t>
            </a:r>
            <a:endParaRPr lang="en-GB" sz="900" dirty="0"/>
          </a:p>
        </p:txBody>
      </p:sp>
    </p:spTree>
    <p:extLst>
      <p:ext uri="{BB962C8B-B14F-4D97-AF65-F5344CB8AC3E}">
        <p14:creationId xmlns:p14="http://schemas.microsoft.com/office/powerpoint/2010/main" val="4962045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a:extLst>
              <a:ext uri="{FF2B5EF4-FFF2-40B4-BE49-F238E27FC236}">
                <a16:creationId xmlns:a16="http://schemas.microsoft.com/office/drawing/2014/main" id="{38E8B550-4FFA-4F8B-AB3D-57E2B25895EF}"/>
              </a:ext>
            </a:extLst>
          </p:cNvPr>
          <p:cNvSpPr>
            <a:spLocks noGrp="1"/>
          </p:cNvSpPr>
          <p:nvPr>
            <p:ph type="body" sz="quarter" idx="11"/>
          </p:nvPr>
        </p:nvSpPr>
        <p:spPr/>
        <p:txBody>
          <a:bodyPr/>
          <a:lstStyle/>
          <a:p>
            <a:r>
              <a:rPr lang="fr-FR" dirty="0"/>
              <a:t>Modèle de géoïde</a:t>
            </a:r>
            <a:endParaRPr lang="en-US" dirty="0"/>
          </a:p>
        </p:txBody>
      </p:sp>
      <p:sp>
        <p:nvSpPr>
          <p:cNvPr id="5" name="Textplatzhalter 4">
            <a:extLst>
              <a:ext uri="{FF2B5EF4-FFF2-40B4-BE49-F238E27FC236}">
                <a16:creationId xmlns:a16="http://schemas.microsoft.com/office/drawing/2014/main" id="{B5A0504D-57A6-449B-839B-DF68FCAC4C12}"/>
              </a:ext>
            </a:extLst>
          </p:cNvPr>
          <p:cNvSpPr>
            <a:spLocks noGrp="1"/>
          </p:cNvSpPr>
          <p:nvPr>
            <p:ph type="body" sz="quarter" idx="12"/>
          </p:nvPr>
        </p:nvSpPr>
        <p:spPr/>
        <p:txBody>
          <a:bodyPr/>
          <a:lstStyle/>
          <a:p>
            <a:r>
              <a:rPr lang="fr-FR" dirty="0"/>
              <a:t>Modèle de champ de gravité actuel ne couvre que l’emprise </a:t>
            </a:r>
            <a:r>
              <a:rPr lang="fr-FR"/>
              <a:t>du LHC</a:t>
            </a:r>
            <a:endParaRPr lang="fr-FR" dirty="0"/>
          </a:p>
          <a:p>
            <a:endParaRPr lang="fr-FR" dirty="0"/>
          </a:p>
          <a:p>
            <a:r>
              <a:rPr lang="fr-FR" dirty="0"/>
              <a:t>Les modèles nationaux (français et suisses) couvrant la zone ne sont pas </a:t>
            </a:r>
            <a:r>
              <a:rPr lang="fr-FR" dirty="0" err="1"/>
              <a:t>suffisament</a:t>
            </a:r>
            <a:r>
              <a:rPr lang="fr-FR" dirty="0"/>
              <a:t> précis</a:t>
            </a:r>
          </a:p>
          <a:p>
            <a:endParaRPr lang="fr-FR" dirty="0"/>
          </a:p>
          <a:p>
            <a:r>
              <a:rPr lang="fr-FR" dirty="0"/>
              <a:t>Différences entre les modèles de géoïde français et suisses</a:t>
            </a:r>
          </a:p>
          <a:p>
            <a:endParaRPr lang="fr-FR" dirty="0"/>
          </a:p>
          <a:p>
            <a:r>
              <a:rPr lang="fr-FR" dirty="0"/>
              <a:t>Différence d’ondulation atteignant 0.5 m le long du trajet FCC</a:t>
            </a:r>
          </a:p>
          <a:p>
            <a:endParaRPr lang="fr-FR" dirty="0"/>
          </a:p>
          <a:p>
            <a:r>
              <a:rPr lang="fr-FR" dirty="0"/>
              <a:t>Nécessité de calculer un modèle local couvrant l’emprise du FCC</a:t>
            </a:r>
          </a:p>
          <a:p>
            <a:endParaRPr lang="fr-FR" dirty="0"/>
          </a:p>
        </p:txBody>
      </p:sp>
      <p:sp>
        <p:nvSpPr>
          <p:cNvPr id="2" name="Text Placeholder 1">
            <a:extLst>
              <a:ext uri="{FF2B5EF4-FFF2-40B4-BE49-F238E27FC236}">
                <a16:creationId xmlns:a16="http://schemas.microsoft.com/office/drawing/2014/main" id="{CC2E3BED-9E96-4AF3-9031-D9CBF82DFD9A}"/>
              </a:ext>
            </a:extLst>
          </p:cNvPr>
          <p:cNvSpPr>
            <a:spLocks noGrp="1"/>
          </p:cNvSpPr>
          <p:nvPr>
            <p:ph type="body" sz="quarter" idx="13"/>
          </p:nvPr>
        </p:nvSpPr>
        <p:spPr/>
        <p:txBody>
          <a:bodyPr/>
          <a:lstStyle/>
          <a:p>
            <a:endParaRPr lang="en-GB" dirty="0"/>
          </a:p>
        </p:txBody>
      </p:sp>
      <p:sp>
        <p:nvSpPr>
          <p:cNvPr id="8" name="Titel 7">
            <a:extLst>
              <a:ext uri="{FF2B5EF4-FFF2-40B4-BE49-F238E27FC236}">
                <a16:creationId xmlns:a16="http://schemas.microsoft.com/office/drawing/2014/main" id="{27D2B82A-25E6-4C64-9802-8B5037F88C2B}"/>
              </a:ext>
            </a:extLst>
          </p:cNvPr>
          <p:cNvSpPr>
            <a:spLocks noGrp="1"/>
          </p:cNvSpPr>
          <p:nvPr>
            <p:ph type="title"/>
          </p:nvPr>
        </p:nvSpPr>
        <p:spPr/>
        <p:txBody>
          <a:bodyPr/>
          <a:lstStyle/>
          <a:p>
            <a:r>
              <a:rPr lang="fr-FR" dirty="0"/>
              <a:t>Redéfinition de l’infrastructure géodésique pour le FCC</a:t>
            </a:r>
            <a:endParaRPr lang="en-US" dirty="0"/>
          </a:p>
        </p:txBody>
      </p:sp>
      <p:sp>
        <p:nvSpPr>
          <p:cNvPr id="15" name="Textfeld 1">
            <a:extLst>
              <a:ext uri="{FF2B5EF4-FFF2-40B4-BE49-F238E27FC236}">
                <a16:creationId xmlns:a16="http://schemas.microsoft.com/office/drawing/2014/main" id="{81322E16-C11E-4A4F-8CB2-315F0C5FC61D}"/>
              </a:ext>
            </a:extLst>
          </p:cNvPr>
          <p:cNvSpPr txBox="1"/>
          <p:nvPr/>
        </p:nvSpPr>
        <p:spPr>
          <a:xfrm>
            <a:off x="1007831" y="61740"/>
            <a:ext cx="2038500" cy="170071"/>
          </a:xfrm>
          <a:prstGeom prst="rect">
            <a:avLst/>
          </a:prstGeom>
          <a:noFill/>
        </p:spPr>
        <p:txBody>
          <a:bodyPr wrap="square" rtlCol="0">
            <a:noAutofit/>
          </a:bodyPr>
          <a:lstStyle/>
          <a:p>
            <a:pPr>
              <a:lnSpc>
                <a:spcPts val="1238"/>
              </a:lnSpc>
            </a:pPr>
            <a:r>
              <a:rPr lang="en-US" sz="900" dirty="0">
                <a:solidFill>
                  <a:schemeClr val="bg1"/>
                </a:solidFill>
              </a:rPr>
              <a:t>29/11/2021</a:t>
            </a:r>
            <a:endParaRPr lang="de-AT" sz="900" dirty="0">
              <a:solidFill>
                <a:schemeClr val="bg1"/>
              </a:solidFill>
            </a:endParaRPr>
          </a:p>
        </p:txBody>
      </p:sp>
      <p:sp>
        <p:nvSpPr>
          <p:cNvPr id="17" name="Textfeld 7">
            <a:extLst>
              <a:ext uri="{FF2B5EF4-FFF2-40B4-BE49-F238E27FC236}">
                <a16:creationId xmlns:a16="http://schemas.microsoft.com/office/drawing/2014/main" id="{8D4016DB-E392-F14D-B66C-C8646715B247}"/>
              </a:ext>
            </a:extLst>
          </p:cNvPr>
          <p:cNvSpPr txBox="1"/>
          <p:nvPr/>
        </p:nvSpPr>
        <p:spPr>
          <a:xfrm>
            <a:off x="3829644" y="61740"/>
            <a:ext cx="2038500" cy="170071"/>
          </a:xfrm>
          <a:prstGeom prst="rect">
            <a:avLst/>
          </a:prstGeom>
          <a:noFill/>
        </p:spPr>
        <p:txBody>
          <a:bodyPr wrap="square" rtlCol="0">
            <a:noAutofit/>
          </a:bodyPr>
          <a:lstStyle/>
          <a:p>
            <a:pPr>
              <a:lnSpc>
                <a:spcPts val="1238"/>
              </a:lnSpc>
            </a:pPr>
            <a:r>
              <a:rPr lang="en-US" sz="900" dirty="0">
                <a:solidFill>
                  <a:schemeClr val="bg1"/>
                </a:solidFill>
              </a:rPr>
              <a:t>Benjamin Weyer</a:t>
            </a:r>
            <a:endParaRPr lang="de-AT" sz="900" dirty="0">
              <a:solidFill>
                <a:schemeClr val="bg1"/>
              </a:solidFill>
            </a:endParaRPr>
          </a:p>
        </p:txBody>
      </p:sp>
      <p:sp>
        <p:nvSpPr>
          <p:cNvPr id="19" name="Foliennummernplatzhalter 4">
            <a:extLst>
              <a:ext uri="{FF2B5EF4-FFF2-40B4-BE49-F238E27FC236}">
                <a16:creationId xmlns:a16="http://schemas.microsoft.com/office/drawing/2014/main" id="{FC963FEB-5947-804E-B500-0758402B785C}"/>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fld id="{88A1DFE4-5FC5-43BD-BB7E-75EAD82B965F}" type="slidenum">
              <a:rPr lang="en-US" sz="800" b="0" smtClean="0">
                <a:solidFill>
                  <a:schemeClr val="bg1"/>
                </a:solidFill>
              </a:rPr>
              <a:pPr algn="r">
                <a:lnSpc>
                  <a:spcPct val="100000"/>
                </a:lnSpc>
              </a:pPr>
              <a:t>14</a:t>
            </a:fld>
            <a:endParaRPr lang="en-US" sz="800" b="0" dirty="0">
              <a:solidFill>
                <a:schemeClr val="bg1"/>
              </a:solidFill>
            </a:endParaRPr>
          </a:p>
        </p:txBody>
      </p:sp>
      <p:sp>
        <p:nvSpPr>
          <p:cNvPr id="7" name="Text Placeholder 6">
            <a:extLst>
              <a:ext uri="{FF2B5EF4-FFF2-40B4-BE49-F238E27FC236}">
                <a16:creationId xmlns:a16="http://schemas.microsoft.com/office/drawing/2014/main" id="{C3E33F0C-2E61-4034-BD51-A3B960BD44CD}"/>
              </a:ext>
            </a:extLst>
          </p:cNvPr>
          <p:cNvSpPr>
            <a:spLocks noGrp="1"/>
          </p:cNvSpPr>
          <p:nvPr>
            <p:ph type="body" sz="quarter" idx="14"/>
          </p:nvPr>
        </p:nvSpPr>
        <p:spPr/>
        <p:txBody>
          <a:bodyPr/>
          <a:lstStyle/>
          <a:p>
            <a:endParaRPr lang="en-GB"/>
          </a:p>
        </p:txBody>
      </p:sp>
      <p:pic>
        <p:nvPicPr>
          <p:cNvPr id="12" name="Picture 11" descr="Chart, surface chart&#10;&#10;Description automatically generated">
            <a:extLst>
              <a:ext uri="{FF2B5EF4-FFF2-40B4-BE49-F238E27FC236}">
                <a16:creationId xmlns:a16="http://schemas.microsoft.com/office/drawing/2014/main" id="{E2F5880E-6319-4095-85CC-BFF9DDB95A79}"/>
              </a:ext>
            </a:extLst>
          </p:cNvPr>
          <p:cNvPicPr>
            <a:picLocks noChangeAspect="1"/>
          </p:cNvPicPr>
          <p:nvPr/>
        </p:nvPicPr>
        <p:blipFill>
          <a:blip r:embed="rId2"/>
          <a:stretch>
            <a:fillRect/>
          </a:stretch>
        </p:blipFill>
        <p:spPr>
          <a:xfrm>
            <a:off x="5796136" y="1617156"/>
            <a:ext cx="2637763" cy="2072134"/>
          </a:xfrm>
          <a:prstGeom prst="rect">
            <a:avLst/>
          </a:prstGeom>
        </p:spPr>
      </p:pic>
      <p:pic>
        <p:nvPicPr>
          <p:cNvPr id="16" name="Picture 15" descr="Chart, line chart&#10;&#10;Description automatically generated">
            <a:extLst>
              <a:ext uri="{FF2B5EF4-FFF2-40B4-BE49-F238E27FC236}">
                <a16:creationId xmlns:a16="http://schemas.microsoft.com/office/drawing/2014/main" id="{61E6EAC5-5CB1-4F0C-974F-C6D76FD936DA}"/>
              </a:ext>
            </a:extLst>
          </p:cNvPr>
          <p:cNvPicPr>
            <a:picLocks noChangeAspect="1"/>
          </p:cNvPicPr>
          <p:nvPr/>
        </p:nvPicPr>
        <p:blipFill>
          <a:blip r:embed="rId3"/>
          <a:stretch>
            <a:fillRect/>
          </a:stretch>
        </p:blipFill>
        <p:spPr>
          <a:xfrm>
            <a:off x="4687200" y="3849520"/>
            <a:ext cx="3888432" cy="643226"/>
          </a:xfrm>
          <a:prstGeom prst="rect">
            <a:avLst/>
          </a:prstGeom>
        </p:spPr>
      </p:pic>
      <p:sp>
        <p:nvSpPr>
          <p:cNvPr id="21" name="TextBox 20">
            <a:extLst>
              <a:ext uri="{FF2B5EF4-FFF2-40B4-BE49-F238E27FC236}">
                <a16:creationId xmlns:a16="http://schemas.microsoft.com/office/drawing/2014/main" id="{82F6CC8B-658F-4682-8A33-484038C7A475}"/>
              </a:ext>
            </a:extLst>
          </p:cNvPr>
          <p:cNvSpPr txBox="1"/>
          <p:nvPr/>
        </p:nvSpPr>
        <p:spPr>
          <a:xfrm>
            <a:off x="4848894" y="4565700"/>
            <a:ext cx="3047885" cy="207749"/>
          </a:xfrm>
          <a:prstGeom prst="rect">
            <a:avLst/>
          </a:prstGeom>
          <a:noFill/>
        </p:spPr>
        <p:txBody>
          <a:bodyPr wrap="square" lIns="0" tIns="0" rIns="0" bIns="0" rtlCol="0">
            <a:spAutoFit/>
          </a:bodyPr>
          <a:lstStyle/>
          <a:p>
            <a:pPr algn="l"/>
            <a:r>
              <a:rPr lang="fr-FR" dirty="0"/>
              <a:t>Profil du géoïde le long du FCC [m]</a:t>
            </a:r>
            <a:endParaRPr lang="en-GB" dirty="0"/>
          </a:p>
        </p:txBody>
      </p:sp>
    </p:spTree>
    <p:extLst>
      <p:ext uri="{BB962C8B-B14F-4D97-AF65-F5344CB8AC3E}">
        <p14:creationId xmlns:p14="http://schemas.microsoft.com/office/powerpoint/2010/main" val="29774691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C77BEFF-9A12-4326-BC6F-D925D727BDF5}"/>
              </a:ext>
            </a:extLst>
          </p:cNvPr>
          <p:cNvSpPr>
            <a:spLocks noGrp="1"/>
          </p:cNvSpPr>
          <p:nvPr>
            <p:ph type="sldNum" sz="quarter" idx="10"/>
          </p:nvPr>
        </p:nvSpPr>
        <p:spPr/>
        <p:txBody>
          <a:bodyPr/>
          <a:lstStyle/>
          <a:p>
            <a:fld id="{88A1DFE4-5FC5-43BD-BB7E-75EAD82B965F}" type="slidenum">
              <a:rPr lang="en-US" noProof="0" smtClean="0"/>
              <a:pPr/>
              <a:t>15</a:t>
            </a:fld>
            <a:endParaRPr lang="en-US" noProof="0" dirty="0"/>
          </a:p>
        </p:txBody>
      </p:sp>
      <p:sp>
        <p:nvSpPr>
          <p:cNvPr id="9" name="Text Placeholder 8">
            <a:extLst>
              <a:ext uri="{FF2B5EF4-FFF2-40B4-BE49-F238E27FC236}">
                <a16:creationId xmlns:a16="http://schemas.microsoft.com/office/drawing/2014/main" id="{BBD10DA4-7D78-43FD-A9EF-853D92A48416}"/>
              </a:ext>
            </a:extLst>
          </p:cNvPr>
          <p:cNvSpPr>
            <a:spLocks noGrp="1"/>
          </p:cNvSpPr>
          <p:nvPr>
            <p:ph type="body" sz="quarter" idx="11"/>
          </p:nvPr>
        </p:nvSpPr>
        <p:spPr/>
        <p:txBody>
          <a:bodyPr/>
          <a:lstStyle/>
          <a:p>
            <a:r>
              <a:rPr lang="fr-FR" dirty="0"/>
              <a:t>Mesures pour l’élaboration du modèle de géoïde</a:t>
            </a:r>
            <a:endParaRPr lang="en-GB" dirty="0"/>
          </a:p>
        </p:txBody>
      </p:sp>
      <p:sp>
        <p:nvSpPr>
          <p:cNvPr id="10" name="Text Placeholder 9">
            <a:extLst>
              <a:ext uri="{FF2B5EF4-FFF2-40B4-BE49-F238E27FC236}">
                <a16:creationId xmlns:a16="http://schemas.microsoft.com/office/drawing/2014/main" id="{5CFC8AE2-92F3-4009-BE4B-A774B32BE6CA}"/>
              </a:ext>
            </a:extLst>
          </p:cNvPr>
          <p:cNvSpPr>
            <a:spLocks noGrp="1"/>
          </p:cNvSpPr>
          <p:nvPr>
            <p:ph type="body" sz="quarter" idx="12"/>
          </p:nvPr>
        </p:nvSpPr>
        <p:spPr/>
        <p:txBody>
          <a:bodyPr/>
          <a:lstStyle/>
          <a:p>
            <a:endParaRPr lang="fr-FR" dirty="0"/>
          </a:p>
          <a:p>
            <a:r>
              <a:rPr lang="fr-FR" dirty="0"/>
              <a:t>GNSS/Nivellement (en cours)</a:t>
            </a:r>
          </a:p>
          <a:p>
            <a:pPr marL="171450" indent="-171450">
              <a:buFont typeface="Arial" panose="020B0604020202020204" pitchFamily="34" charset="0"/>
              <a:buChar char="•"/>
            </a:pPr>
            <a:r>
              <a:rPr lang="fr-FR" dirty="0"/>
              <a:t>Détermination de l’ondulation du géoïde en une quarantaine de points </a:t>
            </a:r>
          </a:p>
          <a:p>
            <a:pPr marL="171450" indent="-171450">
              <a:buFont typeface="Arial" panose="020B0604020202020204" pitchFamily="34" charset="0"/>
              <a:buChar char="•"/>
            </a:pPr>
            <a:r>
              <a:rPr lang="fr-FR" dirty="0"/>
              <a:t>Lien entre les réseaux suisses et français</a:t>
            </a:r>
          </a:p>
          <a:p>
            <a:endParaRPr lang="fr-FR" dirty="0"/>
          </a:p>
          <a:p>
            <a:endParaRPr lang="en-GB" dirty="0"/>
          </a:p>
        </p:txBody>
      </p:sp>
      <p:sp>
        <p:nvSpPr>
          <p:cNvPr id="11" name="Text Placeholder 10">
            <a:extLst>
              <a:ext uri="{FF2B5EF4-FFF2-40B4-BE49-F238E27FC236}">
                <a16:creationId xmlns:a16="http://schemas.microsoft.com/office/drawing/2014/main" id="{9E45EBEA-9EA0-486A-BA93-85E56293A747}"/>
              </a:ext>
            </a:extLst>
          </p:cNvPr>
          <p:cNvSpPr>
            <a:spLocks noGrp="1"/>
          </p:cNvSpPr>
          <p:nvPr>
            <p:ph type="body" sz="quarter" idx="13"/>
          </p:nvPr>
        </p:nvSpPr>
        <p:spPr/>
        <p:txBody>
          <a:bodyPr/>
          <a:lstStyle/>
          <a:p>
            <a:endParaRPr lang="en-GB" dirty="0"/>
          </a:p>
        </p:txBody>
      </p:sp>
      <p:sp>
        <p:nvSpPr>
          <p:cNvPr id="8" name="Title 7">
            <a:extLst>
              <a:ext uri="{FF2B5EF4-FFF2-40B4-BE49-F238E27FC236}">
                <a16:creationId xmlns:a16="http://schemas.microsoft.com/office/drawing/2014/main" id="{A546691E-D2E8-4A1D-BA1B-2E8C1386BA63}"/>
              </a:ext>
            </a:extLst>
          </p:cNvPr>
          <p:cNvSpPr>
            <a:spLocks noGrp="1"/>
          </p:cNvSpPr>
          <p:nvPr>
            <p:ph type="title"/>
          </p:nvPr>
        </p:nvSpPr>
        <p:spPr/>
        <p:txBody>
          <a:bodyPr/>
          <a:lstStyle/>
          <a:p>
            <a:r>
              <a:rPr lang="fr-FR" dirty="0"/>
              <a:t>Campagnes de mesure</a:t>
            </a:r>
            <a:endParaRPr lang="en-GB" dirty="0"/>
          </a:p>
        </p:txBody>
      </p:sp>
      <p:sp>
        <p:nvSpPr>
          <p:cNvPr id="12" name="Text Placeholder 11">
            <a:extLst>
              <a:ext uri="{FF2B5EF4-FFF2-40B4-BE49-F238E27FC236}">
                <a16:creationId xmlns:a16="http://schemas.microsoft.com/office/drawing/2014/main" id="{001AFB57-1DF5-4FDC-B7AC-08022BB35126}"/>
              </a:ext>
            </a:extLst>
          </p:cNvPr>
          <p:cNvSpPr>
            <a:spLocks noGrp="1"/>
          </p:cNvSpPr>
          <p:nvPr>
            <p:ph type="body" sz="quarter" idx="14"/>
          </p:nvPr>
        </p:nvSpPr>
        <p:spPr/>
        <p:txBody>
          <a:bodyPr/>
          <a:lstStyle/>
          <a:p>
            <a:endParaRPr lang="en-GB"/>
          </a:p>
        </p:txBody>
      </p:sp>
      <p:pic>
        <p:nvPicPr>
          <p:cNvPr id="14" name="Picture 13">
            <a:extLst>
              <a:ext uri="{FF2B5EF4-FFF2-40B4-BE49-F238E27FC236}">
                <a16:creationId xmlns:a16="http://schemas.microsoft.com/office/drawing/2014/main" id="{2D92F2FC-2D53-475E-B9F9-FBA9CE8D2940}"/>
              </a:ext>
            </a:extLst>
          </p:cNvPr>
          <p:cNvPicPr>
            <a:picLocks noChangeAspect="1"/>
          </p:cNvPicPr>
          <p:nvPr/>
        </p:nvPicPr>
        <p:blipFill>
          <a:blip r:embed="rId2"/>
          <a:stretch>
            <a:fillRect/>
          </a:stretch>
        </p:blipFill>
        <p:spPr>
          <a:xfrm>
            <a:off x="6285778" y="436140"/>
            <a:ext cx="2350103" cy="3321439"/>
          </a:xfrm>
          <a:prstGeom prst="rect">
            <a:avLst/>
          </a:prstGeom>
        </p:spPr>
      </p:pic>
      <p:pic>
        <p:nvPicPr>
          <p:cNvPr id="18" name="Picture 17" descr="A picture containing outdoor, sky, person, yellow&#10;&#10;Description automatically generated">
            <a:extLst>
              <a:ext uri="{FF2B5EF4-FFF2-40B4-BE49-F238E27FC236}">
                <a16:creationId xmlns:a16="http://schemas.microsoft.com/office/drawing/2014/main" id="{F6056A8B-0F2C-43E3-BF93-B9D267DA12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82351" y="3088352"/>
            <a:ext cx="2327158" cy="1861726"/>
          </a:xfrm>
          <a:prstGeom prst="rect">
            <a:avLst/>
          </a:prstGeom>
        </p:spPr>
      </p:pic>
      <p:pic>
        <p:nvPicPr>
          <p:cNvPr id="20" name="Picture 19" descr="A picture containing grass, outdoor, sky&#10;&#10;Description automatically generated">
            <a:extLst>
              <a:ext uri="{FF2B5EF4-FFF2-40B4-BE49-F238E27FC236}">
                <a16:creationId xmlns:a16="http://schemas.microsoft.com/office/drawing/2014/main" id="{A2CCB89F-D6A9-4CA2-B938-EE7E3EC75D4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4463" y="3073132"/>
            <a:ext cx="2522889" cy="1892167"/>
          </a:xfrm>
          <a:prstGeom prst="rect">
            <a:avLst/>
          </a:prstGeom>
        </p:spPr>
      </p:pic>
      <p:pic>
        <p:nvPicPr>
          <p:cNvPr id="21" name="Picture 2">
            <a:extLst>
              <a:ext uri="{FF2B5EF4-FFF2-40B4-BE49-F238E27FC236}">
                <a16:creationId xmlns:a16="http://schemas.microsoft.com/office/drawing/2014/main" id="{125045C4-2706-49CD-AB8E-4D6478DD48E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4551" y="3795886"/>
            <a:ext cx="2469264" cy="1238743"/>
          </a:xfrm>
          <a:prstGeom prst="rect">
            <a:avLst/>
          </a:prstGeom>
          <a:noFill/>
          <a:extLst>
            <a:ext uri="{909E8E84-426E-40DD-AFC4-6F175D3DCCD1}">
              <a14:hiddenFill xmlns:a14="http://schemas.microsoft.com/office/drawing/2010/main">
                <a:solidFill>
                  <a:srgbClr val="FFFFFF"/>
                </a:solidFill>
              </a14:hiddenFill>
            </a:ext>
          </a:extLst>
        </p:spPr>
      </p:pic>
      <p:sp>
        <p:nvSpPr>
          <p:cNvPr id="22" name="Textfeld 1">
            <a:extLst>
              <a:ext uri="{FF2B5EF4-FFF2-40B4-BE49-F238E27FC236}">
                <a16:creationId xmlns:a16="http://schemas.microsoft.com/office/drawing/2014/main" id="{47E18593-259E-43A3-B58F-9E9E5377C987}"/>
              </a:ext>
            </a:extLst>
          </p:cNvPr>
          <p:cNvSpPr txBox="1"/>
          <p:nvPr/>
        </p:nvSpPr>
        <p:spPr>
          <a:xfrm>
            <a:off x="1007831" y="61740"/>
            <a:ext cx="2038500" cy="170071"/>
          </a:xfrm>
          <a:prstGeom prst="rect">
            <a:avLst/>
          </a:prstGeom>
          <a:noFill/>
        </p:spPr>
        <p:txBody>
          <a:bodyPr wrap="square" rtlCol="0">
            <a:noAutofit/>
          </a:bodyPr>
          <a:lstStyle/>
          <a:p>
            <a:pPr>
              <a:lnSpc>
                <a:spcPts val="1238"/>
              </a:lnSpc>
            </a:pPr>
            <a:r>
              <a:rPr lang="en-US" sz="900" dirty="0">
                <a:solidFill>
                  <a:schemeClr val="bg1"/>
                </a:solidFill>
              </a:rPr>
              <a:t>29/11/2021</a:t>
            </a:r>
            <a:endParaRPr lang="de-AT" sz="900" dirty="0">
              <a:solidFill>
                <a:schemeClr val="bg1"/>
              </a:solidFill>
            </a:endParaRPr>
          </a:p>
        </p:txBody>
      </p:sp>
      <p:sp>
        <p:nvSpPr>
          <p:cNvPr id="23" name="Textfeld 7">
            <a:extLst>
              <a:ext uri="{FF2B5EF4-FFF2-40B4-BE49-F238E27FC236}">
                <a16:creationId xmlns:a16="http://schemas.microsoft.com/office/drawing/2014/main" id="{98C81806-C2F7-4B7A-9AA6-8B682D03B7C3}"/>
              </a:ext>
            </a:extLst>
          </p:cNvPr>
          <p:cNvSpPr txBox="1"/>
          <p:nvPr/>
        </p:nvSpPr>
        <p:spPr>
          <a:xfrm>
            <a:off x="3829644" y="61740"/>
            <a:ext cx="2038500" cy="170071"/>
          </a:xfrm>
          <a:prstGeom prst="rect">
            <a:avLst/>
          </a:prstGeom>
          <a:noFill/>
        </p:spPr>
        <p:txBody>
          <a:bodyPr wrap="square" rtlCol="0">
            <a:noAutofit/>
          </a:bodyPr>
          <a:lstStyle/>
          <a:p>
            <a:pPr>
              <a:lnSpc>
                <a:spcPts val="1238"/>
              </a:lnSpc>
            </a:pPr>
            <a:r>
              <a:rPr lang="en-US" sz="900" dirty="0">
                <a:solidFill>
                  <a:schemeClr val="bg1"/>
                </a:solidFill>
              </a:rPr>
              <a:t>Benjamin Weyer</a:t>
            </a:r>
            <a:endParaRPr lang="de-AT" sz="900" dirty="0">
              <a:solidFill>
                <a:schemeClr val="bg1"/>
              </a:solidFill>
            </a:endParaRPr>
          </a:p>
        </p:txBody>
      </p:sp>
    </p:spTree>
    <p:extLst>
      <p:ext uri="{BB962C8B-B14F-4D97-AF65-F5344CB8AC3E}">
        <p14:creationId xmlns:p14="http://schemas.microsoft.com/office/powerpoint/2010/main" val="11382773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C77BEFF-9A12-4326-BC6F-D925D727BDF5}"/>
              </a:ext>
            </a:extLst>
          </p:cNvPr>
          <p:cNvSpPr>
            <a:spLocks noGrp="1"/>
          </p:cNvSpPr>
          <p:nvPr>
            <p:ph type="sldNum" sz="quarter" idx="10"/>
          </p:nvPr>
        </p:nvSpPr>
        <p:spPr/>
        <p:txBody>
          <a:bodyPr/>
          <a:lstStyle/>
          <a:p>
            <a:fld id="{88A1DFE4-5FC5-43BD-BB7E-75EAD82B965F}" type="slidenum">
              <a:rPr lang="en-US" noProof="0" smtClean="0"/>
              <a:pPr/>
              <a:t>16</a:t>
            </a:fld>
            <a:endParaRPr lang="en-US" noProof="0" dirty="0"/>
          </a:p>
        </p:txBody>
      </p:sp>
      <p:sp>
        <p:nvSpPr>
          <p:cNvPr id="9" name="Text Placeholder 8">
            <a:extLst>
              <a:ext uri="{FF2B5EF4-FFF2-40B4-BE49-F238E27FC236}">
                <a16:creationId xmlns:a16="http://schemas.microsoft.com/office/drawing/2014/main" id="{BBD10DA4-7D78-43FD-A9EF-853D92A48416}"/>
              </a:ext>
            </a:extLst>
          </p:cNvPr>
          <p:cNvSpPr>
            <a:spLocks noGrp="1"/>
          </p:cNvSpPr>
          <p:nvPr>
            <p:ph type="body" sz="quarter" idx="11"/>
          </p:nvPr>
        </p:nvSpPr>
        <p:spPr/>
        <p:txBody>
          <a:bodyPr/>
          <a:lstStyle/>
          <a:p>
            <a:r>
              <a:rPr lang="fr-FR" dirty="0"/>
              <a:t>Mesures pour l’élaboration du modèle de géoïde</a:t>
            </a:r>
            <a:endParaRPr lang="en-GB" dirty="0"/>
          </a:p>
        </p:txBody>
      </p:sp>
      <p:sp>
        <p:nvSpPr>
          <p:cNvPr id="10" name="Text Placeholder 9">
            <a:extLst>
              <a:ext uri="{FF2B5EF4-FFF2-40B4-BE49-F238E27FC236}">
                <a16:creationId xmlns:a16="http://schemas.microsoft.com/office/drawing/2014/main" id="{5CFC8AE2-92F3-4009-BE4B-A774B32BE6CA}"/>
              </a:ext>
            </a:extLst>
          </p:cNvPr>
          <p:cNvSpPr>
            <a:spLocks noGrp="1"/>
          </p:cNvSpPr>
          <p:nvPr>
            <p:ph type="body" sz="quarter" idx="12"/>
          </p:nvPr>
        </p:nvSpPr>
        <p:spPr/>
        <p:txBody>
          <a:bodyPr/>
          <a:lstStyle/>
          <a:p>
            <a:endParaRPr lang="fr-FR" dirty="0"/>
          </a:p>
          <a:p>
            <a:r>
              <a:rPr lang="fr-FR" dirty="0"/>
              <a:t>Mesures GNSS et </a:t>
            </a:r>
            <a:r>
              <a:rPr lang="fr-FR" dirty="0" err="1"/>
              <a:t>astrozénithales</a:t>
            </a:r>
            <a:r>
              <a:rPr lang="fr-FR" dirty="0"/>
              <a:t> pour déterminer la déviation de la verticale (avril 2021)</a:t>
            </a:r>
          </a:p>
          <a:p>
            <a:endParaRPr lang="fr-FR" dirty="0"/>
          </a:p>
          <a:p>
            <a:endParaRPr lang="fr-FR" dirty="0"/>
          </a:p>
          <a:p>
            <a:endParaRPr lang="fr-FR" dirty="0"/>
          </a:p>
          <a:p>
            <a:endParaRPr lang="en-GB" dirty="0"/>
          </a:p>
        </p:txBody>
      </p:sp>
      <p:sp>
        <p:nvSpPr>
          <p:cNvPr id="11" name="Text Placeholder 10">
            <a:extLst>
              <a:ext uri="{FF2B5EF4-FFF2-40B4-BE49-F238E27FC236}">
                <a16:creationId xmlns:a16="http://schemas.microsoft.com/office/drawing/2014/main" id="{9E45EBEA-9EA0-486A-BA93-85E56293A747}"/>
              </a:ext>
            </a:extLst>
          </p:cNvPr>
          <p:cNvSpPr>
            <a:spLocks noGrp="1"/>
          </p:cNvSpPr>
          <p:nvPr>
            <p:ph type="body" sz="quarter" idx="13"/>
          </p:nvPr>
        </p:nvSpPr>
        <p:spPr/>
        <p:txBody>
          <a:bodyPr/>
          <a:lstStyle/>
          <a:p>
            <a:endParaRPr lang="en-GB" dirty="0"/>
          </a:p>
        </p:txBody>
      </p:sp>
      <p:sp>
        <p:nvSpPr>
          <p:cNvPr id="8" name="Title 7">
            <a:extLst>
              <a:ext uri="{FF2B5EF4-FFF2-40B4-BE49-F238E27FC236}">
                <a16:creationId xmlns:a16="http://schemas.microsoft.com/office/drawing/2014/main" id="{A546691E-D2E8-4A1D-BA1B-2E8C1386BA63}"/>
              </a:ext>
            </a:extLst>
          </p:cNvPr>
          <p:cNvSpPr>
            <a:spLocks noGrp="1"/>
          </p:cNvSpPr>
          <p:nvPr>
            <p:ph type="title"/>
          </p:nvPr>
        </p:nvSpPr>
        <p:spPr/>
        <p:txBody>
          <a:bodyPr/>
          <a:lstStyle/>
          <a:p>
            <a:r>
              <a:rPr lang="fr-FR" dirty="0"/>
              <a:t>Campagnes de mesure</a:t>
            </a:r>
            <a:endParaRPr lang="en-GB" dirty="0"/>
          </a:p>
        </p:txBody>
      </p:sp>
      <p:sp>
        <p:nvSpPr>
          <p:cNvPr id="12" name="Text Placeholder 11">
            <a:extLst>
              <a:ext uri="{FF2B5EF4-FFF2-40B4-BE49-F238E27FC236}">
                <a16:creationId xmlns:a16="http://schemas.microsoft.com/office/drawing/2014/main" id="{001AFB57-1DF5-4FDC-B7AC-08022BB35126}"/>
              </a:ext>
            </a:extLst>
          </p:cNvPr>
          <p:cNvSpPr>
            <a:spLocks noGrp="1"/>
          </p:cNvSpPr>
          <p:nvPr>
            <p:ph type="body" sz="quarter" idx="14"/>
          </p:nvPr>
        </p:nvSpPr>
        <p:spPr/>
        <p:txBody>
          <a:bodyPr/>
          <a:lstStyle/>
          <a:p>
            <a:endParaRPr lang="en-GB"/>
          </a:p>
        </p:txBody>
      </p:sp>
      <p:pic>
        <p:nvPicPr>
          <p:cNvPr id="16" name="Picture 15">
            <a:extLst>
              <a:ext uri="{FF2B5EF4-FFF2-40B4-BE49-F238E27FC236}">
                <a16:creationId xmlns:a16="http://schemas.microsoft.com/office/drawing/2014/main" id="{CD8B6772-9DA3-45FA-B852-DD4650A6109A}"/>
              </a:ext>
            </a:extLst>
          </p:cNvPr>
          <p:cNvPicPr>
            <a:picLocks noChangeAspect="1"/>
          </p:cNvPicPr>
          <p:nvPr/>
        </p:nvPicPr>
        <p:blipFill>
          <a:blip r:embed="rId3"/>
          <a:stretch>
            <a:fillRect/>
          </a:stretch>
        </p:blipFill>
        <p:spPr>
          <a:xfrm>
            <a:off x="4587370" y="680852"/>
            <a:ext cx="1734025" cy="1978417"/>
          </a:xfrm>
          <a:prstGeom prst="rect">
            <a:avLst/>
          </a:prstGeom>
        </p:spPr>
      </p:pic>
      <p:pic>
        <p:nvPicPr>
          <p:cNvPr id="13" name="Picture 12">
            <a:extLst>
              <a:ext uri="{FF2B5EF4-FFF2-40B4-BE49-F238E27FC236}">
                <a16:creationId xmlns:a16="http://schemas.microsoft.com/office/drawing/2014/main" id="{EBC03BE9-C3CA-4238-BBE8-7F0C1C97AC41}"/>
              </a:ext>
            </a:extLst>
          </p:cNvPr>
          <p:cNvPicPr>
            <a:picLocks noChangeAspect="1"/>
          </p:cNvPicPr>
          <p:nvPr/>
        </p:nvPicPr>
        <p:blipFill>
          <a:blip r:embed="rId4"/>
          <a:stretch>
            <a:fillRect/>
          </a:stretch>
        </p:blipFill>
        <p:spPr>
          <a:xfrm>
            <a:off x="4565630" y="2787774"/>
            <a:ext cx="1930119" cy="2256212"/>
          </a:xfrm>
          <a:prstGeom prst="rect">
            <a:avLst/>
          </a:prstGeom>
        </p:spPr>
      </p:pic>
      <p:pic>
        <p:nvPicPr>
          <p:cNvPr id="19" name="Picture 18">
            <a:extLst>
              <a:ext uri="{FF2B5EF4-FFF2-40B4-BE49-F238E27FC236}">
                <a16:creationId xmlns:a16="http://schemas.microsoft.com/office/drawing/2014/main" id="{81241EE3-FE78-4727-935A-D6FB1273FB51}"/>
              </a:ext>
            </a:extLst>
          </p:cNvPr>
          <p:cNvPicPr>
            <a:picLocks noChangeAspect="1"/>
          </p:cNvPicPr>
          <p:nvPr/>
        </p:nvPicPr>
        <p:blipFill>
          <a:blip r:embed="rId5"/>
          <a:stretch>
            <a:fillRect/>
          </a:stretch>
        </p:blipFill>
        <p:spPr>
          <a:xfrm>
            <a:off x="6518034" y="492816"/>
            <a:ext cx="2585114" cy="2859782"/>
          </a:xfrm>
          <a:prstGeom prst="rect">
            <a:avLst/>
          </a:prstGeom>
        </p:spPr>
      </p:pic>
      <p:sp>
        <p:nvSpPr>
          <p:cNvPr id="20" name="Textfeld 1">
            <a:extLst>
              <a:ext uri="{FF2B5EF4-FFF2-40B4-BE49-F238E27FC236}">
                <a16:creationId xmlns:a16="http://schemas.microsoft.com/office/drawing/2014/main" id="{86047A55-85DF-4C64-999B-850EFE895324}"/>
              </a:ext>
            </a:extLst>
          </p:cNvPr>
          <p:cNvSpPr txBox="1"/>
          <p:nvPr/>
        </p:nvSpPr>
        <p:spPr>
          <a:xfrm>
            <a:off x="1007831" y="61740"/>
            <a:ext cx="2038500" cy="170071"/>
          </a:xfrm>
          <a:prstGeom prst="rect">
            <a:avLst/>
          </a:prstGeom>
          <a:noFill/>
        </p:spPr>
        <p:txBody>
          <a:bodyPr wrap="square" rtlCol="0">
            <a:noAutofit/>
          </a:bodyPr>
          <a:lstStyle/>
          <a:p>
            <a:pPr>
              <a:lnSpc>
                <a:spcPts val="1238"/>
              </a:lnSpc>
            </a:pPr>
            <a:r>
              <a:rPr lang="en-US" sz="900" dirty="0">
                <a:solidFill>
                  <a:schemeClr val="bg1"/>
                </a:solidFill>
              </a:rPr>
              <a:t>29/11/2021</a:t>
            </a:r>
            <a:endParaRPr lang="de-AT" sz="900" dirty="0">
              <a:solidFill>
                <a:schemeClr val="bg1"/>
              </a:solidFill>
            </a:endParaRPr>
          </a:p>
        </p:txBody>
      </p:sp>
      <p:sp>
        <p:nvSpPr>
          <p:cNvPr id="21" name="Textfeld 7">
            <a:extLst>
              <a:ext uri="{FF2B5EF4-FFF2-40B4-BE49-F238E27FC236}">
                <a16:creationId xmlns:a16="http://schemas.microsoft.com/office/drawing/2014/main" id="{14D5555B-A1D6-437D-B135-29E2A1B06A20}"/>
              </a:ext>
            </a:extLst>
          </p:cNvPr>
          <p:cNvSpPr txBox="1"/>
          <p:nvPr/>
        </p:nvSpPr>
        <p:spPr>
          <a:xfrm>
            <a:off x="3829644" y="61740"/>
            <a:ext cx="2038500" cy="170071"/>
          </a:xfrm>
          <a:prstGeom prst="rect">
            <a:avLst/>
          </a:prstGeom>
          <a:noFill/>
        </p:spPr>
        <p:txBody>
          <a:bodyPr wrap="square" rtlCol="0">
            <a:noAutofit/>
          </a:bodyPr>
          <a:lstStyle/>
          <a:p>
            <a:pPr>
              <a:lnSpc>
                <a:spcPts val="1238"/>
              </a:lnSpc>
            </a:pPr>
            <a:r>
              <a:rPr lang="en-US" sz="900" dirty="0">
                <a:solidFill>
                  <a:schemeClr val="bg1"/>
                </a:solidFill>
              </a:rPr>
              <a:t>Benjamin Weyer</a:t>
            </a:r>
            <a:endParaRPr lang="de-AT" sz="900" dirty="0">
              <a:solidFill>
                <a:schemeClr val="bg1"/>
              </a:solidFill>
            </a:endParaRPr>
          </a:p>
        </p:txBody>
      </p:sp>
    </p:spTree>
    <p:extLst>
      <p:ext uri="{BB962C8B-B14F-4D97-AF65-F5344CB8AC3E}">
        <p14:creationId xmlns:p14="http://schemas.microsoft.com/office/powerpoint/2010/main" val="34122048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C77BEFF-9A12-4326-BC6F-D925D727BDF5}"/>
              </a:ext>
            </a:extLst>
          </p:cNvPr>
          <p:cNvSpPr>
            <a:spLocks noGrp="1"/>
          </p:cNvSpPr>
          <p:nvPr>
            <p:ph type="sldNum" sz="quarter" idx="10"/>
          </p:nvPr>
        </p:nvSpPr>
        <p:spPr/>
        <p:txBody>
          <a:bodyPr/>
          <a:lstStyle/>
          <a:p>
            <a:fld id="{88A1DFE4-5FC5-43BD-BB7E-75EAD82B965F}" type="slidenum">
              <a:rPr lang="en-US" noProof="0" smtClean="0"/>
              <a:pPr/>
              <a:t>17</a:t>
            </a:fld>
            <a:endParaRPr lang="en-US" noProof="0" dirty="0"/>
          </a:p>
        </p:txBody>
      </p:sp>
      <p:sp>
        <p:nvSpPr>
          <p:cNvPr id="9" name="Text Placeholder 8">
            <a:extLst>
              <a:ext uri="{FF2B5EF4-FFF2-40B4-BE49-F238E27FC236}">
                <a16:creationId xmlns:a16="http://schemas.microsoft.com/office/drawing/2014/main" id="{BBD10DA4-7D78-43FD-A9EF-853D92A48416}"/>
              </a:ext>
            </a:extLst>
          </p:cNvPr>
          <p:cNvSpPr>
            <a:spLocks noGrp="1"/>
          </p:cNvSpPr>
          <p:nvPr>
            <p:ph type="body" sz="quarter" idx="11"/>
          </p:nvPr>
        </p:nvSpPr>
        <p:spPr/>
        <p:txBody>
          <a:bodyPr/>
          <a:lstStyle/>
          <a:p>
            <a:r>
              <a:rPr lang="fr-FR" dirty="0"/>
              <a:t>Mesures pour l’élaboration du modèle de géoïde</a:t>
            </a:r>
            <a:endParaRPr lang="en-GB" dirty="0"/>
          </a:p>
        </p:txBody>
      </p:sp>
      <p:sp>
        <p:nvSpPr>
          <p:cNvPr id="10" name="Text Placeholder 9">
            <a:extLst>
              <a:ext uri="{FF2B5EF4-FFF2-40B4-BE49-F238E27FC236}">
                <a16:creationId xmlns:a16="http://schemas.microsoft.com/office/drawing/2014/main" id="{5CFC8AE2-92F3-4009-BE4B-A774B32BE6CA}"/>
              </a:ext>
            </a:extLst>
          </p:cNvPr>
          <p:cNvSpPr>
            <a:spLocks noGrp="1"/>
          </p:cNvSpPr>
          <p:nvPr>
            <p:ph type="body" sz="quarter" idx="12"/>
          </p:nvPr>
        </p:nvSpPr>
        <p:spPr/>
        <p:txBody>
          <a:bodyPr/>
          <a:lstStyle/>
          <a:p>
            <a:endParaRPr lang="fr-FR" dirty="0"/>
          </a:p>
          <a:p>
            <a:r>
              <a:rPr lang="fr-FR" dirty="0"/>
              <a:t>Outils pour effectuer des mesures souterraines:</a:t>
            </a:r>
          </a:p>
          <a:p>
            <a:pPr marL="171450" indent="-171450">
              <a:buFont typeface="Arial" panose="020B0604020202020204" pitchFamily="34" charset="0"/>
              <a:buChar char="•"/>
            </a:pPr>
            <a:r>
              <a:rPr lang="fr-FR" dirty="0"/>
              <a:t>Gravimétrie</a:t>
            </a:r>
          </a:p>
          <a:p>
            <a:pPr marL="171450" indent="-171450">
              <a:buFont typeface="Arial" panose="020B0604020202020204" pitchFamily="34" charset="0"/>
              <a:buChar char="•"/>
            </a:pPr>
            <a:r>
              <a:rPr lang="fr-FR" dirty="0" err="1"/>
              <a:t>Déflectomètre</a:t>
            </a:r>
            <a:endParaRPr lang="fr-FR" dirty="0"/>
          </a:p>
          <a:p>
            <a:endParaRPr lang="en-GB" dirty="0"/>
          </a:p>
        </p:txBody>
      </p:sp>
      <p:sp>
        <p:nvSpPr>
          <p:cNvPr id="8" name="Title 7">
            <a:extLst>
              <a:ext uri="{FF2B5EF4-FFF2-40B4-BE49-F238E27FC236}">
                <a16:creationId xmlns:a16="http://schemas.microsoft.com/office/drawing/2014/main" id="{A546691E-D2E8-4A1D-BA1B-2E8C1386BA63}"/>
              </a:ext>
            </a:extLst>
          </p:cNvPr>
          <p:cNvSpPr>
            <a:spLocks noGrp="1"/>
          </p:cNvSpPr>
          <p:nvPr>
            <p:ph type="title"/>
          </p:nvPr>
        </p:nvSpPr>
        <p:spPr/>
        <p:txBody>
          <a:bodyPr/>
          <a:lstStyle/>
          <a:p>
            <a:r>
              <a:rPr lang="fr-FR" dirty="0"/>
              <a:t>Campagnes de mesure</a:t>
            </a:r>
            <a:endParaRPr lang="en-GB" dirty="0"/>
          </a:p>
        </p:txBody>
      </p:sp>
      <p:sp>
        <p:nvSpPr>
          <p:cNvPr id="12" name="Text Placeholder 11">
            <a:extLst>
              <a:ext uri="{FF2B5EF4-FFF2-40B4-BE49-F238E27FC236}">
                <a16:creationId xmlns:a16="http://schemas.microsoft.com/office/drawing/2014/main" id="{001AFB57-1DF5-4FDC-B7AC-08022BB35126}"/>
              </a:ext>
            </a:extLst>
          </p:cNvPr>
          <p:cNvSpPr>
            <a:spLocks noGrp="1"/>
          </p:cNvSpPr>
          <p:nvPr>
            <p:ph type="body" sz="quarter" idx="14"/>
          </p:nvPr>
        </p:nvSpPr>
        <p:spPr/>
        <p:txBody>
          <a:bodyPr/>
          <a:lstStyle/>
          <a:p>
            <a:endParaRPr lang="en-GB"/>
          </a:p>
        </p:txBody>
      </p:sp>
      <p:pic>
        <p:nvPicPr>
          <p:cNvPr id="5" name="Picture 4">
            <a:extLst>
              <a:ext uri="{FF2B5EF4-FFF2-40B4-BE49-F238E27FC236}">
                <a16:creationId xmlns:a16="http://schemas.microsoft.com/office/drawing/2014/main" id="{A1503BF0-5CF1-4C3A-B6BA-614181685158}"/>
              </a:ext>
            </a:extLst>
          </p:cNvPr>
          <p:cNvPicPr>
            <a:picLocks noChangeAspect="1"/>
          </p:cNvPicPr>
          <p:nvPr/>
        </p:nvPicPr>
        <p:blipFill>
          <a:blip r:embed="rId3"/>
          <a:stretch>
            <a:fillRect/>
          </a:stretch>
        </p:blipFill>
        <p:spPr>
          <a:xfrm>
            <a:off x="5652120" y="752959"/>
            <a:ext cx="2477510" cy="3812741"/>
          </a:xfrm>
          <a:prstGeom prst="rect">
            <a:avLst/>
          </a:prstGeom>
        </p:spPr>
      </p:pic>
      <p:sp>
        <p:nvSpPr>
          <p:cNvPr id="7" name="Text Placeholder 6">
            <a:extLst>
              <a:ext uri="{FF2B5EF4-FFF2-40B4-BE49-F238E27FC236}">
                <a16:creationId xmlns:a16="http://schemas.microsoft.com/office/drawing/2014/main" id="{90634482-B358-4631-AFA9-D29937F2FB2F}"/>
              </a:ext>
            </a:extLst>
          </p:cNvPr>
          <p:cNvSpPr>
            <a:spLocks noGrp="1"/>
          </p:cNvSpPr>
          <p:nvPr>
            <p:ph type="body" sz="quarter" idx="13"/>
          </p:nvPr>
        </p:nvSpPr>
        <p:spPr/>
        <p:txBody>
          <a:bodyPr/>
          <a:lstStyle/>
          <a:p>
            <a:endParaRPr lang="en-GB" dirty="0"/>
          </a:p>
        </p:txBody>
      </p:sp>
      <p:sp>
        <p:nvSpPr>
          <p:cNvPr id="14" name="Textfeld 1">
            <a:extLst>
              <a:ext uri="{FF2B5EF4-FFF2-40B4-BE49-F238E27FC236}">
                <a16:creationId xmlns:a16="http://schemas.microsoft.com/office/drawing/2014/main" id="{4813FEBF-35A0-4BEE-A1F9-CC56B9B2E8C2}"/>
              </a:ext>
            </a:extLst>
          </p:cNvPr>
          <p:cNvSpPr txBox="1"/>
          <p:nvPr/>
        </p:nvSpPr>
        <p:spPr>
          <a:xfrm>
            <a:off x="1007831" y="61740"/>
            <a:ext cx="2038500" cy="170071"/>
          </a:xfrm>
          <a:prstGeom prst="rect">
            <a:avLst/>
          </a:prstGeom>
          <a:noFill/>
        </p:spPr>
        <p:txBody>
          <a:bodyPr wrap="square" rtlCol="0">
            <a:noAutofit/>
          </a:bodyPr>
          <a:lstStyle/>
          <a:p>
            <a:pPr>
              <a:lnSpc>
                <a:spcPts val="1238"/>
              </a:lnSpc>
            </a:pPr>
            <a:r>
              <a:rPr lang="en-US" sz="900" dirty="0">
                <a:solidFill>
                  <a:schemeClr val="bg1"/>
                </a:solidFill>
              </a:rPr>
              <a:t>29/11/2021</a:t>
            </a:r>
            <a:endParaRPr lang="de-AT" sz="900" dirty="0">
              <a:solidFill>
                <a:schemeClr val="bg1"/>
              </a:solidFill>
            </a:endParaRPr>
          </a:p>
        </p:txBody>
      </p:sp>
      <p:sp>
        <p:nvSpPr>
          <p:cNvPr id="15" name="Textfeld 7">
            <a:extLst>
              <a:ext uri="{FF2B5EF4-FFF2-40B4-BE49-F238E27FC236}">
                <a16:creationId xmlns:a16="http://schemas.microsoft.com/office/drawing/2014/main" id="{43E4ACD7-5243-4630-80B9-302F84A34816}"/>
              </a:ext>
            </a:extLst>
          </p:cNvPr>
          <p:cNvSpPr txBox="1"/>
          <p:nvPr/>
        </p:nvSpPr>
        <p:spPr>
          <a:xfrm>
            <a:off x="3829644" y="61740"/>
            <a:ext cx="2038500" cy="170071"/>
          </a:xfrm>
          <a:prstGeom prst="rect">
            <a:avLst/>
          </a:prstGeom>
          <a:noFill/>
        </p:spPr>
        <p:txBody>
          <a:bodyPr wrap="square" rtlCol="0">
            <a:noAutofit/>
          </a:bodyPr>
          <a:lstStyle/>
          <a:p>
            <a:pPr>
              <a:lnSpc>
                <a:spcPts val="1238"/>
              </a:lnSpc>
            </a:pPr>
            <a:r>
              <a:rPr lang="en-US" sz="900" dirty="0">
                <a:solidFill>
                  <a:schemeClr val="bg1"/>
                </a:solidFill>
              </a:rPr>
              <a:t>Benjamin Weyer</a:t>
            </a:r>
            <a:endParaRPr lang="de-AT" sz="900" dirty="0">
              <a:solidFill>
                <a:schemeClr val="bg1"/>
              </a:solidFill>
            </a:endParaRPr>
          </a:p>
        </p:txBody>
      </p:sp>
      <p:pic>
        <p:nvPicPr>
          <p:cNvPr id="17" name="Picture 16">
            <a:extLst>
              <a:ext uri="{FF2B5EF4-FFF2-40B4-BE49-F238E27FC236}">
                <a16:creationId xmlns:a16="http://schemas.microsoft.com/office/drawing/2014/main" id="{FA39640A-A578-4271-9A72-CFB3D1BF9711}"/>
              </a:ext>
            </a:extLst>
          </p:cNvPr>
          <p:cNvPicPr>
            <a:picLocks noChangeAspect="1"/>
          </p:cNvPicPr>
          <p:nvPr/>
        </p:nvPicPr>
        <p:blipFill>
          <a:blip r:embed="rId4"/>
          <a:stretch>
            <a:fillRect/>
          </a:stretch>
        </p:blipFill>
        <p:spPr>
          <a:xfrm>
            <a:off x="539552" y="2659329"/>
            <a:ext cx="3375050" cy="1176796"/>
          </a:xfrm>
          <a:prstGeom prst="rect">
            <a:avLst/>
          </a:prstGeom>
        </p:spPr>
      </p:pic>
    </p:spTree>
    <p:extLst>
      <p:ext uri="{BB962C8B-B14F-4D97-AF65-F5344CB8AC3E}">
        <p14:creationId xmlns:p14="http://schemas.microsoft.com/office/powerpoint/2010/main" val="24515404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a:extLst>
              <a:ext uri="{FF2B5EF4-FFF2-40B4-BE49-F238E27FC236}">
                <a16:creationId xmlns:a16="http://schemas.microsoft.com/office/drawing/2014/main" id="{38E8B550-4FFA-4F8B-AB3D-57E2B25895EF}"/>
              </a:ext>
            </a:extLst>
          </p:cNvPr>
          <p:cNvSpPr>
            <a:spLocks noGrp="1"/>
          </p:cNvSpPr>
          <p:nvPr>
            <p:ph type="body" sz="quarter" idx="11"/>
          </p:nvPr>
        </p:nvSpPr>
        <p:spPr/>
        <p:txBody>
          <a:bodyPr/>
          <a:lstStyle/>
          <a:p>
            <a:endParaRPr lang="en-US" dirty="0"/>
          </a:p>
        </p:txBody>
      </p:sp>
      <p:sp>
        <p:nvSpPr>
          <p:cNvPr id="5" name="Textplatzhalter 4">
            <a:extLst>
              <a:ext uri="{FF2B5EF4-FFF2-40B4-BE49-F238E27FC236}">
                <a16:creationId xmlns:a16="http://schemas.microsoft.com/office/drawing/2014/main" id="{B5A0504D-57A6-449B-839B-DF68FCAC4C12}"/>
              </a:ext>
            </a:extLst>
          </p:cNvPr>
          <p:cNvSpPr>
            <a:spLocks noGrp="1"/>
          </p:cNvSpPr>
          <p:nvPr>
            <p:ph type="body" sz="quarter" idx="12"/>
          </p:nvPr>
        </p:nvSpPr>
        <p:spPr/>
        <p:txBody>
          <a:bodyPr/>
          <a:lstStyle/>
          <a:p>
            <a:r>
              <a:rPr lang="fr-FR" dirty="0"/>
              <a:t>ETH Zürich: Institute of </a:t>
            </a:r>
            <a:r>
              <a:rPr lang="fr-FR" dirty="0" err="1"/>
              <a:t>Geodesy</a:t>
            </a:r>
            <a:r>
              <a:rPr lang="fr-FR" dirty="0"/>
              <a:t> and </a:t>
            </a:r>
            <a:r>
              <a:rPr lang="fr-FR" dirty="0" err="1"/>
              <a:t>Photogrammetry</a:t>
            </a:r>
            <a:endParaRPr lang="fr-FR" dirty="0"/>
          </a:p>
          <a:p>
            <a:endParaRPr lang="fr-FR" dirty="0"/>
          </a:p>
          <a:p>
            <a:r>
              <a:rPr lang="fr-FR" dirty="0"/>
              <a:t>Haute Ecole d’information et de gestion du canton de Vaud: HEIG-VD </a:t>
            </a:r>
          </a:p>
          <a:p>
            <a:endParaRPr lang="fr-FR" dirty="0"/>
          </a:p>
          <a:p>
            <a:r>
              <a:rPr lang="fr-FR" dirty="0"/>
              <a:t>Office fédéral de la topographie </a:t>
            </a:r>
            <a:r>
              <a:rPr lang="fr-FR" dirty="0" err="1"/>
              <a:t>Swisstopo</a:t>
            </a:r>
            <a:endParaRPr lang="fr-FR" dirty="0"/>
          </a:p>
          <a:p>
            <a:endParaRPr lang="fr-FR" dirty="0"/>
          </a:p>
          <a:p>
            <a:r>
              <a:rPr lang="fr-FR" dirty="0"/>
              <a:t>Institut national de l’information géographique et forestière: IGN </a:t>
            </a:r>
          </a:p>
        </p:txBody>
      </p:sp>
      <p:sp>
        <p:nvSpPr>
          <p:cNvPr id="2" name="Text Placeholder 1">
            <a:extLst>
              <a:ext uri="{FF2B5EF4-FFF2-40B4-BE49-F238E27FC236}">
                <a16:creationId xmlns:a16="http://schemas.microsoft.com/office/drawing/2014/main" id="{CC2E3BED-9E96-4AF3-9031-D9CBF82DFD9A}"/>
              </a:ext>
            </a:extLst>
          </p:cNvPr>
          <p:cNvSpPr>
            <a:spLocks noGrp="1"/>
          </p:cNvSpPr>
          <p:nvPr>
            <p:ph type="body" sz="quarter" idx="13"/>
          </p:nvPr>
        </p:nvSpPr>
        <p:spPr/>
        <p:txBody>
          <a:bodyPr/>
          <a:lstStyle/>
          <a:p>
            <a:endParaRPr lang="en-GB"/>
          </a:p>
        </p:txBody>
      </p:sp>
      <p:sp>
        <p:nvSpPr>
          <p:cNvPr id="8" name="Titel 7">
            <a:extLst>
              <a:ext uri="{FF2B5EF4-FFF2-40B4-BE49-F238E27FC236}">
                <a16:creationId xmlns:a16="http://schemas.microsoft.com/office/drawing/2014/main" id="{27D2B82A-25E6-4C64-9802-8B5037F88C2B}"/>
              </a:ext>
            </a:extLst>
          </p:cNvPr>
          <p:cNvSpPr>
            <a:spLocks noGrp="1"/>
          </p:cNvSpPr>
          <p:nvPr>
            <p:ph type="title"/>
          </p:nvPr>
        </p:nvSpPr>
        <p:spPr/>
        <p:txBody>
          <a:bodyPr/>
          <a:lstStyle/>
          <a:p>
            <a:r>
              <a:rPr lang="fr-FR" dirty="0"/>
              <a:t>Collaborations</a:t>
            </a:r>
            <a:endParaRPr lang="en-US" dirty="0"/>
          </a:p>
        </p:txBody>
      </p:sp>
      <p:sp>
        <p:nvSpPr>
          <p:cNvPr id="15" name="Textfeld 1">
            <a:extLst>
              <a:ext uri="{FF2B5EF4-FFF2-40B4-BE49-F238E27FC236}">
                <a16:creationId xmlns:a16="http://schemas.microsoft.com/office/drawing/2014/main" id="{81322E16-C11E-4A4F-8CB2-315F0C5FC61D}"/>
              </a:ext>
            </a:extLst>
          </p:cNvPr>
          <p:cNvSpPr txBox="1"/>
          <p:nvPr/>
        </p:nvSpPr>
        <p:spPr>
          <a:xfrm>
            <a:off x="1007831" y="61740"/>
            <a:ext cx="2038500" cy="170071"/>
          </a:xfrm>
          <a:prstGeom prst="rect">
            <a:avLst/>
          </a:prstGeom>
          <a:noFill/>
        </p:spPr>
        <p:txBody>
          <a:bodyPr wrap="square" rtlCol="0">
            <a:noAutofit/>
          </a:bodyPr>
          <a:lstStyle/>
          <a:p>
            <a:pPr>
              <a:lnSpc>
                <a:spcPts val="1238"/>
              </a:lnSpc>
            </a:pPr>
            <a:r>
              <a:rPr lang="en-US" sz="900" dirty="0">
                <a:solidFill>
                  <a:schemeClr val="bg1"/>
                </a:solidFill>
              </a:rPr>
              <a:t>29/11/2021</a:t>
            </a:r>
            <a:endParaRPr lang="de-AT" sz="900" dirty="0">
              <a:solidFill>
                <a:schemeClr val="bg1"/>
              </a:solidFill>
            </a:endParaRPr>
          </a:p>
        </p:txBody>
      </p:sp>
      <p:sp>
        <p:nvSpPr>
          <p:cNvPr id="17" name="Textfeld 7">
            <a:extLst>
              <a:ext uri="{FF2B5EF4-FFF2-40B4-BE49-F238E27FC236}">
                <a16:creationId xmlns:a16="http://schemas.microsoft.com/office/drawing/2014/main" id="{8D4016DB-E392-F14D-B66C-C8646715B247}"/>
              </a:ext>
            </a:extLst>
          </p:cNvPr>
          <p:cNvSpPr txBox="1"/>
          <p:nvPr/>
        </p:nvSpPr>
        <p:spPr>
          <a:xfrm>
            <a:off x="3829644" y="61740"/>
            <a:ext cx="2038500" cy="170071"/>
          </a:xfrm>
          <a:prstGeom prst="rect">
            <a:avLst/>
          </a:prstGeom>
          <a:noFill/>
        </p:spPr>
        <p:txBody>
          <a:bodyPr wrap="square" rtlCol="0">
            <a:noAutofit/>
          </a:bodyPr>
          <a:lstStyle/>
          <a:p>
            <a:pPr>
              <a:lnSpc>
                <a:spcPts val="1238"/>
              </a:lnSpc>
            </a:pPr>
            <a:r>
              <a:rPr lang="en-US" sz="900" dirty="0">
                <a:solidFill>
                  <a:schemeClr val="bg1"/>
                </a:solidFill>
              </a:rPr>
              <a:t>Benjamin Weyer</a:t>
            </a:r>
            <a:endParaRPr lang="de-AT" sz="900" dirty="0">
              <a:solidFill>
                <a:schemeClr val="bg1"/>
              </a:solidFill>
            </a:endParaRPr>
          </a:p>
        </p:txBody>
      </p:sp>
      <p:sp>
        <p:nvSpPr>
          <p:cNvPr id="19" name="Foliennummernplatzhalter 4">
            <a:extLst>
              <a:ext uri="{FF2B5EF4-FFF2-40B4-BE49-F238E27FC236}">
                <a16:creationId xmlns:a16="http://schemas.microsoft.com/office/drawing/2014/main" id="{FC963FEB-5947-804E-B500-0758402B785C}"/>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fld id="{88A1DFE4-5FC5-43BD-BB7E-75EAD82B965F}" type="slidenum">
              <a:rPr lang="en-US" sz="800" b="0" smtClean="0">
                <a:solidFill>
                  <a:schemeClr val="bg1"/>
                </a:solidFill>
              </a:rPr>
              <a:pPr algn="r">
                <a:lnSpc>
                  <a:spcPct val="100000"/>
                </a:lnSpc>
              </a:pPr>
              <a:t>18</a:t>
            </a:fld>
            <a:endParaRPr lang="en-US" sz="800" b="0" dirty="0">
              <a:solidFill>
                <a:schemeClr val="bg1"/>
              </a:solidFill>
            </a:endParaRPr>
          </a:p>
        </p:txBody>
      </p:sp>
      <p:sp>
        <p:nvSpPr>
          <p:cNvPr id="7" name="Text Placeholder 6">
            <a:extLst>
              <a:ext uri="{FF2B5EF4-FFF2-40B4-BE49-F238E27FC236}">
                <a16:creationId xmlns:a16="http://schemas.microsoft.com/office/drawing/2014/main" id="{C3E33F0C-2E61-4034-BD51-A3B960BD44CD}"/>
              </a:ext>
            </a:extLst>
          </p:cNvPr>
          <p:cNvSpPr>
            <a:spLocks noGrp="1"/>
          </p:cNvSpPr>
          <p:nvPr>
            <p:ph type="body" sz="quarter" idx="14"/>
          </p:nvPr>
        </p:nvSpPr>
        <p:spPr/>
        <p:txBody>
          <a:bodyPr/>
          <a:lstStyle/>
          <a:p>
            <a:endParaRPr lang="en-GB"/>
          </a:p>
        </p:txBody>
      </p:sp>
      <p:pic>
        <p:nvPicPr>
          <p:cNvPr id="13" name="Picture 10" descr="https://www.swisstopo.admin.ch/content/swisstopo-internet/fr/swisstopo/partner/logo/_jcr_content/contentPar/gallery/items/logo_en_format_portr.transform.1485521353461/image_1200_800/image.jpg">
            <a:extLst>
              <a:ext uri="{FF2B5EF4-FFF2-40B4-BE49-F238E27FC236}">
                <a16:creationId xmlns:a16="http://schemas.microsoft.com/office/drawing/2014/main" id="{580B955D-3021-4BCF-901D-FE41D7A0183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7292" t="17905" r="15238" b="51428"/>
          <a:stretch/>
        </p:blipFill>
        <p:spPr bwMode="auto">
          <a:xfrm>
            <a:off x="4670833" y="2235944"/>
            <a:ext cx="2808312" cy="1498542"/>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2" descr="https://ethz.ch/services/en/service/communication/corporate-design/logo/_jcr_content/par/twocolumn/par_left/fullwidthimage/image.imageformat.twocolumn.343009610.png">
            <a:extLst>
              <a:ext uri="{FF2B5EF4-FFF2-40B4-BE49-F238E27FC236}">
                <a16:creationId xmlns:a16="http://schemas.microsoft.com/office/drawing/2014/main" id="{E9E2BD20-4C2D-462D-82DB-43343EA05E8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5611" t="24486" r="6598" b="32312"/>
          <a:stretch/>
        </p:blipFill>
        <p:spPr bwMode="auto">
          <a:xfrm>
            <a:off x="4720794" y="639728"/>
            <a:ext cx="1944216" cy="584327"/>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6" descr="https://upload.wikimedia.org/wikipedia/commons/thumb/a/a0/IGN_logo_2012.svg/436px-IGN_logo_2012.svg.png">
            <a:extLst>
              <a:ext uri="{FF2B5EF4-FFF2-40B4-BE49-F238E27FC236}">
                <a16:creationId xmlns:a16="http://schemas.microsoft.com/office/drawing/2014/main" id="{DF2A61F5-0B67-4357-8A5E-04E3B94ECD6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18713" y="3702980"/>
            <a:ext cx="991487" cy="1091545"/>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1">
            <a:extLst>
              <a:ext uri="{FF2B5EF4-FFF2-40B4-BE49-F238E27FC236}">
                <a16:creationId xmlns:a16="http://schemas.microsoft.com/office/drawing/2014/main" id="{EB26FD1F-D805-4898-974F-C29D06EC5C8E}"/>
              </a:ext>
            </a:extLst>
          </p:cNvPr>
          <p:cNvPicPr>
            <a:picLocks noChangeAspect="1"/>
          </p:cNvPicPr>
          <p:nvPr/>
        </p:nvPicPr>
        <p:blipFill>
          <a:blip r:embed="rId6"/>
          <a:stretch>
            <a:fillRect/>
          </a:stretch>
        </p:blipFill>
        <p:spPr>
          <a:xfrm>
            <a:off x="7413676" y="1132438"/>
            <a:ext cx="1331214" cy="1103506"/>
          </a:xfrm>
          <a:prstGeom prst="rect">
            <a:avLst/>
          </a:prstGeom>
        </p:spPr>
      </p:pic>
    </p:spTree>
    <p:extLst>
      <p:ext uri="{BB962C8B-B14F-4D97-AF65-F5344CB8AC3E}">
        <p14:creationId xmlns:p14="http://schemas.microsoft.com/office/powerpoint/2010/main" val="36735070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a:extLst>
              <a:ext uri="{FF2B5EF4-FFF2-40B4-BE49-F238E27FC236}">
                <a16:creationId xmlns:a16="http://schemas.microsoft.com/office/drawing/2014/main" id="{38E8B550-4FFA-4F8B-AB3D-57E2B25895EF}"/>
              </a:ext>
            </a:extLst>
          </p:cNvPr>
          <p:cNvSpPr>
            <a:spLocks noGrp="1"/>
          </p:cNvSpPr>
          <p:nvPr>
            <p:ph type="body" sz="quarter" idx="11"/>
          </p:nvPr>
        </p:nvSpPr>
        <p:spPr/>
        <p:txBody>
          <a:bodyPr/>
          <a:lstStyle/>
          <a:p>
            <a:r>
              <a:rPr lang="fr-FR" dirty="0"/>
              <a:t>D’ici à 2025</a:t>
            </a:r>
            <a:endParaRPr lang="en-US" dirty="0"/>
          </a:p>
        </p:txBody>
      </p:sp>
      <p:sp>
        <p:nvSpPr>
          <p:cNvPr id="5" name="Textplatzhalter 4">
            <a:extLst>
              <a:ext uri="{FF2B5EF4-FFF2-40B4-BE49-F238E27FC236}">
                <a16:creationId xmlns:a16="http://schemas.microsoft.com/office/drawing/2014/main" id="{B5A0504D-57A6-449B-839B-DF68FCAC4C12}"/>
              </a:ext>
            </a:extLst>
          </p:cNvPr>
          <p:cNvSpPr>
            <a:spLocks noGrp="1"/>
          </p:cNvSpPr>
          <p:nvPr>
            <p:ph type="body" sz="quarter" idx="12"/>
          </p:nvPr>
        </p:nvSpPr>
        <p:spPr/>
        <p:txBody>
          <a:bodyPr/>
          <a:lstStyle/>
          <a:p>
            <a:r>
              <a:rPr lang="fr-FR" dirty="0"/>
              <a:t>Construction et mesures du réseau géodésique de surface</a:t>
            </a:r>
          </a:p>
          <a:p>
            <a:r>
              <a:rPr lang="fr-FR" dirty="0"/>
              <a:t>Campagne de mesures pour la création des modèles de géoïde</a:t>
            </a:r>
          </a:p>
          <a:p>
            <a:r>
              <a:rPr lang="fr-FR" dirty="0"/>
              <a:t>Mise en place des infrastructures de contrôle et de calibration des instruments</a:t>
            </a:r>
          </a:p>
          <a:p>
            <a:endParaRPr lang="fr-FR" dirty="0"/>
          </a:p>
          <a:p>
            <a:r>
              <a:rPr lang="fr-FR" dirty="0"/>
              <a:t>Implémentation du nouveau système de coordonnées</a:t>
            </a:r>
          </a:p>
          <a:p>
            <a:pPr marL="285750" indent="-285750">
              <a:buFont typeface="Arial" panose="020B0604020202020204" pitchFamily="34" charset="0"/>
              <a:buChar char="•"/>
            </a:pPr>
            <a:r>
              <a:rPr lang="fr-FR" dirty="0"/>
              <a:t>Description mathématique du système et calcul des modèles de transformation</a:t>
            </a:r>
          </a:p>
          <a:p>
            <a:pPr marL="285750" indent="-285750">
              <a:buFont typeface="Arial" panose="020B0604020202020204" pitchFamily="34" charset="0"/>
              <a:buChar char="•"/>
            </a:pPr>
            <a:r>
              <a:rPr lang="fr-FR" dirty="0"/>
              <a:t>Mise à jour du logiciel de transformations géodésiques</a:t>
            </a:r>
          </a:p>
          <a:p>
            <a:pPr marL="285750" indent="-285750">
              <a:buFont typeface="Arial" panose="020B0604020202020204" pitchFamily="34" charset="0"/>
              <a:buChar char="•"/>
            </a:pPr>
            <a:r>
              <a:rPr lang="fr-FR" dirty="0"/>
              <a:t>Intégration des modèles de champs de gravité</a:t>
            </a:r>
          </a:p>
          <a:p>
            <a:endParaRPr lang="fr-FR" dirty="0"/>
          </a:p>
        </p:txBody>
      </p:sp>
      <p:sp>
        <p:nvSpPr>
          <p:cNvPr id="8" name="Titel 7">
            <a:extLst>
              <a:ext uri="{FF2B5EF4-FFF2-40B4-BE49-F238E27FC236}">
                <a16:creationId xmlns:a16="http://schemas.microsoft.com/office/drawing/2014/main" id="{27D2B82A-25E6-4C64-9802-8B5037F88C2B}"/>
              </a:ext>
            </a:extLst>
          </p:cNvPr>
          <p:cNvSpPr>
            <a:spLocks noGrp="1"/>
          </p:cNvSpPr>
          <p:nvPr>
            <p:ph type="title"/>
          </p:nvPr>
        </p:nvSpPr>
        <p:spPr/>
        <p:txBody>
          <a:bodyPr/>
          <a:lstStyle/>
          <a:p>
            <a:r>
              <a:rPr lang="fr-FR" dirty="0"/>
              <a:t>Revue des activités</a:t>
            </a:r>
            <a:endParaRPr lang="en-US" dirty="0"/>
          </a:p>
        </p:txBody>
      </p:sp>
      <p:sp>
        <p:nvSpPr>
          <p:cNvPr id="3" name="Text Placeholder 2">
            <a:extLst>
              <a:ext uri="{FF2B5EF4-FFF2-40B4-BE49-F238E27FC236}">
                <a16:creationId xmlns:a16="http://schemas.microsoft.com/office/drawing/2014/main" id="{410C5F78-17EC-4F55-A682-DA83E18A6232}"/>
              </a:ext>
            </a:extLst>
          </p:cNvPr>
          <p:cNvSpPr>
            <a:spLocks noGrp="1"/>
          </p:cNvSpPr>
          <p:nvPr>
            <p:ph type="body" sz="quarter" idx="14"/>
          </p:nvPr>
        </p:nvSpPr>
        <p:spPr/>
        <p:txBody>
          <a:bodyPr/>
          <a:lstStyle/>
          <a:p>
            <a:endParaRPr lang="en-GB" dirty="0"/>
          </a:p>
        </p:txBody>
      </p:sp>
      <p:sp>
        <p:nvSpPr>
          <p:cNvPr id="15" name="Textfeld 1">
            <a:extLst>
              <a:ext uri="{FF2B5EF4-FFF2-40B4-BE49-F238E27FC236}">
                <a16:creationId xmlns:a16="http://schemas.microsoft.com/office/drawing/2014/main" id="{81322E16-C11E-4A4F-8CB2-315F0C5FC61D}"/>
              </a:ext>
            </a:extLst>
          </p:cNvPr>
          <p:cNvSpPr txBox="1"/>
          <p:nvPr/>
        </p:nvSpPr>
        <p:spPr>
          <a:xfrm>
            <a:off x="1007831" y="61740"/>
            <a:ext cx="2038500" cy="170071"/>
          </a:xfrm>
          <a:prstGeom prst="rect">
            <a:avLst/>
          </a:prstGeom>
          <a:noFill/>
        </p:spPr>
        <p:txBody>
          <a:bodyPr wrap="square" rtlCol="0">
            <a:noAutofit/>
          </a:bodyPr>
          <a:lstStyle/>
          <a:p>
            <a:pPr>
              <a:lnSpc>
                <a:spcPts val="1238"/>
              </a:lnSpc>
            </a:pPr>
            <a:r>
              <a:rPr lang="en-US" sz="900" dirty="0">
                <a:solidFill>
                  <a:schemeClr val="bg1"/>
                </a:solidFill>
              </a:rPr>
              <a:t>29/11/2021</a:t>
            </a:r>
            <a:endParaRPr lang="de-AT" sz="900" dirty="0">
              <a:solidFill>
                <a:schemeClr val="bg1"/>
              </a:solidFill>
            </a:endParaRPr>
          </a:p>
        </p:txBody>
      </p:sp>
      <p:sp>
        <p:nvSpPr>
          <p:cNvPr id="17" name="Textfeld 7">
            <a:extLst>
              <a:ext uri="{FF2B5EF4-FFF2-40B4-BE49-F238E27FC236}">
                <a16:creationId xmlns:a16="http://schemas.microsoft.com/office/drawing/2014/main" id="{8D4016DB-E392-F14D-B66C-C8646715B247}"/>
              </a:ext>
            </a:extLst>
          </p:cNvPr>
          <p:cNvSpPr txBox="1"/>
          <p:nvPr/>
        </p:nvSpPr>
        <p:spPr>
          <a:xfrm>
            <a:off x="3829644" y="61740"/>
            <a:ext cx="2038500" cy="170071"/>
          </a:xfrm>
          <a:prstGeom prst="rect">
            <a:avLst/>
          </a:prstGeom>
          <a:noFill/>
        </p:spPr>
        <p:txBody>
          <a:bodyPr wrap="square" rtlCol="0">
            <a:noAutofit/>
          </a:bodyPr>
          <a:lstStyle/>
          <a:p>
            <a:pPr>
              <a:lnSpc>
                <a:spcPts val="1238"/>
              </a:lnSpc>
            </a:pPr>
            <a:r>
              <a:rPr lang="en-US" sz="900" dirty="0">
                <a:solidFill>
                  <a:schemeClr val="bg1"/>
                </a:solidFill>
              </a:rPr>
              <a:t>Benjamin Weyer</a:t>
            </a:r>
            <a:endParaRPr lang="de-AT" sz="900" dirty="0">
              <a:solidFill>
                <a:schemeClr val="bg1"/>
              </a:solidFill>
            </a:endParaRPr>
          </a:p>
        </p:txBody>
      </p:sp>
      <p:sp>
        <p:nvSpPr>
          <p:cNvPr id="19" name="Foliennummernplatzhalter 4">
            <a:extLst>
              <a:ext uri="{FF2B5EF4-FFF2-40B4-BE49-F238E27FC236}">
                <a16:creationId xmlns:a16="http://schemas.microsoft.com/office/drawing/2014/main" id="{FC963FEB-5947-804E-B500-0758402B785C}"/>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fld id="{88A1DFE4-5FC5-43BD-BB7E-75EAD82B965F}" type="slidenum">
              <a:rPr lang="en-US" sz="800" b="0" smtClean="0">
                <a:solidFill>
                  <a:schemeClr val="bg1"/>
                </a:solidFill>
              </a:rPr>
              <a:pPr algn="r">
                <a:lnSpc>
                  <a:spcPct val="100000"/>
                </a:lnSpc>
              </a:pPr>
              <a:t>19</a:t>
            </a:fld>
            <a:endParaRPr lang="en-US" sz="800" b="0" dirty="0">
              <a:solidFill>
                <a:schemeClr val="bg1"/>
              </a:solidFill>
            </a:endParaRPr>
          </a:p>
        </p:txBody>
      </p:sp>
    </p:spTree>
    <p:extLst>
      <p:ext uri="{BB962C8B-B14F-4D97-AF65-F5344CB8AC3E}">
        <p14:creationId xmlns:p14="http://schemas.microsoft.com/office/powerpoint/2010/main" val="41089157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01AC1E1C-E438-4E0B-BB58-E94AFB4BC022}"/>
              </a:ext>
            </a:extLst>
          </p:cNvPr>
          <p:cNvSpPr>
            <a:spLocks noGrp="1"/>
          </p:cNvSpPr>
          <p:nvPr>
            <p:ph type="body" sz="quarter" idx="11"/>
          </p:nvPr>
        </p:nvSpPr>
        <p:spPr/>
        <p:txBody>
          <a:bodyPr/>
          <a:lstStyle/>
          <a:p>
            <a:endParaRPr lang="en-GB"/>
          </a:p>
        </p:txBody>
      </p:sp>
      <p:sp>
        <p:nvSpPr>
          <p:cNvPr id="20" name="Text Placeholder 19">
            <a:extLst>
              <a:ext uri="{FF2B5EF4-FFF2-40B4-BE49-F238E27FC236}">
                <a16:creationId xmlns:a16="http://schemas.microsoft.com/office/drawing/2014/main" id="{ABEDBBB8-9824-4578-98CE-D46F5D05E930}"/>
              </a:ext>
            </a:extLst>
          </p:cNvPr>
          <p:cNvSpPr>
            <a:spLocks noGrp="1"/>
          </p:cNvSpPr>
          <p:nvPr>
            <p:ph type="body" sz="quarter" idx="12"/>
          </p:nvPr>
        </p:nvSpPr>
        <p:spPr/>
        <p:txBody>
          <a:bodyPr/>
          <a:lstStyle/>
          <a:p>
            <a:r>
              <a:rPr lang="en-US" dirty="0" err="1"/>
              <a:t>Définitions</a:t>
            </a:r>
            <a:endParaRPr lang="en-US" dirty="0"/>
          </a:p>
          <a:p>
            <a:endParaRPr lang="en-US" dirty="0"/>
          </a:p>
          <a:p>
            <a:r>
              <a:rPr lang="en-US" dirty="0" err="1"/>
              <a:t>Nécessité</a:t>
            </a:r>
            <a:r>
              <a:rPr lang="en-US" dirty="0"/>
              <a:t> de la </a:t>
            </a:r>
            <a:r>
              <a:rPr lang="en-US" dirty="0" err="1"/>
              <a:t>géodésie</a:t>
            </a:r>
            <a:r>
              <a:rPr lang="en-US" dirty="0"/>
              <a:t> pour le CERN</a:t>
            </a:r>
          </a:p>
          <a:p>
            <a:endParaRPr lang="en-US" dirty="0"/>
          </a:p>
          <a:p>
            <a:r>
              <a:rPr lang="en-US" dirty="0"/>
              <a:t>Evolution de </a:t>
            </a:r>
            <a:r>
              <a:rPr lang="en-US" dirty="0" err="1"/>
              <a:t>l’infrastructure</a:t>
            </a:r>
            <a:r>
              <a:rPr lang="en-US" dirty="0"/>
              <a:t> </a:t>
            </a:r>
            <a:r>
              <a:rPr lang="en-US" dirty="0" err="1"/>
              <a:t>géodésique</a:t>
            </a:r>
            <a:r>
              <a:rPr lang="en-US" dirty="0"/>
              <a:t> du CERN</a:t>
            </a:r>
          </a:p>
          <a:p>
            <a:endParaRPr lang="en-US" dirty="0"/>
          </a:p>
          <a:p>
            <a:r>
              <a:rPr lang="en-US" dirty="0" err="1"/>
              <a:t>Redéfinition</a:t>
            </a:r>
            <a:r>
              <a:rPr lang="en-US" dirty="0"/>
              <a:t> de </a:t>
            </a:r>
            <a:r>
              <a:rPr lang="en-US" dirty="0" err="1"/>
              <a:t>l’infrastructure</a:t>
            </a:r>
            <a:r>
              <a:rPr lang="en-US" dirty="0"/>
              <a:t> </a:t>
            </a:r>
            <a:r>
              <a:rPr lang="en-US" dirty="0" err="1"/>
              <a:t>géodésique</a:t>
            </a:r>
            <a:r>
              <a:rPr lang="en-US" dirty="0"/>
              <a:t> pour le FCC</a:t>
            </a:r>
          </a:p>
          <a:p>
            <a:endParaRPr lang="en-US" dirty="0"/>
          </a:p>
          <a:p>
            <a:r>
              <a:rPr lang="en-US" dirty="0" err="1"/>
              <a:t>Campagnes</a:t>
            </a:r>
            <a:r>
              <a:rPr lang="en-US" dirty="0"/>
              <a:t> de </a:t>
            </a:r>
            <a:r>
              <a:rPr lang="en-US" dirty="0" err="1"/>
              <a:t>mesure</a:t>
            </a:r>
            <a:endParaRPr lang="en-US" dirty="0"/>
          </a:p>
          <a:p>
            <a:endParaRPr lang="en-US" dirty="0"/>
          </a:p>
          <a:p>
            <a:r>
              <a:rPr lang="en-US" dirty="0"/>
              <a:t>Collaborations</a:t>
            </a:r>
          </a:p>
          <a:p>
            <a:endParaRPr lang="en-US" dirty="0"/>
          </a:p>
          <a:p>
            <a:endParaRPr lang="en-GB" dirty="0"/>
          </a:p>
        </p:txBody>
      </p:sp>
      <p:sp>
        <p:nvSpPr>
          <p:cNvPr id="2" name="Titel 1">
            <a:extLst>
              <a:ext uri="{FF2B5EF4-FFF2-40B4-BE49-F238E27FC236}">
                <a16:creationId xmlns:a16="http://schemas.microsoft.com/office/drawing/2014/main" id="{DFEB1A91-989E-4FD6-BF4B-3E6E7CE1D4AD}"/>
              </a:ext>
            </a:extLst>
          </p:cNvPr>
          <p:cNvSpPr>
            <a:spLocks noGrp="1"/>
          </p:cNvSpPr>
          <p:nvPr>
            <p:ph type="title"/>
          </p:nvPr>
        </p:nvSpPr>
        <p:spPr/>
        <p:txBody>
          <a:bodyPr/>
          <a:lstStyle/>
          <a:p>
            <a:r>
              <a:rPr lang="en-US" dirty="0" err="1"/>
              <a:t>Sommaire</a:t>
            </a:r>
            <a:endParaRPr lang="en-US" dirty="0"/>
          </a:p>
        </p:txBody>
      </p:sp>
      <p:sp>
        <p:nvSpPr>
          <p:cNvPr id="21" name="Text Placeholder 20">
            <a:extLst>
              <a:ext uri="{FF2B5EF4-FFF2-40B4-BE49-F238E27FC236}">
                <a16:creationId xmlns:a16="http://schemas.microsoft.com/office/drawing/2014/main" id="{45F47441-F9F3-45F1-A38C-2BBB28870828}"/>
              </a:ext>
            </a:extLst>
          </p:cNvPr>
          <p:cNvSpPr>
            <a:spLocks noGrp="1"/>
          </p:cNvSpPr>
          <p:nvPr>
            <p:ph type="body" sz="quarter" idx="14"/>
          </p:nvPr>
        </p:nvSpPr>
        <p:spPr/>
        <p:txBody>
          <a:bodyPr/>
          <a:lstStyle/>
          <a:p>
            <a:endParaRPr lang="en-GB"/>
          </a:p>
        </p:txBody>
      </p:sp>
      <p:sp>
        <p:nvSpPr>
          <p:cNvPr id="12" name="Textfeld 1">
            <a:extLst>
              <a:ext uri="{FF2B5EF4-FFF2-40B4-BE49-F238E27FC236}">
                <a16:creationId xmlns:a16="http://schemas.microsoft.com/office/drawing/2014/main" id="{2AD4BB81-D5EA-9349-91E4-B3C16A878007}"/>
              </a:ext>
            </a:extLst>
          </p:cNvPr>
          <p:cNvSpPr txBox="1"/>
          <p:nvPr/>
        </p:nvSpPr>
        <p:spPr>
          <a:xfrm>
            <a:off x="1007831" y="61740"/>
            <a:ext cx="2038500" cy="170071"/>
          </a:xfrm>
          <a:prstGeom prst="rect">
            <a:avLst/>
          </a:prstGeom>
          <a:noFill/>
        </p:spPr>
        <p:txBody>
          <a:bodyPr wrap="square" rtlCol="0">
            <a:noAutofit/>
          </a:bodyPr>
          <a:lstStyle/>
          <a:p>
            <a:pPr>
              <a:lnSpc>
                <a:spcPts val="1238"/>
              </a:lnSpc>
            </a:pPr>
            <a:r>
              <a:rPr lang="en-US" sz="900" dirty="0">
                <a:solidFill>
                  <a:schemeClr val="bg1"/>
                </a:solidFill>
              </a:rPr>
              <a:t>29/11/2021</a:t>
            </a:r>
            <a:endParaRPr lang="de-AT" sz="900" dirty="0">
              <a:solidFill>
                <a:schemeClr val="bg1"/>
              </a:solidFill>
            </a:endParaRPr>
          </a:p>
        </p:txBody>
      </p:sp>
      <p:sp>
        <p:nvSpPr>
          <p:cNvPr id="13" name="Textfeld 7">
            <a:extLst>
              <a:ext uri="{FF2B5EF4-FFF2-40B4-BE49-F238E27FC236}">
                <a16:creationId xmlns:a16="http://schemas.microsoft.com/office/drawing/2014/main" id="{01162F75-5052-8945-9E1C-B92B00A82F11}"/>
              </a:ext>
            </a:extLst>
          </p:cNvPr>
          <p:cNvSpPr txBox="1"/>
          <p:nvPr/>
        </p:nvSpPr>
        <p:spPr>
          <a:xfrm>
            <a:off x="3829644" y="61740"/>
            <a:ext cx="2038500" cy="170071"/>
          </a:xfrm>
          <a:prstGeom prst="rect">
            <a:avLst/>
          </a:prstGeom>
          <a:noFill/>
        </p:spPr>
        <p:txBody>
          <a:bodyPr wrap="square" rtlCol="0">
            <a:noAutofit/>
          </a:bodyPr>
          <a:lstStyle/>
          <a:p>
            <a:pPr>
              <a:lnSpc>
                <a:spcPts val="1238"/>
              </a:lnSpc>
            </a:pPr>
            <a:r>
              <a:rPr lang="en-US" sz="900" dirty="0">
                <a:solidFill>
                  <a:schemeClr val="bg1"/>
                </a:solidFill>
              </a:rPr>
              <a:t>Benjamin Weyer</a:t>
            </a:r>
            <a:endParaRPr lang="de-AT" sz="900" dirty="0">
              <a:solidFill>
                <a:schemeClr val="bg1"/>
              </a:solidFill>
            </a:endParaRPr>
          </a:p>
        </p:txBody>
      </p:sp>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fld id="{88A1DFE4-5FC5-43BD-BB7E-75EAD82B965F}" type="slidenum">
              <a:rPr lang="en-US" sz="800" b="0" smtClean="0">
                <a:solidFill>
                  <a:schemeClr val="bg1"/>
                </a:solidFill>
              </a:rPr>
              <a:pPr algn="r">
                <a:lnSpc>
                  <a:spcPct val="100000"/>
                </a:lnSpc>
              </a:pPr>
              <a:t>2</a:t>
            </a:fld>
            <a:endParaRPr lang="en-US" sz="800" b="0" dirty="0">
              <a:solidFill>
                <a:schemeClr val="bg1"/>
              </a:solidFill>
            </a:endParaRPr>
          </a:p>
        </p:txBody>
      </p:sp>
    </p:spTree>
    <p:extLst>
      <p:ext uri="{BB962C8B-B14F-4D97-AF65-F5344CB8AC3E}">
        <p14:creationId xmlns:p14="http://schemas.microsoft.com/office/powerpoint/2010/main" val="15765991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a:extLst>
              <a:ext uri="{FF2B5EF4-FFF2-40B4-BE49-F238E27FC236}">
                <a16:creationId xmlns:a16="http://schemas.microsoft.com/office/drawing/2014/main" id="{38E8B550-4FFA-4F8B-AB3D-57E2B25895EF}"/>
              </a:ext>
            </a:extLst>
          </p:cNvPr>
          <p:cNvSpPr>
            <a:spLocks noGrp="1"/>
          </p:cNvSpPr>
          <p:nvPr>
            <p:ph type="body" sz="quarter" idx="11"/>
          </p:nvPr>
        </p:nvSpPr>
        <p:spPr/>
        <p:txBody>
          <a:bodyPr/>
          <a:lstStyle/>
          <a:p>
            <a:r>
              <a:rPr lang="fr-FR" dirty="0"/>
              <a:t>D’ici à 2025</a:t>
            </a:r>
            <a:endParaRPr lang="en-US" dirty="0"/>
          </a:p>
        </p:txBody>
      </p:sp>
      <p:sp>
        <p:nvSpPr>
          <p:cNvPr id="5" name="Textplatzhalter 4">
            <a:extLst>
              <a:ext uri="{FF2B5EF4-FFF2-40B4-BE49-F238E27FC236}">
                <a16:creationId xmlns:a16="http://schemas.microsoft.com/office/drawing/2014/main" id="{B5A0504D-57A6-449B-839B-DF68FCAC4C12}"/>
              </a:ext>
            </a:extLst>
          </p:cNvPr>
          <p:cNvSpPr>
            <a:spLocks noGrp="1"/>
          </p:cNvSpPr>
          <p:nvPr>
            <p:ph type="body" sz="quarter" idx="12"/>
          </p:nvPr>
        </p:nvSpPr>
        <p:spPr/>
        <p:txBody>
          <a:bodyPr/>
          <a:lstStyle/>
          <a:p>
            <a:r>
              <a:rPr lang="fr-FR" dirty="0"/>
              <a:t>Développement et tests d’instruments et méthodes spécifiques (</a:t>
            </a:r>
            <a:r>
              <a:rPr lang="fr-FR" dirty="0" err="1"/>
              <a:t>déflectomètre</a:t>
            </a:r>
            <a:r>
              <a:rPr lang="fr-FR" dirty="0"/>
              <a:t>, transfert de coordonnée à travers les puits)</a:t>
            </a:r>
          </a:p>
          <a:p>
            <a:endParaRPr lang="fr-FR" dirty="0"/>
          </a:p>
          <a:p>
            <a:r>
              <a:rPr lang="fr-FR" dirty="0"/>
              <a:t>Préparation de la documentation décrivant l’infrastructure géodésique pour les intervenants extérieurs</a:t>
            </a:r>
          </a:p>
          <a:p>
            <a:endParaRPr lang="fr-FR" dirty="0"/>
          </a:p>
          <a:p>
            <a:r>
              <a:rPr lang="fr-FR" dirty="0"/>
              <a:t>Calcul et contrôle de la position et de l’orientation du tunnel et des machines dans le nouveau système géodésique</a:t>
            </a:r>
          </a:p>
        </p:txBody>
      </p:sp>
      <p:sp>
        <p:nvSpPr>
          <p:cNvPr id="8" name="Titel 7">
            <a:extLst>
              <a:ext uri="{FF2B5EF4-FFF2-40B4-BE49-F238E27FC236}">
                <a16:creationId xmlns:a16="http://schemas.microsoft.com/office/drawing/2014/main" id="{27D2B82A-25E6-4C64-9802-8B5037F88C2B}"/>
              </a:ext>
            </a:extLst>
          </p:cNvPr>
          <p:cNvSpPr>
            <a:spLocks noGrp="1"/>
          </p:cNvSpPr>
          <p:nvPr>
            <p:ph type="title"/>
          </p:nvPr>
        </p:nvSpPr>
        <p:spPr/>
        <p:txBody>
          <a:bodyPr/>
          <a:lstStyle/>
          <a:p>
            <a:r>
              <a:rPr lang="fr-FR" dirty="0"/>
              <a:t>Revue des activités</a:t>
            </a:r>
            <a:endParaRPr lang="en-US" dirty="0"/>
          </a:p>
        </p:txBody>
      </p:sp>
      <p:sp>
        <p:nvSpPr>
          <p:cNvPr id="3" name="Text Placeholder 2">
            <a:extLst>
              <a:ext uri="{FF2B5EF4-FFF2-40B4-BE49-F238E27FC236}">
                <a16:creationId xmlns:a16="http://schemas.microsoft.com/office/drawing/2014/main" id="{410C5F78-17EC-4F55-A682-DA83E18A6232}"/>
              </a:ext>
            </a:extLst>
          </p:cNvPr>
          <p:cNvSpPr>
            <a:spLocks noGrp="1"/>
          </p:cNvSpPr>
          <p:nvPr>
            <p:ph type="body" sz="quarter" idx="14"/>
          </p:nvPr>
        </p:nvSpPr>
        <p:spPr/>
        <p:txBody>
          <a:bodyPr/>
          <a:lstStyle/>
          <a:p>
            <a:endParaRPr lang="en-GB" dirty="0"/>
          </a:p>
        </p:txBody>
      </p:sp>
      <p:sp>
        <p:nvSpPr>
          <p:cNvPr id="15" name="Textfeld 1">
            <a:extLst>
              <a:ext uri="{FF2B5EF4-FFF2-40B4-BE49-F238E27FC236}">
                <a16:creationId xmlns:a16="http://schemas.microsoft.com/office/drawing/2014/main" id="{81322E16-C11E-4A4F-8CB2-315F0C5FC61D}"/>
              </a:ext>
            </a:extLst>
          </p:cNvPr>
          <p:cNvSpPr txBox="1"/>
          <p:nvPr/>
        </p:nvSpPr>
        <p:spPr>
          <a:xfrm>
            <a:off x="1007831" y="61740"/>
            <a:ext cx="2038500" cy="170071"/>
          </a:xfrm>
          <a:prstGeom prst="rect">
            <a:avLst/>
          </a:prstGeom>
          <a:noFill/>
        </p:spPr>
        <p:txBody>
          <a:bodyPr wrap="square" rtlCol="0">
            <a:noAutofit/>
          </a:bodyPr>
          <a:lstStyle/>
          <a:p>
            <a:pPr>
              <a:lnSpc>
                <a:spcPts val="1238"/>
              </a:lnSpc>
            </a:pPr>
            <a:r>
              <a:rPr lang="en-US" sz="900" dirty="0">
                <a:solidFill>
                  <a:schemeClr val="bg1"/>
                </a:solidFill>
              </a:rPr>
              <a:t>29/11/2021</a:t>
            </a:r>
            <a:endParaRPr lang="de-AT" sz="900" dirty="0">
              <a:solidFill>
                <a:schemeClr val="bg1"/>
              </a:solidFill>
            </a:endParaRPr>
          </a:p>
        </p:txBody>
      </p:sp>
      <p:sp>
        <p:nvSpPr>
          <p:cNvPr id="17" name="Textfeld 7">
            <a:extLst>
              <a:ext uri="{FF2B5EF4-FFF2-40B4-BE49-F238E27FC236}">
                <a16:creationId xmlns:a16="http://schemas.microsoft.com/office/drawing/2014/main" id="{8D4016DB-E392-F14D-B66C-C8646715B247}"/>
              </a:ext>
            </a:extLst>
          </p:cNvPr>
          <p:cNvSpPr txBox="1"/>
          <p:nvPr/>
        </p:nvSpPr>
        <p:spPr>
          <a:xfrm>
            <a:off x="3829644" y="61740"/>
            <a:ext cx="2038500" cy="170071"/>
          </a:xfrm>
          <a:prstGeom prst="rect">
            <a:avLst/>
          </a:prstGeom>
          <a:noFill/>
        </p:spPr>
        <p:txBody>
          <a:bodyPr wrap="square" rtlCol="0">
            <a:noAutofit/>
          </a:bodyPr>
          <a:lstStyle/>
          <a:p>
            <a:pPr>
              <a:lnSpc>
                <a:spcPts val="1238"/>
              </a:lnSpc>
            </a:pPr>
            <a:r>
              <a:rPr lang="en-US" sz="900" dirty="0">
                <a:solidFill>
                  <a:schemeClr val="bg1"/>
                </a:solidFill>
              </a:rPr>
              <a:t>Benjamin Weyer</a:t>
            </a:r>
            <a:endParaRPr lang="de-AT" sz="900" dirty="0">
              <a:solidFill>
                <a:schemeClr val="bg1"/>
              </a:solidFill>
            </a:endParaRPr>
          </a:p>
        </p:txBody>
      </p:sp>
      <p:sp>
        <p:nvSpPr>
          <p:cNvPr id="19" name="Foliennummernplatzhalter 4">
            <a:extLst>
              <a:ext uri="{FF2B5EF4-FFF2-40B4-BE49-F238E27FC236}">
                <a16:creationId xmlns:a16="http://schemas.microsoft.com/office/drawing/2014/main" id="{FC963FEB-5947-804E-B500-0758402B785C}"/>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fld id="{88A1DFE4-5FC5-43BD-BB7E-75EAD82B965F}" type="slidenum">
              <a:rPr lang="en-US" sz="800" b="0" smtClean="0">
                <a:solidFill>
                  <a:schemeClr val="bg1"/>
                </a:solidFill>
              </a:rPr>
              <a:pPr algn="r">
                <a:lnSpc>
                  <a:spcPct val="100000"/>
                </a:lnSpc>
              </a:pPr>
              <a:t>20</a:t>
            </a:fld>
            <a:endParaRPr lang="en-US" sz="800" b="0" dirty="0">
              <a:solidFill>
                <a:schemeClr val="bg1"/>
              </a:solidFill>
            </a:endParaRPr>
          </a:p>
        </p:txBody>
      </p:sp>
    </p:spTree>
    <p:extLst>
      <p:ext uri="{BB962C8B-B14F-4D97-AF65-F5344CB8AC3E}">
        <p14:creationId xmlns:p14="http://schemas.microsoft.com/office/powerpoint/2010/main" val="18341926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BE85B2-BABC-412F-8D5C-AE83A32F19DB}"/>
              </a:ext>
            </a:extLst>
          </p:cNvPr>
          <p:cNvSpPr>
            <a:spLocks noGrp="1"/>
          </p:cNvSpPr>
          <p:nvPr>
            <p:ph type="ctrTitle"/>
          </p:nvPr>
        </p:nvSpPr>
        <p:spPr/>
        <p:txBody>
          <a:bodyPr/>
          <a:lstStyle/>
          <a:p>
            <a:r>
              <a:rPr lang="en-US" dirty="0"/>
              <a:t>Merci pour </a:t>
            </a:r>
            <a:r>
              <a:rPr lang="en-US" dirty="0" err="1"/>
              <a:t>votre</a:t>
            </a:r>
            <a:r>
              <a:rPr lang="en-US" dirty="0"/>
              <a:t> attention</a:t>
            </a:r>
            <a:endParaRPr lang="de-AT" dirty="0"/>
          </a:p>
        </p:txBody>
      </p:sp>
      <p:sp>
        <p:nvSpPr>
          <p:cNvPr id="8" name="Foliennummernplatzhalter 4">
            <a:extLst>
              <a:ext uri="{FF2B5EF4-FFF2-40B4-BE49-F238E27FC236}">
                <a16:creationId xmlns:a16="http://schemas.microsoft.com/office/drawing/2014/main" id="{8735D142-6BA2-C345-B6B9-41EE415B026D}"/>
              </a:ext>
            </a:extLst>
          </p:cNvPr>
          <p:cNvSpPr>
            <a:spLocks noGrp="1"/>
          </p:cNvSpPr>
          <p:nvPr>
            <p:ph type="sldNum" sz="quarter" idx="12"/>
          </p:nvPr>
        </p:nvSpPr>
        <p:spPr>
          <a:xfrm>
            <a:off x="8745299" y="61740"/>
            <a:ext cx="324000" cy="170071"/>
          </a:xfrm>
        </p:spPr>
        <p:txBody>
          <a:bodyPr lIns="90000"/>
          <a:lstStyle/>
          <a:p>
            <a:fld id="{88A1DFE4-5FC5-43BD-BB7E-75EAD82B965F}" type="slidenum">
              <a:rPr lang="en-US" noProof="0" smtClean="0"/>
              <a:pPr/>
              <a:t>21</a:t>
            </a:fld>
            <a:endParaRPr lang="en-US" noProof="0" dirty="0"/>
          </a:p>
        </p:txBody>
      </p:sp>
      <p:sp>
        <p:nvSpPr>
          <p:cNvPr id="10" name="Textfeld 1">
            <a:extLst>
              <a:ext uri="{FF2B5EF4-FFF2-40B4-BE49-F238E27FC236}">
                <a16:creationId xmlns:a16="http://schemas.microsoft.com/office/drawing/2014/main" id="{161C6ED0-DEDC-3244-A23A-5CEE864B412D}"/>
              </a:ext>
            </a:extLst>
          </p:cNvPr>
          <p:cNvSpPr txBox="1"/>
          <p:nvPr/>
        </p:nvSpPr>
        <p:spPr>
          <a:xfrm>
            <a:off x="1007831" y="61740"/>
            <a:ext cx="2038500" cy="170071"/>
          </a:xfrm>
          <a:prstGeom prst="rect">
            <a:avLst/>
          </a:prstGeom>
          <a:noFill/>
        </p:spPr>
        <p:txBody>
          <a:bodyPr wrap="square" rtlCol="0">
            <a:noAutofit/>
          </a:bodyPr>
          <a:lstStyle/>
          <a:p>
            <a:pPr>
              <a:lnSpc>
                <a:spcPts val="1238"/>
              </a:lnSpc>
            </a:pPr>
            <a:r>
              <a:rPr lang="en-US" sz="900" dirty="0">
                <a:solidFill>
                  <a:schemeClr val="bg1"/>
                </a:solidFill>
              </a:rPr>
              <a:t>29/11/2021</a:t>
            </a:r>
            <a:endParaRPr lang="de-AT" sz="900" dirty="0">
              <a:solidFill>
                <a:schemeClr val="bg1"/>
              </a:solidFill>
            </a:endParaRPr>
          </a:p>
        </p:txBody>
      </p:sp>
      <p:sp>
        <p:nvSpPr>
          <p:cNvPr id="11" name="Textfeld 7">
            <a:extLst>
              <a:ext uri="{FF2B5EF4-FFF2-40B4-BE49-F238E27FC236}">
                <a16:creationId xmlns:a16="http://schemas.microsoft.com/office/drawing/2014/main" id="{04C8036E-2C54-4B4E-A65F-4D2748267312}"/>
              </a:ext>
            </a:extLst>
          </p:cNvPr>
          <p:cNvSpPr txBox="1"/>
          <p:nvPr/>
        </p:nvSpPr>
        <p:spPr>
          <a:xfrm>
            <a:off x="3829644" y="61740"/>
            <a:ext cx="2038500" cy="170071"/>
          </a:xfrm>
          <a:prstGeom prst="rect">
            <a:avLst/>
          </a:prstGeom>
          <a:noFill/>
        </p:spPr>
        <p:txBody>
          <a:bodyPr wrap="square" rtlCol="0">
            <a:noAutofit/>
          </a:bodyPr>
          <a:lstStyle/>
          <a:p>
            <a:pPr>
              <a:lnSpc>
                <a:spcPts val="1238"/>
              </a:lnSpc>
            </a:pPr>
            <a:r>
              <a:rPr lang="en-US" sz="900" dirty="0">
                <a:solidFill>
                  <a:schemeClr val="bg1"/>
                </a:solidFill>
              </a:rPr>
              <a:t>Benjamin Weyer</a:t>
            </a:r>
            <a:endParaRPr lang="de-AT" sz="900" dirty="0">
              <a:solidFill>
                <a:schemeClr val="bg1"/>
              </a:solidFill>
            </a:endParaRPr>
          </a:p>
        </p:txBody>
      </p:sp>
    </p:spTree>
    <p:extLst>
      <p:ext uri="{BB962C8B-B14F-4D97-AF65-F5344CB8AC3E}">
        <p14:creationId xmlns:p14="http://schemas.microsoft.com/office/powerpoint/2010/main" val="12949502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a:extLst>
              <a:ext uri="{FF2B5EF4-FFF2-40B4-BE49-F238E27FC236}">
                <a16:creationId xmlns:a16="http://schemas.microsoft.com/office/drawing/2014/main" id="{0D4C15D8-02C4-45A0-B960-0862A33A7BAE}"/>
              </a:ext>
            </a:extLst>
          </p:cNvPr>
          <p:cNvSpPr>
            <a:spLocks noGrp="1"/>
          </p:cNvSpPr>
          <p:nvPr>
            <p:ph type="body" sz="quarter" idx="12"/>
          </p:nvPr>
        </p:nvSpPr>
        <p:spPr/>
        <p:txBody>
          <a:bodyPr/>
          <a:lstStyle/>
          <a:p>
            <a:r>
              <a:rPr lang="fr-FR" dirty="0"/>
              <a:t>La géodésie est l’étude de la forme de la Terre, du calcul de ses dimensions et de la mesure de son champs de pesanteur</a:t>
            </a:r>
          </a:p>
          <a:p>
            <a:endParaRPr lang="fr-FR" dirty="0"/>
          </a:p>
          <a:p>
            <a:r>
              <a:rPr lang="fr-FR" dirty="0"/>
              <a:t>Elle inclut la définition de systèmes de coordonnées </a:t>
            </a:r>
          </a:p>
          <a:p>
            <a:endParaRPr lang="fr-FR" dirty="0"/>
          </a:p>
          <a:p>
            <a:r>
              <a:rPr lang="fr-FR" dirty="0"/>
              <a:t>Elle détermine la forme précise de la Terre appelée "Géoïde"</a:t>
            </a:r>
          </a:p>
          <a:p>
            <a:endParaRPr lang="fr-FR" dirty="0"/>
          </a:p>
          <a:p>
            <a:r>
              <a:rPr lang="fr-FR" dirty="0"/>
              <a:t>Indispensable pour se positionner à la surface de la Terre</a:t>
            </a:r>
          </a:p>
          <a:p>
            <a:endParaRPr lang="en-US" dirty="0"/>
          </a:p>
        </p:txBody>
      </p:sp>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p:txBody>
          <a:bodyPr/>
          <a:lstStyle/>
          <a:p>
            <a:r>
              <a:rPr lang="fr-FR" dirty="0"/>
              <a:t>Définition</a:t>
            </a:r>
            <a:endParaRPr lang="en-US" dirty="0"/>
          </a:p>
        </p:txBody>
      </p:sp>
      <p:sp>
        <p:nvSpPr>
          <p:cNvPr id="6" name="Textplatzhalter 5">
            <a:extLst>
              <a:ext uri="{FF2B5EF4-FFF2-40B4-BE49-F238E27FC236}">
                <a16:creationId xmlns:a16="http://schemas.microsoft.com/office/drawing/2014/main" id="{C5D84D7C-1CAB-44FF-A45C-EF46FC1AA57E}"/>
              </a:ext>
            </a:extLst>
          </p:cNvPr>
          <p:cNvSpPr>
            <a:spLocks noGrp="1"/>
          </p:cNvSpPr>
          <p:nvPr>
            <p:ph type="body" sz="quarter" idx="14"/>
          </p:nvPr>
        </p:nvSpPr>
        <p:spPr/>
        <p:txBody>
          <a:bodyPr/>
          <a:lstStyle/>
          <a:p>
            <a:endParaRPr lang="en-US" dirty="0"/>
          </a:p>
        </p:txBody>
      </p:sp>
      <p:sp>
        <p:nvSpPr>
          <p:cNvPr id="13" name="Textfeld 1">
            <a:extLst>
              <a:ext uri="{FF2B5EF4-FFF2-40B4-BE49-F238E27FC236}">
                <a16:creationId xmlns:a16="http://schemas.microsoft.com/office/drawing/2014/main" id="{5AFF76EA-8D6D-8E45-B4EC-64EDADE9C60A}"/>
              </a:ext>
            </a:extLst>
          </p:cNvPr>
          <p:cNvSpPr txBox="1"/>
          <p:nvPr/>
        </p:nvSpPr>
        <p:spPr>
          <a:xfrm>
            <a:off x="1007831" y="61740"/>
            <a:ext cx="2038500" cy="170071"/>
          </a:xfrm>
          <a:prstGeom prst="rect">
            <a:avLst/>
          </a:prstGeom>
          <a:noFill/>
        </p:spPr>
        <p:txBody>
          <a:bodyPr wrap="square" rtlCol="0">
            <a:noAutofit/>
          </a:bodyPr>
          <a:lstStyle/>
          <a:p>
            <a:pPr>
              <a:lnSpc>
                <a:spcPts val="1238"/>
              </a:lnSpc>
            </a:pPr>
            <a:r>
              <a:rPr lang="en-US" sz="900" dirty="0">
                <a:solidFill>
                  <a:schemeClr val="bg1"/>
                </a:solidFill>
              </a:rPr>
              <a:t>29/11/2021</a:t>
            </a:r>
            <a:endParaRPr lang="de-AT" sz="900" dirty="0">
              <a:solidFill>
                <a:schemeClr val="bg1"/>
              </a:solidFill>
            </a:endParaRPr>
          </a:p>
        </p:txBody>
      </p:sp>
      <p:sp>
        <p:nvSpPr>
          <p:cNvPr id="14" name="Textfeld 7">
            <a:extLst>
              <a:ext uri="{FF2B5EF4-FFF2-40B4-BE49-F238E27FC236}">
                <a16:creationId xmlns:a16="http://schemas.microsoft.com/office/drawing/2014/main" id="{38C1ECCE-C8C1-CF48-B0DC-75F85C897851}"/>
              </a:ext>
            </a:extLst>
          </p:cNvPr>
          <p:cNvSpPr txBox="1"/>
          <p:nvPr/>
        </p:nvSpPr>
        <p:spPr>
          <a:xfrm>
            <a:off x="3829644" y="61740"/>
            <a:ext cx="2038500" cy="170071"/>
          </a:xfrm>
          <a:prstGeom prst="rect">
            <a:avLst/>
          </a:prstGeom>
          <a:noFill/>
        </p:spPr>
        <p:txBody>
          <a:bodyPr wrap="square" rtlCol="0">
            <a:noAutofit/>
          </a:bodyPr>
          <a:lstStyle/>
          <a:p>
            <a:pPr>
              <a:lnSpc>
                <a:spcPts val="1238"/>
              </a:lnSpc>
            </a:pPr>
            <a:r>
              <a:rPr lang="en-US" sz="900" dirty="0">
                <a:solidFill>
                  <a:schemeClr val="bg1"/>
                </a:solidFill>
              </a:rPr>
              <a:t>Benjamin Weyer</a:t>
            </a:r>
            <a:endParaRPr lang="de-AT" sz="900" dirty="0">
              <a:solidFill>
                <a:schemeClr val="bg1"/>
              </a:solidFill>
            </a:endParaRPr>
          </a:p>
        </p:txBody>
      </p:sp>
      <p:sp>
        <p:nvSpPr>
          <p:cNvPr id="16" name="Foliennummernplatzhalter 4">
            <a:extLst>
              <a:ext uri="{FF2B5EF4-FFF2-40B4-BE49-F238E27FC236}">
                <a16:creationId xmlns:a16="http://schemas.microsoft.com/office/drawing/2014/main" id="{156E0CFA-A536-2C49-B072-12CC6978DEB5}"/>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fld id="{88A1DFE4-5FC5-43BD-BB7E-75EAD82B965F}" type="slidenum">
              <a:rPr lang="en-US" sz="800" b="0" smtClean="0">
                <a:solidFill>
                  <a:schemeClr val="bg1"/>
                </a:solidFill>
              </a:rPr>
              <a:pPr algn="r">
                <a:lnSpc>
                  <a:spcPct val="100000"/>
                </a:lnSpc>
              </a:pPr>
              <a:t>3</a:t>
            </a:fld>
            <a:endParaRPr lang="en-US" sz="800" b="0" dirty="0">
              <a:solidFill>
                <a:schemeClr val="bg1"/>
              </a:solidFill>
            </a:endParaRPr>
          </a:p>
        </p:txBody>
      </p:sp>
      <p:sp>
        <p:nvSpPr>
          <p:cNvPr id="7" name="Text Placeholder 6">
            <a:extLst>
              <a:ext uri="{FF2B5EF4-FFF2-40B4-BE49-F238E27FC236}">
                <a16:creationId xmlns:a16="http://schemas.microsoft.com/office/drawing/2014/main" id="{B438F838-9D69-4650-A228-A693AA7B9796}"/>
              </a:ext>
            </a:extLst>
          </p:cNvPr>
          <p:cNvSpPr>
            <a:spLocks noGrp="1"/>
          </p:cNvSpPr>
          <p:nvPr>
            <p:ph type="body" sz="quarter" idx="11"/>
          </p:nvPr>
        </p:nvSpPr>
        <p:spPr/>
        <p:txBody>
          <a:bodyPr/>
          <a:lstStyle/>
          <a:p>
            <a:endParaRPr lang="en-GB"/>
          </a:p>
        </p:txBody>
      </p:sp>
    </p:spTree>
    <p:extLst>
      <p:ext uri="{BB962C8B-B14F-4D97-AF65-F5344CB8AC3E}">
        <p14:creationId xmlns:p14="http://schemas.microsoft.com/office/powerpoint/2010/main" val="38221319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88AB50A-8980-4F48-897B-7A4459C74690}"/>
              </a:ext>
            </a:extLst>
          </p:cNvPr>
          <p:cNvSpPr>
            <a:spLocks noGrp="1"/>
          </p:cNvSpPr>
          <p:nvPr>
            <p:ph type="pic" sz="quarter" idx="13"/>
          </p:nvPr>
        </p:nvSpPr>
        <p:spPr>
          <a:xfrm>
            <a:off x="4714437" y="1445587"/>
            <a:ext cx="3954150" cy="2858141"/>
          </a:xfrm>
        </p:spPr>
      </p:sp>
      <p:sp>
        <p:nvSpPr>
          <p:cNvPr id="2" name="Text Placeholder 1">
            <a:extLst>
              <a:ext uri="{FF2B5EF4-FFF2-40B4-BE49-F238E27FC236}">
                <a16:creationId xmlns:a16="http://schemas.microsoft.com/office/drawing/2014/main" id="{2940D849-0F6B-4242-8E96-06C0FCE477CD}"/>
              </a:ext>
            </a:extLst>
          </p:cNvPr>
          <p:cNvSpPr>
            <a:spLocks noGrp="1"/>
          </p:cNvSpPr>
          <p:nvPr>
            <p:ph type="body" sz="quarter" idx="11"/>
          </p:nvPr>
        </p:nvSpPr>
        <p:spPr/>
        <p:txBody>
          <a:bodyPr/>
          <a:lstStyle/>
          <a:p>
            <a:r>
              <a:rPr lang="fr-FR" dirty="0"/>
              <a:t>Systèmes de coordonnées</a:t>
            </a:r>
            <a:endParaRPr lang="en-GB" dirty="0"/>
          </a:p>
        </p:txBody>
      </p:sp>
      <p:sp>
        <p:nvSpPr>
          <p:cNvPr id="4" name="Textplatzhalter 3">
            <a:extLst>
              <a:ext uri="{FF2B5EF4-FFF2-40B4-BE49-F238E27FC236}">
                <a16:creationId xmlns:a16="http://schemas.microsoft.com/office/drawing/2014/main" id="{0D4C15D8-02C4-45A0-B960-0862A33A7BAE}"/>
              </a:ext>
            </a:extLst>
          </p:cNvPr>
          <p:cNvSpPr>
            <a:spLocks noGrp="1"/>
          </p:cNvSpPr>
          <p:nvPr>
            <p:ph type="body" sz="quarter" idx="12"/>
          </p:nvPr>
        </p:nvSpPr>
        <p:spPr/>
        <p:txBody>
          <a:bodyPr/>
          <a:lstStyle/>
          <a:p>
            <a:r>
              <a:rPr lang="fr-FR" dirty="0"/>
              <a:t>Les coordonnées d’un point connu sur la Terre sont exprimées dans un système de coordonnées</a:t>
            </a:r>
          </a:p>
          <a:p>
            <a:endParaRPr lang="fr-FR" dirty="0"/>
          </a:p>
          <a:p>
            <a:r>
              <a:rPr lang="fr-FR" dirty="0"/>
              <a:t>En géodésie, on associe le système de coordonnées à un ellipsoïde et à une projection</a:t>
            </a:r>
          </a:p>
          <a:p>
            <a:endParaRPr lang="fr-FR" dirty="0"/>
          </a:p>
          <a:p>
            <a:r>
              <a:rPr lang="fr-FR" dirty="0"/>
              <a:t>Un même point peut avoir plusieurs coordonnées (coordonnées locales et globales par exemple) </a:t>
            </a:r>
          </a:p>
          <a:p>
            <a:endParaRPr lang="fr-FR" dirty="0"/>
          </a:p>
          <a:p>
            <a:r>
              <a:rPr lang="fr-FR" dirty="0"/>
              <a:t>Modèle de transformation entre les différents systèmes </a:t>
            </a:r>
          </a:p>
          <a:p>
            <a:endParaRPr lang="en-US" dirty="0"/>
          </a:p>
        </p:txBody>
      </p:sp>
      <p:sp>
        <p:nvSpPr>
          <p:cNvPr id="9" name="Text Placeholder 8">
            <a:extLst>
              <a:ext uri="{FF2B5EF4-FFF2-40B4-BE49-F238E27FC236}">
                <a16:creationId xmlns:a16="http://schemas.microsoft.com/office/drawing/2014/main" id="{174CA55C-B526-453A-8B55-9965994D4D13}"/>
              </a:ext>
            </a:extLst>
          </p:cNvPr>
          <p:cNvSpPr>
            <a:spLocks noGrp="1"/>
          </p:cNvSpPr>
          <p:nvPr>
            <p:ph type="body" sz="quarter" idx="18"/>
          </p:nvPr>
        </p:nvSpPr>
        <p:spPr/>
        <p:txBody>
          <a:bodyPr/>
          <a:lstStyle/>
          <a:p>
            <a:endParaRPr lang="en-GB"/>
          </a:p>
        </p:txBody>
      </p:sp>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p:txBody>
          <a:bodyPr/>
          <a:lstStyle/>
          <a:p>
            <a:r>
              <a:rPr lang="fr-FR" dirty="0"/>
              <a:t>Définition</a:t>
            </a:r>
            <a:endParaRPr lang="en-US" dirty="0"/>
          </a:p>
        </p:txBody>
      </p:sp>
      <p:sp>
        <p:nvSpPr>
          <p:cNvPr id="8" name="Text Placeholder 7">
            <a:extLst>
              <a:ext uri="{FF2B5EF4-FFF2-40B4-BE49-F238E27FC236}">
                <a16:creationId xmlns:a16="http://schemas.microsoft.com/office/drawing/2014/main" id="{81CBB097-DF95-4E6B-ACDD-FA33952CAFA9}"/>
              </a:ext>
            </a:extLst>
          </p:cNvPr>
          <p:cNvSpPr>
            <a:spLocks noGrp="1"/>
          </p:cNvSpPr>
          <p:nvPr>
            <p:ph type="body" sz="quarter" idx="14"/>
          </p:nvPr>
        </p:nvSpPr>
        <p:spPr/>
        <p:txBody>
          <a:bodyPr/>
          <a:lstStyle/>
          <a:p>
            <a:endParaRPr lang="en-GB"/>
          </a:p>
        </p:txBody>
      </p:sp>
      <p:sp>
        <p:nvSpPr>
          <p:cNvPr id="13" name="Textfeld 1">
            <a:extLst>
              <a:ext uri="{FF2B5EF4-FFF2-40B4-BE49-F238E27FC236}">
                <a16:creationId xmlns:a16="http://schemas.microsoft.com/office/drawing/2014/main" id="{5AFF76EA-8D6D-8E45-B4EC-64EDADE9C60A}"/>
              </a:ext>
            </a:extLst>
          </p:cNvPr>
          <p:cNvSpPr txBox="1"/>
          <p:nvPr/>
        </p:nvSpPr>
        <p:spPr>
          <a:xfrm>
            <a:off x="1007831" y="61740"/>
            <a:ext cx="2038500" cy="170071"/>
          </a:xfrm>
          <a:prstGeom prst="rect">
            <a:avLst/>
          </a:prstGeom>
          <a:noFill/>
        </p:spPr>
        <p:txBody>
          <a:bodyPr wrap="square" rtlCol="0">
            <a:noAutofit/>
          </a:bodyPr>
          <a:lstStyle/>
          <a:p>
            <a:pPr>
              <a:lnSpc>
                <a:spcPts val="1238"/>
              </a:lnSpc>
            </a:pPr>
            <a:r>
              <a:rPr lang="en-US" sz="900" dirty="0">
                <a:solidFill>
                  <a:schemeClr val="bg1"/>
                </a:solidFill>
              </a:rPr>
              <a:t>29/11/2021</a:t>
            </a:r>
            <a:endParaRPr lang="de-AT" sz="900" dirty="0">
              <a:solidFill>
                <a:schemeClr val="bg1"/>
              </a:solidFill>
            </a:endParaRPr>
          </a:p>
        </p:txBody>
      </p:sp>
      <p:sp>
        <p:nvSpPr>
          <p:cNvPr id="14" name="Textfeld 7">
            <a:extLst>
              <a:ext uri="{FF2B5EF4-FFF2-40B4-BE49-F238E27FC236}">
                <a16:creationId xmlns:a16="http://schemas.microsoft.com/office/drawing/2014/main" id="{38C1ECCE-C8C1-CF48-B0DC-75F85C897851}"/>
              </a:ext>
            </a:extLst>
          </p:cNvPr>
          <p:cNvSpPr txBox="1"/>
          <p:nvPr/>
        </p:nvSpPr>
        <p:spPr>
          <a:xfrm>
            <a:off x="3829644" y="61740"/>
            <a:ext cx="2038500" cy="170071"/>
          </a:xfrm>
          <a:prstGeom prst="rect">
            <a:avLst/>
          </a:prstGeom>
          <a:noFill/>
        </p:spPr>
        <p:txBody>
          <a:bodyPr wrap="square" rtlCol="0">
            <a:noAutofit/>
          </a:bodyPr>
          <a:lstStyle/>
          <a:p>
            <a:pPr>
              <a:lnSpc>
                <a:spcPts val="1238"/>
              </a:lnSpc>
            </a:pPr>
            <a:r>
              <a:rPr lang="en-US" sz="900" dirty="0">
                <a:solidFill>
                  <a:schemeClr val="bg1"/>
                </a:solidFill>
              </a:rPr>
              <a:t>Benjamin Weyer</a:t>
            </a:r>
            <a:endParaRPr lang="de-AT" sz="900" dirty="0">
              <a:solidFill>
                <a:schemeClr val="bg1"/>
              </a:solidFill>
            </a:endParaRPr>
          </a:p>
        </p:txBody>
      </p:sp>
      <p:sp>
        <p:nvSpPr>
          <p:cNvPr id="16" name="Foliennummernplatzhalter 4">
            <a:extLst>
              <a:ext uri="{FF2B5EF4-FFF2-40B4-BE49-F238E27FC236}">
                <a16:creationId xmlns:a16="http://schemas.microsoft.com/office/drawing/2014/main" id="{156E0CFA-A536-2C49-B072-12CC6978DEB5}"/>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fld id="{88A1DFE4-5FC5-43BD-BB7E-75EAD82B965F}" type="slidenum">
              <a:rPr lang="en-US" sz="800" b="0" smtClean="0">
                <a:solidFill>
                  <a:schemeClr val="bg1"/>
                </a:solidFill>
              </a:rPr>
              <a:pPr algn="r">
                <a:lnSpc>
                  <a:spcPct val="100000"/>
                </a:lnSpc>
              </a:pPr>
              <a:t>4</a:t>
            </a:fld>
            <a:endParaRPr lang="en-US" sz="800" b="0" dirty="0">
              <a:solidFill>
                <a:schemeClr val="bg1"/>
              </a:solidFill>
            </a:endParaRPr>
          </a:p>
        </p:txBody>
      </p:sp>
      <p:pic>
        <p:nvPicPr>
          <p:cNvPr id="17" name="Picture 16">
            <a:extLst>
              <a:ext uri="{FF2B5EF4-FFF2-40B4-BE49-F238E27FC236}">
                <a16:creationId xmlns:a16="http://schemas.microsoft.com/office/drawing/2014/main" id="{D3129D04-866C-4F41-B1AE-44B9A9FE105A}"/>
              </a:ext>
            </a:extLst>
          </p:cNvPr>
          <p:cNvPicPr>
            <a:picLocks noChangeAspect="1"/>
          </p:cNvPicPr>
          <p:nvPr/>
        </p:nvPicPr>
        <p:blipFill>
          <a:blip r:embed="rId3"/>
          <a:stretch>
            <a:fillRect/>
          </a:stretch>
        </p:blipFill>
        <p:spPr>
          <a:xfrm>
            <a:off x="5875728" y="483740"/>
            <a:ext cx="2452428" cy="2112540"/>
          </a:xfrm>
          <a:prstGeom prst="rect">
            <a:avLst/>
          </a:prstGeom>
        </p:spPr>
      </p:pic>
      <p:grpSp>
        <p:nvGrpSpPr>
          <p:cNvPr id="18" name="Group 17">
            <a:extLst>
              <a:ext uri="{FF2B5EF4-FFF2-40B4-BE49-F238E27FC236}">
                <a16:creationId xmlns:a16="http://schemas.microsoft.com/office/drawing/2014/main" id="{223798D4-ABD5-40BF-B3DC-61B801F7836E}"/>
              </a:ext>
            </a:extLst>
          </p:cNvPr>
          <p:cNvGrpSpPr/>
          <p:nvPr/>
        </p:nvGrpSpPr>
        <p:grpSpPr>
          <a:xfrm>
            <a:off x="4848894" y="2840621"/>
            <a:ext cx="3682644" cy="2496901"/>
            <a:chOff x="6799326" y="3230558"/>
            <a:chExt cx="3905111" cy="2647738"/>
          </a:xfrm>
        </p:grpSpPr>
        <p:pic>
          <p:nvPicPr>
            <p:cNvPr id="19" name="Picture 18">
              <a:extLst>
                <a:ext uri="{FF2B5EF4-FFF2-40B4-BE49-F238E27FC236}">
                  <a16:creationId xmlns:a16="http://schemas.microsoft.com/office/drawing/2014/main" id="{52D087B3-2C2E-47D5-989A-DE8FB26A59E1}"/>
                </a:ext>
              </a:extLst>
            </p:cNvPr>
            <p:cNvPicPr>
              <a:picLocks noChangeAspect="1"/>
            </p:cNvPicPr>
            <p:nvPr/>
          </p:nvPicPr>
          <p:blipFill>
            <a:blip r:embed="rId4"/>
            <a:stretch>
              <a:fillRect/>
            </a:stretch>
          </p:blipFill>
          <p:spPr>
            <a:xfrm>
              <a:off x="7496503" y="3230558"/>
              <a:ext cx="3207934" cy="2099310"/>
            </a:xfrm>
            <a:prstGeom prst="rect">
              <a:avLst/>
            </a:prstGeom>
          </p:spPr>
        </p:pic>
        <p:sp>
          <p:nvSpPr>
            <p:cNvPr id="20" name="Rectangle 19">
              <a:extLst>
                <a:ext uri="{FF2B5EF4-FFF2-40B4-BE49-F238E27FC236}">
                  <a16:creationId xmlns:a16="http://schemas.microsoft.com/office/drawing/2014/main" id="{B8A36611-BEFC-43C5-B66A-63C3BFEFE983}"/>
                </a:ext>
              </a:extLst>
            </p:cNvPr>
            <p:cNvSpPr/>
            <p:nvPr/>
          </p:nvSpPr>
          <p:spPr>
            <a:xfrm>
              <a:off x="6952593" y="3673366"/>
              <a:ext cx="1040524" cy="8592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F2BD13CE-2B13-4100-BEA9-28AAB2FD231B}"/>
                </a:ext>
              </a:extLst>
            </p:cNvPr>
            <p:cNvSpPr/>
            <p:nvPr/>
          </p:nvSpPr>
          <p:spPr>
            <a:xfrm>
              <a:off x="6799326" y="5019076"/>
              <a:ext cx="1040524" cy="8592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4028266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88AB50A-8980-4F48-897B-7A4459C74690}"/>
              </a:ext>
            </a:extLst>
          </p:cNvPr>
          <p:cNvSpPr>
            <a:spLocks noGrp="1"/>
          </p:cNvSpPr>
          <p:nvPr>
            <p:ph type="pic" sz="quarter" idx="13"/>
          </p:nvPr>
        </p:nvSpPr>
        <p:spPr/>
      </p:sp>
      <p:sp>
        <p:nvSpPr>
          <p:cNvPr id="2" name="Text Placeholder 1">
            <a:extLst>
              <a:ext uri="{FF2B5EF4-FFF2-40B4-BE49-F238E27FC236}">
                <a16:creationId xmlns:a16="http://schemas.microsoft.com/office/drawing/2014/main" id="{2940D849-0F6B-4242-8E96-06C0FCE477CD}"/>
              </a:ext>
            </a:extLst>
          </p:cNvPr>
          <p:cNvSpPr>
            <a:spLocks noGrp="1"/>
          </p:cNvSpPr>
          <p:nvPr>
            <p:ph type="body" sz="quarter" idx="11"/>
          </p:nvPr>
        </p:nvSpPr>
        <p:spPr/>
        <p:txBody>
          <a:bodyPr/>
          <a:lstStyle/>
          <a:p>
            <a:r>
              <a:rPr lang="fr-FR" dirty="0"/>
              <a:t>Géoïde</a:t>
            </a:r>
            <a:endParaRPr lang="en-GB" dirty="0"/>
          </a:p>
        </p:txBody>
      </p:sp>
      <p:sp>
        <p:nvSpPr>
          <p:cNvPr id="4" name="Textplatzhalter 3">
            <a:extLst>
              <a:ext uri="{FF2B5EF4-FFF2-40B4-BE49-F238E27FC236}">
                <a16:creationId xmlns:a16="http://schemas.microsoft.com/office/drawing/2014/main" id="{0D4C15D8-02C4-45A0-B960-0862A33A7BAE}"/>
              </a:ext>
            </a:extLst>
          </p:cNvPr>
          <p:cNvSpPr>
            <a:spLocks noGrp="1"/>
          </p:cNvSpPr>
          <p:nvPr>
            <p:ph type="body" sz="quarter" idx="12"/>
          </p:nvPr>
        </p:nvSpPr>
        <p:spPr/>
        <p:txBody>
          <a:bodyPr/>
          <a:lstStyle/>
          <a:p>
            <a:r>
              <a:rPr lang="fr-FR" dirty="0"/>
              <a:t>Equipotentielle de pesanteur équivalente au niveau moyen des mers prolongés sous les continents</a:t>
            </a:r>
          </a:p>
          <a:p>
            <a:endParaRPr lang="fr-FR" dirty="0"/>
          </a:p>
          <a:p>
            <a:r>
              <a:rPr lang="en-GB" dirty="0"/>
              <a:t>Indispensable pour </a:t>
            </a:r>
            <a:r>
              <a:rPr lang="en-GB" dirty="0" err="1"/>
              <a:t>calculer</a:t>
            </a:r>
            <a:r>
              <a:rPr lang="en-GB" dirty="0"/>
              <a:t> des altitudes à </a:t>
            </a:r>
            <a:r>
              <a:rPr lang="en-GB" dirty="0" err="1"/>
              <a:t>partir</a:t>
            </a:r>
            <a:r>
              <a:rPr lang="en-GB" dirty="0"/>
              <a:t> des observations GNSS</a:t>
            </a:r>
          </a:p>
          <a:p>
            <a:pPr lvl="1"/>
            <a:r>
              <a:rPr lang="en-GB" dirty="0"/>
              <a:t>Une altitude </a:t>
            </a:r>
            <a:r>
              <a:rPr lang="en-GB" dirty="0" err="1"/>
              <a:t>est</a:t>
            </a:r>
            <a:r>
              <a:rPr lang="en-GB" dirty="0"/>
              <a:t> </a:t>
            </a:r>
            <a:r>
              <a:rPr lang="en-GB" dirty="0" err="1"/>
              <a:t>mesurée</a:t>
            </a:r>
            <a:r>
              <a:rPr lang="en-GB" dirty="0"/>
              <a:t> par rapport au </a:t>
            </a:r>
            <a:r>
              <a:rPr lang="en-GB" dirty="0" err="1"/>
              <a:t>géoïde</a:t>
            </a:r>
            <a:r>
              <a:rPr lang="en-GB" dirty="0"/>
              <a:t> </a:t>
            </a:r>
            <a:r>
              <a:rPr lang="en-GB" dirty="0" err="1"/>
              <a:t>alors</a:t>
            </a:r>
            <a:r>
              <a:rPr lang="en-GB" dirty="0"/>
              <a:t> que les </a:t>
            </a:r>
            <a:r>
              <a:rPr lang="en-GB" dirty="0" err="1"/>
              <a:t>mesures</a:t>
            </a:r>
            <a:r>
              <a:rPr lang="en-GB" dirty="0"/>
              <a:t> GNSS ne </a:t>
            </a:r>
            <a:r>
              <a:rPr lang="en-GB" dirty="0" err="1"/>
              <a:t>peuvent</a:t>
            </a:r>
            <a:r>
              <a:rPr lang="en-GB" dirty="0"/>
              <a:t> donner que la hauteur par rapport à un </a:t>
            </a:r>
            <a:r>
              <a:rPr lang="en-GB" dirty="0" err="1"/>
              <a:t>ellipsoïde</a:t>
            </a:r>
            <a:r>
              <a:rPr lang="en-GB" dirty="0"/>
              <a:t> de </a:t>
            </a:r>
            <a:r>
              <a:rPr lang="en-GB" dirty="0" err="1"/>
              <a:t>référence</a:t>
            </a:r>
            <a:endParaRPr lang="en-GB" dirty="0"/>
          </a:p>
          <a:p>
            <a:endParaRPr lang="en-US" dirty="0"/>
          </a:p>
        </p:txBody>
      </p:sp>
      <p:sp>
        <p:nvSpPr>
          <p:cNvPr id="9" name="Text Placeholder 8">
            <a:extLst>
              <a:ext uri="{FF2B5EF4-FFF2-40B4-BE49-F238E27FC236}">
                <a16:creationId xmlns:a16="http://schemas.microsoft.com/office/drawing/2014/main" id="{174CA55C-B526-453A-8B55-9965994D4D13}"/>
              </a:ext>
            </a:extLst>
          </p:cNvPr>
          <p:cNvSpPr>
            <a:spLocks noGrp="1"/>
          </p:cNvSpPr>
          <p:nvPr>
            <p:ph type="body" sz="quarter" idx="18"/>
          </p:nvPr>
        </p:nvSpPr>
        <p:spPr/>
        <p:txBody>
          <a:bodyPr/>
          <a:lstStyle/>
          <a:p>
            <a:endParaRPr lang="en-GB"/>
          </a:p>
        </p:txBody>
      </p:sp>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p:txBody>
          <a:bodyPr/>
          <a:lstStyle/>
          <a:p>
            <a:r>
              <a:rPr lang="fr-FR" dirty="0"/>
              <a:t>Définition</a:t>
            </a:r>
            <a:endParaRPr lang="en-US" dirty="0"/>
          </a:p>
        </p:txBody>
      </p:sp>
      <p:sp>
        <p:nvSpPr>
          <p:cNvPr id="8" name="Text Placeholder 7">
            <a:extLst>
              <a:ext uri="{FF2B5EF4-FFF2-40B4-BE49-F238E27FC236}">
                <a16:creationId xmlns:a16="http://schemas.microsoft.com/office/drawing/2014/main" id="{81CBB097-DF95-4E6B-ACDD-FA33952CAFA9}"/>
              </a:ext>
            </a:extLst>
          </p:cNvPr>
          <p:cNvSpPr>
            <a:spLocks noGrp="1"/>
          </p:cNvSpPr>
          <p:nvPr>
            <p:ph type="body" sz="quarter" idx="14"/>
          </p:nvPr>
        </p:nvSpPr>
        <p:spPr/>
        <p:txBody>
          <a:bodyPr/>
          <a:lstStyle/>
          <a:p>
            <a:endParaRPr lang="en-GB"/>
          </a:p>
        </p:txBody>
      </p:sp>
      <p:sp>
        <p:nvSpPr>
          <p:cNvPr id="13" name="Textfeld 1">
            <a:extLst>
              <a:ext uri="{FF2B5EF4-FFF2-40B4-BE49-F238E27FC236}">
                <a16:creationId xmlns:a16="http://schemas.microsoft.com/office/drawing/2014/main" id="{5AFF76EA-8D6D-8E45-B4EC-64EDADE9C60A}"/>
              </a:ext>
            </a:extLst>
          </p:cNvPr>
          <p:cNvSpPr txBox="1"/>
          <p:nvPr/>
        </p:nvSpPr>
        <p:spPr>
          <a:xfrm>
            <a:off x="1007831" y="61740"/>
            <a:ext cx="2038500" cy="170071"/>
          </a:xfrm>
          <a:prstGeom prst="rect">
            <a:avLst/>
          </a:prstGeom>
          <a:noFill/>
        </p:spPr>
        <p:txBody>
          <a:bodyPr wrap="square" rtlCol="0">
            <a:noAutofit/>
          </a:bodyPr>
          <a:lstStyle/>
          <a:p>
            <a:pPr>
              <a:lnSpc>
                <a:spcPts val="1238"/>
              </a:lnSpc>
            </a:pPr>
            <a:r>
              <a:rPr lang="en-US" sz="900" dirty="0">
                <a:solidFill>
                  <a:schemeClr val="bg1"/>
                </a:solidFill>
              </a:rPr>
              <a:t>29/11/2021</a:t>
            </a:r>
            <a:endParaRPr lang="de-AT" sz="900" dirty="0">
              <a:solidFill>
                <a:schemeClr val="bg1"/>
              </a:solidFill>
            </a:endParaRPr>
          </a:p>
        </p:txBody>
      </p:sp>
      <p:sp>
        <p:nvSpPr>
          <p:cNvPr id="14" name="Textfeld 7">
            <a:extLst>
              <a:ext uri="{FF2B5EF4-FFF2-40B4-BE49-F238E27FC236}">
                <a16:creationId xmlns:a16="http://schemas.microsoft.com/office/drawing/2014/main" id="{38C1ECCE-C8C1-CF48-B0DC-75F85C897851}"/>
              </a:ext>
            </a:extLst>
          </p:cNvPr>
          <p:cNvSpPr txBox="1"/>
          <p:nvPr/>
        </p:nvSpPr>
        <p:spPr>
          <a:xfrm>
            <a:off x="3829644" y="61740"/>
            <a:ext cx="2038500" cy="170071"/>
          </a:xfrm>
          <a:prstGeom prst="rect">
            <a:avLst/>
          </a:prstGeom>
          <a:noFill/>
        </p:spPr>
        <p:txBody>
          <a:bodyPr wrap="square" rtlCol="0">
            <a:noAutofit/>
          </a:bodyPr>
          <a:lstStyle/>
          <a:p>
            <a:pPr>
              <a:lnSpc>
                <a:spcPts val="1238"/>
              </a:lnSpc>
            </a:pPr>
            <a:r>
              <a:rPr lang="en-US" sz="900" dirty="0">
                <a:solidFill>
                  <a:schemeClr val="bg1"/>
                </a:solidFill>
              </a:rPr>
              <a:t>Benjamin Weyer</a:t>
            </a:r>
            <a:endParaRPr lang="de-AT" sz="900" dirty="0">
              <a:solidFill>
                <a:schemeClr val="bg1"/>
              </a:solidFill>
            </a:endParaRPr>
          </a:p>
        </p:txBody>
      </p:sp>
      <p:sp>
        <p:nvSpPr>
          <p:cNvPr id="16" name="Foliennummernplatzhalter 4">
            <a:extLst>
              <a:ext uri="{FF2B5EF4-FFF2-40B4-BE49-F238E27FC236}">
                <a16:creationId xmlns:a16="http://schemas.microsoft.com/office/drawing/2014/main" id="{156E0CFA-A536-2C49-B072-12CC6978DEB5}"/>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fld id="{88A1DFE4-5FC5-43BD-BB7E-75EAD82B965F}" type="slidenum">
              <a:rPr lang="en-US" sz="800" b="0" smtClean="0">
                <a:solidFill>
                  <a:schemeClr val="bg1"/>
                </a:solidFill>
              </a:rPr>
              <a:pPr algn="r">
                <a:lnSpc>
                  <a:spcPct val="100000"/>
                </a:lnSpc>
              </a:pPr>
              <a:t>5</a:t>
            </a:fld>
            <a:endParaRPr lang="en-US" sz="800" b="0" dirty="0">
              <a:solidFill>
                <a:schemeClr val="bg1"/>
              </a:solidFill>
            </a:endParaRPr>
          </a:p>
        </p:txBody>
      </p:sp>
      <p:pic>
        <p:nvPicPr>
          <p:cNvPr id="18" name="Picture 17">
            <a:extLst>
              <a:ext uri="{FF2B5EF4-FFF2-40B4-BE49-F238E27FC236}">
                <a16:creationId xmlns:a16="http://schemas.microsoft.com/office/drawing/2014/main" id="{C0B4F47E-B95C-4072-9BB1-9814E4A83929}"/>
              </a:ext>
            </a:extLst>
          </p:cNvPr>
          <p:cNvPicPr>
            <a:picLocks noChangeAspect="1"/>
          </p:cNvPicPr>
          <p:nvPr/>
        </p:nvPicPr>
        <p:blipFill>
          <a:blip r:embed="rId2"/>
          <a:stretch>
            <a:fillRect/>
          </a:stretch>
        </p:blipFill>
        <p:spPr>
          <a:xfrm>
            <a:off x="5533674" y="486517"/>
            <a:ext cx="2433850" cy="2185174"/>
          </a:xfrm>
          <a:prstGeom prst="rect">
            <a:avLst/>
          </a:prstGeom>
        </p:spPr>
      </p:pic>
      <p:pic>
        <p:nvPicPr>
          <p:cNvPr id="19" name="Picture 2">
            <a:extLst>
              <a:ext uri="{FF2B5EF4-FFF2-40B4-BE49-F238E27FC236}">
                <a16:creationId xmlns:a16="http://schemas.microsoft.com/office/drawing/2014/main" id="{40B20326-B9D1-47B8-B153-0654CF7667A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5550" y="2752700"/>
            <a:ext cx="4070098" cy="2041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78691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88AB50A-8980-4F48-897B-7A4459C74690}"/>
              </a:ext>
            </a:extLst>
          </p:cNvPr>
          <p:cNvSpPr>
            <a:spLocks noGrp="1"/>
          </p:cNvSpPr>
          <p:nvPr>
            <p:ph type="pic" sz="quarter" idx="13"/>
          </p:nvPr>
        </p:nvSpPr>
        <p:spPr/>
      </p:sp>
      <p:sp>
        <p:nvSpPr>
          <p:cNvPr id="2" name="Text Placeholder 1">
            <a:extLst>
              <a:ext uri="{FF2B5EF4-FFF2-40B4-BE49-F238E27FC236}">
                <a16:creationId xmlns:a16="http://schemas.microsoft.com/office/drawing/2014/main" id="{2940D849-0F6B-4242-8E96-06C0FCE477CD}"/>
              </a:ext>
            </a:extLst>
          </p:cNvPr>
          <p:cNvSpPr>
            <a:spLocks noGrp="1"/>
          </p:cNvSpPr>
          <p:nvPr>
            <p:ph type="body" sz="quarter" idx="11"/>
          </p:nvPr>
        </p:nvSpPr>
        <p:spPr/>
        <p:txBody>
          <a:bodyPr/>
          <a:lstStyle/>
          <a:p>
            <a:r>
              <a:rPr lang="fr-FR" dirty="0"/>
              <a:t>Géoïde</a:t>
            </a:r>
            <a:endParaRPr lang="en-GB" dirty="0"/>
          </a:p>
        </p:txBody>
      </p:sp>
      <p:sp>
        <p:nvSpPr>
          <p:cNvPr id="4" name="Textplatzhalter 3">
            <a:extLst>
              <a:ext uri="{FF2B5EF4-FFF2-40B4-BE49-F238E27FC236}">
                <a16:creationId xmlns:a16="http://schemas.microsoft.com/office/drawing/2014/main" id="{0D4C15D8-02C4-45A0-B960-0862A33A7BAE}"/>
              </a:ext>
            </a:extLst>
          </p:cNvPr>
          <p:cNvSpPr>
            <a:spLocks noGrp="1"/>
          </p:cNvSpPr>
          <p:nvPr>
            <p:ph type="body" sz="quarter" idx="12"/>
          </p:nvPr>
        </p:nvSpPr>
        <p:spPr/>
        <p:txBody>
          <a:bodyPr/>
          <a:lstStyle/>
          <a:p>
            <a:r>
              <a:rPr lang="en-GB" dirty="0"/>
              <a:t>Les </a:t>
            </a:r>
            <a:r>
              <a:rPr lang="en-GB" dirty="0" err="1"/>
              <a:t>équipotentielles</a:t>
            </a:r>
            <a:r>
              <a:rPr lang="en-GB" dirty="0"/>
              <a:t> de </a:t>
            </a:r>
            <a:r>
              <a:rPr lang="en-GB" dirty="0" err="1"/>
              <a:t>pesanteur</a:t>
            </a:r>
            <a:r>
              <a:rPr lang="en-GB" dirty="0"/>
              <a:t> ne </a:t>
            </a:r>
            <a:r>
              <a:rPr lang="en-GB" dirty="0" err="1"/>
              <a:t>sont</a:t>
            </a:r>
            <a:r>
              <a:rPr lang="en-GB" dirty="0"/>
              <a:t> pas </a:t>
            </a:r>
            <a:r>
              <a:rPr lang="en-GB" dirty="0" err="1"/>
              <a:t>parallèles</a:t>
            </a:r>
            <a:endParaRPr lang="en-GB" dirty="0"/>
          </a:p>
          <a:p>
            <a:pPr marL="171450" indent="-171450">
              <a:buFont typeface="Arial" panose="020B0604020202020204" pitchFamily="34" charset="0"/>
              <a:buChar char="•"/>
            </a:pPr>
            <a:r>
              <a:rPr lang="en-GB" dirty="0"/>
              <a:t>Nous </a:t>
            </a:r>
            <a:r>
              <a:rPr lang="en-GB" dirty="0" err="1"/>
              <a:t>utilsons</a:t>
            </a:r>
            <a:r>
              <a:rPr lang="en-GB" dirty="0"/>
              <a:t> un “pseudo-</a:t>
            </a:r>
            <a:r>
              <a:rPr lang="en-GB" dirty="0" err="1"/>
              <a:t>géoïde</a:t>
            </a:r>
            <a:r>
              <a:rPr lang="en-GB" dirty="0"/>
              <a:t>” </a:t>
            </a:r>
            <a:r>
              <a:rPr lang="en-GB" dirty="0" err="1"/>
              <a:t>calculé</a:t>
            </a:r>
            <a:r>
              <a:rPr lang="en-GB" dirty="0"/>
              <a:t> au </a:t>
            </a:r>
            <a:r>
              <a:rPr lang="en-GB" dirty="0" err="1"/>
              <a:t>niveau</a:t>
            </a:r>
            <a:r>
              <a:rPr lang="en-GB" dirty="0"/>
              <a:t> des machines</a:t>
            </a:r>
          </a:p>
          <a:p>
            <a:pPr marL="171450" indent="-171450">
              <a:buFont typeface="Arial" panose="020B0604020202020204" pitchFamily="34" charset="0"/>
              <a:buChar char="•"/>
            </a:pPr>
            <a:r>
              <a:rPr lang="fr-FR" dirty="0"/>
              <a:t>Un peu plus de 3cm de différence entre les ondulations du géoïde calculé à la surface et au niveau du tunnel du LHC (environ 100 m sous la surface de la Terre)</a:t>
            </a:r>
          </a:p>
          <a:p>
            <a:pPr marL="171450" indent="-171450">
              <a:buFont typeface="Arial" panose="020B0604020202020204" pitchFamily="34" charset="0"/>
              <a:buChar char="•"/>
            </a:pPr>
            <a:endParaRPr lang="en-GB" dirty="0"/>
          </a:p>
          <a:p>
            <a:endParaRPr lang="fr-FR" dirty="0"/>
          </a:p>
          <a:p>
            <a:r>
              <a:rPr lang="en-GB" dirty="0"/>
              <a:t>Au CERN, plus que </a:t>
            </a:r>
            <a:r>
              <a:rPr lang="en-GB" dirty="0" err="1"/>
              <a:t>l’ondulation</a:t>
            </a:r>
            <a:r>
              <a:rPr lang="en-GB" dirty="0"/>
              <a:t> du </a:t>
            </a:r>
            <a:r>
              <a:rPr lang="en-GB" dirty="0" err="1"/>
              <a:t>géoïde</a:t>
            </a:r>
            <a:r>
              <a:rPr lang="en-GB" dirty="0"/>
              <a:t>, </a:t>
            </a:r>
            <a:r>
              <a:rPr lang="en-GB" dirty="0" err="1"/>
              <a:t>c’est</a:t>
            </a:r>
            <a:r>
              <a:rPr lang="en-GB" dirty="0"/>
              <a:t> </a:t>
            </a:r>
            <a:r>
              <a:rPr lang="en-GB" dirty="0" err="1"/>
              <a:t>sa</a:t>
            </a:r>
            <a:r>
              <a:rPr lang="en-GB" dirty="0"/>
              <a:t> </a:t>
            </a:r>
            <a:r>
              <a:rPr lang="en-GB" dirty="0" err="1"/>
              <a:t>pente</a:t>
            </a:r>
            <a:r>
              <a:rPr lang="en-GB" dirty="0"/>
              <a:t> et son orientation qui nous </a:t>
            </a:r>
            <a:r>
              <a:rPr lang="en-GB" dirty="0" err="1"/>
              <a:t>intéresse</a:t>
            </a:r>
            <a:r>
              <a:rPr lang="en-GB" dirty="0"/>
              <a:t>: la </a:t>
            </a:r>
            <a:r>
              <a:rPr lang="en-GB" dirty="0" err="1"/>
              <a:t>déviation</a:t>
            </a:r>
            <a:r>
              <a:rPr lang="en-GB" dirty="0"/>
              <a:t> de la vertical</a:t>
            </a:r>
          </a:p>
          <a:p>
            <a:endParaRPr lang="en-US" dirty="0"/>
          </a:p>
        </p:txBody>
      </p:sp>
      <p:sp>
        <p:nvSpPr>
          <p:cNvPr id="9" name="Text Placeholder 8">
            <a:extLst>
              <a:ext uri="{FF2B5EF4-FFF2-40B4-BE49-F238E27FC236}">
                <a16:creationId xmlns:a16="http://schemas.microsoft.com/office/drawing/2014/main" id="{174CA55C-B526-453A-8B55-9965994D4D13}"/>
              </a:ext>
            </a:extLst>
          </p:cNvPr>
          <p:cNvSpPr>
            <a:spLocks noGrp="1"/>
          </p:cNvSpPr>
          <p:nvPr>
            <p:ph type="body" sz="quarter" idx="18"/>
          </p:nvPr>
        </p:nvSpPr>
        <p:spPr/>
        <p:txBody>
          <a:bodyPr/>
          <a:lstStyle/>
          <a:p>
            <a:endParaRPr lang="en-GB"/>
          </a:p>
        </p:txBody>
      </p:sp>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p:txBody>
          <a:bodyPr/>
          <a:lstStyle/>
          <a:p>
            <a:r>
              <a:rPr lang="fr-FR" dirty="0"/>
              <a:t>Définition</a:t>
            </a:r>
            <a:endParaRPr lang="en-US" dirty="0"/>
          </a:p>
        </p:txBody>
      </p:sp>
      <p:sp>
        <p:nvSpPr>
          <p:cNvPr id="8" name="Text Placeholder 7">
            <a:extLst>
              <a:ext uri="{FF2B5EF4-FFF2-40B4-BE49-F238E27FC236}">
                <a16:creationId xmlns:a16="http://schemas.microsoft.com/office/drawing/2014/main" id="{81CBB097-DF95-4E6B-ACDD-FA33952CAFA9}"/>
              </a:ext>
            </a:extLst>
          </p:cNvPr>
          <p:cNvSpPr>
            <a:spLocks noGrp="1"/>
          </p:cNvSpPr>
          <p:nvPr>
            <p:ph type="body" sz="quarter" idx="14"/>
          </p:nvPr>
        </p:nvSpPr>
        <p:spPr/>
        <p:txBody>
          <a:bodyPr/>
          <a:lstStyle/>
          <a:p>
            <a:endParaRPr lang="en-GB"/>
          </a:p>
        </p:txBody>
      </p:sp>
      <p:sp>
        <p:nvSpPr>
          <p:cNvPr id="13" name="Textfeld 1">
            <a:extLst>
              <a:ext uri="{FF2B5EF4-FFF2-40B4-BE49-F238E27FC236}">
                <a16:creationId xmlns:a16="http://schemas.microsoft.com/office/drawing/2014/main" id="{5AFF76EA-8D6D-8E45-B4EC-64EDADE9C60A}"/>
              </a:ext>
            </a:extLst>
          </p:cNvPr>
          <p:cNvSpPr txBox="1"/>
          <p:nvPr/>
        </p:nvSpPr>
        <p:spPr>
          <a:xfrm>
            <a:off x="1007831" y="61740"/>
            <a:ext cx="2038500" cy="170071"/>
          </a:xfrm>
          <a:prstGeom prst="rect">
            <a:avLst/>
          </a:prstGeom>
          <a:noFill/>
        </p:spPr>
        <p:txBody>
          <a:bodyPr wrap="square" rtlCol="0">
            <a:noAutofit/>
          </a:bodyPr>
          <a:lstStyle/>
          <a:p>
            <a:pPr>
              <a:lnSpc>
                <a:spcPts val="1238"/>
              </a:lnSpc>
            </a:pPr>
            <a:r>
              <a:rPr lang="en-US" sz="900" dirty="0">
                <a:solidFill>
                  <a:schemeClr val="bg1"/>
                </a:solidFill>
              </a:rPr>
              <a:t>29/11/2021</a:t>
            </a:r>
            <a:endParaRPr lang="de-AT" sz="900" dirty="0">
              <a:solidFill>
                <a:schemeClr val="bg1"/>
              </a:solidFill>
            </a:endParaRPr>
          </a:p>
        </p:txBody>
      </p:sp>
      <p:sp>
        <p:nvSpPr>
          <p:cNvPr id="14" name="Textfeld 7">
            <a:extLst>
              <a:ext uri="{FF2B5EF4-FFF2-40B4-BE49-F238E27FC236}">
                <a16:creationId xmlns:a16="http://schemas.microsoft.com/office/drawing/2014/main" id="{38C1ECCE-C8C1-CF48-B0DC-75F85C897851}"/>
              </a:ext>
            </a:extLst>
          </p:cNvPr>
          <p:cNvSpPr txBox="1"/>
          <p:nvPr/>
        </p:nvSpPr>
        <p:spPr>
          <a:xfrm>
            <a:off x="3829644" y="61740"/>
            <a:ext cx="2038500" cy="170071"/>
          </a:xfrm>
          <a:prstGeom prst="rect">
            <a:avLst/>
          </a:prstGeom>
          <a:noFill/>
        </p:spPr>
        <p:txBody>
          <a:bodyPr wrap="square" rtlCol="0">
            <a:noAutofit/>
          </a:bodyPr>
          <a:lstStyle/>
          <a:p>
            <a:pPr>
              <a:lnSpc>
                <a:spcPts val="1238"/>
              </a:lnSpc>
            </a:pPr>
            <a:r>
              <a:rPr lang="en-US" sz="900" dirty="0">
                <a:solidFill>
                  <a:schemeClr val="bg1"/>
                </a:solidFill>
              </a:rPr>
              <a:t>Benjamin Weyer</a:t>
            </a:r>
            <a:endParaRPr lang="de-AT" sz="900" dirty="0">
              <a:solidFill>
                <a:schemeClr val="bg1"/>
              </a:solidFill>
            </a:endParaRPr>
          </a:p>
        </p:txBody>
      </p:sp>
      <p:sp>
        <p:nvSpPr>
          <p:cNvPr id="16" name="Foliennummernplatzhalter 4">
            <a:extLst>
              <a:ext uri="{FF2B5EF4-FFF2-40B4-BE49-F238E27FC236}">
                <a16:creationId xmlns:a16="http://schemas.microsoft.com/office/drawing/2014/main" id="{156E0CFA-A536-2C49-B072-12CC6978DEB5}"/>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fld id="{88A1DFE4-5FC5-43BD-BB7E-75EAD82B965F}" type="slidenum">
              <a:rPr lang="en-US" sz="800" b="0" smtClean="0">
                <a:solidFill>
                  <a:schemeClr val="bg1"/>
                </a:solidFill>
              </a:rPr>
              <a:pPr algn="r">
                <a:lnSpc>
                  <a:spcPct val="100000"/>
                </a:lnSpc>
              </a:pPr>
              <a:t>6</a:t>
            </a:fld>
            <a:endParaRPr lang="en-US" sz="800" b="0" dirty="0">
              <a:solidFill>
                <a:schemeClr val="bg1"/>
              </a:solidFill>
            </a:endParaRPr>
          </a:p>
        </p:txBody>
      </p:sp>
      <p:grpSp>
        <p:nvGrpSpPr>
          <p:cNvPr id="15" name="Group 14">
            <a:extLst>
              <a:ext uri="{FF2B5EF4-FFF2-40B4-BE49-F238E27FC236}">
                <a16:creationId xmlns:a16="http://schemas.microsoft.com/office/drawing/2014/main" id="{6481E4C3-D400-47D9-853E-CE71930F2C74}"/>
              </a:ext>
            </a:extLst>
          </p:cNvPr>
          <p:cNvGrpSpPr/>
          <p:nvPr/>
        </p:nvGrpSpPr>
        <p:grpSpPr>
          <a:xfrm>
            <a:off x="5004048" y="527306"/>
            <a:ext cx="3429172" cy="4437994"/>
            <a:chOff x="8185690" y="887541"/>
            <a:chExt cx="3429172" cy="4437994"/>
          </a:xfrm>
        </p:grpSpPr>
        <p:pic>
          <p:nvPicPr>
            <p:cNvPr id="17" name="Picture 2" descr="Measuring Land Subsidence Using GPS: Ellipsoid Height versus Orthometric  Height | Journal of Surveying Engineering | Vol 141, No 2">
              <a:extLst>
                <a:ext uri="{FF2B5EF4-FFF2-40B4-BE49-F238E27FC236}">
                  <a16:creationId xmlns:a16="http://schemas.microsoft.com/office/drawing/2014/main" id="{4EDCDFCE-0C21-4954-A816-730B2FD4BAF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85690" y="887541"/>
              <a:ext cx="3429172" cy="4437994"/>
            </a:xfrm>
            <a:prstGeom prst="rect">
              <a:avLst/>
            </a:prstGeom>
            <a:noFill/>
            <a:extLst>
              <a:ext uri="{909E8E84-426E-40DD-AFC4-6F175D3DCCD1}">
                <a14:hiddenFill xmlns:a14="http://schemas.microsoft.com/office/drawing/2010/main">
                  <a:solidFill>
                    <a:srgbClr val="FFFFFF"/>
                  </a:solidFill>
                </a14:hiddenFill>
              </a:ext>
            </a:extLst>
          </p:spPr>
        </p:pic>
        <p:sp>
          <p:nvSpPr>
            <p:cNvPr id="20" name="Rectangle 19">
              <a:extLst>
                <a:ext uri="{FF2B5EF4-FFF2-40B4-BE49-F238E27FC236}">
                  <a16:creationId xmlns:a16="http://schemas.microsoft.com/office/drawing/2014/main" id="{F0591DE2-7006-47CB-A9E3-758053F5BDEC}"/>
                </a:ext>
              </a:extLst>
            </p:cNvPr>
            <p:cNvSpPr/>
            <p:nvPr/>
          </p:nvSpPr>
          <p:spPr>
            <a:xfrm>
              <a:off x="8698625" y="2228335"/>
              <a:ext cx="571499" cy="26801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6A699F78-7DFB-4CC8-8BAB-541F043E7644}"/>
                </a:ext>
              </a:extLst>
            </p:cNvPr>
            <p:cNvSpPr/>
            <p:nvPr/>
          </p:nvSpPr>
          <p:spPr>
            <a:xfrm>
              <a:off x="9088822" y="1212071"/>
              <a:ext cx="890752" cy="2272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9F8F3ADD-F74A-4549-AE77-DCF1C6506BBC}"/>
                </a:ext>
              </a:extLst>
            </p:cNvPr>
            <p:cNvSpPr/>
            <p:nvPr/>
          </p:nvSpPr>
          <p:spPr>
            <a:xfrm>
              <a:off x="10941268" y="3553364"/>
              <a:ext cx="575441" cy="1672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473687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a:extLst>
              <a:ext uri="{FF2B5EF4-FFF2-40B4-BE49-F238E27FC236}">
                <a16:creationId xmlns:a16="http://schemas.microsoft.com/office/drawing/2014/main" id="{170D1DD8-EDAD-459A-845F-432546A7D4CF}"/>
              </a:ext>
            </a:extLst>
          </p:cNvPr>
          <p:cNvSpPr>
            <a:spLocks noGrp="1"/>
          </p:cNvSpPr>
          <p:nvPr>
            <p:ph type="body" sz="quarter" idx="11"/>
          </p:nvPr>
        </p:nvSpPr>
        <p:spPr/>
        <p:txBody>
          <a:bodyPr/>
          <a:lstStyle/>
          <a:p>
            <a:endParaRPr lang="en-US" dirty="0"/>
          </a:p>
        </p:txBody>
      </p:sp>
      <p:sp>
        <p:nvSpPr>
          <p:cNvPr id="5" name="Textplatzhalter 4">
            <a:extLst>
              <a:ext uri="{FF2B5EF4-FFF2-40B4-BE49-F238E27FC236}">
                <a16:creationId xmlns:a16="http://schemas.microsoft.com/office/drawing/2014/main" id="{195D39DB-C37E-4734-B1D9-42602654B312}"/>
              </a:ext>
            </a:extLst>
          </p:cNvPr>
          <p:cNvSpPr>
            <a:spLocks noGrp="1"/>
          </p:cNvSpPr>
          <p:nvPr>
            <p:ph type="body" sz="quarter" idx="12"/>
          </p:nvPr>
        </p:nvSpPr>
        <p:spPr/>
        <p:txBody>
          <a:bodyPr/>
          <a:lstStyle/>
          <a:p>
            <a:r>
              <a:rPr lang="fr-FR" dirty="0"/>
              <a:t>Pour positionner et aligner les composants de l’accélérateur le long d’une ligne droite et sur un plan, nous devons connaître très précisément la position de points de référence et la forme de la Terre </a:t>
            </a:r>
          </a:p>
          <a:p>
            <a:endParaRPr lang="fr-FR" dirty="0"/>
          </a:p>
          <a:p>
            <a:r>
              <a:rPr lang="fr-FR" dirty="0"/>
              <a:t>La grande majorité des instruments utilisés pour effectuer l’alignement est alignée avec la verticale locale. Il faut pouvoir calculer leur position et leur orientation dans les multiples systèmes</a:t>
            </a:r>
          </a:p>
          <a:p>
            <a:endParaRPr lang="fr-FR" dirty="0"/>
          </a:p>
          <a:p>
            <a:r>
              <a:rPr lang="en-GB" dirty="0"/>
              <a:t>Il nous faut </a:t>
            </a:r>
            <a:r>
              <a:rPr lang="en-GB" dirty="0" err="1"/>
              <a:t>connaître</a:t>
            </a:r>
            <a:r>
              <a:rPr lang="en-GB" dirty="0"/>
              <a:t> la position relative des infrastructures à la surface et dans les tunnels</a:t>
            </a:r>
          </a:p>
        </p:txBody>
      </p:sp>
      <p:sp>
        <p:nvSpPr>
          <p:cNvPr id="2" name="Titel 1">
            <a:extLst>
              <a:ext uri="{FF2B5EF4-FFF2-40B4-BE49-F238E27FC236}">
                <a16:creationId xmlns:a16="http://schemas.microsoft.com/office/drawing/2014/main" id="{A578E5F9-9555-4E9F-B71C-6DDC6B550F1A}"/>
              </a:ext>
            </a:extLst>
          </p:cNvPr>
          <p:cNvSpPr>
            <a:spLocks noGrp="1"/>
          </p:cNvSpPr>
          <p:nvPr>
            <p:ph type="title"/>
          </p:nvPr>
        </p:nvSpPr>
        <p:spPr/>
        <p:txBody>
          <a:bodyPr/>
          <a:lstStyle/>
          <a:p>
            <a:r>
              <a:rPr lang="en-US" dirty="0" err="1"/>
              <a:t>Nécessité</a:t>
            </a:r>
            <a:r>
              <a:rPr lang="en-US" dirty="0"/>
              <a:t> de la </a:t>
            </a:r>
            <a:r>
              <a:rPr lang="en-US" dirty="0" err="1"/>
              <a:t>géodésie</a:t>
            </a:r>
            <a:r>
              <a:rPr lang="en-US" dirty="0"/>
              <a:t> au CERN</a:t>
            </a:r>
          </a:p>
        </p:txBody>
      </p:sp>
      <p:sp>
        <p:nvSpPr>
          <p:cNvPr id="14" name="Textfeld 1">
            <a:extLst>
              <a:ext uri="{FF2B5EF4-FFF2-40B4-BE49-F238E27FC236}">
                <a16:creationId xmlns:a16="http://schemas.microsoft.com/office/drawing/2014/main" id="{C5BC41C9-9E41-954F-9E1E-B357129EFF72}"/>
              </a:ext>
            </a:extLst>
          </p:cNvPr>
          <p:cNvSpPr txBox="1"/>
          <p:nvPr/>
        </p:nvSpPr>
        <p:spPr>
          <a:xfrm>
            <a:off x="1007831" y="61740"/>
            <a:ext cx="2038500" cy="170071"/>
          </a:xfrm>
          <a:prstGeom prst="rect">
            <a:avLst/>
          </a:prstGeom>
          <a:noFill/>
        </p:spPr>
        <p:txBody>
          <a:bodyPr wrap="square" rtlCol="0">
            <a:noAutofit/>
          </a:bodyPr>
          <a:lstStyle/>
          <a:p>
            <a:pPr>
              <a:lnSpc>
                <a:spcPts val="1238"/>
              </a:lnSpc>
            </a:pPr>
            <a:r>
              <a:rPr lang="en-US" sz="900" dirty="0">
                <a:solidFill>
                  <a:schemeClr val="bg1"/>
                </a:solidFill>
              </a:rPr>
              <a:t>29/11/2021</a:t>
            </a:r>
            <a:endParaRPr lang="de-AT" sz="900" dirty="0">
              <a:solidFill>
                <a:schemeClr val="bg1"/>
              </a:solidFill>
            </a:endParaRPr>
          </a:p>
        </p:txBody>
      </p:sp>
      <p:sp>
        <p:nvSpPr>
          <p:cNvPr id="15" name="Textfeld 7">
            <a:extLst>
              <a:ext uri="{FF2B5EF4-FFF2-40B4-BE49-F238E27FC236}">
                <a16:creationId xmlns:a16="http://schemas.microsoft.com/office/drawing/2014/main" id="{2CA2EA2E-7AFA-F846-A081-37DD740A376E}"/>
              </a:ext>
            </a:extLst>
          </p:cNvPr>
          <p:cNvSpPr txBox="1"/>
          <p:nvPr/>
        </p:nvSpPr>
        <p:spPr>
          <a:xfrm>
            <a:off x="3829644" y="61740"/>
            <a:ext cx="2038500" cy="170071"/>
          </a:xfrm>
          <a:prstGeom prst="rect">
            <a:avLst/>
          </a:prstGeom>
          <a:noFill/>
        </p:spPr>
        <p:txBody>
          <a:bodyPr wrap="square" rtlCol="0">
            <a:noAutofit/>
          </a:bodyPr>
          <a:lstStyle/>
          <a:p>
            <a:pPr>
              <a:lnSpc>
                <a:spcPts val="1238"/>
              </a:lnSpc>
            </a:pPr>
            <a:r>
              <a:rPr lang="en-US" sz="900" dirty="0">
                <a:solidFill>
                  <a:schemeClr val="bg1"/>
                </a:solidFill>
              </a:rPr>
              <a:t>Benjamin Weyer</a:t>
            </a:r>
            <a:endParaRPr lang="de-AT" sz="900" dirty="0">
              <a:solidFill>
                <a:schemeClr val="bg1"/>
              </a:solidFill>
            </a:endParaRPr>
          </a:p>
        </p:txBody>
      </p:sp>
      <p:sp>
        <p:nvSpPr>
          <p:cNvPr id="17" name="Foliennummernplatzhalter 4">
            <a:extLst>
              <a:ext uri="{FF2B5EF4-FFF2-40B4-BE49-F238E27FC236}">
                <a16:creationId xmlns:a16="http://schemas.microsoft.com/office/drawing/2014/main" id="{CF33CDFB-D7A6-4C44-B7F6-BA95D0A33AF6}"/>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fld id="{88A1DFE4-5FC5-43BD-BB7E-75EAD82B965F}" type="slidenum">
              <a:rPr lang="en-US" sz="800" b="0" smtClean="0">
                <a:solidFill>
                  <a:schemeClr val="bg1"/>
                </a:solidFill>
              </a:rPr>
              <a:pPr algn="r">
                <a:lnSpc>
                  <a:spcPct val="100000"/>
                </a:lnSpc>
              </a:pPr>
              <a:t>7</a:t>
            </a:fld>
            <a:endParaRPr lang="en-US" sz="800" b="0" dirty="0">
              <a:solidFill>
                <a:schemeClr val="bg1"/>
              </a:solidFill>
            </a:endParaRPr>
          </a:p>
        </p:txBody>
      </p:sp>
      <p:sp>
        <p:nvSpPr>
          <p:cNvPr id="7" name="Text Placeholder 6">
            <a:extLst>
              <a:ext uri="{FF2B5EF4-FFF2-40B4-BE49-F238E27FC236}">
                <a16:creationId xmlns:a16="http://schemas.microsoft.com/office/drawing/2014/main" id="{A189B2B1-9788-4FCF-A874-CB5B6549D85A}"/>
              </a:ext>
            </a:extLst>
          </p:cNvPr>
          <p:cNvSpPr>
            <a:spLocks noGrp="1"/>
          </p:cNvSpPr>
          <p:nvPr>
            <p:ph type="body" sz="quarter" idx="14"/>
          </p:nvPr>
        </p:nvSpPr>
        <p:spPr/>
        <p:txBody>
          <a:bodyPr/>
          <a:lstStyle/>
          <a:p>
            <a:endParaRPr lang="en-GB" dirty="0"/>
          </a:p>
        </p:txBody>
      </p:sp>
    </p:spTree>
    <p:extLst>
      <p:ext uri="{BB962C8B-B14F-4D97-AF65-F5344CB8AC3E}">
        <p14:creationId xmlns:p14="http://schemas.microsoft.com/office/powerpoint/2010/main" val="33957526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a:extLst>
              <a:ext uri="{FF2B5EF4-FFF2-40B4-BE49-F238E27FC236}">
                <a16:creationId xmlns:a16="http://schemas.microsoft.com/office/drawing/2014/main" id="{170D1DD8-EDAD-459A-845F-432546A7D4CF}"/>
              </a:ext>
            </a:extLst>
          </p:cNvPr>
          <p:cNvSpPr>
            <a:spLocks noGrp="1"/>
          </p:cNvSpPr>
          <p:nvPr>
            <p:ph type="body" sz="quarter" idx="11"/>
          </p:nvPr>
        </p:nvSpPr>
        <p:spPr/>
        <p:txBody>
          <a:bodyPr/>
          <a:lstStyle/>
          <a:p>
            <a:endParaRPr lang="en-US" dirty="0"/>
          </a:p>
        </p:txBody>
      </p:sp>
      <p:sp>
        <p:nvSpPr>
          <p:cNvPr id="5" name="Textplatzhalter 4">
            <a:extLst>
              <a:ext uri="{FF2B5EF4-FFF2-40B4-BE49-F238E27FC236}">
                <a16:creationId xmlns:a16="http://schemas.microsoft.com/office/drawing/2014/main" id="{195D39DB-C37E-4734-B1D9-42602654B312}"/>
              </a:ext>
            </a:extLst>
          </p:cNvPr>
          <p:cNvSpPr>
            <a:spLocks noGrp="1"/>
          </p:cNvSpPr>
          <p:nvPr>
            <p:ph type="body" sz="quarter" idx="12"/>
          </p:nvPr>
        </p:nvSpPr>
        <p:spPr>
          <a:xfrm>
            <a:off x="442800" y="1745550"/>
            <a:ext cx="4129200" cy="2747250"/>
          </a:xfrm>
        </p:spPr>
        <p:txBody>
          <a:bodyPr/>
          <a:lstStyle/>
          <a:p>
            <a:r>
              <a:rPr lang="fr-FR" dirty="0"/>
              <a:t>Premier réseau géodésique du CERN élaboré autour du PS dans les années 50</a:t>
            </a:r>
          </a:p>
          <a:p>
            <a:pPr lvl="1"/>
            <a:r>
              <a:rPr lang="fr-FR" dirty="0"/>
              <a:t>Mesures d’angles déjà très précises</a:t>
            </a:r>
          </a:p>
          <a:p>
            <a:pPr lvl="1"/>
            <a:r>
              <a:rPr lang="fr-FR" dirty="0"/>
              <a:t>Pas de correction de rotondité de la Terre vu la petite taille (200 m de diamètre)</a:t>
            </a:r>
          </a:p>
        </p:txBody>
      </p:sp>
      <p:sp>
        <p:nvSpPr>
          <p:cNvPr id="2" name="Titel 1">
            <a:extLst>
              <a:ext uri="{FF2B5EF4-FFF2-40B4-BE49-F238E27FC236}">
                <a16:creationId xmlns:a16="http://schemas.microsoft.com/office/drawing/2014/main" id="{A578E5F9-9555-4E9F-B71C-6DDC6B550F1A}"/>
              </a:ext>
            </a:extLst>
          </p:cNvPr>
          <p:cNvSpPr>
            <a:spLocks noGrp="1"/>
          </p:cNvSpPr>
          <p:nvPr>
            <p:ph type="title"/>
          </p:nvPr>
        </p:nvSpPr>
        <p:spPr/>
        <p:txBody>
          <a:bodyPr/>
          <a:lstStyle/>
          <a:p>
            <a:r>
              <a:rPr lang="en-US" dirty="0"/>
              <a:t>Evolution de </a:t>
            </a:r>
            <a:r>
              <a:rPr lang="en-US" dirty="0" err="1"/>
              <a:t>l’infrastructure</a:t>
            </a:r>
            <a:r>
              <a:rPr lang="en-US" dirty="0"/>
              <a:t> </a:t>
            </a:r>
            <a:r>
              <a:rPr lang="en-US" dirty="0" err="1"/>
              <a:t>géodésique</a:t>
            </a:r>
            <a:r>
              <a:rPr lang="en-US" dirty="0"/>
              <a:t> du CERN</a:t>
            </a:r>
          </a:p>
        </p:txBody>
      </p:sp>
      <p:sp>
        <p:nvSpPr>
          <p:cNvPr id="14" name="Textfeld 1">
            <a:extLst>
              <a:ext uri="{FF2B5EF4-FFF2-40B4-BE49-F238E27FC236}">
                <a16:creationId xmlns:a16="http://schemas.microsoft.com/office/drawing/2014/main" id="{C5BC41C9-9E41-954F-9E1E-B357129EFF72}"/>
              </a:ext>
            </a:extLst>
          </p:cNvPr>
          <p:cNvSpPr txBox="1"/>
          <p:nvPr/>
        </p:nvSpPr>
        <p:spPr>
          <a:xfrm>
            <a:off x="1007831" y="61740"/>
            <a:ext cx="2038500" cy="170071"/>
          </a:xfrm>
          <a:prstGeom prst="rect">
            <a:avLst/>
          </a:prstGeom>
          <a:noFill/>
        </p:spPr>
        <p:txBody>
          <a:bodyPr wrap="square" rtlCol="0">
            <a:noAutofit/>
          </a:bodyPr>
          <a:lstStyle/>
          <a:p>
            <a:pPr>
              <a:lnSpc>
                <a:spcPts val="1238"/>
              </a:lnSpc>
            </a:pPr>
            <a:r>
              <a:rPr lang="en-US" sz="900" dirty="0">
                <a:solidFill>
                  <a:schemeClr val="bg1"/>
                </a:solidFill>
              </a:rPr>
              <a:t>29/11/2021</a:t>
            </a:r>
            <a:endParaRPr lang="de-AT" sz="900" dirty="0">
              <a:solidFill>
                <a:schemeClr val="bg1"/>
              </a:solidFill>
            </a:endParaRPr>
          </a:p>
        </p:txBody>
      </p:sp>
      <p:sp>
        <p:nvSpPr>
          <p:cNvPr id="15" name="Textfeld 7">
            <a:extLst>
              <a:ext uri="{FF2B5EF4-FFF2-40B4-BE49-F238E27FC236}">
                <a16:creationId xmlns:a16="http://schemas.microsoft.com/office/drawing/2014/main" id="{2CA2EA2E-7AFA-F846-A081-37DD740A376E}"/>
              </a:ext>
            </a:extLst>
          </p:cNvPr>
          <p:cNvSpPr txBox="1"/>
          <p:nvPr/>
        </p:nvSpPr>
        <p:spPr>
          <a:xfrm>
            <a:off x="3829644" y="61740"/>
            <a:ext cx="2038500" cy="170071"/>
          </a:xfrm>
          <a:prstGeom prst="rect">
            <a:avLst/>
          </a:prstGeom>
          <a:noFill/>
        </p:spPr>
        <p:txBody>
          <a:bodyPr wrap="square" rtlCol="0">
            <a:noAutofit/>
          </a:bodyPr>
          <a:lstStyle/>
          <a:p>
            <a:pPr>
              <a:lnSpc>
                <a:spcPts val="1238"/>
              </a:lnSpc>
            </a:pPr>
            <a:r>
              <a:rPr lang="en-US" sz="900" dirty="0">
                <a:solidFill>
                  <a:schemeClr val="bg1"/>
                </a:solidFill>
              </a:rPr>
              <a:t>Benjamin Weyer</a:t>
            </a:r>
            <a:endParaRPr lang="de-AT" sz="900" dirty="0">
              <a:solidFill>
                <a:schemeClr val="bg1"/>
              </a:solidFill>
            </a:endParaRPr>
          </a:p>
        </p:txBody>
      </p:sp>
      <p:sp>
        <p:nvSpPr>
          <p:cNvPr id="17" name="Foliennummernplatzhalter 4">
            <a:extLst>
              <a:ext uri="{FF2B5EF4-FFF2-40B4-BE49-F238E27FC236}">
                <a16:creationId xmlns:a16="http://schemas.microsoft.com/office/drawing/2014/main" id="{CF33CDFB-D7A6-4C44-B7F6-BA95D0A33AF6}"/>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fld id="{88A1DFE4-5FC5-43BD-BB7E-75EAD82B965F}" type="slidenum">
              <a:rPr lang="en-US" sz="800" b="0" smtClean="0">
                <a:solidFill>
                  <a:schemeClr val="bg1"/>
                </a:solidFill>
              </a:rPr>
              <a:pPr algn="r">
                <a:lnSpc>
                  <a:spcPct val="100000"/>
                </a:lnSpc>
              </a:pPr>
              <a:t>8</a:t>
            </a:fld>
            <a:endParaRPr lang="en-US" sz="800" b="0" dirty="0">
              <a:solidFill>
                <a:schemeClr val="bg1"/>
              </a:solidFill>
            </a:endParaRPr>
          </a:p>
        </p:txBody>
      </p:sp>
      <p:sp>
        <p:nvSpPr>
          <p:cNvPr id="7" name="Text Placeholder 6">
            <a:extLst>
              <a:ext uri="{FF2B5EF4-FFF2-40B4-BE49-F238E27FC236}">
                <a16:creationId xmlns:a16="http://schemas.microsoft.com/office/drawing/2014/main" id="{A189B2B1-9788-4FCF-A874-CB5B6549D85A}"/>
              </a:ext>
            </a:extLst>
          </p:cNvPr>
          <p:cNvSpPr>
            <a:spLocks noGrp="1"/>
          </p:cNvSpPr>
          <p:nvPr>
            <p:ph type="body" sz="quarter" idx="14"/>
          </p:nvPr>
        </p:nvSpPr>
        <p:spPr/>
        <p:txBody>
          <a:bodyPr/>
          <a:lstStyle/>
          <a:p>
            <a:endParaRPr lang="en-GB" dirty="0"/>
          </a:p>
        </p:txBody>
      </p:sp>
      <p:pic>
        <p:nvPicPr>
          <p:cNvPr id="10" name="Picture 9" descr="Central survey pillar of the PS">
            <a:extLst>
              <a:ext uri="{FF2B5EF4-FFF2-40B4-BE49-F238E27FC236}">
                <a16:creationId xmlns:a16="http://schemas.microsoft.com/office/drawing/2014/main" id="{1FF05CAF-6B55-40C8-9081-11BA053CEB96}"/>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98824" y="1347614"/>
            <a:ext cx="3746475" cy="2794636"/>
          </a:xfrm>
          <a:prstGeom prst="rect">
            <a:avLst/>
          </a:prstGeom>
          <a:noFill/>
          <a:ln>
            <a:noFill/>
          </a:ln>
        </p:spPr>
      </p:pic>
    </p:spTree>
    <p:extLst>
      <p:ext uri="{BB962C8B-B14F-4D97-AF65-F5344CB8AC3E}">
        <p14:creationId xmlns:p14="http://schemas.microsoft.com/office/powerpoint/2010/main" val="4656366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a:extLst>
              <a:ext uri="{FF2B5EF4-FFF2-40B4-BE49-F238E27FC236}">
                <a16:creationId xmlns:a16="http://schemas.microsoft.com/office/drawing/2014/main" id="{170D1DD8-EDAD-459A-845F-432546A7D4CF}"/>
              </a:ext>
            </a:extLst>
          </p:cNvPr>
          <p:cNvSpPr>
            <a:spLocks noGrp="1"/>
          </p:cNvSpPr>
          <p:nvPr>
            <p:ph type="body" sz="quarter" idx="11"/>
          </p:nvPr>
        </p:nvSpPr>
        <p:spPr/>
        <p:txBody>
          <a:bodyPr/>
          <a:lstStyle/>
          <a:p>
            <a:endParaRPr lang="en-US" dirty="0"/>
          </a:p>
        </p:txBody>
      </p:sp>
      <p:sp>
        <p:nvSpPr>
          <p:cNvPr id="5" name="Textplatzhalter 4">
            <a:extLst>
              <a:ext uri="{FF2B5EF4-FFF2-40B4-BE49-F238E27FC236}">
                <a16:creationId xmlns:a16="http://schemas.microsoft.com/office/drawing/2014/main" id="{195D39DB-C37E-4734-B1D9-42602654B312}"/>
              </a:ext>
            </a:extLst>
          </p:cNvPr>
          <p:cNvSpPr>
            <a:spLocks noGrp="1"/>
          </p:cNvSpPr>
          <p:nvPr>
            <p:ph type="body" sz="quarter" idx="12"/>
          </p:nvPr>
        </p:nvSpPr>
        <p:spPr>
          <a:xfrm>
            <a:off x="442800" y="1745550"/>
            <a:ext cx="4644772" cy="2747250"/>
          </a:xfrm>
        </p:spPr>
        <p:txBody>
          <a:bodyPr/>
          <a:lstStyle/>
          <a:p>
            <a:r>
              <a:rPr lang="fr-FR" dirty="0"/>
              <a:t>SPS (diamètre 2.2 km)</a:t>
            </a:r>
          </a:p>
          <a:p>
            <a:pPr lvl="1"/>
            <a:r>
              <a:rPr lang="fr-FR" dirty="0"/>
              <a:t>Prise en compte de la sphéricité de la Terre pour la correction de hauteur</a:t>
            </a:r>
          </a:p>
          <a:p>
            <a:endParaRPr lang="fr-FR" dirty="0"/>
          </a:p>
          <a:p>
            <a:r>
              <a:rPr lang="fr-FR" dirty="0"/>
              <a:t>LEP (diamètre 8.6 km)</a:t>
            </a:r>
          </a:p>
          <a:p>
            <a:pPr marL="285750" indent="-285750">
              <a:buFont typeface="Arial" panose="020B0604020202020204" pitchFamily="34" charset="0"/>
              <a:buChar char="•"/>
            </a:pPr>
            <a:r>
              <a:rPr lang="fr-FR" dirty="0"/>
              <a:t>Création d’un réseau géodésique de surface pour le LEP.</a:t>
            </a:r>
          </a:p>
          <a:p>
            <a:pPr lvl="1"/>
            <a:r>
              <a:rPr lang="fr-FR" dirty="0"/>
              <a:t>Modèle de la terre ellipsoïdale associé à un modèle du champs de gravité</a:t>
            </a:r>
          </a:p>
          <a:p>
            <a:pPr lvl="1"/>
            <a:r>
              <a:rPr lang="fr-FR" dirty="0"/>
              <a:t>Mesures de distance effectuées au </a:t>
            </a:r>
            <a:r>
              <a:rPr lang="fr-FR" dirty="0" err="1"/>
              <a:t>Terramètre</a:t>
            </a:r>
            <a:r>
              <a:rPr lang="fr-FR" dirty="0"/>
              <a:t> avec une précision d’environ 10</a:t>
            </a:r>
            <a:r>
              <a:rPr lang="fr-FR" baseline="30000" dirty="0"/>
              <a:t>-7</a:t>
            </a:r>
            <a:r>
              <a:rPr lang="fr-FR" dirty="0"/>
              <a:t> m</a:t>
            </a:r>
          </a:p>
          <a:p>
            <a:endParaRPr lang="en-GB" dirty="0"/>
          </a:p>
        </p:txBody>
      </p:sp>
      <p:sp>
        <p:nvSpPr>
          <p:cNvPr id="2" name="Titel 1">
            <a:extLst>
              <a:ext uri="{FF2B5EF4-FFF2-40B4-BE49-F238E27FC236}">
                <a16:creationId xmlns:a16="http://schemas.microsoft.com/office/drawing/2014/main" id="{A578E5F9-9555-4E9F-B71C-6DDC6B550F1A}"/>
              </a:ext>
            </a:extLst>
          </p:cNvPr>
          <p:cNvSpPr>
            <a:spLocks noGrp="1"/>
          </p:cNvSpPr>
          <p:nvPr>
            <p:ph type="title"/>
          </p:nvPr>
        </p:nvSpPr>
        <p:spPr/>
        <p:txBody>
          <a:bodyPr/>
          <a:lstStyle/>
          <a:p>
            <a:r>
              <a:rPr lang="en-US" dirty="0"/>
              <a:t>Evolution de </a:t>
            </a:r>
            <a:r>
              <a:rPr lang="en-US" dirty="0" err="1"/>
              <a:t>l’infrastructure</a:t>
            </a:r>
            <a:r>
              <a:rPr lang="en-US" dirty="0"/>
              <a:t> </a:t>
            </a:r>
            <a:r>
              <a:rPr lang="en-US" dirty="0" err="1"/>
              <a:t>géodésique</a:t>
            </a:r>
            <a:r>
              <a:rPr lang="en-US" dirty="0"/>
              <a:t> du CERN</a:t>
            </a:r>
          </a:p>
        </p:txBody>
      </p:sp>
      <p:sp>
        <p:nvSpPr>
          <p:cNvPr id="14" name="Textfeld 1">
            <a:extLst>
              <a:ext uri="{FF2B5EF4-FFF2-40B4-BE49-F238E27FC236}">
                <a16:creationId xmlns:a16="http://schemas.microsoft.com/office/drawing/2014/main" id="{C5BC41C9-9E41-954F-9E1E-B357129EFF72}"/>
              </a:ext>
            </a:extLst>
          </p:cNvPr>
          <p:cNvSpPr txBox="1"/>
          <p:nvPr/>
        </p:nvSpPr>
        <p:spPr>
          <a:xfrm>
            <a:off x="1007831" y="61740"/>
            <a:ext cx="2038500" cy="170071"/>
          </a:xfrm>
          <a:prstGeom prst="rect">
            <a:avLst/>
          </a:prstGeom>
          <a:noFill/>
        </p:spPr>
        <p:txBody>
          <a:bodyPr wrap="square" rtlCol="0">
            <a:noAutofit/>
          </a:bodyPr>
          <a:lstStyle/>
          <a:p>
            <a:pPr>
              <a:lnSpc>
                <a:spcPts val="1238"/>
              </a:lnSpc>
            </a:pPr>
            <a:r>
              <a:rPr lang="en-US" sz="900" dirty="0">
                <a:solidFill>
                  <a:schemeClr val="bg1"/>
                </a:solidFill>
              </a:rPr>
              <a:t>29/11/2021</a:t>
            </a:r>
            <a:endParaRPr lang="de-AT" sz="900" dirty="0">
              <a:solidFill>
                <a:schemeClr val="bg1"/>
              </a:solidFill>
            </a:endParaRPr>
          </a:p>
        </p:txBody>
      </p:sp>
      <p:sp>
        <p:nvSpPr>
          <p:cNvPr id="15" name="Textfeld 7">
            <a:extLst>
              <a:ext uri="{FF2B5EF4-FFF2-40B4-BE49-F238E27FC236}">
                <a16:creationId xmlns:a16="http://schemas.microsoft.com/office/drawing/2014/main" id="{2CA2EA2E-7AFA-F846-A081-37DD740A376E}"/>
              </a:ext>
            </a:extLst>
          </p:cNvPr>
          <p:cNvSpPr txBox="1"/>
          <p:nvPr/>
        </p:nvSpPr>
        <p:spPr>
          <a:xfrm>
            <a:off x="3829644" y="61740"/>
            <a:ext cx="2038500" cy="170071"/>
          </a:xfrm>
          <a:prstGeom prst="rect">
            <a:avLst/>
          </a:prstGeom>
          <a:noFill/>
        </p:spPr>
        <p:txBody>
          <a:bodyPr wrap="square" rtlCol="0">
            <a:noAutofit/>
          </a:bodyPr>
          <a:lstStyle/>
          <a:p>
            <a:pPr>
              <a:lnSpc>
                <a:spcPts val="1238"/>
              </a:lnSpc>
            </a:pPr>
            <a:r>
              <a:rPr lang="en-US" sz="900" dirty="0">
                <a:solidFill>
                  <a:schemeClr val="bg1"/>
                </a:solidFill>
              </a:rPr>
              <a:t>Benjamin Weyer</a:t>
            </a:r>
            <a:endParaRPr lang="de-AT" sz="900" dirty="0">
              <a:solidFill>
                <a:schemeClr val="bg1"/>
              </a:solidFill>
            </a:endParaRPr>
          </a:p>
        </p:txBody>
      </p:sp>
      <p:sp>
        <p:nvSpPr>
          <p:cNvPr id="17" name="Foliennummernplatzhalter 4">
            <a:extLst>
              <a:ext uri="{FF2B5EF4-FFF2-40B4-BE49-F238E27FC236}">
                <a16:creationId xmlns:a16="http://schemas.microsoft.com/office/drawing/2014/main" id="{CF33CDFB-D7A6-4C44-B7F6-BA95D0A33AF6}"/>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fld id="{88A1DFE4-5FC5-43BD-BB7E-75EAD82B965F}" type="slidenum">
              <a:rPr lang="en-US" sz="800" b="0" smtClean="0">
                <a:solidFill>
                  <a:schemeClr val="bg1"/>
                </a:solidFill>
              </a:rPr>
              <a:pPr algn="r">
                <a:lnSpc>
                  <a:spcPct val="100000"/>
                </a:lnSpc>
              </a:pPr>
              <a:t>9</a:t>
            </a:fld>
            <a:endParaRPr lang="en-US" sz="800" b="0" dirty="0">
              <a:solidFill>
                <a:schemeClr val="bg1"/>
              </a:solidFill>
            </a:endParaRPr>
          </a:p>
        </p:txBody>
      </p:sp>
      <p:sp>
        <p:nvSpPr>
          <p:cNvPr id="7" name="Text Placeholder 6">
            <a:extLst>
              <a:ext uri="{FF2B5EF4-FFF2-40B4-BE49-F238E27FC236}">
                <a16:creationId xmlns:a16="http://schemas.microsoft.com/office/drawing/2014/main" id="{A189B2B1-9788-4FCF-A874-CB5B6549D85A}"/>
              </a:ext>
            </a:extLst>
          </p:cNvPr>
          <p:cNvSpPr>
            <a:spLocks noGrp="1"/>
          </p:cNvSpPr>
          <p:nvPr>
            <p:ph type="body" sz="quarter" idx="14"/>
          </p:nvPr>
        </p:nvSpPr>
        <p:spPr/>
        <p:txBody>
          <a:bodyPr/>
          <a:lstStyle/>
          <a:p>
            <a:endParaRPr lang="en-GB" dirty="0"/>
          </a:p>
        </p:txBody>
      </p:sp>
      <p:pic>
        <p:nvPicPr>
          <p:cNvPr id="11" name="Picture 10">
            <a:extLst>
              <a:ext uri="{FF2B5EF4-FFF2-40B4-BE49-F238E27FC236}">
                <a16:creationId xmlns:a16="http://schemas.microsoft.com/office/drawing/2014/main" id="{0EE0BFB1-6DAB-4C0A-B8A1-58FAE1A0FBBB}"/>
              </a:ext>
            </a:extLst>
          </p:cNvPr>
          <p:cNvPicPr>
            <a:picLocks noChangeAspect="1"/>
          </p:cNvPicPr>
          <p:nvPr/>
        </p:nvPicPr>
        <p:blipFill>
          <a:blip r:embed="rId2"/>
          <a:stretch>
            <a:fillRect/>
          </a:stretch>
        </p:blipFill>
        <p:spPr>
          <a:xfrm>
            <a:off x="7498344" y="1105534"/>
            <a:ext cx="1559091" cy="3548637"/>
          </a:xfrm>
          <a:prstGeom prst="rect">
            <a:avLst/>
          </a:prstGeom>
        </p:spPr>
      </p:pic>
      <p:pic>
        <p:nvPicPr>
          <p:cNvPr id="12" name="Picture 11">
            <a:extLst>
              <a:ext uri="{FF2B5EF4-FFF2-40B4-BE49-F238E27FC236}">
                <a16:creationId xmlns:a16="http://schemas.microsoft.com/office/drawing/2014/main" id="{7126A60E-F028-4204-A996-5EB0A5002FD8}"/>
              </a:ext>
            </a:extLst>
          </p:cNvPr>
          <p:cNvPicPr>
            <a:picLocks noChangeAspect="1"/>
          </p:cNvPicPr>
          <p:nvPr/>
        </p:nvPicPr>
        <p:blipFill>
          <a:blip r:embed="rId3"/>
          <a:stretch>
            <a:fillRect/>
          </a:stretch>
        </p:blipFill>
        <p:spPr>
          <a:xfrm>
            <a:off x="5139648" y="1124793"/>
            <a:ext cx="2306619" cy="1893225"/>
          </a:xfrm>
          <a:prstGeom prst="rect">
            <a:avLst/>
          </a:prstGeom>
        </p:spPr>
      </p:pic>
    </p:spTree>
    <p:extLst>
      <p:ext uri="{BB962C8B-B14F-4D97-AF65-F5344CB8AC3E}">
        <p14:creationId xmlns:p14="http://schemas.microsoft.com/office/powerpoint/2010/main" val="1951495389"/>
      </p:ext>
    </p:extLst>
  </p:cSld>
  <p:clrMapOvr>
    <a:masterClrMapping/>
  </p:clrMapOvr>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3" id="{16786640-01C9-7446-865E-9EE0614A46C1}" vid="{109D4E7A-DA04-DE48-80D5-2E69FC6F3B09}"/>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3" id="{16786640-01C9-7446-865E-9EE0614A46C1}" vid="{9B6E5C98-38C2-D745-8644-1D3E79AA2759}"/>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resentation23" id="{16786640-01C9-7446-865E-9EE0614A46C1}" vid="{BB862AC3-325C-E744-B66E-44AC975D600A}"/>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266</TotalTime>
  <Words>1178</Words>
  <Application>Microsoft Office PowerPoint</Application>
  <PresentationFormat>On-screen Show (16:9)</PresentationFormat>
  <Paragraphs>233</Paragraphs>
  <Slides>21</Slides>
  <Notes>5</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21</vt:i4>
      </vt:variant>
    </vt:vector>
  </HeadingPairs>
  <TitlesOfParts>
    <vt:vector size="26" baseType="lpstr">
      <vt:lpstr>Arial</vt:lpstr>
      <vt:lpstr>Calibri</vt:lpstr>
      <vt:lpstr>Introslides</vt:lpstr>
      <vt:lpstr>Titleslides, Conclusion</vt:lpstr>
      <vt:lpstr>Content Slides - Deep Blue</vt:lpstr>
      <vt:lpstr>Géodésie pour le FCC</vt:lpstr>
      <vt:lpstr>Sommaire</vt:lpstr>
      <vt:lpstr>Définition</vt:lpstr>
      <vt:lpstr>Définition</vt:lpstr>
      <vt:lpstr>Définition</vt:lpstr>
      <vt:lpstr>Définition</vt:lpstr>
      <vt:lpstr>Nécessité de la géodésie au CERN</vt:lpstr>
      <vt:lpstr>Evolution de l’infrastructure géodésique du CERN</vt:lpstr>
      <vt:lpstr>Evolution de l’infrastructure géodésique du CERN</vt:lpstr>
      <vt:lpstr>Evolution de l’infrastructure géodésique du CERN</vt:lpstr>
      <vt:lpstr>Redéfinition de l’infrastructure géodésique pour le FCC</vt:lpstr>
      <vt:lpstr>Redéfinition de l’infrastructure géodésique pour le FCC</vt:lpstr>
      <vt:lpstr>Redéfinition de l’infrastructure géodésique pour le FCC</vt:lpstr>
      <vt:lpstr>Redéfinition de l’infrastructure géodésique pour le FCC</vt:lpstr>
      <vt:lpstr>Campagnes de mesure</vt:lpstr>
      <vt:lpstr>Campagnes de mesure</vt:lpstr>
      <vt:lpstr>Campagnes de mesure</vt:lpstr>
      <vt:lpstr>Collaborations</vt:lpstr>
      <vt:lpstr>Revue des activités</vt:lpstr>
      <vt:lpstr>Revue des activités</vt:lpstr>
      <vt:lpstr>Merci pour votre attention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Johannes Gutleber</dc:creator>
  <cp:lastModifiedBy>Benjamin Weyer</cp:lastModifiedBy>
  <cp:revision>13</cp:revision>
  <dcterms:created xsi:type="dcterms:W3CDTF">2020-11-13T12:27:16Z</dcterms:created>
  <dcterms:modified xsi:type="dcterms:W3CDTF">2021-11-29T13:25:27Z</dcterms:modified>
</cp:coreProperties>
</file>