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415" r:id="rId3"/>
    <p:sldId id="429" r:id="rId4"/>
    <p:sldId id="428" r:id="rId5"/>
    <p:sldId id="430" r:id="rId6"/>
    <p:sldId id="426" r:id="rId7"/>
    <p:sldId id="262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4"/>
    <p:restoredTop sz="86395"/>
  </p:normalViewPr>
  <p:slideViewPr>
    <p:cSldViewPr snapToGrid="0" showGuides="1">
      <p:cViewPr varScale="1">
        <p:scale>
          <a:sx n="110" d="100"/>
          <a:sy n="110" d="100"/>
        </p:scale>
        <p:origin x="83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811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75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36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81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82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fr-CH" dirty="0"/>
              <a:t>Bettina </a:t>
            </a:r>
            <a:r>
              <a:rPr lang="fr-CH" dirty="0" err="1"/>
              <a:t>Mikulec</a:t>
            </a:r>
            <a:r>
              <a:rPr dirty="0"/>
              <a:t> / BE-</a:t>
            </a:r>
            <a:r>
              <a:rPr lang="fr-CH" dirty="0"/>
              <a:t>OP</a:t>
            </a:r>
            <a:r>
              <a:rPr dirty="0"/>
              <a:t>-</a:t>
            </a:r>
            <a:r>
              <a:rPr lang="fr-CH" dirty="0"/>
              <a:t>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schedule?schedule=PS&amp;year=2021&amp;week=3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 W</a:t>
            </a:r>
            <a:r>
              <a:rPr lang="en-US" dirty="0">
                <a:latin typeface="+mn-lt"/>
              </a:rPr>
              <a:t>40-41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operations and coordination team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4F406D-98CA-0F47-B228-21F10DCAD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619" y="735890"/>
            <a:ext cx="9717012" cy="558573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17" y="298220"/>
            <a:ext cx="11088413" cy="47528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Accelerator Fault Tracking (AFT)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65A1C334-EBD3-BD44-A50A-7B5933CCB7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6C73616C-4754-7041-90B8-918C7A749AB8}"/>
              </a:ext>
            </a:extLst>
          </p:cNvPr>
          <p:cNvSpPr txBox="1"/>
          <p:nvPr/>
        </p:nvSpPr>
        <p:spPr>
          <a:xfrm>
            <a:off x="4100914" y="4630321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PSB BHZ15L1 R2 trim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7EE9B3-A460-7941-BA83-637C7B01B17A}"/>
              </a:ext>
            </a:extLst>
          </p:cNvPr>
          <p:cNvSpPr/>
          <p:nvPr/>
        </p:nvSpPr>
        <p:spPr>
          <a:xfrm>
            <a:off x="1562582" y="4768770"/>
            <a:ext cx="1157469" cy="324091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90989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76446"/>
            <a:ext cx="10515600" cy="5100517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FF0000"/>
                </a:solidFill>
              </a:rPr>
              <a:t>Injection kicker KFA45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Repeated trips since Wednesday due to 1 faulty module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Maximum voltage of KFA45 in this situation limited to 240 kV, while several beams were using up to 280 kV (in particular </a:t>
            </a:r>
            <a:r>
              <a:rPr lang="en-US" sz="2000" dirty="0">
                <a:solidFill>
                  <a:srgbClr val="FFC000"/>
                </a:solidFill>
              </a:rPr>
              <a:t>AD and TOF</a:t>
            </a:r>
            <a:r>
              <a:rPr lang="en-US" sz="2000" dirty="0">
                <a:solidFill>
                  <a:srgbClr val="002060"/>
                </a:solidFill>
              </a:rPr>
              <a:t>) </a:t>
            </a:r>
            <a:r>
              <a:rPr lang="en-US" sz="2000" dirty="0">
                <a:solidFill>
                  <a:srgbClr val="002060"/>
                </a:solidFill>
                <a:sym typeface="Wingdings" pitchFamily="2" charset="2"/>
              </a:rPr>
              <a:t> injection settings modified to compensate for missing kick strength</a:t>
            </a:r>
            <a:endParaRPr lang="en-US" sz="2000" dirty="0">
              <a:solidFill>
                <a:srgbClr val="002060"/>
              </a:solidFill>
            </a:endParaRP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Several interventions since Thursday; </a:t>
            </a:r>
            <a:r>
              <a:rPr lang="en-US" sz="2000" dirty="0">
                <a:solidFill>
                  <a:schemeClr val="accent6"/>
                </a:solidFill>
              </a:rPr>
              <a:t>module 1 back in operation since Tuesday morning</a:t>
            </a: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FF0000"/>
                </a:solidFill>
              </a:rPr>
              <a:t>Extraction kicker BFA09</a:t>
            </a:r>
            <a:r>
              <a:rPr lang="en-US" sz="2000" dirty="0">
                <a:solidFill>
                  <a:srgbClr val="002060"/>
                </a:solidFill>
              </a:rPr>
              <a:t> (affecting </a:t>
            </a:r>
            <a:r>
              <a:rPr lang="en-US" sz="2000" dirty="0">
                <a:solidFill>
                  <a:srgbClr val="FFC000"/>
                </a:solidFill>
              </a:rPr>
              <a:t>MTE beam </a:t>
            </a:r>
            <a:r>
              <a:rPr lang="en-US" sz="2000" dirty="0">
                <a:solidFill>
                  <a:srgbClr val="002060"/>
                </a:solidFill>
              </a:rPr>
              <a:t>to SPS)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Tripped Friday evening and again on Saturday morning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Required both times the intervention of the SY-ABT specialist (resistor exchange; </a:t>
            </a:r>
            <a:r>
              <a:rPr lang="en-US" sz="2000" dirty="0">
                <a:solidFill>
                  <a:srgbClr val="FF0000"/>
                </a:solidFill>
              </a:rPr>
              <a:t>2h downtime</a:t>
            </a:r>
            <a:r>
              <a:rPr lang="en-US" sz="2000" dirty="0">
                <a:solidFill>
                  <a:srgbClr val="002060"/>
                </a:solidFill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FF0000"/>
                </a:solidFill>
              </a:rPr>
              <a:t>PSB issue with Ring 2 trim coil (open circuit) of main extraction bend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PSB magnet intervention on Friday evening (BHZ15L1) </a:t>
            </a:r>
            <a:r>
              <a:rPr lang="en-US" sz="2000" dirty="0">
                <a:solidFill>
                  <a:srgbClr val="002060"/>
                </a:solidFill>
                <a:sym typeface="Wingdings" pitchFamily="2" charset="2"/>
              </a:rPr>
              <a:t> shunt R2 trim coil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FFC000"/>
                </a:solidFill>
              </a:rPr>
              <a:t>MTE and TOF beams </a:t>
            </a:r>
            <a:r>
              <a:rPr lang="en-US" sz="2000" dirty="0">
                <a:solidFill>
                  <a:srgbClr val="002060"/>
                </a:solidFill>
              </a:rPr>
              <a:t>were strongly affected, but nightshift crew corrected the position and angle at extraction on ring 2 and recovered operational beams</a:t>
            </a:r>
          </a:p>
          <a:p>
            <a:pPr marL="838200" lvl="1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2060"/>
                </a:solidFill>
              </a:rPr>
              <a:t>Additional access Tuesday at 13h showed that R2 magnet shim has moved outside aperture </a:t>
            </a:r>
            <a:r>
              <a:rPr lang="en-US" sz="2000" dirty="0">
                <a:solidFill>
                  <a:srgbClr val="002060"/>
                </a:solidFill>
                <a:sym typeface="Wingdings" pitchFamily="2" charset="2"/>
              </a:rPr>
              <a:t> fixed back in place to avoid potential damage to vacuum chamber  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2 x 8h downtime</a:t>
            </a: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739547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N_TOF – FTN MD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76446"/>
            <a:ext cx="10515600" cy="5100517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New quad scan performed and </a:t>
            </a:r>
            <a:r>
              <a:rPr lang="en-US" sz="2400" b="1" dirty="0">
                <a:sym typeface="Wingdings" pitchFamily="2" charset="2"/>
              </a:rPr>
              <a:t>measurements of initial conditions in ring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Allowed to </a:t>
            </a:r>
            <a:r>
              <a:rPr lang="en-US" sz="2400" b="1" dirty="0">
                <a:sym typeface="Wingdings" pitchFamily="2" charset="2"/>
              </a:rPr>
              <a:t>compute both dispersion and transverse Twiss parameters</a:t>
            </a: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6"/>
                </a:solidFill>
                <a:sym typeface="Wingdings" pitchFamily="2" charset="2"/>
              </a:rPr>
              <a:t>Close to simulated optics 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0" lvl="1" indent="0">
              <a:spcBef>
                <a:spcPts val="0"/>
              </a:spcBef>
              <a:buNone/>
            </a:pPr>
            <a:endParaRPr lang="en-US" sz="2400" dirty="0">
              <a:sym typeface="Wingdings" pitchFamily="2" charset="2"/>
            </a:endParaRPr>
          </a:p>
          <a:p>
            <a:pPr marL="0" lvl="1" indent="0">
              <a:spcBef>
                <a:spcPts val="0"/>
              </a:spcBef>
              <a:buNone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Finish </a:t>
            </a:r>
            <a:r>
              <a:rPr lang="en-US" sz="2400" b="1" dirty="0">
                <a:sym typeface="Wingdings" pitchFamily="2" charset="2"/>
              </a:rPr>
              <a:t>2</a:t>
            </a:r>
            <a:r>
              <a:rPr lang="en-US" sz="2400" b="1" baseline="30000" dirty="0">
                <a:sym typeface="Wingdings" pitchFamily="2" charset="2"/>
              </a:rPr>
              <a:t>nd</a:t>
            </a:r>
            <a:r>
              <a:rPr lang="en-US" sz="2400" b="1" dirty="0">
                <a:sym typeface="Wingdings" pitchFamily="2" charset="2"/>
              </a:rPr>
              <a:t> part of MD next Tuesday morning</a:t>
            </a:r>
          </a:p>
          <a:p>
            <a:pPr marL="853439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Plug in new optics and check predicted beam size</a:t>
            </a:r>
          </a:p>
          <a:p>
            <a:pPr marL="853439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Important dependence on PS machine settings like working point etc.   would be nice to perform a sensitivity scan with different ring settings</a:t>
            </a:r>
          </a:p>
          <a:p>
            <a:pPr>
              <a:spcBef>
                <a:spcPts val="0"/>
              </a:spcBef>
            </a:pP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3C8AB9-B443-674C-B882-0C11A3FC0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20" y="2423030"/>
            <a:ext cx="5997668" cy="22131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664A0D-56F1-E144-9D71-1F843732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403" y="2423030"/>
            <a:ext cx="6096000" cy="221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5680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EAST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76446"/>
            <a:ext cx="10515600" cy="5100517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Intensity delivered to secondary areas dependent on </a:t>
            </a:r>
            <a:r>
              <a:rPr lang="en-US" sz="2400" dirty="0" err="1">
                <a:sym typeface="Wingdings" pitchFamily="2" charset="2"/>
              </a:rPr>
              <a:t>supercycle</a:t>
            </a:r>
            <a:r>
              <a:rPr lang="en-US" sz="2400" dirty="0">
                <a:sym typeface="Wingdings" pitchFamily="2" charset="2"/>
              </a:rPr>
              <a:t> composition</a:t>
            </a: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Need to investigate underlying reason and try to correct</a:t>
            </a: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endParaRPr lang="en-US" sz="2400" dirty="0">
              <a:sym typeface="Wingdings" pitchFamily="2" charset="2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Asked for </a:t>
            </a:r>
            <a:r>
              <a:rPr lang="en-US" sz="2400" b="1" dirty="0">
                <a:sym typeface="Wingdings" pitchFamily="2" charset="2"/>
              </a:rPr>
              <a:t>new EAST_DUMP destination </a:t>
            </a:r>
            <a:r>
              <a:rPr lang="en-US" sz="2400" dirty="0">
                <a:sym typeface="Wingdings" pitchFamily="2" charset="2"/>
              </a:rPr>
              <a:t>in MTG</a:t>
            </a:r>
          </a:p>
          <a:p>
            <a:pPr marL="853439" lvl="2" indent="-342900">
              <a:spcBef>
                <a:spcPts val="0"/>
              </a:spcBef>
              <a:buFont typeface="Wingdings" pitchFamily="2" charset="2"/>
              <a:buChar char="Ø"/>
            </a:pPr>
            <a:r>
              <a:rPr lang="en-US" sz="2400" dirty="0">
                <a:sym typeface="Wingdings" pitchFamily="2" charset="2"/>
              </a:rPr>
              <a:t>Will allow to reconfigure F61.BHZ01 as multi-ppm by destination </a:t>
            </a:r>
          </a:p>
          <a:p>
            <a:pPr>
              <a:spcBef>
                <a:spcPts val="0"/>
              </a:spcBef>
            </a:pP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7CE145-2EAD-0542-BAC9-5667111C6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2035"/>
            <a:ext cx="12192000" cy="241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1793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6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275070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Status of operational beams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07EE07-7306-1A4A-A667-D3F129DBC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513462"/>
              </p:ext>
            </p:extLst>
          </p:nvPr>
        </p:nvGraphicFramePr>
        <p:xfrm>
          <a:off x="290287" y="877749"/>
          <a:ext cx="11611425" cy="5278120"/>
        </p:xfrm>
        <a:graphic>
          <a:graphicData uri="http://schemas.openxmlformats.org/drawingml/2006/table">
            <a:tbl>
              <a:tblPr firstRow="1" bandRow="1"/>
              <a:tblGrid>
                <a:gridCol w="337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SFTPRO (</a:t>
                      </a:r>
                      <a:r>
                        <a:rPr lang="en-GB" sz="1600" dirty="0"/>
                        <a:t>MTE </a:t>
                      </a:r>
                      <a:r>
                        <a:rPr sz="1600" dirty="0"/>
                        <a:t>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1" dirty="0"/>
                        <a:t>Up to ~</a:t>
                      </a:r>
                      <a:r>
                        <a:rPr lang="en-GB" sz="1600" b="1" dirty="0"/>
                        <a:t>2 </a:t>
                      </a:r>
                      <a:r>
                        <a:rPr sz="1600" b="1" dirty="0"/>
                        <a:t>∙ 10</a:t>
                      </a:r>
                      <a:r>
                        <a:rPr sz="1600" b="1" baseline="30000" dirty="0"/>
                        <a:t>1</a:t>
                      </a:r>
                      <a:r>
                        <a:rPr lang="en-GB" sz="1600" b="1" baseline="30000" dirty="0"/>
                        <a:t>3</a:t>
                      </a:r>
                      <a:r>
                        <a:rPr sz="1600" b="1" dirty="0"/>
                        <a:t> p</a:t>
                      </a:r>
                      <a:r>
                        <a:rPr lang="en-US" sz="1600" b="1" dirty="0"/>
                        <a:t>/</a:t>
                      </a:r>
                      <a:r>
                        <a:rPr sz="1600" b="1" dirty="0"/>
                        <a:t>p</a:t>
                      </a:r>
                      <a:r>
                        <a:rPr sz="1600" b="0" dirty="0"/>
                        <a:t> delivered to SPS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sz="1600" dirty="0"/>
                        <a:t>1.</a:t>
                      </a:r>
                      <a:r>
                        <a:rPr lang="en-US" sz="1600" dirty="0"/>
                        <a:t>55</a:t>
                      </a:r>
                      <a:r>
                        <a:rPr sz="1600" dirty="0"/>
                        <a:t> ∙ 10</a:t>
                      </a:r>
                      <a:r>
                        <a:rPr sz="1600" baseline="30000" dirty="0"/>
                        <a:t>13</a:t>
                      </a:r>
                      <a:r>
                        <a:rPr sz="1600" dirty="0"/>
                        <a:t> 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0" dirty="0"/>
                        <a:t>Delivered at </a:t>
                      </a:r>
                      <a:r>
                        <a:rPr lang="en-US" sz="1600" b="1" dirty="0"/>
                        <a:t>8.5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12</a:t>
                      </a:r>
                      <a:r>
                        <a:rPr lang="en-GB" sz="1600" b="1" dirty="0"/>
                        <a:t> p/b with pre-LS2 optics</a:t>
                      </a:r>
                      <a:endParaRPr lang="en-CH"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Operational /</a:t>
                      </a:r>
                    </a:p>
                    <a:p>
                      <a:pPr>
                        <a:defRPr sz="1800"/>
                      </a:pPr>
                      <a:r>
                        <a:rPr sz="1600" dirty="0"/>
                        <a:t>Setup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Extraction up to </a:t>
                      </a:r>
                      <a:r>
                        <a:rPr lang="en-US" sz="1600" b="1" dirty="0"/>
                        <a:t>60e10 p/p </a:t>
                      </a:r>
                      <a:r>
                        <a:rPr lang="en-US" sz="1600" dirty="0"/>
                        <a:t>to EAST dump, T8 (slow and fast), T9 and T10/11</a:t>
                      </a:r>
                    </a:p>
                    <a:p>
                      <a:pPr>
                        <a:defRPr sz="1800"/>
                      </a:pPr>
                      <a:r>
                        <a:rPr lang="en-US" sz="1600" dirty="0"/>
                        <a:t>Started setup of </a:t>
                      </a:r>
                      <a:r>
                        <a:rPr lang="en-US" sz="1600" b="1" dirty="0"/>
                        <a:t>fast extracted ions </a:t>
                      </a:r>
                      <a:r>
                        <a:rPr lang="en-US" sz="1600" dirty="0"/>
                        <a:t>to EAST dump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LHCPROBE,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LHC25 (72b)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Polished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ppb</a:t>
                      </a:r>
                      <a:r>
                        <a:rPr lang="en-US" sz="1600" dirty="0"/>
                        <a:t>; set up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up to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&gt; </a:t>
                      </a:r>
                      <a:r>
                        <a:rPr sz="1600" b="1" dirty="0"/>
                        <a:t>2</a:t>
                      </a:r>
                      <a:r>
                        <a:rPr lang="en-US" sz="1600" b="1" dirty="0"/>
                        <a:t>.6</a:t>
                      </a:r>
                      <a:r>
                        <a:rPr sz="1600" b="1" dirty="0"/>
                        <a:t> ∙ 10</a:t>
                      </a:r>
                      <a:r>
                        <a:rPr sz="1600" b="1" baseline="30000" dirty="0"/>
                        <a:t>11</a:t>
                      </a:r>
                      <a:r>
                        <a:rPr sz="1600" b="1" dirty="0"/>
                        <a:t> p</a:t>
                      </a:r>
                      <a:r>
                        <a:rPr lang="en-US" sz="1600" b="1" dirty="0"/>
                        <a:t>/</a:t>
                      </a:r>
                      <a:r>
                        <a:rPr sz="1600" b="1" dirty="0"/>
                        <a:t>b</a:t>
                      </a:r>
                    </a:p>
                    <a:p>
                      <a:pPr>
                        <a:defRPr sz="1800" b="1"/>
                      </a:pPr>
                      <a:r>
                        <a:rPr sz="1600" dirty="0">
                          <a:latin typeface="Symbol" panose="05050102010706020507" pitchFamily="18" charset="2"/>
                          <a:cs typeface="Syastro" panose="00000400000000000000" pitchFamily="2" charset="0"/>
                        </a:rPr>
                        <a:t>e</a:t>
                      </a:r>
                      <a:r>
                        <a:rPr sz="1600" baseline="-25000" dirty="0"/>
                        <a:t>h</a:t>
                      </a:r>
                      <a:r>
                        <a:rPr sz="1600" b="0" dirty="0"/>
                        <a:t> </a:t>
                      </a:r>
                      <a:r>
                        <a:rPr lang="en-US" sz="1600" b="0" dirty="0"/>
                        <a:t>/ 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600" baseline="-25000" dirty="0" err="1"/>
                        <a:t>v</a:t>
                      </a:r>
                      <a:r>
                        <a:rPr lang="en-GB" sz="1600" b="0" dirty="0"/>
                        <a:t> </a:t>
                      </a:r>
                      <a:r>
                        <a:rPr lang="en-US" sz="1600" b="0" dirty="0"/>
                        <a:t>(FT</a:t>
                      </a:r>
                      <a:r>
                        <a:rPr sz="1600" b="0" dirty="0"/>
                        <a:t>) </a:t>
                      </a:r>
                      <a:r>
                        <a:rPr sz="1600" dirty="0"/>
                        <a:t>≈ </a:t>
                      </a:r>
                      <a:r>
                        <a:rPr lang="en-US" sz="1600" dirty="0"/>
                        <a:t>1.2 / 1.1</a:t>
                      </a:r>
                      <a:r>
                        <a:rPr sz="1600" dirty="0"/>
                        <a:t> mm </a:t>
                      </a:r>
                      <a:r>
                        <a:rPr sz="1600" dirty="0" err="1"/>
                        <a:t>mrad</a:t>
                      </a:r>
                      <a:r>
                        <a:rPr lang="en-US" sz="1600" dirty="0"/>
                        <a:t> (for 1.3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p/b)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0" dirty="0"/>
                        <a:t>LHC25 (12</a:t>
                      </a:r>
                      <a:r>
                        <a:rPr lang="en-GB" sz="1600" b="0" dirty="0"/>
                        <a:t> to 48b</a:t>
                      </a:r>
                      <a:r>
                        <a:rPr sz="1600" b="0" dirty="0"/>
                        <a:t>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2</a:t>
                      </a:r>
                      <a:r>
                        <a:rPr sz="1600" b="0" dirty="0"/>
                        <a:t> </a:t>
                      </a:r>
                      <a:r>
                        <a:rPr lang="en-US" sz="1600" b="0" dirty="0"/>
                        <a:t>BP cycle; settings synchronized with LHC25 high intensity variant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Available</a:t>
                      </a:r>
                      <a:r>
                        <a:rPr sz="1600" dirty="0"/>
                        <a:t> </a:t>
                      </a:r>
                      <a:r>
                        <a:rPr sz="1600" b="1" dirty="0"/>
                        <a:t>up to 1.</a:t>
                      </a:r>
                      <a:r>
                        <a:rPr lang="en-US" sz="1600" b="1" dirty="0"/>
                        <a:t>6</a:t>
                      </a:r>
                      <a:r>
                        <a:rPr sz="1600" b="1" dirty="0"/>
                        <a:t> ∙ 10</a:t>
                      </a:r>
                      <a:r>
                        <a:rPr sz="1600" b="1" baseline="30000" dirty="0"/>
                        <a:t>11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p/</a:t>
                      </a:r>
                      <a:r>
                        <a:rPr sz="1600" b="1" dirty="0"/>
                        <a:t>b</a:t>
                      </a:r>
                      <a:r>
                        <a:rPr lang="en-GB" sz="1600" b="1" dirty="0"/>
                        <a:t> </a:t>
                      </a:r>
                      <a:r>
                        <a:rPr lang="en-GB" sz="1600" dirty="0"/>
                        <a:t>(3 BP cycle)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0" dirty="0"/>
                        <a:t>3 ∙ 10</a:t>
                      </a:r>
                      <a:r>
                        <a:rPr sz="1600" b="0" baseline="30000" dirty="0"/>
                        <a:t>11</a:t>
                      </a:r>
                      <a:r>
                        <a:rPr sz="1600" b="0" dirty="0"/>
                        <a:t> p</a:t>
                      </a:r>
                      <a:r>
                        <a:rPr lang="en-US" sz="1600" b="0" dirty="0"/>
                        <a:t>/</a:t>
                      </a:r>
                      <a:r>
                        <a:rPr sz="1600" b="0" dirty="0"/>
                        <a:t>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42046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Ion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35120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EARLY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Setup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~1.5 </a:t>
                      </a:r>
                      <a:r>
                        <a:rPr lang="en-CH" sz="1600" dirty="0"/>
                        <a:t>∙ 10</a:t>
                      </a:r>
                      <a:r>
                        <a:rPr lang="en-CH" sz="1600" baseline="30000" dirty="0"/>
                        <a:t>10</a:t>
                      </a:r>
                      <a:r>
                        <a:rPr lang="en-GB" sz="1600" dirty="0"/>
                        <a:t> p/p, </a:t>
                      </a:r>
                      <a:r>
                        <a:rPr lang="en-GB" sz="1600" b="1" dirty="0"/>
                        <a:t>fine-tuning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1328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NOMINAL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Operational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8 </a:t>
                      </a:r>
                      <a:r>
                        <a:rPr lang="en-CH" sz="1600" dirty="0"/>
                        <a:t>∙ </a:t>
                      </a:r>
                      <a:r>
                        <a:rPr lang="en-CH" sz="1600" b="0" dirty="0"/>
                        <a:t>10</a:t>
                      </a:r>
                      <a:r>
                        <a:rPr lang="en-CH" sz="1600" b="0" baseline="30000" dirty="0"/>
                        <a:t>10</a:t>
                      </a:r>
                      <a:r>
                        <a:rPr lang="en-CH" sz="1600" b="0" dirty="0"/>
                        <a:t> </a:t>
                      </a:r>
                      <a:r>
                        <a:rPr lang="en-GB" sz="1600" b="0" dirty="0"/>
                        <a:t>p/p </a:t>
                      </a:r>
                      <a:r>
                        <a:rPr lang="en-US" sz="1600" b="0" dirty="0"/>
                        <a:t>accelerated, </a:t>
                      </a:r>
                      <a:r>
                        <a:rPr lang="en-US" sz="1600" b="1" dirty="0"/>
                        <a:t>fine-tuning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398167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B4A39D7-A9E4-A949-B7A8-E31C76A0F50E}"/>
              </a:ext>
            </a:extLst>
          </p:cNvPr>
          <p:cNvSpPr/>
          <p:nvPr/>
        </p:nvSpPr>
        <p:spPr>
          <a:xfrm>
            <a:off x="5985031" y="304965"/>
            <a:ext cx="62069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indent="-342900">
              <a:buSzPct val="70000"/>
              <a:buFont typeface="Wingdings" pitchFamily="2" charset="2"/>
              <a:buChar char="Ø"/>
              <a:defRPr sz="1600"/>
            </a:pPr>
            <a:r>
              <a:rPr lang="en-US" sz="2100" b="1" dirty="0">
                <a:sym typeface="Wingdings" pitchFamily="2" charset="2"/>
              </a:rPr>
              <a:t>MD planning for this week (</a:t>
            </a:r>
            <a:r>
              <a:rPr lang="en-US" sz="2100" b="1" dirty="0">
                <a:sym typeface="Wingdings" pitchFamily="2" charset="2"/>
                <a:hlinkClick r:id="rId3"/>
              </a:rPr>
              <a:t>link</a:t>
            </a:r>
            <a:r>
              <a:rPr lang="en-US" sz="2100" b="1" dirty="0"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472225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dirty="0"/>
              <a:t>PS </a:t>
            </a:r>
            <a:r>
              <a:rPr lang="en-US" dirty="0"/>
              <a:t>Coordinat</a:t>
            </a:r>
            <a:r>
              <a:rPr dirty="0"/>
              <a:t>or </a:t>
            </a:r>
            <a:r>
              <a:rPr lang="en-US" dirty="0"/>
              <a:t>for </a:t>
            </a:r>
            <a:r>
              <a:rPr dirty="0"/>
              <a:t>week </a:t>
            </a:r>
            <a:r>
              <a:rPr lang="fr-CH" dirty="0"/>
              <a:t>40</a:t>
            </a:r>
            <a:r>
              <a:rPr dirty="0"/>
              <a:t> – </a:t>
            </a:r>
            <a:r>
              <a:rPr lang="fr-CH" b="1" dirty="0"/>
              <a:t>Bettina</a:t>
            </a:r>
            <a:r>
              <a:rPr b="1" dirty="0"/>
              <a:t> </a:t>
            </a:r>
            <a:r>
              <a:rPr lang="fr-CH" b="1" dirty="0" err="1"/>
              <a:t>Mikulec</a:t>
            </a:r>
            <a:br>
              <a:rPr lang="fr-CH" b="1" dirty="0"/>
            </a:br>
            <a:r>
              <a:rPr lang="fr-CH" dirty="0"/>
              <a:t>PS </a:t>
            </a:r>
            <a:r>
              <a:rPr lang="fr-CH" dirty="0" err="1"/>
              <a:t>Supervisor</a:t>
            </a:r>
            <a:r>
              <a:rPr lang="fr-CH" dirty="0"/>
              <a:t> for </a:t>
            </a:r>
            <a:r>
              <a:rPr lang="fr-CH" dirty="0" err="1"/>
              <a:t>week</a:t>
            </a:r>
            <a:r>
              <a:rPr lang="fr-CH" dirty="0"/>
              <a:t> 41 – </a:t>
            </a:r>
            <a:r>
              <a:rPr lang="fr-CH" b="1" dirty="0"/>
              <a:t>Alexander </a:t>
            </a:r>
            <a:r>
              <a:rPr lang="fr-CH" b="1" dirty="0" err="1"/>
              <a:t>Huschauer</a:t>
            </a:r>
            <a:br>
              <a:rPr b="1" dirty="0"/>
            </a:br>
            <a:r>
              <a:rPr b="1" dirty="0"/>
              <a:t> </a:t>
            </a:r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7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67928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t>8:45</a:t>
            </a:r>
            <a:r>
              <a:rPr sz="1800"/>
              <a:t> Daily Zoom meeting during beam commissioning</a:t>
            </a:r>
          </a:p>
          <a:p>
            <a:r>
              <a:t>Web address: 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t>Meeting ID : 937 211 4100</a:t>
            </a:r>
          </a:p>
          <a:p>
            <a:r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614</Words>
  <Application>Microsoft Macintosh PowerPoint</Application>
  <PresentationFormat>Widescreen</PresentationFormat>
  <Paragraphs>111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PS Report W40-41</vt:lpstr>
      <vt:lpstr>Accelerator Fault Tracking (AFT)</vt:lpstr>
      <vt:lpstr>Main Issues</vt:lpstr>
      <vt:lpstr>N_TOF – FTN MD</vt:lpstr>
      <vt:lpstr>EAST</vt:lpstr>
      <vt:lpstr>PowerPoint Presentation</vt:lpstr>
      <vt:lpstr>PS Coordinator for week 40 – Bettina Mikulec PS Supervisor for week 41 – Alexander Huschauer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Bettina Mikulec</cp:lastModifiedBy>
  <cp:revision>38</cp:revision>
  <dcterms:modified xsi:type="dcterms:W3CDTF">2021-10-14T08:51:20Z</dcterms:modified>
</cp:coreProperties>
</file>