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67" r:id="rId6"/>
    <p:sldId id="268" r:id="rId7"/>
    <p:sldId id="269" r:id="rId8"/>
    <p:sldId id="270" r:id="rId9"/>
    <p:sldId id="271" r:id="rId10"/>
    <p:sldId id="273" r:id="rId11"/>
    <p:sldId id="276" r:id="rId12"/>
    <p:sldId id="277" r:id="rId13"/>
    <p:sldId id="279" r:id="rId14"/>
    <p:sldId id="278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2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6"/>
          <p:cNvSpPr>
            <a:spLocks noGrp="1"/>
          </p:cNvSpPr>
          <p:nvPr>
            <p:ph type="body"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7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6"/>
          <p:cNvSpPr>
            <a:spLocks noGrp="1"/>
          </p:cNvSpPr>
          <p:nvPr>
            <p:ph type="body"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7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6"/>
          <p:cNvSpPr>
            <a:spLocks noGrp="1"/>
          </p:cNvSpPr>
          <p:nvPr>
            <p:ph type="body"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7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/>
          <p:cNvPicPr/>
          <p:nvPr/>
        </p:nvPicPr>
        <p:blipFill>
          <a:blip r:embed="rId14"/>
          <a:stretch/>
        </p:blipFill>
        <p:spPr bwMode="auto">
          <a:xfrm>
            <a:off x="3312000" y="2181600"/>
            <a:ext cx="2516400" cy="2491200"/>
          </a:xfrm>
          <a:prstGeom prst="rect">
            <a:avLst/>
          </a:prstGeom>
          <a:ln w="1260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400" b="0" strike="noStrike" spc="-1">
                <a:solidFill>
                  <a:srgbClr val="FFFFFF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/>
              <a:buChar char=""/>
              <a:defRPr/>
            </a:pPr>
            <a:r>
              <a:rPr lang="en-US" sz="3200" b="0" strike="noStrike" spc="-1">
                <a:solidFill>
                  <a:srgbClr val="FFFFFF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/>
              <a:buChar char=""/>
              <a:defRPr/>
            </a:pPr>
            <a:r>
              <a:rPr lang="en-US" sz="2800" b="0" strike="noStrike" spc="-1">
                <a:solidFill>
                  <a:srgbClr val="FFFFFF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/>
              <a:buChar char=""/>
              <a:defRPr/>
            </a:pPr>
            <a:r>
              <a:rPr lang="en-US" sz="2400" b="0" strike="noStrike" spc="-1">
                <a:solidFill>
                  <a:srgbClr val="FFFFFF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/>
              <a:buChar char=""/>
              <a:defRPr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solidFill>
                  <a:srgbClr val="FFFFFF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/>
          <p:cNvPicPr/>
          <p:nvPr/>
        </p:nvPicPr>
        <p:blipFill>
          <a:blip r:embed="rId14"/>
          <a:stretch/>
        </p:blipFill>
        <p:spPr bwMode="auto">
          <a:xfrm>
            <a:off x="3312000" y="2181600"/>
            <a:ext cx="2516400" cy="2491200"/>
          </a:xfrm>
          <a:prstGeom prst="rect">
            <a:avLst/>
          </a:prstGeom>
          <a:ln w="12600">
            <a:noFill/>
          </a:ln>
        </p:spPr>
      </p:pic>
      <p:pic>
        <p:nvPicPr>
          <p:cNvPr id="5" name="Image 4"/>
          <p:cNvPicPr/>
          <p:nvPr/>
        </p:nvPicPr>
        <p:blipFill>
          <a:blip r:embed="rId15"/>
          <a:stretch/>
        </p:blipFill>
        <p:spPr bwMode="auto">
          <a:xfrm>
            <a:off x="0" y="6157800"/>
            <a:ext cx="9140400" cy="703440"/>
          </a:xfrm>
          <a:prstGeom prst="rect">
            <a:avLst/>
          </a:prstGeom>
          <a:ln w="1260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/>
          <p:cNvPicPr/>
          <p:nvPr/>
        </p:nvPicPr>
        <p:blipFill>
          <a:blip r:embed="rId14"/>
          <a:stretch/>
        </p:blipFill>
        <p:spPr bwMode="auto">
          <a:xfrm>
            <a:off x="3312000" y="2181600"/>
            <a:ext cx="2516400" cy="2491200"/>
          </a:xfrm>
          <a:prstGeom prst="rect">
            <a:avLst/>
          </a:prstGeom>
          <a:ln w="12600">
            <a:noFill/>
          </a:ln>
        </p:spPr>
      </p:pic>
      <p:pic>
        <p:nvPicPr>
          <p:cNvPr id="5" name="Image 4"/>
          <p:cNvPicPr/>
          <p:nvPr/>
        </p:nvPicPr>
        <p:blipFill>
          <a:blip r:embed="rId15"/>
          <a:stretch/>
        </p:blipFill>
        <p:spPr bwMode="auto">
          <a:xfrm>
            <a:off x="0" y="6157800"/>
            <a:ext cx="9140400" cy="703440"/>
          </a:xfrm>
          <a:prstGeom prst="rect">
            <a:avLst/>
          </a:prstGeom>
          <a:ln w="1260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Use Case: Alice O2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646200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 smtClean="0">
                <a:solidFill>
                  <a:srgbClr val="8897BD"/>
                </a:solidFill>
                <a:ea typeface="Arial"/>
              </a:rPr>
              <a:t>10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" y="1254400"/>
            <a:ext cx="6461760" cy="484632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7200" y="1141553"/>
            <a:ext cx="8226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320">
              <a:lnSpc>
                <a:spcPct val="100000"/>
              </a:lnSpc>
              <a:spcAft>
                <a:spcPts val="720"/>
              </a:spcAft>
              <a:buClr>
                <a:srgbClr val="0055A0"/>
              </a:buClr>
              <a:buSzPct val="80000"/>
              <a:defRPr/>
            </a:pPr>
            <a:r>
              <a:rPr lang="en-US" b="1" spc="-1" dirty="0" smtClean="0">
                <a:solidFill>
                  <a:srgbClr val="0055A0"/>
                </a:solidFill>
                <a:ea typeface="Arial"/>
              </a:rPr>
              <a:t>~30% </a:t>
            </a:r>
            <a:r>
              <a:rPr lang="en-US" b="1" spc="-1" dirty="0">
                <a:solidFill>
                  <a:srgbClr val="0055A0"/>
                </a:solidFill>
                <a:ea typeface="Arial"/>
              </a:rPr>
              <a:t>of the target production </a:t>
            </a:r>
            <a:r>
              <a:rPr lang="en-US" b="1" spc="-1" dirty="0" smtClean="0">
                <a:solidFill>
                  <a:srgbClr val="0055A0"/>
                </a:solidFill>
                <a:ea typeface="Arial"/>
              </a:rPr>
              <a:t>load, ~10% of the cluster capacity</a:t>
            </a:r>
            <a:endParaRPr lang="en-US" spc="-1" dirty="0">
              <a:solidFill>
                <a:srgbClr val="000000"/>
              </a:solidFill>
            </a:endParaRPr>
          </a:p>
        </p:txBody>
      </p:sp>
      <p:sp>
        <p:nvSpPr>
          <p:cNvPr id="15" name="CustomShape 3"/>
          <p:cNvSpPr/>
          <p:nvPr/>
        </p:nvSpPr>
        <p:spPr>
          <a:xfrm>
            <a:off x="5963920" y="1803040"/>
            <a:ext cx="3180080" cy="31381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9600">
              <a:buClr>
                <a:srgbClr val="0055A0"/>
              </a:buClr>
              <a:buSzPct val="80000"/>
            </a:pPr>
            <a:endParaRPr lang="en-US" sz="20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z="20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10+2 </a:t>
            </a: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layout,</a:t>
            </a: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/>
            </a:r>
            <a:b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30GB/s of aggregate throughput (600 streams),</a:t>
            </a:r>
            <a:b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 hour run, 6 data servers</a:t>
            </a:r>
          </a:p>
          <a:p>
            <a:pPr marL="39600">
              <a:buClr>
                <a:srgbClr val="0055A0"/>
              </a:buClr>
              <a:buSzPct val="80000"/>
            </a:pPr>
            <a:endParaRPr lang="en-US" sz="20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Avg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duration: 1127msec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Avg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transfer rate: 1.84GB/s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Transfer rate </a:t>
            </a: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stdev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0.317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Transfer duration </a:t>
            </a: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stdev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272</a:t>
            </a:r>
            <a:endParaRPr lang="en-US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671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Reading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1139400"/>
            <a:ext cx="8223120" cy="48818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Again, the server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on open request tells the client to load the EC plugin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ea typeface="Arial"/>
              </a:rPr>
              <a:t>Static configuration: </a:t>
            </a:r>
            <a:r>
              <a:rPr lang="en-US" sz="2000" b="1" spc="-1" dirty="0" smtClean="0">
                <a:solidFill>
                  <a:srgbClr val="0055A0"/>
                </a:solidFill>
                <a:ea typeface="Arial"/>
              </a:rPr>
              <a:t>number </a:t>
            </a:r>
            <a:r>
              <a:rPr lang="en-US" sz="2000" b="1" spc="-1" dirty="0">
                <a:solidFill>
                  <a:srgbClr val="0055A0"/>
                </a:solidFill>
                <a:ea typeface="Arial"/>
              </a:rPr>
              <a:t>of data and parity chunks, block size</a:t>
            </a:r>
            <a:r>
              <a:rPr lang="en-US" sz="2000" spc="-1" dirty="0">
                <a:solidFill>
                  <a:srgbClr val="0055A0"/>
                </a:solidFill>
                <a:ea typeface="Arial"/>
              </a:rPr>
              <a:t>, </a:t>
            </a:r>
            <a:r>
              <a:rPr lang="en-US" sz="2000" spc="-1" dirty="0" smtClean="0">
                <a:solidFill>
                  <a:srgbClr val="0055A0"/>
                </a:solidFill>
                <a:ea typeface="Arial"/>
              </a:rPr>
              <a:t>etc.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The server needs to provide a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placement group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: this can be obtained through standard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locate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 request (as all stripes use the same file name)</a:t>
            </a:r>
          </a:p>
          <a:p>
            <a:pPr marL="383220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On open client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reads/parses the CD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 of each stripe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Afterwards each chunk locations is known</a:t>
            </a:r>
          </a:p>
          <a:p>
            <a:pPr marL="383220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538696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 smtClean="0">
                <a:solidFill>
                  <a:srgbClr val="8897BD"/>
                </a:solidFill>
                <a:ea typeface="Arial"/>
              </a:rPr>
              <a:t>12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91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Reading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1139400"/>
            <a:ext cx="8223120" cy="48818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There is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no need to reconstruct a block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 for every read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Unless the client needs to do error correction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While streaming the data user can benefit from full performance boost due to striping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In order to verify the checksum the client at minimum needs to read a whole chunk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Reads are translated into respective chunks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Chunks are cached 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until user is accessing data within same block</a:t>
            </a: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538696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 smtClean="0">
                <a:solidFill>
                  <a:srgbClr val="8897BD"/>
                </a:solidFill>
                <a:ea typeface="Arial"/>
              </a:rPr>
              <a:t>11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11560" y="5013176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403648" y="5013176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2195736" y="5013176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987824" y="5013176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971600" y="4797152"/>
            <a:ext cx="24482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8542" y="4581128"/>
            <a:ext cx="74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offset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 bwMode="auto">
          <a:xfrm>
            <a:off x="3419872" y="4581128"/>
            <a:ext cx="813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length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6012160" y="5013176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156176" y="479715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 bwMode="auto">
          <a:xfrm>
            <a:off x="5436096" y="4581128"/>
            <a:ext cx="74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offset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516216" y="4581128"/>
            <a:ext cx="813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22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Final word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1139400"/>
            <a:ext cx="8223120" cy="48818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Limitations</a:t>
            </a: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It is meant for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write once, read many 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use case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Updates are not supported</a:t>
            </a:r>
          </a:p>
          <a:p>
            <a:pPr marL="1297620" lvl="2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When we introduce range cloning this will change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Sparse files are not supported</a:t>
            </a:r>
          </a:p>
          <a:p>
            <a:pPr marL="383220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Server will need a dedicated plug-in so it can generate the special redirect response that triggers EC plug-in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Otherwise it is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compatible with vanilla </a:t>
            </a:r>
            <a:r>
              <a:rPr lang="en-US" sz="2000" b="1" spc="-1" dirty="0" err="1" smtClean="0">
                <a:solidFill>
                  <a:srgbClr val="0055A0"/>
                </a:solidFill>
                <a:latin typeface="Arial"/>
                <a:ea typeface="Arial"/>
              </a:rPr>
              <a:t>XRootD</a:t>
            </a:r>
            <a:endParaRPr lang="en-US" sz="2000" b="1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1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Data reallocation: stripes and chunks are location independent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It is possible to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copy data chunk by chunk with ZIP append</a:t>
            </a:r>
            <a:endParaRPr lang="en-US" sz="2000" b="1" spc="-1" dirty="0" smtClean="0">
              <a:solidFill>
                <a:srgbClr val="0055A0"/>
              </a:solidFill>
              <a:latin typeface="Arial"/>
              <a:ea typeface="Arial"/>
            </a:endParaRP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538696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 smtClean="0">
                <a:solidFill>
                  <a:srgbClr val="8897BD"/>
                </a:solidFill>
                <a:ea typeface="Arial"/>
              </a:rPr>
              <a:t>11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814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444760"/>
            <a:ext cx="8223120" cy="1939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b="0" strike="noStrike" spc="-1" dirty="0" err="1" smtClean="0">
                <a:solidFill>
                  <a:srgbClr val="0055A0"/>
                </a:solidFill>
                <a:latin typeface="Arial"/>
                <a:ea typeface="Arial"/>
              </a:rPr>
              <a:t>XrdCl</a:t>
            </a:r>
            <a:r>
              <a:rPr lang="en-US" sz="4600" b="0" strike="noStrike" spc="-1" dirty="0" smtClean="0">
                <a:solidFill>
                  <a:srgbClr val="0055A0"/>
                </a:solidFill>
                <a:latin typeface="Arial"/>
                <a:ea typeface="Arial"/>
              </a:rPr>
              <a:t> Erasure Coding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ustomShape 4"/>
          <p:cNvSpPr/>
          <p:nvPr/>
        </p:nvSpPr>
        <p:spPr bwMode="auto">
          <a:xfrm>
            <a:off x="8497800" y="6406920"/>
            <a:ext cx="185400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5"/>
          <p:cNvSpPr/>
          <p:nvPr/>
        </p:nvSpPr>
        <p:spPr bwMode="auto">
          <a:xfrm>
            <a:off x="457200" y="1742759"/>
            <a:ext cx="3650760" cy="59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  <a:defRPr/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  <a:ea typeface="Arial"/>
              </a:rPr>
              <a:t>Michal Simon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" name="Picture 2"/>
          <p:cNvPicPr/>
          <p:nvPr/>
        </p:nvPicPr>
        <p:blipFill>
          <a:blip r:embed="rId2"/>
          <a:stretch/>
        </p:blipFill>
        <p:spPr bwMode="auto">
          <a:xfrm>
            <a:off x="6556320" y="4962600"/>
            <a:ext cx="2358720" cy="815400"/>
          </a:xfrm>
          <a:prstGeom prst="rect">
            <a:avLst/>
          </a:prstGeom>
          <a:ln w="1260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Highlights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1139400"/>
            <a:ext cx="8223120" cy="514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We use state of the art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Intel ISAL Reed-Solomon 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implementation 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b="0" strike="noStrike" spc="-1" dirty="0" smtClean="0">
                <a:solidFill>
                  <a:srgbClr val="0055A0"/>
                </a:solidFill>
                <a:latin typeface="Arial"/>
                <a:ea typeface="Arial"/>
              </a:rPr>
              <a:t>The erasure coding plug-in can be </a:t>
            </a:r>
            <a:r>
              <a:rPr lang="en-US" sz="2000" b="1" strike="noStrike" spc="-1" dirty="0" smtClean="0">
                <a:solidFill>
                  <a:srgbClr val="0055A0"/>
                </a:solidFill>
                <a:latin typeface="Arial"/>
                <a:ea typeface="Arial"/>
              </a:rPr>
              <a:t>load on demand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The server can send a special redirect response that will trigger the client to load the EC plug-in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The server configures the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number of data and parity chunks, block size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, etc.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The server needs to provide a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placement group 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with locations that can accommodate data/parity stripes</a:t>
            </a:r>
          </a:p>
          <a:p>
            <a:pPr marL="383220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b="0" strike="noStrike" spc="-1" dirty="0" smtClean="0">
                <a:solidFill>
                  <a:srgbClr val="0055A0"/>
                </a:solidFill>
                <a:latin typeface="Arial"/>
                <a:ea typeface="Arial"/>
              </a:rPr>
              <a:t>ZIP is used for bundling data chunks together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Each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chunk is a separate file within a ZIP archive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b="0" strike="noStrike" spc="-1" dirty="0" smtClean="0">
                <a:solidFill>
                  <a:srgbClr val="0055A0"/>
                </a:solidFill>
                <a:latin typeface="Arial"/>
                <a:ea typeface="Arial"/>
              </a:rPr>
              <a:t>The file header contains information like the </a:t>
            </a:r>
            <a:r>
              <a:rPr lang="en-US" sz="2000" b="1" strike="noStrike" spc="-1" dirty="0" smtClean="0">
                <a:solidFill>
                  <a:srgbClr val="0055A0"/>
                </a:solidFill>
                <a:latin typeface="Arial"/>
                <a:ea typeface="Arial"/>
              </a:rPr>
              <a:t>crc32, size</a:t>
            </a:r>
            <a:r>
              <a:rPr lang="en-US" sz="2000" b="0" strike="noStrike" spc="-1" dirty="0" smtClean="0">
                <a:solidFill>
                  <a:srgbClr val="0055A0"/>
                </a:solidFill>
                <a:latin typeface="Arial"/>
                <a:ea typeface="Arial"/>
              </a:rPr>
              <a:t>, etc.</a:t>
            </a:r>
          </a:p>
          <a:p>
            <a:pPr marL="383220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To calculate the checksums we use either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Intel ISAL crc32 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implementation or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h/w assisted crc32c</a:t>
            </a:r>
            <a:endParaRPr lang="en-US" sz="2000" b="1" strike="noStrike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185400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>
                <a:solidFill>
                  <a:srgbClr val="8897BD"/>
                </a:solidFill>
                <a:ea typeface="Arial"/>
              </a:rPr>
              <a:t>3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041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Writing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1139400"/>
            <a:ext cx="8223120" cy="514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185400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>
                <a:solidFill>
                  <a:srgbClr val="8897BD"/>
                </a:solidFill>
                <a:ea typeface="Arial"/>
              </a:rPr>
              <a:t>4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CustomShape 3"/>
          <p:cNvSpPr/>
          <p:nvPr/>
        </p:nvSpPr>
        <p:spPr bwMode="auto">
          <a:xfrm>
            <a:off x="609600" y="1291800"/>
            <a:ext cx="8138864" cy="514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Client buffers the data until it has a full block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>
                <a:solidFill>
                  <a:srgbClr val="0055A0"/>
                </a:solidFill>
                <a:latin typeface="Arial"/>
                <a:ea typeface="Arial"/>
              </a:rPr>
              <a:t>T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he block is divided into chunks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The chunks are erasure coded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All chunks (data/parity) are </a:t>
            </a:r>
            <a:r>
              <a:rPr lang="en-US" sz="2000" spc="-1" dirty="0" err="1" smtClean="0">
                <a:solidFill>
                  <a:srgbClr val="0055A0"/>
                </a:solidFill>
                <a:latin typeface="Arial"/>
                <a:ea typeface="Arial"/>
              </a:rPr>
              <a:t>checksumed</a:t>
            </a: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endParaRPr lang="en-US" sz="2000" spc="-1" dirty="0">
              <a:solidFill>
                <a:srgbClr val="000000"/>
              </a:solidFill>
              <a:latin typeface="Arial"/>
            </a:endParaRPr>
          </a:p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5616" y="1772816"/>
            <a:ext cx="2016224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1115616" y="2852936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1619672" y="2852936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 bwMode="auto">
          <a:xfrm>
            <a:off x="2123728" y="2852936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2627784" y="2852936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15616" y="4077072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 bwMode="auto">
          <a:xfrm>
            <a:off x="1619672" y="4077072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 bwMode="auto">
          <a:xfrm>
            <a:off x="2123728" y="4077072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2627784" y="4077072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 bwMode="auto">
          <a:xfrm>
            <a:off x="3131840" y="4077072"/>
            <a:ext cx="504056" cy="504056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 bwMode="auto">
          <a:xfrm>
            <a:off x="3635896" y="4077072"/>
            <a:ext cx="504056" cy="504056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1115616" y="5445224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 bwMode="auto">
          <a:xfrm>
            <a:off x="1619672" y="5445224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2123728" y="5445224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2627784" y="5445224"/>
            <a:ext cx="50405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131840" y="5445224"/>
            <a:ext cx="504056" cy="504056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 bwMode="auto">
          <a:xfrm>
            <a:off x="3635896" y="5445224"/>
            <a:ext cx="504056" cy="504056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 bwMode="auto">
          <a:xfrm>
            <a:off x="1115616" y="5229200"/>
            <a:ext cx="504056" cy="216024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 bwMode="auto">
          <a:xfrm>
            <a:off x="1619672" y="5229200"/>
            <a:ext cx="504056" cy="216024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 bwMode="auto">
          <a:xfrm>
            <a:off x="2123728" y="5229200"/>
            <a:ext cx="504056" cy="216024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 bwMode="auto">
          <a:xfrm>
            <a:off x="2627784" y="5229200"/>
            <a:ext cx="504056" cy="216024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 bwMode="auto">
          <a:xfrm>
            <a:off x="3131840" y="5229200"/>
            <a:ext cx="504056" cy="216024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 bwMode="auto">
          <a:xfrm>
            <a:off x="3635896" y="5229200"/>
            <a:ext cx="504056" cy="216024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5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Writing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1139400"/>
            <a:ext cx="8223120" cy="7054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Each stripe is stored in a ZIP archive, each chunk is a separate file within the archive</a:t>
            </a:r>
            <a:endParaRPr lang="en-US" sz="2000" b="1" strike="noStrike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185400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>
                <a:solidFill>
                  <a:srgbClr val="8897BD"/>
                </a:solidFill>
                <a:ea typeface="Arial"/>
              </a:rPr>
              <a:t>5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27584" y="1916832"/>
            <a:ext cx="4680520" cy="41764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99592" y="1988840"/>
            <a:ext cx="4536504" cy="288032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Header: crc32, size, etc.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99592" y="2276872"/>
            <a:ext cx="4536504" cy="648072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FileName.0.0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99592" y="2924944"/>
            <a:ext cx="4536504" cy="288032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Header: crc32, size, etc.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99592" y="3212976"/>
            <a:ext cx="4536504" cy="648072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FileName.1.0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899592" y="3861048"/>
            <a:ext cx="4536504" cy="288032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Header: crc32, size, etc.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899592" y="4149080"/>
            <a:ext cx="4536504" cy="648072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FileName.2.0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899592" y="4797152"/>
            <a:ext cx="4536504" cy="1224136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Central Directory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971600" y="5157192"/>
            <a:ext cx="4392488" cy="288032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Header: crc32, size, offset, name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971600" y="5445224"/>
            <a:ext cx="4392488" cy="288032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Header: crc32, size, offset, name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971600" y="5733256"/>
            <a:ext cx="4392488" cy="288032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Header: crc32, size, offset, name</a:t>
            </a:r>
            <a:endParaRPr lang="en-US" dirty="0"/>
          </a:p>
        </p:txBody>
      </p:sp>
      <p:sp>
        <p:nvSpPr>
          <p:cNvPr id="20" name="CustomShape 3"/>
          <p:cNvSpPr/>
          <p:nvPr/>
        </p:nvSpPr>
        <p:spPr bwMode="auto">
          <a:xfrm>
            <a:off x="5724128" y="2420888"/>
            <a:ext cx="3240360" cy="36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Block: 0, Stripe: 0</a:t>
            </a:r>
            <a:endParaRPr lang="en-US" sz="20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CustomShape 3"/>
          <p:cNvSpPr/>
          <p:nvPr/>
        </p:nvSpPr>
        <p:spPr bwMode="auto">
          <a:xfrm>
            <a:off x="5724128" y="3356992"/>
            <a:ext cx="3240360" cy="36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Block: 1, Stripe: 0</a:t>
            </a:r>
            <a:endParaRPr lang="en-US" sz="20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CustomShape 3"/>
          <p:cNvSpPr/>
          <p:nvPr/>
        </p:nvSpPr>
        <p:spPr bwMode="auto">
          <a:xfrm>
            <a:off x="5724128" y="4221088"/>
            <a:ext cx="3240360" cy="36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Block: 2, Stripe: 0</a:t>
            </a:r>
            <a:endParaRPr lang="en-US" sz="20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284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Writing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1139400"/>
            <a:ext cx="8223120" cy="48818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If the placement group has more locations than the number of data and parity stripes (&gt; n + m) we choose locations randomly for each block (uniform distribution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)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4+2 with 8 locations:</a:t>
            </a: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1" strike="noStrike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1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1" strike="noStrike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1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1" strike="noStrike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1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1" strike="noStrike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1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Allows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to recover errors on write at spare locations</a:t>
            </a:r>
            <a:endParaRPr lang="en-US" sz="2000" b="1" strike="noStrike" spc="-1" dirty="0" smtClean="0">
              <a:solidFill>
                <a:srgbClr val="0055A0"/>
              </a:solidFill>
              <a:latin typeface="Arial"/>
              <a:ea typeface="Arial"/>
            </a:endParaRP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185400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>
                <a:solidFill>
                  <a:srgbClr val="8897BD"/>
                </a:solidFill>
                <a:ea typeface="Arial"/>
              </a:rPr>
              <a:t>6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3264" y="2708920"/>
            <a:ext cx="914400" cy="27363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 bwMode="auto">
          <a:xfrm>
            <a:off x="1641376" y="2708920"/>
            <a:ext cx="914400" cy="27363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 bwMode="auto">
          <a:xfrm>
            <a:off x="2649488" y="2708920"/>
            <a:ext cx="914400" cy="27363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3657600" y="2708920"/>
            <a:ext cx="914400" cy="27363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 bwMode="auto">
          <a:xfrm>
            <a:off x="4665712" y="2708920"/>
            <a:ext cx="914400" cy="27363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5673824" y="2708920"/>
            <a:ext cx="914400" cy="27363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6681936" y="2708920"/>
            <a:ext cx="914400" cy="27363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7690048" y="2708920"/>
            <a:ext cx="914400" cy="27363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83568" y="2780928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2699792" y="2780928"/>
            <a:ext cx="792088" cy="792088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Parity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3707904" y="2780928"/>
            <a:ext cx="792088" cy="792088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Parity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 bwMode="auto">
          <a:xfrm>
            <a:off x="4716016" y="2780928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6732240" y="2780928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7740352" y="2780928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1691680" y="3645024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 bwMode="auto">
          <a:xfrm>
            <a:off x="683568" y="3645024"/>
            <a:ext cx="792088" cy="792088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Parity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 bwMode="auto">
          <a:xfrm>
            <a:off x="2699792" y="3645024"/>
            <a:ext cx="792088" cy="792088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Parity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4716016" y="3645024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 bwMode="auto">
          <a:xfrm>
            <a:off x="5724128" y="3645024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 bwMode="auto">
          <a:xfrm>
            <a:off x="6732240" y="3645024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6732240" y="4509120"/>
            <a:ext cx="792088" cy="792088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Parity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 bwMode="auto">
          <a:xfrm>
            <a:off x="4716016" y="4509120"/>
            <a:ext cx="792088" cy="792088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Parity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 bwMode="auto">
          <a:xfrm>
            <a:off x="1691680" y="4509120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2699792" y="4509120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 bwMode="auto">
          <a:xfrm>
            <a:off x="3707904" y="4509120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 bwMode="auto">
          <a:xfrm>
            <a:off x="7740352" y="4509120"/>
            <a:ext cx="792088" cy="792088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57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Use Case: Alice O2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1139400"/>
            <a:ext cx="8223120" cy="48818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2000 sources, each generating a new 2GB file (Time Frame) every 40s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Every 20ms 2GB file written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Aggregate throughput of </a:t>
            </a: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100GB/s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b="1" spc="-1" dirty="0" smtClean="0">
                <a:solidFill>
                  <a:srgbClr val="0055A0"/>
                </a:solidFill>
                <a:latin typeface="Arial"/>
                <a:ea typeface="Arial"/>
              </a:rPr>
              <a:t>40s hard deadline 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to transfer the file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 smtClean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  <a:ea typeface="Arial"/>
              </a:rPr>
              <a:t>Transfer data directly from Alice P2 to EOS in CERN CC</a:t>
            </a: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185400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>
                <a:solidFill>
                  <a:srgbClr val="8897BD"/>
                </a:solidFill>
                <a:ea typeface="Arial"/>
              </a:rPr>
              <a:t>7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31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Use Case: Alice O2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185400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>
                <a:solidFill>
                  <a:srgbClr val="8897BD"/>
                </a:solidFill>
                <a:ea typeface="Arial"/>
              </a:rPr>
              <a:t>8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6" y="1232040"/>
            <a:ext cx="6563360" cy="49225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" y="1161873"/>
            <a:ext cx="8226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320">
              <a:lnSpc>
                <a:spcPct val="100000"/>
              </a:lnSpc>
              <a:spcAft>
                <a:spcPts val="720"/>
              </a:spcAft>
              <a:buClr>
                <a:srgbClr val="0055A0"/>
              </a:buClr>
              <a:buSzPct val="80000"/>
              <a:defRPr/>
            </a:pPr>
            <a:r>
              <a:rPr lang="en-US" b="1" spc="-1" dirty="0" smtClean="0">
                <a:solidFill>
                  <a:srgbClr val="0055A0"/>
                </a:solidFill>
                <a:ea typeface="Arial"/>
              </a:rPr>
              <a:t>~</a:t>
            </a:r>
            <a:r>
              <a:rPr lang="en-US" b="1" spc="-1" dirty="0">
                <a:solidFill>
                  <a:srgbClr val="0055A0"/>
                </a:solidFill>
                <a:ea typeface="Arial"/>
              </a:rPr>
              <a:t>10% of the target production </a:t>
            </a:r>
            <a:r>
              <a:rPr lang="en-US" b="1" spc="-1" dirty="0" smtClean="0">
                <a:solidFill>
                  <a:srgbClr val="0055A0"/>
                </a:solidFill>
                <a:ea typeface="Arial"/>
              </a:rPr>
              <a:t>load, ~10% of the cluster capacity</a:t>
            </a:r>
            <a:endParaRPr lang="en-US" spc="-1" dirty="0">
              <a:solidFill>
                <a:srgbClr val="000000"/>
              </a:solidFill>
            </a:endParaRPr>
          </a:p>
        </p:txBody>
      </p:sp>
      <p:sp>
        <p:nvSpPr>
          <p:cNvPr id="11" name="CustomShape 3"/>
          <p:cNvSpPr/>
          <p:nvPr/>
        </p:nvSpPr>
        <p:spPr>
          <a:xfrm>
            <a:off x="5963920" y="1803040"/>
            <a:ext cx="3180080" cy="32101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9600">
              <a:buClr>
                <a:srgbClr val="0055A0"/>
              </a:buClr>
              <a:buSzPct val="80000"/>
            </a:pPr>
            <a:endParaRPr lang="en-US" sz="20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10+2 layout,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10GB/s of aggregate throughput (200 streams),</a:t>
            </a:r>
            <a:b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 hour run, 6 data servers</a:t>
            </a:r>
          </a:p>
          <a:p>
            <a:pPr marL="39600">
              <a:buClr>
                <a:srgbClr val="0055A0"/>
              </a:buClr>
              <a:buSzPct val="80000"/>
            </a:pPr>
            <a:endParaRPr lang="en-US" sz="20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Avg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duration: 974 </a:t>
            </a: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msec</a:t>
            </a:r>
            <a:endParaRPr lang="en-US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Avg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transfer rate: 2.15GB/s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Transfer rate </a:t>
            </a: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stdev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0.418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Transfer duration </a:t>
            </a: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stdev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290</a:t>
            </a:r>
            <a:endParaRPr lang="en-US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508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5182920" y="6402960"/>
            <a:ext cx="289188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233640"/>
            <a:ext cx="8223120" cy="93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4600" spc="-1" dirty="0" smtClean="0">
                <a:solidFill>
                  <a:srgbClr val="0055A0"/>
                </a:solidFill>
                <a:latin typeface="Arial"/>
                <a:ea typeface="Arial"/>
              </a:rPr>
              <a:t>Use Case: Alice O2</a:t>
            </a:r>
            <a:endParaRPr lang="en-US" sz="4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ustomShape 5"/>
          <p:cNvSpPr/>
          <p:nvPr/>
        </p:nvSpPr>
        <p:spPr bwMode="auto">
          <a:xfrm>
            <a:off x="8497800" y="6406920"/>
            <a:ext cx="185400" cy="2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spc="-1" dirty="0">
                <a:solidFill>
                  <a:srgbClr val="8897BD"/>
                </a:solidFill>
                <a:ea typeface="Arial"/>
              </a:rPr>
              <a:t>8</a:t>
            </a:r>
            <a:endParaRPr lang="en-US" dirty="0"/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6408720"/>
            <a:ext cx="2130120" cy="268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1</a:t>
            </a:r>
            <a:r>
              <a:rPr lang="en-US" sz="1200" spc="-1" dirty="0" smtClean="0">
                <a:solidFill>
                  <a:srgbClr val="8897BD"/>
                </a:solidFill>
                <a:latin typeface="Arial"/>
                <a:ea typeface="Arial"/>
              </a:rPr>
              <a:t>5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/</a:t>
            </a: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10/</a:t>
            </a:r>
            <a:r>
              <a:rPr lang="en-US" sz="1200" b="0" strike="noStrike" spc="-1" dirty="0" smtClean="0">
                <a:solidFill>
                  <a:srgbClr val="8897BD"/>
                </a:solidFill>
                <a:latin typeface="Arial"/>
                <a:ea typeface="Arial"/>
              </a:rPr>
              <a:t>2021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" y="1191400"/>
            <a:ext cx="6604000" cy="4953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7200" y="1141553"/>
            <a:ext cx="8226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320">
              <a:lnSpc>
                <a:spcPct val="100000"/>
              </a:lnSpc>
              <a:spcAft>
                <a:spcPts val="720"/>
              </a:spcAft>
              <a:buClr>
                <a:srgbClr val="0055A0"/>
              </a:buClr>
              <a:buSzPct val="80000"/>
              <a:defRPr/>
            </a:pPr>
            <a:r>
              <a:rPr lang="en-US" b="1" spc="-1" dirty="0" smtClean="0">
                <a:solidFill>
                  <a:srgbClr val="0055A0"/>
                </a:solidFill>
                <a:ea typeface="Arial"/>
              </a:rPr>
              <a:t>~20% </a:t>
            </a:r>
            <a:r>
              <a:rPr lang="en-US" b="1" spc="-1" dirty="0">
                <a:solidFill>
                  <a:srgbClr val="0055A0"/>
                </a:solidFill>
                <a:ea typeface="Arial"/>
              </a:rPr>
              <a:t>of the target production </a:t>
            </a:r>
            <a:r>
              <a:rPr lang="en-US" b="1" spc="-1" dirty="0" smtClean="0">
                <a:solidFill>
                  <a:srgbClr val="0055A0"/>
                </a:solidFill>
                <a:ea typeface="Arial"/>
              </a:rPr>
              <a:t>load, ~10% of the cluster capacity</a:t>
            </a:r>
            <a:endParaRPr lang="en-US" spc="-1" dirty="0">
              <a:solidFill>
                <a:srgbClr val="000000"/>
              </a:solidFill>
            </a:endParaRPr>
          </a:p>
        </p:txBody>
      </p:sp>
      <p:sp>
        <p:nvSpPr>
          <p:cNvPr id="14" name="CustomShape 3"/>
          <p:cNvSpPr/>
          <p:nvPr/>
        </p:nvSpPr>
        <p:spPr>
          <a:xfrm>
            <a:off x="5963920" y="1803040"/>
            <a:ext cx="3180080" cy="32821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9600">
              <a:buClr>
                <a:srgbClr val="0055A0"/>
              </a:buClr>
              <a:buSzPct val="80000"/>
            </a:pPr>
            <a:endParaRPr lang="en-US" sz="20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z="20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10+2 </a:t>
            </a: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layout,</a:t>
            </a:r>
            <a:endParaRPr lang="en-US" sz="20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20GB/s of aggregate throughput (400 streams),</a:t>
            </a:r>
            <a:b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r>
              <a:rPr lang="en-US" sz="2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 hour run, 6 data servers</a:t>
            </a:r>
          </a:p>
          <a:p>
            <a:pPr marL="39600">
              <a:buClr>
                <a:srgbClr val="0055A0"/>
              </a:buClr>
              <a:buSzPct val="80000"/>
            </a:pPr>
            <a:endParaRPr lang="en-US" sz="20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Avg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duration: 1063 </a:t>
            </a: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msec</a:t>
            </a:r>
            <a:endParaRPr lang="en-US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Avg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transfer rate: 1.97GB/s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Transfer rate </a:t>
            </a: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stdev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0.400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Transfer duration </a:t>
            </a:r>
            <a:r>
              <a:rPr lang="en-US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stdev</a:t>
            </a:r>
            <a:r>
              <a:rPr lang="en-US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244</a:t>
            </a:r>
            <a:endParaRPr lang="en-US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180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4589</TotalTime>
  <Words>806</Words>
  <Application>Microsoft Macintosh PowerPoint</Application>
  <DocSecurity>0</DocSecurity>
  <PresentationFormat>On-screen Show (4:3)</PresentationFormat>
  <Paragraphs>193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Michal Simon</cp:lastModifiedBy>
  <cp:revision>337</cp:revision>
  <dcterms:modified xsi:type="dcterms:W3CDTF">2021-10-15T05:54:49Z</dcterms:modified>
  <cp:category/>
  <dc:identifier/>
  <cp:contentStatus/>
  <dc:language>en-US</dc:language>
  <cp:version/>
</cp:coreProperties>
</file>