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56" r:id="rId2"/>
    <p:sldId id="393" r:id="rId3"/>
    <p:sldId id="397" r:id="rId4"/>
    <p:sldId id="399" r:id="rId5"/>
    <p:sldId id="400" r:id="rId6"/>
    <p:sldId id="396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1014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B3D9C-ADDE-46E1-954D-C780EADE7E2A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77F0A9-4DA9-4DAB-AFB9-847900D5DB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917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D284A-C9FF-462A-9236-0EF3C7CB6646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C7DBD-2DCF-40F9-BF43-2C69DA8B4A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851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0504D3-12CE-4627-8768-7BA9A2D01E4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931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EP-DT-FS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22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EP-DT-FS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186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EP-DT-FS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128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EP-DT-FS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44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EP-DT-FS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541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EP-DT-FS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786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EP-DT-FS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50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EP-DT-FS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439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EP-DT-FS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724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EP-DT-FS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708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EP-DT-FS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58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R. Guida CERN EP-DT-FS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717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loggifpp.cern.ch/GasSystemSupport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287561" y="1506305"/>
            <a:ext cx="8568878" cy="285376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r>
              <a:rPr lang="en-GB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The gas systems for </a:t>
            </a:r>
          </a:p>
          <a:p>
            <a:r>
              <a:rPr lang="en-GB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the CERN Gamma Irradiation Facility </a:t>
            </a:r>
            <a:br>
              <a:rPr lang="en-GB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</a:br>
            <a:endParaRPr lang="en-GB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86000" y="3861048"/>
            <a:ext cx="8172000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4"/>
          <p:cNvSpPr>
            <a:spLocks noGrp="1" noChangeArrowheads="1"/>
          </p:cNvSpPr>
          <p:nvPr>
            <p:ph type="title"/>
          </p:nvPr>
        </p:nvSpPr>
        <p:spPr>
          <a:xfrm>
            <a:off x="287561" y="4035425"/>
            <a:ext cx="8568878" cy="761727"/>
          </a:xfrm>
          <a:noFill/>
          <a:ln w="12700">
            <a:noFill/>
          </a:ln>
          <a:effectLst/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R. Guida </a:t>
            </a:r>
            <a:b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</a:b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on behalf of the </a:t>
            </a:r>
            <a:r>
              <a:rPr lang="fr-CH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CERN Gas </a:t>
            </a:r>
            <a:r>
              <a:rPr lang="fr-CH" sz="20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Systems</a:t>
            </a:r>
            <a:r>
              <a:rPr lang="fr-CH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Team (EP-DT-FS)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27803" y="827420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dirty="0">
                <a:solidFill>
                  <a:schemeClr val="accent1">
                    <a:lumMod val="50000"/>
                  </a:schemeClr>
                </a:solidFill>
              </a:rPr>
              <a:t>EP-DT</a:t>
            </a:r>
          </a:p>
          <a:p>
            <a:r>
              <a:rPr lang="fr-CH" sz="900" dirty="0">
                <a:solidFill>
                  <a:schemeClr val="accent1">
                    <a:lumMod val="50000"/>
                  </a:schemeClr>
                </a:solidFill>
              </a:rPr>
              <a:t>Detector Technologies</a:t>
            </a:r>
            <a:endParaRPr lang="en-GB" sz="9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211639" y="5237684"/>
            <a:ext cx="6854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GIF</a:t>
            </a:r>
            <a:r>
              <a:rPr lang="fr-CH" sz="1600" dirty="0"/>
              <a:t>++ </a:t>
            </a:r>
            <a:r>
              <a:rPr lang="fr-CH" sz="1600" dirty="0" err="1"/>
              <a:t>users</a:t>
            </a:r>
            <a:r>
              <a:rPr lang="fr-CH" sz="1600" dirty="0"/>
              <a:t> meeting</a:t>
            </a:r>
            <a:r>
              <a:rPr lang="en-GB" sz="1600" dirty="0"/>
              <a:t> , </a:t>
            </a:r>
            <a:r>
              <a:rPr lang="en-GB" sz="1600" dirty="0" smtClean="0"/>
              <a:t>November 16</a:t>
            </a:r>
            <a:r>
              <a:rPr lang="en-GB" sz="1600" dirty="0"/>
              <a:t>, 2021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E447AA-774A-4434-84AC-5883340CA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74C98E-348F-4F22-9A7C-514E00AA3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EP-DT-FS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3E6F82-3D1A-483C-AAA6-36309769B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120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EP-DT-FS</a:t>
            </a:r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331640" y="21382"/>
            <a:ext cx="6480720" cy="649287"/>
          </a:xfrm>
          <a:solidFill>
            <a:srgbClr val="FFFFFF"/>
          </a:solidFill>
          <a:ln w="12700">
            <a:noFill/>
          </a:ln>
          <a:effectLst/>
        </p:spPr>
        <p:txBody>
          <a:bodyPr/>
          <a:lstStyle/>
          <a:p>
            <a:pPr eaLnBrk="1" hangingPunct="1"/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Gas modules at GIF++</a:t>
            </a:r>
          </a:p>
        </p:txBody>
      </p:sp>
      <p:pic>
        <p:nvPicPr>
          <p:cNvPr id="8" name="Picture 2" descr="C:\Users\guidar\Documents\gas system project\students 2013\summer student 2013\logo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39"/>
          <a:stretch/>
        </p:blipFill>
        <p:spPr bwMode="auto">
          <a:xfrm>
            <a:off x="56476" y="57279"/>
            <a:ext cx="824066" cy="8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92488" y="692696"/>
            <a:ext cx="8172000" cy="37824"/>
            <a:chOff x="179512" y="582864"/>
            <a:chExt cx="8820000" cy="3782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01892B-9948-4188-9B5C-DBBDA9896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2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FCE6D71-1763-468C-B2AA-AF49FED382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65" b="22169"/>
          <a:stretch/>
        </p:blipFill>
        <p:spPr>
          <a:xfrm>
            <a:off x="0" y="898918"/>
            <a:ext cx="6022063" cy="222059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52BCB70-4901-46E5-BE1A-CE5F93F52E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9" r="12245"/>
          <a:stretch/>
        </p:blipFill>
        <p:spPr>
          <a:xfrm>
            <a:off x="44136" y="3776706"/>
            <a:ext cx="1762550" cy="196284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0D5851F-D503-4FCD-A77A-693396662AC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261" b="30609"/>
          <a:stretch/>
        </p:blipFill>
        <p:spPr>
          <a:xfrm rot="5400000">
            <a:off x="6401757" y="1334902"/>
            <a:ext cx="2558873" cy="1609875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A6134BCD-4B67-415C-8676-0F8A65B448F1}"/>
              </a:ext>
            </a:extLst>
          </p:cNvPr>
          <p:cNvGrpSpPr/>
          <p:nvPr/>
        </p:nvGrpSpPr>
        <p:grpSpPr>
          <a:xfrm>
            <a:off x="1971897" y="3549158"/>
            <a:ext cx="4904359" cy="2773606"/>
            <a:chOff x="531737" y="3645024"/>
            <a:chExt cx="4904359" cy="2773606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588E15F-CBDD-432F-921F-751CC7E30BF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88837" y="4016667"/>
              <a:ext cx="2744863" cy="2059063"/>
            </a:xfrm>
            <a:prstGeom prst="rect">
              <a:avLst/>
            </a:prstGeom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C07D039-D8FA-43AA-AEB7-382D3C0581FE}"/>
                </a:ext>
              </a:extLst>
            </p:cNvPr>
            <p:cNvGrpSpPr/>
            <p:nvPr/>
          </p:nvGrpSpPr>
          <p:grpSpPr>
            <a:xfrm>
              <a:off x="1763688" y="3645024"/>
              <a:ext cx="2737326" cy="648072"/>
              <a:chOff x="2069389" y="4170566"/>
              <a:chExt cx="2804502" cy="534407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08DC2FF-43D2-4690-A128-DBF2678A2402}"/>
                  </a:ext>
                </a:extLst>
              </p:cNvPr>
              <p:cNvSpPr txBox="1"/>
              <p:nvPr/>
            </p:nvSpPr>
            <p:spPr>
              <a:xfrm>
                <a:off x="2978300" y="4170566"/>
                <a:ext cx="1895591" cy="2791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Mixture distribution</a:t>
                </a:r>
              </a:p>
            </p:txBody>
          </p: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9DF1A11E-9417-4A3E-9836-30B5DDCE1B6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69389" y="4368743"/>
                <a:ext cx="908909" cy="33623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F69891E-58D1-4055-8C0C-5BDCC6D81761}"/>
                </a:ext>
              </a:extLst>
            </p:cNvPr>
            <p:cNvGrpSpPr/>
            <p:nvPr/>
          </p:nvGrpSpPr>
          <p:grpSpPr>
            <a:xfrm>
              <a:off x="1763688" y="3983577"/>
              <a:ext cx="3456384" cy="830997"/>
              <a:chOff x="2077740" y="4170566"/>
              <a:chExt cx="3541209" cy="685249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60F8090-2F52-451D-BB00-8003D8DA7638}"/>
                  </a:ext>
                </a:extLst>
              </p:cNvPr>
              <p:cNvSpPr txBox="1"/>
              <p:nvPr/>
            </p:nvSpPr>
            <p:spPr>
              <a:xfrm>
                <a:off x="2978301" y="4170566"/>
                <a:ext cx="2640648" cy="685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Monitoring of pressure, O2/H2O, temperature, atmospheric pressure</a:t>
                </a: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4D1D4278-2CBA-44C4-97EA-2322F9538B77}"/>
                  </a:ext>
                </a:extLst>
              </p:cNvPr>
              <p:cNvCxnSpPr>
                <a:cxnSpLocks/>
                <a:stCxn id="32" idx="1"/>
              </p:cNvCxnSpPr>
              <p:nvPr/>
            </p:nvCxnSpPr>
            <p:spPr>
              <a:xfrm flipH="1">
                <a:off x="2077740" y="4513191"/>
                <a:ext cx="900561" cy="209501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3BA7FEC-21DF-4051-A34D-AC35D49EDC1D}"/>
                </a:ext>
              </a:extLst>
            </p:cNvPr>
            <p:cNvGrpSpPr/>
            <p:nvPr/>
          </p:nvGrpSpPr>
          <p:grpSpPr>
            <a:xfrm>
              <a:off x="1763689" y="4797152"/>
              <a:ext cx="3672407" cy="830997"/>
              <a:chOff x="2077741" y="4170566"/>
              <a:chExt cx="3762534" cy="685249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7D8CABA-23E4-4F71-9D13-66198CDEF067}"/>
                  </a:ext>
                </a:extLst>
              </p:cNvPr>
              <p:cNvSpPr txBox="1"/>
              <p:nvPr/>
            </p:nvSpPr>
            <p:spPr>
              <a:xfrm>
                <a:off x="2978301" y="4170566"/>
                <a:ext cx="2861974" cy="685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Additional software controlled pressure regulation for very low flow regimes</a:t>
                </a:r>
              </a:p>
            </p:txBody>
          </p: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1B31A320-27C9-4298-B10A-57920C6EA3A9}"/>
                  </a:ext>
                </a:extLst>
              </p:cNvPr>
              <p:cNvCxnSpPr>
                <a:cxnSpLocks/>
                <a:stCxn id="30" idx="1"/>
              </p:cNvCxnSpPr>
              <p:nvPr/>
            </p:nvCxnSpPr>
            <p:spPr>
              <a:xfrm flipH="1">
                <a:off x="2077741" y="4513191"/>
                <a:ext cx="900560" cy="209501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EBFCFC7-0B3F-494F-9E40-47D492E35464}"/>
                </a:ext>
              </a:extLst>
            </p:cNvPr>
            <p:cNvGrpSpPr/>
            <p:nvPr/>
          </p:nvGrpSpPr>
          <p:grpSpPr>
            <a:xfrm>
              <a:off x="1691680" y="5876350"/>
              <a:ext cx="3744416" cy="338553"/>
              <a:chOff x="2003966" y="4380035"/>
              <a:chExt cx="3836310" cy="279175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2D77B5C-7E1D-4F20-AE83-B940C366AF52}"/>
                  </a:ext>
                </a:extLst>
              </p:cNvPr>
              <p:cNvSpPr txBox="1"/>
              <p:nvPr/>
            </p:nvSpPr>
            <p:spPr>
              <a:xfrm>
                <a:off x="2978302" y="4380035"/>
                <a:ext cx="2861974" cy="2791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Gas mixing unit</a:t>
                </a:r>
              </a:p>
            </p:txBody>
          </p: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19C3EF1D-BC11-4525-8ECE-B7BDB2F2E5BF}"/>
                  </a:ext>
                </a:extLst>
              </p:cNvPr>
              <p:cNvCxnSpPr>
                <a:cxnSpLocks/>
                <a:stCxn id="28" idx="1"/>
              </p:cNvCxnSpPr>
              <p:nvPr/>
            </p:nvCxnSpPr>
            <p:spPr>
              <a:xfrm flipH="1" flipV="1">
                <a:off x="2003966" y="4478950"/>
                <a:ext cx="974336" cy="40672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9642DF22-F6B0-41D5-A870-EB6107739FD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90517" y="4339405"/>
            <a:ext cx="2744863" cy="2059063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4B61D4C8-262D-42C7-BADA-AF2E2A514337}"/>
              </a:ext>
            </a:extLst>
          </p:cNvPr>
          <p:cNvGrpSpPr/>
          <p:nvPr/>
        </p:nvGrpSpPr>
        <p:grpSpPr>
          <a:xfrm>
            <a:off x="6655716" y="3541474"/>
            <a:ext cx="2380780" cy="1755455"/>
            <a:chOff x="2108469" y="4280250"/>
            <a:chExt cx="2439206" cy="1447567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904ECFF-7FC3-45B9-9231-7DD0CB7AA69E}"/>
                </a:ext>
              </a:extLst>
            </p:cNvPr>
            <p:cNvSpPr txBox="1"/>
            <p:nvPr/>
          </p:nvSpPr>
          <p:spPr>
            <a:xfrm>
              <a:off x="2108469" y="4280250"/>
              <a:ext cx="2439206" cy="2791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Gas purification cartridges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944F9892-9040-4C54-8908-F78CC52903D3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 flipH="1">
              <a:off x="3159113" y="4559425"/>
              <a:ext cx="168959" cy="1168392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27310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CERN EP-DT-FS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331640" y="21382"/>
            <a:ext cx="6480720" cy="649287"/>
          </a:xfrm>
          <a:solidFill>
            <a:srgbClr val="FFFFFF"/>
          </a:solidFill>
          <a:ln w="12700">
            <a:noFill/>
          </a:ln>
          <a:effectLst/>
        </p:spPr>
        <p:txBody>
          <a:bodyPr/>
          <a:lstStyle/>
          <a:p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Gas modules at GIF++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864" y="788522"/>
            <a:ext cx="9122136" cy="491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dirty="0"/>
              <a:t>The gas systems infrastructure is a key element for successful R&amp;D programs at GIF++</a:t>
            </a:r>
          </a:p>
          <a:p>
            <a:pPr>
              <a:lnSpc>
                <a:spcPct val="120000"/>
              </a:lnSpc>
            </a:pPr>
            <a:r>
              <a:rPr lang="en-GB" dirty="0"/>
              <a:t>New mixing units and gas recirculation modules developed and build</a:t>
            </a:r>
          </a:p>
          <a:p>
            <a:pPr>
              <a:lnSpc>
                <a:spcPct val="120000"/>
              </a:lnSpc>
            </a:pPr>
            <a:r>
              <a:rPr lang="en-GB" dirty="0"/>
              <a:t>For GIF++, Gas team built and it is contacted for maintenance/operation of:</a:t>
            </a:r>
          </a:p>
          <a:p>
            <a:pPr marL="742950" lvl="1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dirty="0"/>
              <a:t>7 gas mixer modules</a:t>
            </a:r>
          </a:p>
          <a:p>
            <a:pPr marL="742950" lvl="1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dirty="0"/>
              <a:t>3 gas recirculation systems (for flow &lt; 50 l/h)</a:t>
            </a:r>
          </a:p>
          <a:p>
            <a:pPr marL="742950" lvl="1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dirty="0">
                <a:solidFill>
                  <a:srgbClr val="FF0000"/>
                </a:solidFill>
              </a:rPr>
              <a:t>1 gas recirculation system (for flow &lt; 200 l/h still to be commissioned)</a:t>
            </a:r>
          </a:p>
          <a:p>
            <a:pPr marL="742950" lvl="1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dirty="0"/>
              <a:t>3 gas humidification modules</a:t>
            </a:r>
          </a:p>
          <a:p>
            <a:pPr marL="742950" lvl="1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dirty="0"/>
              <a:t>1 gas chromatograph</a:t>
            </a:r>
          </a:p>
          <a:p>
            <a:pPr marL="742950" lvl="1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dirty="0"/>
              <a:t>2 infrared analysers</a:t>
            </a:r>
          </a:p>
          <a:p>
            <a:pPr marL="742950" lvl="1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dirty="0"/>
              <a:t>10 O2 and H2O analysers </a:t>
            </a:r>
          </a:p>
          <a:p>
            <a:pPr marL="742950" lvl="1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dirty="0"/>
              <a:t>1 exhaust module </a:t>
            </a:r>
          </a:p>
          <a:p>
            <a:pPr marL="742950" lvl="1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dirty="0"/>
              <a:t>21 gas distribution panels</a:t>
            </a:r>
          </a:p>
          <a:p>
            <a:pPr marL="742950" lvl="1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dirty="0"/>
              <a:t>regeneration of gas cleaning agents (about 10 cartridges)</a:t>
            </a:r>
          </a:p>
          <a:p>
            <a:pPr marL="742950" lvl="1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dirty="0"/>
              <a:t>pipe work</a:t>
            </a:r>
          </a:p>
          <a:p>
            <a:pPr marL="742950" lvl="1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dirty="0"/>
              <a:t>special gas requests (for example nC5H12, HFO, calibration bottles)</a:t>
            </a:r>
          </a:p>
          <a:p>
            <a:pPr marL="742950" lvl="1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dirty="0"/>
              <a:t>development of interlock signals related to specific gas system conditions</a:t>
            </a:r>
          </a:p>
        </p:txBody>
      </p:sp>
      <p:pic>
        <p:nvPicPr>
          <p:cNvPr id="8" name="Picture 2" descr="C:\Users\guidar\Documents\gas system project\students 2013\summer student 2013\logo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39"/>
          <a:stretch/>
        </p:blipFill>
        <p:spPr bwMode="auto">
          <a:xfrm>
            <a:off x="56476" y="57279"/>
            <a:ext cx="824066" cy="8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92488" y="692696"/>
            <a:ext cx="8172000" cy="37824"/>
            <a:chOff x="179512" y="582864"/>
            <a:chExt cx="8820000" cy="3782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01892B-9948-4188-9B5C-DBBDA9896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285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116" y="1644627"/>
            <a:ext cx="6443881" cy="430316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CERN EP-DT-FS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331640" y="21382"/>
            <a:ext cx="6480720" cy="649287"/>
          </a:xfrm>
          <a:solidFill>
            <a:srgbClr val="FFFFFF"/>
          </a:solidFill>
          <a:ln w="12700">
            <a:noFill/>
          </a:ln>
          <a:effectLst/>
        </p:spPr>
        <p:txBody>
          <a:bodyPr/>
          <a:lstStyle/>
          <a:p>
            <a:pPr eaLnBrk="1" hangingPunct="1"/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Summary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864" y="898918"/>
            <a:ext cx="9122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About </a:t>
            </a:r>
            <a:r>
              <a:rPr lang="en-GB" sz="2000" dirty="0" smtClean="0"/>
              <a:t>20 </a:t>
            </a:r>
            <a:r>
              <a:rPr lang="en-GB" sz="2000" dirty="0"/>
              <a:t>interventions over the </a:t>
            </a:r>
            <a:r>
              <a:rPr lang="en-GB" sz="2000" dirty="0" smtClean="0"/>
              <a:t>year</a:t>
            </a:r>
            <a:endParaRPr lang="en-GB" sz="2000" dirty="0"/>
          </a:p>
          <a:p>
            <a:r>
              <a:rPr lang="en-GB" sz="2000" dirty="0" smtClean="0"/>
              <a:t>Probably some </a:t>
            </a:r>
            <a:r>
              <a:rPr lang="en-GB" sz="2000" dirty="0"/>
              <a:t>others not documented</a:t>
            </a:r>
          </a:p>
        </p:txBody>
      </p:sp>
      <p:pic>
        <p:nvPicPr>
          <p:cNvPr id="8" name="Picture 2" descr="C:\Users\guidar\Documents\gas system project\students 2013\summer student 2013\logo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39"/>
          <a:stretch/>
        </p:blipFill>
        <p:spPr bwMode="auto">
          <a:xfrm>
            <a:off x="56476" y="57279"/>
            <a:ext cx="824066" cy="8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92488" y="692696"/>
            <a:ext cx="8172000" cy="37824"/>
            <a:chOff x="179512" y="582864"/>
            <a:chExt cx="8820000" cy="3782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01892B-9948-4188-9B5C-DBBDA9896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4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A9A4C8-83C3-4F88-84B1-EDB34608F26A}"/>
              </a:ext>
            </a:extLst>
          </p:cNvPr>
          <p:cNvSpPr txBox="1"/>
          <p:nvPr/>
        </p:nvSpPr>
        <p:spPr>
          <a:xfrm>
            <a:off x="6620099" y="4725144"/>
            <a:ext cx="2384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Numbers of interventions</a:t>
            </a:r>
          </a:p>
        </p:txBody>
      </p:sp>
    </p:spTree>
    <p:extLst>
      <p:ext uri="{BB962C8B-B14F-4D97-AF65-F5344CB8AC3E}">
        <p14:creationId xmlns:p14="http://schemas.microsoft.com/office/powerpoint/2010/main" val="2799693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R. Guida CERN EP-DT-FS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331640" y="21382"/>
            <a:ext cx="6480720" cy="649287"/>
          </a:xfrm>
          <a:solidFill>
            <a:srgbClr val="FFFFFF"/>
          </a:solidFill>
          <a:ln w="12700">
            <a:noFill/>
          </a:ln>
          <a:effectLst/>
        </p:spPr>
        <p:txBody>
          <a:bodyPr/>
          <a:lstStyle/>
          <a:p>
            <a:pPr eaLnBrk="1" hangingPunct="1"/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Conclusions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864" y="898918"/>
            <a:ext cx="9122136" cy="4413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dirty="0"/>
              <a:t>In conclusion:</a:t>
            </a:r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dirty="0"/>
              <a:t>The GIF++ Gas systems infrastructure is comparable to a medium size experiment. </a:t>
            </a:r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dirty="0"/>
              <a:t>Frequent changes related to the normal R&amp;D activities are particularly demanding</a:t>
            </a:r>
            <a:r>
              <a:rPr lang="en-GB" dirty="0" smtClean="0"/>
              <a:t>.</a:t>
            </a:r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US" dirty="0"/>
              <a:t>Gas </a:t>
            </a:r>
            <a:r>
              <a:rPr lang="en-US"/>
              <a:t>Team </a:t>
            </a:r>
            <a:r>
              <a:rPr lang="en-US" smtClean="0"/>
              <a:t>has </a:t>
            </a:r>
            <a:r>
              <a:rPr lang="en-US"/>
              <a:t>l</a:t>
            </a:r>
            <a:r>
              <a:rPr lang="en-US" smtClean="0"/>
              <a:t>imited resources.</a:t>
            </a:r>
            <a:endParaRPr lang="en-GB" dirty="0" smtClean="0"/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endParaRPr lang="en-US" dirty="0"/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Pending</a:t>
            </a:r>
            <a:r>
              <a:rPr lang="en-GB" dirty="0" smtClean="0">
                <a:sym typeface="Wingdings" panose="05000000000000000000" pitchFamily="2" charset="2"/>
              </a:rPr>
              <a:t>: modification &amp; renewal of TGC mixer to facilitate </a:t>
            </a:r>
            <a:r>
              <a:rPr lang="en-GB" dirty="0">
                <a:sym typeface="Wingdings" panose="05000000000000000000" pitchFamily="2" charset="2"/>
              </a:rPr>
              <a:t>filling </a:t>
            </a:r>
            <a:r>
              <a:rPr lang="en-GB" dirty="0" smtClean="0">
                <a:sym typeface="Wingdings" panose="05000000000000000000" pitchFamily="2" charset="2"/>
              </a:rPr>
              <a:t>with nC5H12</a:t>
            </a:r>
            <a:endParaRPr lang="en-GB" dirty="0"/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endParaRPr lang="en-GB" dirty="0"/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dirty="0"/>
              <a:t>We need to monitor and measure the GIF++ need </a:t>
            </a:r>
            <a:r>
              <a:rPr lang="en-GB" dirty="0">
                <a:sym typeface="Wingdings" panose="05000000000000000000" pitchFamily="2" charset="2"/>
              </a:rPr>
              <a:t> 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	for this reason we request to use the </a:t>
            </a:r>
            <a:r>
              <a:rPr lang="en-GB" dirty="0" err="1">
                <a:sym typeface="Wingdings" panose="05000000000000000000" pitchFamily="2" charset="2"/>
              </a:rPr>
              <a:t>elog</a:t>
            </a:r>
            <a:r>
              <a:rPr lang="en-GB" dirty="0">
                <a:sym typeface="Wingdings" panose="05000000000000000000" pitchFamily="2" charset="2"/>
              </a:rPr>
              <a:t> (tab </a:t>
            </a:r>
            <a:r>
              <a:rPr lang="en-GB" dirty="0" err="1">
                <a:sym typeface="Wingdings" panose="05000000000000000000" pitchFamily="2" charset="2"/>
              </a:rPr>
              <a:t>GasSystemSupport</a:t>
            </a:r>
            <a:r>
              <a:rPr lang="en-GB" dirty="0">
                <a:sym typeface="Wingdings" panose="05000000000000000000" pitchFamily="2" charset="2"/>
              </a:rPr>
              <a:t>)</a:t>
            </a:r>
          </a:p>
          <a:p>
            <a:pPr>
              <a:lnSpc>
                <a:spcPct val="120000"/>
              </a:lnSpc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dirty="0">
                <a:sym typeface="Wingdings" panose="05000000000000000000" pitchFamily="2" charset="2"/>
              </a:rPr>
              <a:t>GIF++ </a:t>
            </a:r>
            <a:r>
              <a:rPr lang="en-GB" dirty="0" err="1">
                <a:sym typeface="Wingdings" panose="05000000000000000000" pitchFamily="2" charset="2"/>
              </a:rPr>
              <a:t>elog</a:t>
            </a:r>
            <a:r>
              <a:rPr lang="en-GB" dirty="0">
                <a:sym typeface="Wingdings" panose="05000000000000000000" pitchFamily="2" charset="2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	From 2014 to December 2020: implementation and maintenance done by Gas team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	December </a:t>
            </a:r>
            <a:r>
              <a:rPr lang="en-GB" dirty="0" smtClean="0">
                <a:sym typeface="Wingdings" panose="05000000000000000000" pitchFamily="2" charset="2"/>
              </a:rPr>
              <a:t>2020/January 2021: </a:t>
            </a:r>
            <a:r>
              <a:rPr lang="en-GB" dirty="0">
                <a:sym typeface="Wingdings" panose="05000000000000000000" pitchFamily="2" charset="2"/>
              </a:rPr>
              <a:t>hand over to GIF team</a:t>
            </a:r>
          </a:p>
        </p:txBody>
      </p:sp>
      <p:pic>
        <p:nvPicPr>
          <p:cNvPr id="8" name="Picture 2" descr="C:\Users\guidar\Documents\gas system project\students 2013\summer student 2013\logo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39"/>
          <a:stretch/>
        </p:blipFill>
        <p:spPr bwMode="auto">
          <a:xfrm>
            <a:off x="56476" y="57279"/>
            <a:ext cx="824066" cy="8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92488" y="692696"/>
            <a:ext cx="8172000" cy="37824"/>
            <a:chOff x="179512" y="582864"/>
            <a:chExt cx="8820000" cy="3782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01892B-9948-4188-9B5C-DBBDA9896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087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EP-DT-FS</a:t>
            </a:r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331640" y="21382"/>
            <a:ext cx="6480720" cy="649287"/>
          </a:xfrm>
          <a:solidFill>
            <a:srgbClr val="FFFFFF"/>
          </a:solidFill>
          <a:ln w="12700">
            <a:noFill/>
          </a:ln>
          <a:effectLst/>
        </p:spPr>
        <p:txBody>
          <a:bodyPr/>
          <a:lstStyle/>
          <a:p>
            <a:pPr eaLnBrk="1" hangingPunct="1"/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Conclusions</a:t>
            </a:r>
          </a:p>
        </p:txBody>
      </p:sp>
      <p:pic>
        <p:nvPicPr>
          <p:cNvPr id="8" name="Picture 2" descr="C:\Users\guidar\Documents\gas system project\students 2013\summer student 2013\logo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39"/>
          <a:stretch/>
        </p:blipFill>
        <p:spPr bwMode="auto">
          <a:xfrm>
            <a:off x="56476" y="57279"/>
            <a:ext cx="824066" cy="8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92488" y="692696"/>
            <a:ext cx="8172000" cy="37824"/>
            <a:chOff x="179512" y="582864"/>
            <a:chExt cx="8820000" cy="3782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01892B-9948-4188-9B5C-DBBDA9896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6</a:t>
            </a:fld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5D236F-26A4-457E-AA34-91E323ADE771}"/>
              </a:ext>
            </a:extLst>
          </p:cNvPr>
          <p:cNvSpPr txBox="1"/>
          <p:nvPr/>
        </p:nvSpPr>
        <p:spPr>
          <a:xfrm>
            <a:off x="21864" y="898918"/>
            <a:ext cx="9122136" cy="80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000" dirty="0"/>
              <a:t>For new needs please check with GIF++ responsible and use dedicated </a:t>
            </a:r>
            <a:r>
              <a:rPr lang="en-GB" sz="2000" dirty="0" err="1"/>
              <a:t>elog</a:t>
            </a:r>
            <a:r>
              <a:rPr lang="en-GB" sz="2000" dirty="0"/>
              <a:t> page to request any intervention (</a:t>
            </a:r>
            <a:r>
              <a:rPr lang="en-GB" sz="2000" dirty="0">
                <a:hlinkClick r:id="rId3"/>
              </a:rPr>
              <a:t>http://eloggifpp.cern.ch/GasSystemSupport/</a:t>
            </a:r>
            <a:r>
              <a:rPr lang="en-GB" sz="2000" dirty="0"/>
              <a:t> 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44824"/>
            <a:ext cx="4572000" cy="36219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4009" y="2852936"/>
            <a:ext cx="4499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realized yesterday that some </a:t>
            </a:r>
            <a:r>
              <a:rPr lang="en-US" dirty="0" err="1" smtClean="0"/>
              <a:t>elogs</a:t>
            </a:r>
            <a:r>
              <a:rPr lang="en-US" dirty="0" smtClean="0"/>
              <a:t> went lost </a:t>
            </a:r>
            <a:r>
              <a:rPr lang="en-GB" dirty="0" smtClean="0"/>
              <a:t>(was it </a:t>
            </a:r>
            <a:r>
              <a:rPr lang="en-US" dirty="0" smtClean="0"/>
              <a:t>when there a problem with </a:t>
            </a:r>
            <a:r>
              <a:rPr lang="en-US" dirty="0" err="1" smtClean="0"/>
              <a:t>elog</a:t>
            </a:r>
            <a:r>
              <a:rPr lang="en-US" dirty="0" smtClean="0"/>
              <a:t>?</a:t>
            </a:r>
            <a:r>
              <a:rPr lang="en-GB" dirty="0"/>
              <a:t> )</a:t>
            </a:r>
            <a:endParaRPr lang="en-US" dirty="0" smtClean="0"/>
          </a:p>
          <a:p>
            <a:r>
              <a:rPr lang="en-US" dirty="0" smtClean="0"/>
              <a:t>We are trying to track back from emails.</a:t>
            </a:r>
          </a:p>
        </p:txBody>
      </p:sp>
    </p:spTree>
    <p:extLst>
      <p:ext uri="{BB962C8B-B14F-4D97-AF65-F5344CB8AC3E}">
        <p14:creationId xmlns:p14="http://schemas.microsoft.com/office/powerpoint/2010/main" val="562064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29898</TotalTime>
  <Words>414</Words>
  <Application>Microsoft Office PowerPoint</Application>
  <PresentationFormat>On-screen Show (4:3)</PresentationFormat>
  <Paragraphs>71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Wingdings</vt:lpstr>
      <vt:lpstr>Office Theme</vt:lpstr>
      <vt:lpstr>R. Guida  on behalf of the CERN Gas Systems Team (EP-DT-FS)</vt:lpstr>
      <vt:lpstr>Gas modules at GIF++</vt:lpstr>
      <vt:lpstr>Gas modules at GIF++</vt:lpstr>
      <vt:lpstr>Summary</vt:lpstr>
      <vt:lpstr>Conclusions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Roberto Guida</dc:creator>
  <cp:lastModifiedBy>Roberto Guida</cp:lastModifiedBy>
  <cp:revision>318</cp:revision>
  <cp:lastPrinted>2016-08-01T15:42:53Z</cp:lastPrinted>
  <dcterms:created xsi:type="dcterms:W3CDTF">2013-10-02T19:40:11Z</dcterms:created>
  <dcterms:modified xsi:type="dcterms:W3CDTF">2021-11-16T10:17:21Z</dcterms:modified>
</cp:coreProperties>
</file>