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3" r:id="rId6"/>
    <p:sldId id="260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4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187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B443-A0AB-4F3A-8A26-2883C3C6D3A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2091-AA83-4BFD-A088-C30C4670B80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80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B443-A0AB-4F3A-8A26-2883C3C6D3A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2091-AA83-4BFD-A088-C30C4670B80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8073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B443-A0AB-4F3A-8A26-2883C3C6D3A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2091-AA83-4BFD-A088-C30C4670B80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6973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B443-A0AB-4F3A-8A26-2883C3C6D3A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2091-AA83-4BFD-A088-C30C4670B80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4482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B443-A0AB-4F3A-8A26-2883C3C6D3A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2091-AA83-4BFD-A088-C30C4670B80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5238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B443-A0AB-4F3A-8A26-2883C3C6D3A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2091-AA83-4BFD-A088-C30C4670B80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975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B443-A0AB-4F3A-8A26-2883C3C6D3A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2091-AA83-4BFD-A088-C30C4670B80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4972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B443-A0AB-4F3A-8A26-2883C3C6D3A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2091-AA83-4BFD-A088-C30C4670B80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916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B443-A0AB-4F3A-8A26-2883C3C6D3A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2091-AA83-4BFD-A088-C30C4670B80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43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B443-A0AB-4F3A-8A26-2883C3C6D3A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2091-AA83-4BFD-A088-C30C4670B80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7081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AB443-A0AB-4F3A-8A26-2883C3C6D3A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C2091-AA83-4BFD-A088-C30C4670B80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6037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B443-A0AB-4F3A-8A26-2883C3C6D3A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C2091-AA83-4BFD-A088-C30C4670B80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2079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ATLAS RPCs@ GIF++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Annual User meeting</a:t>
            </a:r>
            <a:endParaRPr lang="it-IT" dirty="0" smtClean="0"/>
          </a:p>
          <a:p>
            <a:r>
              <a:rPr lang="it-IT" dirty="0" smtClean="0"/>
              <a:t>G. Aielli for the ATLAS RPCs </a:t>
            </a:r>
            <a:endParaRPr lang="it-IT" dirty="0"/>
          </a:p>
          <a:p>
            <a:r>
              <a:rPr lang="it-IT" dirty="0" smtClean="0"/>
              <a:t>University and INFN Roma Tor Vergata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97097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868"/>
            <a:ext cx="10515600" cy="1325563"/>
          </a:xfrm>
        </p:spPr>
        <p:txBody>
          <a:bodyPr/>
          <a:lstStyle/>
          <a:p>
            <a:r>
              <a:rPr lang="it-IT" dirty="0" smtClean="0"/>
              <a:t>ATLAS BIS78 Module 0 in 2021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90246"/>
            <a:ext cx="10515600" cy="5086717"/>
          </a:xfrm>
        </p:spPr>
        <p:txBody>
          <a:bodyPr>
            <a:normAutofit fontScale="92500" lnSpcReduction="10000"/>
          </a:bodyPr>
          <a:lstStyle/>
          <a:p>
            <a:r>
              <a:rPr lang="it-IT" dirty="0" smtClean="0"/>
              <a:t>BIS78 chambers represent a new generation of RPC with respect to the ones installed in ATLAS</a:t>
            </a:r>
          </a:p>
          <a:p>
            <a:r>
              <a:rPr lang="it-IT" dirty="0" smtClean="0"/>
              <a:t>The BIS78 module 0 has been installed at the GIF++ in summer</a:t>
            </a:r>
          </a:p>
          <a:p>
            <a:r>
              <a:rPr lang="it-IT" dirty="0" smtClean="0"/>
              <a:t>It is a triplet detector with 2D readout, strip pitch 26 mm</a:t>
            </a:r>
          </a:p>
          <a:p>
            <a:r>
              <a:rPr lang="it-IT" dirty="0" smtClean="0"/>
              <a:t>Total 318 channels</a:t>
            </a:r>
          </a:p>
          <a:p>
            <a:r>
              <a:rPr lang="it-IT" dirty="0" smtClean="0"/>
              <a:t>Gas gap 1; mm electrodes 1.2 mm surface 180 x 110 cm^2</a:t>
            </a:r>
          </a:p>
          <a:p>
            <a:r>
              <a:rPr lang="it-IT" dirty="0" smtClean="0"/>
              <a:t>FE electronics includes preamp + discriminator chip with LVDS output</a:t>
            </a:r>
          </a:p>
          <a:p>
            <a:pPr lvl="1"/>
            <a:r>
              <a:rPr lang="it-IT" dirty="0" smtClean="0"/>
              <a:t>IHP BiCMOS SiGe technology 1000 e- noise</a:t>
            </a:r>
          </a:p>
          <a:p>
            <a:pPr lvl="1"/>
            <a:r>
              <a:rPr lang="it-IT" dirty="0" smtClean="0"/>
              <a:t>Operated with an equivalent threshold between 6 and 2 pC/count of total charge for MIPS at   &gt; 95% efficiency</a:t>
            </a:r>
          </a:p>
          <a:p>
            <a:r>
              <a:rPr lang="it-IT" dirty="0" smtClean="0"/>
              <a:t>Fully readout with the BIS78 vertical slice made of a set of HPTDC connected to a FPGA capable of self trigger on track, triggerless and external trigger modes</a:t>
            </a:r>
          </a:p>
        </p:txBody>
      </p:sp>
    </p:spTree>
    <p:extLst>
      <p:ext uri="{BB962C8B-B14F-4D97-AF65-F5344CB8AC3E}">
        <p14:creationId xmlns:p14="http://schemas.microsoft.com/office/powerpoint/2010/main" val="3922219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06847"/>
          </a:xfrm>
        </p:spPr>
        <p:txBody>
          <a:bodyPr/>
          <a:lstStyle/>
          <a:p>
            <a:r>
              <a:rPr lang="it-IT" dirty="0" smtClean="0"/>
              <a:t>Test Setup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88852"/>
            <a:ext cx="6096000" cy="59929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dirty="0" smtClean="0"/>
              <a:t>Two test beam sessions</a:t>
            </a:r>
          </a:p>
          <a:p>
            <a:pPr lvl="1"/>
            <a:r>
              <a:rPr lang="it-IT" dirty="0" smtClean="0"/>
              <a:t>September focused on performance measurement for the chamber and for the readout system, in presence of HL-LHC radiation background</a:t>
            </a:r>
          </a:p>
          <a:p>
            <a:pPr lvl="1"/>
            <a:r>
              <a:rPr lang="it-IT" dirty="0" smtClean="0"/>
              <a:t>October focused on performance comparison between the standard gas mixture and various eco-compatible alternatives (ECO2 and ECO3). This last test is performed with the support of the ECO-Gas collaboration</a:t>
            </a:r>
          </a:p>
          <a:p>
            <a:pPr lvl="1"/>
            <a:endParaRPr lang="it-IT" dirty="0"/>
          </a:p>
          <a:p>
            <a:pPr lvl="1"/>
            <a:endParaRPr lang="it-IT" dirty="0" smtClean="0"/>
          </a:p>
          <a:p>
            <a:pPr lvl="1"/>
            <a:endParaRPr lang="it-IT" dirty="0"/>
          </a:p>
          <a:p>
            <a:pPr marL="457200" lvl="1" indent="0">
              <a:buNone/>
            </a:pPr>
            <a:endParaRPr lang="it-IT" dirty="0" smtClean="0"/>
          </a:p>
          <a:p>
            <a:pPr lvl="1"/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Detector features</a:t>
            </a:r>
          </a:p>
          <a:p>
            <a:pPr lvl="1"/>
            <a:r>
              <a:rPr lang="it-IT" dirty="0" smtClean="0"/>
              <a:t>This </a:t>
            </a:r>
            <a:r>
              <a:rPr lang="it-IT" dirty="0"/>
              <a:t>chamber is a vide area </a:t>
            </a:r>
            <a:r>
              <a:rPr lang="it-IT" dirty="0" smtClean="0"/>
              <a:t>3 layers 3D+time </a:t>
            </a:r>
            <a:r>
              <a:rPr lang="it-IT" dirty="0"/>
              <a:t>tracker </a:t>
            </a:r>
            <a:endParaRPr lang="it-IT" dirty="0" smtClean="0"/>
          </a:p>
          <a:p>
            <a:pPr lvl="1"/>
            <a:r>
              <a:rPr lang="it-IT" dirty="0" smtClean="0"/>
              <a:t>Can self trigger on CRs with a wide solid angle</a:t>
            </a:r>
          </a:p>
          <a:p>
            <a:pPr lvl="1"/>
            <a:r>
              <a:rPr lang="it-IT" dirty="0" smtClean="0"/>
              <a:t>A good intrument to study both  system performance and detector physics</a:t>
            </a:r>
          </a:p>
          <a:p>
            <a:pPr lvl="1"/>
            <a:endParaRPr lang="it-IT" dirty="0" smtClean="0"/>
          </a:p>
          <a:p>
            <a:pPr lvl="1"/>
            <a:endParaRPr lang="it-IT" dirty="0" smtClean="0"/>
          </a:p>
        </p:txBody>
      </p:sp>
      <p:graphicFrame>
        <p:nvGraphicFramePr>
          <p:cNvPr id="9" name="Content Placeholder 5">
            <a:extLst>
              <a:ext uri="{FF2B5EF4-FFF2-40B4-BE49-F238E27FC236}">
                <a16:creationId xmlns:a16="http://schemas.microsoft.com/office/drawing/2014/main" id="{A0F272B2-AB2E-4293-8D96-4017903A92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106226"/>
              </p:ext>
            </p:extLst>
          </p:nvPr>
        </p:nvGraphicFramePr>
        <p:xfrm>
          <a:off x="5879817" y="182541"/>
          <a:ext cx="5563245" cy="3788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Acrobat Document" r:id="rId3" imgW="4320221" imgH="2941021" progId="Acrobat.Document.DC">
                  <p:embed/>
                </p:oleObj>
              </mc:Choice>
              <mc:Fallback>
                <p:oleObj name="Acrobat Document" r:id="rId3" imgW="4320221" imgH="2941021" progId="Acrobat.Document.DC">
                  <p:embed/>
                  <p:pic>
                    <p:nvPicPr>
                      <p:cNvPr id="6" name="Content Placeholder 5">
                        <a:extLst>
                          <a:ext uri="{FF2B5EF4-FFF2-40B4-BE49-F238E27FC236}">
                            <a16:creationId xmlns:a16="http://schemas.microsoft.com/office/drawing/2014/main" id="{A0F272B2-AB2E-4293-8D96-4017903A924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79817" y="182541"/>
                        <a:ext cx="5563245" cy="37885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C63127DD-8432-4EB8-BA26-DC89B2E353E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926" t="15399" r="58956" b="51727"/>
          <a:stretch/>
        </p:blipFill>
        <p:spPr>
          <a:xfrm>
            <a:off x="6780217" y="4484914"/>
            <a:ext cx="4009704" cy="218585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6FEA162-53EB-459F-BFAE-98770808D566}"/>
                  </a:ext>
                </a:extLst>
              </p:cNvPr>
              <p:cNvSpPr txBox="1"/>
              <p:nvPr/>
            </p:nvSpPr>
            <p:spPr>
              <a:xfrm>
                <a:off x="770399" y="3461899"/>
                <a:ext cx="476730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STD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it-IT" dirty="0"/>
                  <a:t>/i-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it-IT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</m:oMath>
                </a14:m>
                <a:r>
                  <a:rPr lang="it-IT" dirty="0"/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𝑆𝐹</m:t>
                        </m:r>
                      </m:e>
                      <m:sub>
                        <m:r>
                          <a:rPr lang="it-IT" b="0" i="1" dirty="0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r>
                  <a:rPr lang="it-IT" dirty="0"/>
                  <a:t>= 94,7 / 5/0,3</a:t>
                </a:r>
              </a:p>
              <a:p>
                <a:r>
                  <a:rPr lang="it-IT" dirty="0">
                    <a:solidFill>
                      <a:srgbClr val="FF0000"/>
                    </a:solidFill>
                  </a:rPr>
                  <a:t>ECO2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it-IT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it-IT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it-IT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it-IT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it-IT" dirty="0">
                    <a:solidFill>
                      <a:srgbClr val="FF0000"/>
                    </a:solidFill>
                  </a:rPr>
                  <a:t>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it-IT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it-IT" dirty="0">
                    <a:solidFill>
                      <a:srgbClr val="FF0000"/>
                    </a:solidFill>
                  </a:rPr>
                  <a:t> /i-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</m:oMath>
                </a14:m>
                <a:r>
                  <a:rPr lang="it-IT" dirty="0">
                    <a:solidFill>
                      <a:srgbClr val="FF0000"/>
                    </a:solidFill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𝑆𝐹</m:t>
                        </m:r>
                      </m:e>
                      <m:sub>
                        <m:r>
                          <a:rPr lang="it-IT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r>
                  <a:rPr lang="it-IT" dirty="0">
                    <a:solidFill>
                      <a:srgbClr val="FF0000"/>
                    </a:solidFill>
                  </a:rPr>
                  <a:t> = (35/59/5/1)</a:t>
                </a:r>
              </a:p>
              <a:p>
                <a:r>
                  <a:rPr lang="it-IT" dirty="0">
                    <a:solidFill>
                      <a:schemeClr val="accent6">
                        <a:lumMod val="75000"/>
                      </a:schemeClr>
                    </a:solidFill>
                  </a:rPr>
                  <a:t>ECO3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it-IT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it-IT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it-IT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it-IT" dirty="0">
                    <a:solidFill>
                      <a:schemeClr val="accent6">
                        <a:lumMod val="75000"/>
                      </a:schemeClr>
                    </a:solidFill>
                  </a:rPr>
                  <a:t>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it-IT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it-IT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it-IT" dirty="0">
                    <a:solidFill>
                      <a:schemeClr val="accent6">
                        <a:lumMod val="75000"/>
                      </a:schemeClr>
                    </a:solidFill>
                  </a:rPr>
                  <a:t> /i-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it-IT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it-IT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</m:oMath>
                </a14:m>
                <a:r>
                  <a:rPr lang="it-IT" dirty="0">
                    <a:solidFill>
                      <a:schemeClr val="accent6">
                        <a:lumMod val="75000"/>
                      </a:schemeClr>
                    </a:solidFill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𝑆𝐹</m:t>
                        </m:r>
                      </m:e>
                      <m:sub>
                        <m:r>
                          <a:rPr lang="it-IT" i="1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r>
                  <a:rPr lang="it-IT" dirty="0">
                    <a:solidFill>
                      <a:schemeClr val="accent6">
                        <a:lumMod val="75000"/>
                      </a:schemeClr>
                    </a:solidFill>
                  </a:rPr>
                  <a:t> = (25/69/5/1)</a:t>
                </a:r>
              </a:p>
              <a:p>
                <a:endParaRPr lang="it-IT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6FEA162-53EB-459F-BFAE-98770808D5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399" y="3461899"/>
                <a:ext cx="4767309" cy="1200329"/>
              </a:xfrm>
              <a:prstGeom prst="rect">
                <a:avLst/>
              </a:prstGeom>
              <a:blipFill>
                <a:blip r:embed="rId6"/>
                <a:stretch>
                  <a:fillRect l="-1023" t="-3046" r="-38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1364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it-IT" dirty="0" smtClean="0"/>
              <a:t>Scope of the test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6603" y="1044323"/>
            <a:ext cx="6086118" cy="57178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3200" dirty="0" smtClean="0"/>
              <a:t>Test performed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400" dirty="0" smtClean="0">
                <a:cs typeface="Times New Roman" panose="02020603050405020304" pitchFamily="18" charset="0"/>
              </a:rPr>
              <a:t>Trigger and DAQ working at high rate</a:t>
            </a:r>
          </a:p>
          <a:p>
            <a:pPr marL="457200" indent="-457200">
              <a:buAutoNum type="alphaLcParenR" startAt="2"/>
            </a:pPr>
            <a:r>
              <a:rPr lang="en-GB" sz="2400" dirty="0" smtClean="0">
                <a:cs typeface="Times New Roman" panose="02020603050405020304" pitchFamily="18" charset="0"/>
              </a:rPr>
              <a:t>RPC performance vs. radiation background </a:t>
            </a:r>
            <a:endParaRPr lang="en-GB" sz="2400" u="sng" dirty="0" smtClean="0">
              <a:cs typeface="Times New Roman" panose="02020603050405020304" pitchFamily="18" charset="0"/>
            </a:endParaRPr>
          </a:p>
          <a:p>
            <a:pPr marL="457200" indent="-457200">
              <a:buAutoNum type="alphaLcParenR" startAt="4"/>
            </a:pPr>
            <a:r>
              <a:rPr lang="en-GB" sz="2400" dirty="0" smtClean="0">
                <a:cs typeface="Times New Roman" panose="02020603050405020304" pitchFamily="18" charset="0"/>
              </a:rPr>
              <a:t>RPC Performance </a:t>
            </a:r>
            <a:r>
              <a:rPr lang="en-GB" sz="2400" dirty="0" smtClean="0">
                <a:cs typeface="Times New Roman" panose="02020603050405020304" pitchFamily="18" charset="0"/>
              </a:rPr>
              <a:t>vs. </a:t>
            </a:r>
            <a:r>
              <a:rPr lang="en-GB" sz="2400" dirty="0" smtClean="0">
                <a:cs typeface="Times New Roman" panose="02020603050405020304" pitchFamily="18" charset="0"/>
              </a:rPr>
              <a:t>Front-end threshold</a:t>
            </a:r>
          </a:p>
          <a:p>
            <a:pPr marL="457200" indent="-457200">
              <a:buAutoNum type="alphaLcParenR" startAt="4"/>
            </a:pPr>
            <a:r>
              <a:rPr lang="en-GB" sz="2400" dirty="0" smtClean="0">
                <a:cs typeface="Times New Roman" panose="02020603050405020304" pitchFamily="18" charset="0"/>
              </a:rPr>
              <a:t>Measurement of the average charge per count for gamma and MIPS  </a:t>
            </a:r>
            <a:r>
              <a:rPr lang="en-GB" sz="2400" dirty="0" smtClean="0">
                <a:cs typeface="Times New Roman" panose="02020603050405020304" pitchFamily="18" charset="0"/>
              </a:rPr>
              <a:t>vs. </a:t>
            </a:r>
            <a:r>
              <a:rPr lang="en-GB" sz="2400" dirty="0" smtClean="0">
                <a:cs typeface="Times New Roman" panose="02020603050405020304" pitchFamily="18" charset="0"/>
              </a:rPr>
              <a:t>HV and FE threshold  </a:t>
            </a:r>
          </a:p>
          <a:p>
            <a:pPr marL="0" indent="0">
              <a:buNone/>
            </a:pPr>
            <a:r>
              <a:rPr lang="en-GB" sz="2400" dirty="0" smtClean="0">
                <a:cs typeface="Times New Roman" panose="02020603050405020304" pitchFamily="18" charset="0"/>
              </a:rPr>
              <a:t>f)   Timing performance through internal </a:t>
            </a:r>
            <a:r>
              <a:rPr lang="en-GB" sz="2400" dirty="0" err="1" smtClean="0">
                <a:cs typeface="Times New Roman" panose="02020603050405020304" pitchFamily="18" charset="0"/>
              </a:rPr>
              <a:t>ToF</a:t>
            </a:r>
            <a:endParaRPr lang="en-GB" sz="2400" dirty="0" smtClean="0">
              <a:cs typeface="Times New Roman" panose="02020603050405020304" pitchFamily="18" charset="0"/>
            </a:endParaRPr>
          </a:p>
          <a:p>
            <a:pPr marL="914400" lvl="1" indent="-457200"/>
            <a:r>
              <a:rPr lang="en-GB" dirty="0" smtClean="0">
                <a:cs typeface="Times New Roman" panose="02020603050405020304" pitchFamily="18" charset="0"/>
              </a:rPr>
              <a:t>Time resolution as a function of HV, FE threshold and gas mixture</a:t>
            </a:r>
          </a:p>
          <a:p>
            <a:pPr marL="914400" lvl="1" indent="-457200"/>
            <a:r>
              <a:rPr lang="en-GB" dirty="0" smtClean="0">
                <a:cs typeface="Times New Roman" panose="02020603050405020304" pitchFamily="18" charset="0"/>
              </a:rPr>
              <a:t>Estimate of the drift velocity for different gases </a:t>
            </a:r>
          </a:p>
          <a:p>
            <a:endParaRPr lang="it-IT" sz="4000" dirty="0" smtClean="0"/>
          </a:p>
          <a:p>
            <a:pPr lvl="1"/>
            <a:endParaRPr lang="it-IT" sz="3600" dirty="0" smtClean="0"/>
          </a:p>
          <a:p>
            <a:endParaRPr lang="it-IT" sz="4000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100FEBF4-ED05-4D5B-91C2-AD5926B25A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7220843"/>
              </p:ext>
            </p:extLst>
          </p:nvPr>
        </p:nvGraphicFramePr>
        <p:xfrm>
          <a:off x="6924318" y="3634125"/>
          <a:ext cx="4593363" cy="3128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Acrobat Document" r:id="rId3" imgW="4320221" imgH="2941021" progId="Acrobat.Document.DC">
                  <p:embed/>
                </p:oleObj>
              </mc:Choice>
              <mc:Fallback>
                <p:oleObj name="Acrobat Document" r:id="rId3" imgW="4320221" imgH="2941021" progId="Acrobat.Document.DC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100FEBF4-ED05-4D5B-91C2-AD5926B25A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24318" y="3634125"/>
                        <a:ext cx="4593363" cy="31280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Content Placeholder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819" y="384057"/>
            <a:ext cx="4568972" cy="31092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96079" y="128986"/>
            <a:ext cx="4408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Current vs. HV for different source intensities</a:t>
            </a:r>
            <a:endParaRPr lang="it-IT" dirty="0"/>
          </a:p>
        </p:txBody>
      </p:sp>
      <p:sp>
        <p:nvSpPr>
          <p:cNvPr id="11" name="TextBox 10"/>
          <p:cNvSpPr txBox="1"/>
          <p:nvPr/>
        </p:nvSpPr>
        <p:spPr>
          <a:xfrm>
            <a:off x="6915819" y="3352503"/>
            <a:ext cx="5071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Efficiency of 1 mm gas gap for different gas mixtures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84973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ATLAS RPC Plans for 2022</a:t>
            </a:r>
            <a:endParaRPr lang="it-IT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3405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54075"/>
          </a:xfrm>
        </p:spPr>
        <p:txBody>
          <a:bodyPr/>
          <a:lstStyle/>
          <a:p>
            <a:r>
              <a:rPr lang="it-IT" dirty="0" smtClean="0"/>
              <a:t>Ageing test program </a:t>
            </a:r>
            <a:endParaRPr lang="it-IT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0200" y="762000"/>
            <a:ext cx="5427133" cy="6096000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/>
              <a:t>Period: end 2021 + 2022 + 2023</a:t>
            </a:r>
          </a:p>
          <a:p>
            <a:r>
              <a:rPr lang="it-IT" dirty="0" smtClean="0"/>
              <a:t>Detectors to be tested: </a:t>
            </a:r>
          </a:p>
          <a:p>
            <a:pPr lvl="1"/>
            <a:r>
              <a:rPr lang="it-IT" dirty="0" smtClean="0"/>
              <a:t>BIS78 mod. 0 </a:t>
            </a:r>
          </a:p>
          <a:p>
            <a:pPr lvl="1"/>
            <a:r>
              <a:rPr lang="it-IT" dirty="0" smtClean="0"/>
              <a:t>small size ATLAS like doublet</a:t>
            </a:r>
          </a:p>
          <a:p>
            <a:pPr lvl="1"/>
            <a:r>
              <a:rPr lang="it-IT" dirty="0" smtClean="0"/>
              <a:t>Phase-2 real size prototypes</a:t>
            </a:r>
          </a:p>
          <a:p>
            <a:r>
              <a:rPr lang="it-IT" dirty="0" smtClean="0"/>
              <a:t>Test mode: performance vs. Integrated charge</a:t>
            </a:r>
          </a:p>
          <a:p>
            <a:r>
              <a:rPr lang="it-IT" dirty="0" smtClean="0"/>
              <a:t>Performance measured periodically with CRs and muon beam </a:t>
            </a:r>
          </a:p>
          <a:p>
            <a:r>
              <a:rPr lang="it-IT" dirty="0"/>
              <a:t>L</a:t>
            </a:r>
            <a:r>
              <a:rPr lang="it-IT" dirty="0" smtClean="0"/>
              <a:t>ongevity target with standard mixture:</a:t>
            </a:r>
          </a:p>
          <a:p>
            <a:pPr lvl="1"/>
            <a:r>
              <a:rPr lang="it-IT" dirty="0" smtClean="0"/>
              <a:t>Legacy RPCs </a:t>
            </a:r>
            <a:r>
              <a:rPr lang="it-IT" dirty="0" smtClean="0">
                <a:sym typeface="Wingdings" panose="05000000000000000000" pitchFamily="2" charset="2"/>
              </a:rPr>
              <a:t> 30 pc/count @ 150 Hz/cm^2 x 15 HL-LHC years  700 mC/cm^2</a:t>
            </a:r>
          </a:p>
          <a:p>
            <a:pPr lvl="1"/>
            <a:r>
              <a:rPr lang="it-IT" dirty="0" smtClean="0"/>
              <a:t>New gen. RPCs </a:t>
            </a:r>
            <a:r>
              <a:rPr lang="it-IT" dirty="0" smtClean="0">
                <a:sym typeface="Wingdings" panose="05000000000000000000" pitchFamily="2" charset="2"/>
              </a:rPr>
              <a:t> 5 pc/count @ 300 Hz/cm^2 x 15 HL-LHC years  225 mC/cm^2</a:t>
            </a:r>
          </a:p>
          <a:p>
            <a:r>
              <a:rPr lang="it-IT" dirty="0"/>
              <a:t>L</a:t>
            </a:r>
            <a:r>
              <a:rPr lang="it-IT" dirty="0" smtClean="0"/>
              <a:t>ongevity target with eco-gas mixture: </a:t>
            </a:r>
          </a:p>
          <a:p>
            <a:pPr lvl="1"/>
            <a:r>
              <a:rPr lang="it-IT" dirty="0" smtClean="0">
                <a:sym typeface="Wingdings" panose="05000000000000000000" pitchFamily="2" charset="2"/>
              </a:rPr>
              <a:t>The average charge per count is higher with HFO but is very much mis dependent</a:t>
            </a:r>
          </a:p>
          <a:p>
            <a:pPr lvl="1"/>
            <a:r>
              <a:rPr lang="it-IT" dirty="0" smtClean="0">
                <a:sym typeface="Wingdings" panose="05000000000000000000" pitchFamily="2" charset="2"/>
              </a:rPr>
              <a:t>charge/count of different mixtures must be measured in advance</a:t>
            </a:r>
          </a:p>
          <a:p>
            <a:pPr lvl="1"/>
            <a:r>
              <a:rPr lang="it-IT" dirty="0" smtClean="0">
                <a:sym typeface="Wingdings" panose="05000000000000000000" pitchFamily="2" charset="2"/>
              </a:rPr>
              <a:t>The charge/count is specific of a given detector layout so targets may vary alot</a:t>
            </a:r>
            <a:endParaRPr lang="it-IT" dirty="0" smtClean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it-IT" dirty="0" smtClean="0">
              <a:sym typeface="Wingdings" panose="05000000000000000000" pitchFamily="2" charset="2"/>
            </a:endParaRPr>
          </a:p>
          <a:p>
            <a:pPr lvl="1"/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6096000" y="928158"/>
            <a:ext cx="5757333" cy="561657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3500" dirty="0" smtClean="0"/>
              <a:t>Goal of the test:</a:t>
            </a:r>
          </a:p>
          <a:p>
            <a:r>
              <a:rPr lang="it-IT" dirty="0" smtClean="0"/>
              <a:t>Assessment of legacy ATLAS detectors (2 mm gas gaps) longevity with eco-gas mixtures using minimal amount of HFO to determine the maximum safely operable w.p.</a:t>
            </a:r>
          </a:p>
          <a:p>
            <a:r>
              <a:rPr lang="it-IT" dirty="0" smtClean="0"/>
              <a:t>Assessment of new generation RPC (advanced FE + 1 mm gas gap) longevity with </a:t>
            </a:r>
          </a:p>
          <a:p>
            <a:pPr lvl="1"/>
            <a:r>
              <a:rPr lang="it-IT" dirty="0" smtClean="0"/>
              <a:t>standard mixture </a:t>
            </a:r>
          </a:p>
          <a:p>
            <a:pPr lvl="1"/>
            <a:r>
              <a:rPr lang="it-IT" dirty="0" smtClean="0"/>
              <a:t>Eco-friendly mixture (ensuring full efficiency operation) </a:t>
            </a:r>
            <a:r>
              <a:rPr lang="it-IT" dirty="0" smtClean="0"/>
              <a:t>may need higher HFO fractions or additions of R134A)</a:t>
            </a:r>
            <a:endParaRPr lang="it-IT" dirty="0" smtClean="0"/>
          </a:p>
          <a:p>
            <a:r>
              <a:rPr lang="it-IT" dirty="0" smtClean="0"/>
              <a:t>Eco gas Mixtures for legacy and new generation RPC are likely not the same</a:t>
            </a:r>
          </a:p>
          <a:p>
            <a:r>
              <a:rPr lang="it-IT" dirty="0" smtClean="0"/>
              <a:t>Additional flexibility in the gas system will be needed to test different detectors at the same time</a:t>
            </a:r>
          </a:p>
          <a:p>
            <a:r>
              <a:rPr lang="it-IT" dirty="0"/>
              <a:t>W</a:t>
            </a:r>
            <a:r>
              <a:rPr lang="it-IT" dirty="0" smtClean="0"/>
              <a:t>e will need to operate the new gen. RPCs at 2 pc/count to gain a further margin with higher  fractions of HFO </a:t>
            </a:r>
            <a:r>
              <a:rPr lang="it-IT" dirty="0" smtClean="0">
                <a:sym typeface="Wingdings" panose="05000000000000000000" pitchFamily="2" charset="2"/>
              </a:rPr>
              <a:t> detector integration challenge</a:t>
            </a:r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45350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Characterization of the ATLAS detectors ageing properties with different gases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The ATLAS standard gas mixture has been characterized several years ago by measuring the fluoride concentration as a function of</a:t>
            </a:r>
          </a:p>
          <a:p>
            <a:pPr lvl="1"/>
            <a:r>
              <a:rPr lang="it-IT" dirty="0" smtClean="0"/>
              <a:t>Working point</a:t>
            </a:r>
          </a:p>
          <a:p>
            <a:pPr lvl="1"/>
            <a:r>
              <a:rPr lang="it-IT" dirty="0" smtClean="0"/>
              <a:t>Radiation background</a:t>
            </a:r>
          </a:p>
          <a:p>
            <a:pPr lvl="1"/>
            <a:r>
              <a:rPr lang="it-IT" dirty="0" smtClean="0"/>
              <a:t>Lenght of exposition time window</a:t>
            </a:r>
          </a:p>
          <a:p>
            <a:r>
              <a:rPr lang="it-IT" dirty="0" smtClean="0"/>
              <a:t>It was also studied for relative variation of the main components</a:t>
            </a:r>
          </a:p>
          <a:p>
            <a:r>
              <a:rPr lang="it-IT" dirty="0" smtClean="0"/>
              <a:t>The results are still applicable to the new generation RPCs</a:t>
            </a:r>
          </a:p>
          <a:p>
            <a:r>
              <a:rPr lang="it-IT" dirty="0" smtClean="0"/>
              <a:t>What is missing is the equivalent characterization for a HFO based gas mixtures used with legacy and new gen. RPCs.</a:t>
            </a:r>
          </a:p>
          <a:p>
            <a:r>
              <a:rPr lang="it-IT" dirty="0" smtClean="0"/>
              <a:t>We are planning to setup such a measurement set in collaboration with the CERN gas group</a:t>
            </a:r>
          </a:p>
          <a:p>
            <a:r>
              <a:rPr lang="it-IT" dirty="0" smtClean="0"/>
              <a:t>Time schedule would be after the RUN3 start for man power conflicts...</a:t>
            </a:r>
          </a:p>
        </p:txBody>
      </p:sp>
    </p:spTree>
    <p:extLst>
      <p:ext uri="{BB962C8B-B14F-4D97-AF65-F5344CB8AC3E}">
        <p14:creationId xmlns:p14="http://schemas.microsoft.com/office/powerpoint/2010/main" val="1910467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0393"/>
            <a:ext cx="10515600" cy="693208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Charachterization of recirculation systems 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067" y="987952"/>
            <a:ext cx="5257800" cy="5472115"/>
          </a:xfrm>
        </p:spPr>
        <p:txBody>
          <a:bodyPr>
            <a:normAutofit fontScale="70000" lnSpcReduction="20000"/>
          </a:bodyPr>
          <a:lstStyle/>
          <a:p>
            <a:r>
              <a:rPr lang="it-IT" dirty="0" smtClean="0"/>
              <a:t>Not an ATLAS specific activity</a:t>
            </a:r>
          </a:p>
          <a:p>
            <a:r>
              <a:rPr lang="it-IT" dirty="0" smtClean="0"/>
              <a:t>Done with joint funds of ATLAS and CMS technical coordination and in collaboration with CERN gas group</a:t>
            </a:r>
          </a:p>
          <a:p>
            <a:r>
              <a:rPr lang="it-IT" dirty="0" smtClean="0"/>
              <a:t>A dedicated recycling gas system will be installed in 2022</a:t>
            </a:r>
          </a:p>
          <a:p>
            <a:pPr marL="0" indent="0">
              <a:buNone/>
            </a:pPr>
            <a:r>
              <a:rPr lang="it-IT" dirty="0" smtClean="0"/>
              <a:t>Some history</a:t>
            </a:r>
          </a:p>
          <a:p>
            <a:r>
              <a:rPr lang="it-IT" dirty="0" smtClean="0"/>
              <a:t>The ability of present recycing systems to purify RPC mixtures has been measured several years ago at the old GIF facility</a:t>
            </a:r>
          </a:p>
          <a:p>
            <a:r>
              <a:rPr lang="it-IT" dirty="0" smtClean="0"/>
              <a:t>The result was given in terms of the fraction of fresh gas needed over the recirculated volume and empirical values among 5% and 10% have been estabilshed</a:t>
            </a:r>
          </a:p>
          <a:p>
            <a:r>
              <a:rPr lang="it-IT" dirty="0" smtClean="0"/>
              <a:t>The result is certainly significant but is system dependent under several aspects</a:t>
            </a:r>
          </a:p>
          <a:p>
            <a:r>
              <a:rPr lang="it-IT" dirty="0" smtClean="0"/>
              <a:t>The main limit is that in this formulation the result would negatively depend on the recycling speed while it should be independent on it</a:t>
            </a:r>
            <a:endParaRPr lang="it-IT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985934" y="987952"/>
            <a:ext cx="5257800" cy="510804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dirty="0" smtClean="0"/>
              <a:t>PROPOSAL of a new measurement to find the limits of recycling systems </a:t>
            </a:r>
          </a:p>
          <a:p>
            <a:r>
              <a:rPr lang="it-IT" dirty="0" smtClean="0"/>
              <a:t>Relevant to reduce the gas waste </a:t>
            </a:r>
          </a:p>
          <a:p>
            <a:r>
              <a:rPr lang="it-IT" dirty="0" smtClean="0"/>
              <a:t>The limits on the fresh gas needs should depend on </a:t>
            </a:r>
          </a:p>
          <a:p>
            <a:pPr lvl="1"/>
            <a:r>
              <a:rPr lang="it-IT" dirty="0" smtClean="0"/>
              <a:t>Necessity to dilute the </a:t>
            </a:r>
            <a:r>
              <a:rPr lang="it-IT" dirty="0" smtClean="0"/>
              <a:t>the polluting radicals not filtered by the filter system which are proportional to the total operating current</a:t>
            </a:r>
          </a:p>
          <a:p>
            <a:pPr lvl="1"/>
            <a:r>
              <a:rPr lang="it-IT" dirty="0" smtClean="0"/>
              <a:t>Necessity to dilute air intake proportional to time, and system tightness.</a:t>
            </a:r>
          </a:p>
          <a:p>
            <a:r>
              <a:rPr lang="it-IT" dirty="0" smtClean="0"/>
              <a:t>The system will use an irrdiated ATLAS RPC set to provide an empirical assessment the gas quality, as a function of recycling parameters by watching both current and charge distribution maps obtained with photon hits and CRs</a:t>
            </a:r>
          </a:p>
          <a:p>
            <a:r>
              <a:rPr lang="it-IT" dirty="0" smtClean="0"/>
              <a:t>CERN gas group will perform gas analysis to provide a quantitative gas quality assessment</a:t>
            </a:r>
          </a:p>
        </p:txBody>
      </p:sp>
    </p:spTree>
    <p:extLst>
      <p:ext uri="{BB962C8B-B14F-4D97-AF65-F5344CB8AC3E}">
        <p14:creationId xmlns:p14="http://schemas.microsoft.com/office/powerpoint/2010/main" val="4171583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ATLAS Phase-2 project gas gap validation test 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0092"/>
            <a:ext cx="10515600" cy="4351338"/>
          </a:xfrm>
        </p:spPr>
        <p:txBody>
          <a:bodyPr/>
          <a:lstStyle/>
          <a:p>
            <a:r>
              <a:rPr lang="it-IT" dirty="0" smtClean="0"/>
              <a:t>ATLAS Inner Barrell chamber production expected to start in the 1° quarter of 2022</a:t>
            </a:r>
          </a:p>
          <a:p>
            <a:r>
              <a:rPr lang="it-IT" dirty="0" smtClean="0"/>
              <a:t>Total production is about 1000 gas gaps lasting more than 2 years</a:t>
            </a:r>
          </a:p>
          <a:p>
            <a:r>
              <a:rPr lang="it-IT" dirty="0" smtClean="0"/>
              <a:t>Tested in batches of 24 each irradiated vertically on special trolleys (similar to the ones used for BIS78) </a:t>
            </a:r>
            <a:r>
              <a:rPr lang="it-IT" dirty="0" smtClean="0">
                <a:sym typeface="Wingdings" panose="05000000000000000000" pitchFamily="2" charset="2"/>
              </a:rPr>
              <a:t> about 40 test cycles</a:t>
            </a:r>
            <a:endParaRPr lang="it-IT" dirty="0" smtClean="0"/>
          </a:p>
          <a:p>
            <a:r>
              <a:rPr lang="it-IT" dirty="0" smtClean="0"/>
              <a:t>Need HV, gas and current readout, position flexible in the downstream area</a:t>
            </a:r>
          </a:p>
          <a:p>
            <a:r>
              <a:rPr lang="it-IT" dirty="0" smtClean="0"/>
              <a:t>Cycle duration wed to wed</a:t>
            </a:r>
          </a:p>
          <a:p>
            <a:r>
              <a:rPr lang="it-IT" dirty="0" smtClean="0"/>
              <a:t>In 2022 we expect 30% to 40% of production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20397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1159</Words>
  <Application>Microsoft Office PowerPoint</Application>
  <PresentationFormat>Widescreen</PresentationFormat>
  <Paragraphs>103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Acrobat Document</vt:lpstr>
      <vt:lpstr>ATLAS RPCs@ GIF++</vt:lpstr>
      <vt:lpstr>ATLAS BIS78 Module 0 in 2021</vt:lpstr>
      <vt:lpstr>Test Setup</vt:lpstr>
      <vt:lpstr>Scope of the test</vt:lpstr>
      <vt:lpstr>ATLAS RPC Plans for 2022</vt:lpstr>
      <vt:lpstr>Ageing test program </vt:lpstr>
      <vt:lpstr>Characterization of the ATLAS detectors ageing properties with different gases</vt:lpstr>
      <vt:lpstr>Charachterization of recirculation systems </vt:lpstr>
      <vt:lpstr>ATLAS Phase-2 project gas gap validation test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RPCs@ GIF++</dc:title>
  <dc:creator>giulio aielli</dc:creator>
  <cp:lastModifiedBy>giulio aielli</cp:lastModifiedBy>
  <cp:revision>22</cp:revision>
  <dcterms:created xsi:type="dcterms:W3CDTF">2021-11-15T21:32:40Z</dcterms:created>
  <dcterms:modified xsi:type="dcterms:W3CDTF">2021-11-16T11:20:12Z</dcterms:modified>
</cp:coreProperties>
</file>