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20" y="14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8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87633" y="6625243"/>
            <a:ext cx="358414" cy="3708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1046046" y="0"/>
            <a:ext cx="10099909" cy="67333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197033"/>
            <a:ext cx="5181600" cy="4979931"/>
          </a:xfrm>
          <a:prstGeom prst="rect">
            <a:avLst/>
          </a:prstGeom>
        </p:spPr>
        <p:txBody>
          <a:bodyPr/>
          <a:lstStyle>
            <a:lvl1pPr>
              <a:buSzPct val="66000"/>
              <a:buFontTx/>
              <a:buChar char="➢"/>
              <a:defRPr>
                <a:solidFill>
                  <a:srgbClr val="FFFFFF"/>
                </a:solidFill>
              </a:defRPr>
            </a:lvl1pPr>
            <a:lvl2pPr>
              <a:buFontTx/>
              <a:defRPr>
                <a:solidFill>
                  <a:srgbClr val="FFFFFF"/>
                </a:solidFill>
              </a:defRPr>
            </a:lvl2pPr>
            <a:lvl3pPr>
              <a:buFontTx/>
              <a:defRPr>
                <a:solidFill>
                  <a:srgbClr val="FFFFFF"/>
                </a:solidFill>
              </a:defRPr>
            </a:lvl3pPr>
            <a:lvl4pPr>
              <a:buFontTx/>
              <a:defRPr>
                <a:solidFill>
                  <a:srgbClr val="FFFFFF"/>
                </a:solidFill>
              </a:defRPr>
            </a:lvl4pPr>
            <a:lvl5pPr>
              <a:buFontTx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87633" y="6625243"/>
            <a:ext cx="358414" cy="3708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>
                <a:solidFill>
                  <a:srgbClr val="FFFFFF"/>
                </a:solidFill>
              </a:defRPr>
            </a:lvl1pPr>
            <a:lvl2pPr marL="0" indent="457200">
              <a:buSzTx/>
              <a:buFontTx/>
              <a:buNone/>
              <a:defRPr b="1">
                <a:solidFill>
                  <a:srgbClr val="FFFFFF"/>
                </a:solidFill>
              </a:defRPr>
            </a:lvl2pPr>
            <a:lvl3pPr marL="0" indent="914400">
              <a:buSzTx/>
              <a:buFontTx/>
              <a:buNone/>
              <a:defRPr b="1">
                <a:solidFill>
                  <a:srgbClr val="FFFFFF"/>
                </a:solidFill>
              </a:defRPr>
            </a:lvl3pPr>
            <a:lvl4pPr marL="0" indent="1371600">
              <a:buSzTx/>
              <a:buFontTx/>
              <a:buNone/>
              <a:defRPr b="1">
                <a:solidFill>
                  <a:srgbClr val="FFFFFF"/>
                </a:solidFill>
              </a:defRPr>
            </a:lvl4pPr>
            <a:lvl5pPr marL="0" indent="1828800">
              <a:buSzTx/>
              <a:buFontTx/>
              <a:buNone/>
              <a:defRPr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87633" y="6625243"/>
            <a:ext cx="358414" cy="3708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1046046" y="0"/>
            <a:ext cx="10099909" cy="67333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87633" y="6625243"/>
            <a:ext cx="358414" cy="3708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87633" y="6625243"/>
            <a:ext cx="358414" cy="3708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987425"/>
            <a:ext cx="3932239" cy="106997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buSzPct val="66000"/>
              <a:buFontTx/>
              <a:buChar char="➢"/>
              <a:defRPr>
                <a:solidFill>
                  <a:srgbClr val="FFFFFF"/>
                </a:solidFill>
              </a:defRPr>
            </a:lvl1pPr>
            <a:lvl2pPr>
              <a:buFontTx/>
              <a:defRPr>
                <a:solidFill>
                  <a:srgbClr val="FFFFFF"/>
                </a:solidFill>
              </a:defRPr>
            </a:lvl2pPr>
            <a:lvl3pPr>
              <a:buFontTx/>
              <a:defRPr>
                <a:solidFill>
                  <a:srgbClr val="FFFFFF"/>
                </a:solidFill>
              </a:defRPr>
            </a:lvl3pPr>
            <a:lvl4pPr>
              <a:buFontTx/>
              <a:defRPr>
                <a:solidFill>
                  <a:srgbClr val="FFFFFF"/>
                </a:solidFill>
              </a:defRPr>
            </a:lvl4pPr>
            <a:lvl5pPr>
              <a:buFontTx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87633" y="6625243"/>
            <a:ext cx="358414" cy="3708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987424"/>
            <a:ext cx="3932239" cy="1069976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>
                <a:solidFill>
                  <a:srgbClr val="FFFFFF"/>
                </a:solidFill>
              </a:defRPr>
            </a:lvl1pPr>
            <a:lvl2pPr marL="0" indent="457200">
              <a:buSzTx/>
              <a:buFontTx/>
              <a:buNone/>
              <a:defRPr sz="1600">
                <a:solidFill>
                  <a:srgbClr val="FFFFFF"/>
                </a:solidFill>
              </a:defRPr>
            </a:lvl2pPr>
            <a:lvl3pPr marL="0" indent="914400">
              <a:buSzTx/>
              <a:buFontTx/>
              <a:buNone/>
              <a:defRPr sz="1600">
                <a:solidFill>
                  <a:srgbClr val="FFFFFF"/>
                </a:solidFill>
              </a:defRPr>
            </a:lvl3pPr>
            <a:lvl4pPr marL="0" indent="1371600">
              <a:buSzTx/>
              <a:buFontTx/>
              <a:buNone/>
              <a:defRPr sz="1600">
                <a:solidFill>
                  <a:srgbClr val="FFFFFF"/>
                </a:solidFill>
              </a:defRPr>
            </a:lvl4pPr>
            <a:lvl5pPr marL="0" indent="1828800">
              <a:buSzTx/>
              <a:buFontTx/>
              <a:buNone/>
              <a:defRPr sz="16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87633" y="6625243"/>
            <a:ext cx="358414" cy="3708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54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46046" y="0"/>
            <a:ext cx="10026508" cy="82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1080654"/>
            <a:ext cx="10515600" cy="50963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356350"/>
            <a:ext cx="2844800" cy="3708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Quicksand"/>
          <a:ea typeface="Quicksand"/>
          <a:cs typeface="Quicksand"/>
          <a:sym typeface="Quicksand"/>
        </a:defRPr>
      </a:lvl1pPr>
      <a:lvl2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Quicksand"/>
          <a:ea typeface="Quicksand"/>
          <a:cs typeface="Quicksand"/>
          <a:sym typeface="Quicksand"/>
        </a:defRPr>
      </a:lvl2pPr>
      <a:lvl3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Quicksand"/>
          <a:ea typeface="Quicksand"/>
          <a:cs typeface="Quicksand"/>
          <a:sym typeface="Quicksand"/>
        </a:defRPr>
      </a:lvl3pPr>
      <a:lvl4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Quicksand"/>
          <a:ea typeface="Quicksand"/>
          <a:cs typeface="Quicksand"/>
          <a:sym typeface="Quicksand"/>
        </a:defRPr>
      </a:lvl4pPr>
      <a:lvl5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Quicksand"/>
          <a:ea typeface="Quicksand"/>
          <a:cs typeface="Quicksand"/>
          <a:sym typeface="Quicksand"/>
        </a:defRPr>
      </a:lvl5pPr>
      <a:lvl6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Quicksand"/>
          <a:ea typeface="Quicksand"/>
          <a:cs typeface="Quicksand"/>
          <a:sym typeface="Quicksand"/>
        </a:defRPr>
      </a:lvl6pPr>
      <a:lvl7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Quicksand"/>
          <a:ea typeface="Quicksand"/>
          <a:cs typeface="Quicksand"/>
          <a:sym typeface="Quicksand"/>
        </a:defRPr>
      </a:lvl7pPr>
      <a:lvl8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Quicksand"/>
          <a:ea typeface="Quicksand"/>
          <a:cs typeface="Quicksand"/>
          <a:sym typeface="Quicksand"/>
        </a:defRPr>
      </a:lvl8pPr>
      <a:lvl9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Quicksand"/>
          <a:ea typeface="Quicksand"/>
          <a:cs typeface="Quicksand"/>
          <a:sym typeface="Quicksand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Quicksand"/>
          <a:ea typeface="Quicksand"/>
          <a:cs typeface="Quicksand"/>
          <a:sym typeface="Quicksand"/>
        </a:defRPr>
      </a:lvl1pPr>
      <a:lvl2pPr marL="706581" marR="0" indent="-249381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Quicksand"/>
          <a:ea typeface="Quicksand"/>
          <a:cs typeface="Quicksand"/>
          <a:sym typeface="Quicksand"/>
        </a:defRPr>
      </a:lvl2pPr>
      <a:lvl3pPr marL="1188719" marR="0" indent="-27431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Quicksand"/>
          <a:ea typeface="Quicksand"/>
          <a:cs typeface="Quicksand"/>
          <a:sym typeface="Quicksand"/>
        </a:defRPr>
      </a:lvl3pPr>
      <a:lvl4pPr marL="1676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‒"/>
        <a:tabLst/>
        <a:defRPr sz="2400" b="0" i="0" u="none" strike="noStrike" cap="none" spc="0" baseline="0">
          <a:solidFill>
            <a:srgbClr val="000000"/>
          </a:solidFill>
          <a:uFillTx/>
          <a:latin typeface="Quicksand"/>
          <a:ea typeface="Quicksand"/>
          <a:cs typeface="Quicksand"/>
          <a:sym typeface="Quicksand"/>
        </a:defRPr>
      </a:lvl4pPr>
      <a:lvl5pPr marL="21717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Quicksand"/>
          <a:ea typeface="Quicksand"/>
          <a:cs typeface="Quicksand"/>
          <a:sym typeface="Quicksand"/>
        </a:defRPr>
      </a:lvl5pPr>
      <a:lvl6pPr marL="25908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Quicksand"/>
          <a:ea typeface="Quicksand"/>
          <a:cs typeface="Quicksand"/>
          <a:sym typeface="Quicksand"/>
        </a:defRPr>
      </a:lvl6pPr>
      <a:lvl7pPr marL="30480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Quicksand"/>
          <a:ea typeface="Quicksand"/>
          <a:cs typeface="Quicksand"/>
          <a:sym typeface="Quicksand"/>
        </a:defRPr>
      </a:lvl7pPr>
      <a:lvl8pPr marL="3505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Quicksand"/>
          <a:ea typeface="Quicksand"/>
          <a:cs typeface="Quicksand"/>
          <a:sym typeface="Quicksand"/>
        </a:defRPr>
      </a:lvl8pPr>
      <a:lvl9pPr marL="3962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Quicksand"/>
          <a:ea typeface="Quicksand"/>
          <a:cs typeface="Quicksand"/>
          <a:sym typeface="Quicksand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Quicksand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Quicksand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Quicksand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Quicksand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Quicksand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Quicksand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Quicksand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Quicksand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Quicksan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Slawosz.Uznanski@cern.ch" TargetMode="External"/><Relationship Id="rId3" Type="http://schemas.openxmlformats.org/officeDocument/2006/relationships/hyperlink" Target="https://e-groups.cern.ch/e-groups/Egroup.do?egroupId=10429165&amp;AI_USERNAME=EGOUSIOU&amp;searchField=0&amp;searchMethod=0&amp;searchValue=electronics&amp;pageSize=30&amp;hideSearchFields=false&amp;searchMemberOnly=false&amp;searchAdminOnly=false&amp;AI_SESSION=UfQx3KDuU090f3e3ihPfXKazyyDTthcqnUfMn-c8TGy0Ge2epnfS!1396964017!wlsmanaged1!10110!10111!1632924115242" TargetMode="External"/><Relationship Id="rId7" Type="http://schemas.openxmlformats.org/officeDocument/2006/relationships/hyperlink" Target="mailto:Electronics.forum.conveners@cern.ch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s.cern.ch/display/EF/Electronics+Forum+Home" TargetMode="External"/><Relationship Id="rId5" Type="http://schemas.openxmlformats.org/officeDocument/2006/relationships/hyperlink" Target="https://indico.cern.ch/event/1077154/" TargetMode="External"/><Relationship Id="rId4" Type="http://schemas.openxmlformats.org/officeDocument/2006/relationships/hyperlink" Target="https://mattermost.web.cern.ch/electron-forum/channels/town-square" TargetMode="External"/><Relationship Id="rId9" Type="http://schemas.openxmlformats.org/officeDocument/2006/relationships/hyperlink" Target="mailto:Evangelia.Gousiou@cern.ch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cern.ch/display/EF/Main+topic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.cern.ch/display/EF/Main+topic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7"/>
          <p:cNvSpPr txBox="1"/>
          <p:nvPr/>
        </p:nvSpPr>
        <p:spPr>
          <a:xfrm>
            <a:off x="3088783" y="6200271"/>
            <a:ext cx="6014435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 cap="all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dirty="0"/>
              <a:t>E. GOUSIOU, S. UZNANSKI | </a:t>
            </a:r>
            <a:r>
              <a:rPr lang="en-US" dirty="0" smtClean="0"/>
              <a:t>04</a:t>
            </a:r>
            <a:r>
              <a:rPr dirty="0" smtClean="0"/>
              <a:t>.1</a:t>
            </a:r>
            <a:r>
              <a:rPr lang="en-US" dirty="0" smtClean="0"/>
              <a:t>1</a:t>
            </a:r>
            <a:r>
              <a:rPr dirty="0" smtClean="0"/>
              <a:t>.2021</a:t>
            </a:r>
            <a:endParaRPr dirty="0"/>
          </a:p>
        </p:txBody>
      </p:sp>
      <p:pic>
        <p:nvPicPr>
          <p:cNvPr id="95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rcRect l="75930" t="7876" r="14928" b="605"/>
          <a:stretch>
            <a:fillRect/>
          </a:stretch>
        </p:blipFill>
        <p:spPr>
          <a:xfrm rot="16200000">
            <a:off x="4983162" y="-2017545"/>
            <a:ext cx="2213322" cy="12204359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Picture 9" descr="Picture 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71460" y="994070"/>
            <a:ext cx="649080" cy="639718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Title 1"/>
          <p:cNvSpPr txBox="1">
            <a:spLocks noGrp="1"/>
          </p:cNvSpPr>
          <p:nvPr>
            <p:ph type="ctrTitle"/>
          </p:nvPr>
        </p:nvSpPr>
        <p:spPr>
          <a:xfrm>
            <a:off x="-1" y="3290985"/>
            <a:ext cx="12150809" cy="1579827"/>
          </a:xfrm>
          <a:prstGeom prst="rect">
            <a:avLst/>
          </a:prstGeom>
        </p:spPr>
        <p:txBody>
          <a:bodyPr/>
          <a:lstStyle/>
          <a:p>
            <a:pPr>
              <a:defRPr sz="4800"/>
            </a:pPr>
            <a:r>
              <a:t>ELECTRONICS</a:t>
            </a:r>
            <a:br/>
            <a:r>
              <a:t>COMMUNITY</a:t>
            </a:r>
            <a:r>
              <a:rPr b="1"/>
              <a:t> </a:t>
            </a:r>
            <a:r>
              <a:t>FORUM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560" y="1193915"/>
            <a:ext cx="12006669" cy="4470286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le 1"/>
          <p:cNvSpPr txBox="1">
            <a:spLocks noGrp="1"/>
          </p:cNvSpPr>
          <p:nvPr>
            <p:ph type="title"/>
          </p:nvPr>
        </p:nvSpPr>
        <p:spPr>
          <a:xfrm>
            <a:off x="1046045" y="-1"/>
            <a:ext cx="10026509" cy="822962"/>
          </a:xfrm>
          <a:prstGeom prst="rect">
            <a:avLst/>
          </a:prstGeom>
        </p:spPr>
        <p:txBody>
          <a:bodyPr/>
          <a:lstStyle>
            <a:lvl1pPr>
              <a:defRPr cap="all">
                <a:latin typeface="Quicksand Book"/>
                <a:ea typeface="Quicksand Book"/>
                <a:cs typeface="Quicksand Book"/>
                <a:sym typeface="Quicksand Book"/>
              </a:defRPr>
            </a:lvl1pPr>
          </a:lstStyle>
          <a:p>
            <a:r>
              <a:t>How we are communicating?</a:t>
            </a:r>
          </a:p>
        </p:txBody>
      </p:sp>
      <p:grpSp>
        <p:nvGrpSpPr>
          <p:cNvPr id="104" name="Rectangle 9"/>
          <p:cNvGrpSpPr/>
          <p:nvPr/>
        </p:nvGrpSpPr>
        <p:grpSpPr>
          <a:xfrm>
            <a:off x="10649401" y="2109935"/>
            <a:ext cx="1339400" cy="1236051"/>
            <a:chOff x="0" y="0"/>
            <a:chExt cx="1339399" cy="1236050"/>
          </a:xfrm>
        </p:grpSpPr>
        <p:sp>
          <p:nvSpPr>
            <p:cNvPr id="102" name="Rectangle"/>
            <p:cNvSpPr/>
            <p:nvPr/>
          </p:nvSpPr>
          <p:spPr>
            <a:xfrm>
              <a:off x="-1" y="-1"/>
              <a:ext cx="1339401" cy="1236052"/>
            </a:xfrm>
            <a:prstGeom prst="rect">
              <a:avLst/>
            </a:prstGeom>
            <a:solidFill>
              <a:srgbClr val="FFFF00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" name="Sources:…"/>
            <p:cNvSpPr txBox="1"/>
            <p:nvPr/>
          </p:nvSpPr>
          <p:spPr>
            <a:xfrm>
              <a:off x="6349" y="72495"/>
              <a:ext cx="1326701" cy="10910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400" b="1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t>Sources: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1400">
                  <a:solidFill>
                    <a:srgbClr val="FFFFFF"/>
                  </a:solidFill>
                </a:defRPr>
              </a:pPr>
              <a:r>
                <a:rPr u="sng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3"/>
                </a:rPr>
                <a:t>eGroup</a:t>
              </a:r>
            </a:p>
            <a:p>
              <a:pPr algn="ctr">
                <a:defRPr sz="1400">
                  <a:solidFill>
                    <a:srgbClr val="FFFFFF"/>
                  </a:solidFill>
                </a:defRPr>
              </a:pPr>
              <a:r>
                <a:rPr u="sng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4"/>
                </a:rPr>
                <a:t>mattermost</a:t>
              </a:r>
            </a:p>
            <a:p>
              <a:pPr algn="ctr">
                <a:defRPr sz="1400">
                  <a:solidFill>
                    <a:srgbClr val="FFFFFF"/>
                  </a:solidFill>
                </a:defRPr>
              </a:pPr>
              <a:r>
                <a:rPr u="sng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5"/>
                </a:rPr>
                <a:t>indico</a:t>
              </a:r>
              <a:r>
                <a:t> </a:t>
              </a:r>
            </a:p>
            <a:p>
              <a:pPr algn="ctr">
                <a:defRPr sz="1400">
                  <a:solidFill>
                    <a:srgbClr val="FFFFFF"/>
                  </a:solidFill>
                </a:defRPr>
              </a:pPr>
              <a:r>
                <a:rPr u="sng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6"/>
                </a:rPr>
                <a:t>wiki</a:t>
              </a:r>
            </a:p>
          </p:txBody>
        </p:sp>
      </p:grpSp>
      <p:grpSp>
        <p:nvGrpSpPr>
          <p:cNvPr id="107" name="Rectangle 11"/>
          <p:cNvGrpSpPr/>
          <p:nvPr/>
        </p:nvGrpSpPr>
        <p:grpSpPr>
          <a:xfrm>
            <a:off x="8579301" y="5044600"/>
            <a:ext cx="3409499" cy="1511301"/>
            <a:chOff x="0" y="0"/>
            <a:chExt cx="3409498" cy="1511300"/>
          </a:xfrm>
        </p:grpSpPr>
        <p:sp>
          <p:nvSpPr>
            <p:cNvPr id="105" name="Rectangle"/>
            <p:cNvSpPr/>
            <p:nvPr/>
          </p:nvSpPr>
          <p:spPr>
            <a:xfrm>
              <a:off x="0" y="13599"/>
              <a:ext cx="3409499" cy="1484102"/>
            </a:xfrm>
            <a:prstGeom prst="rect">
              <a:avLst/>
            </a:prstGeom>
            <a:solidFill>
              <a:srgbClr val="FFFF00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" name="Contacts:…"/>
            <p:cNvSpPr txBox="1"/>
            <p:nvPr/>
          </p:nvSpPr>
          <p:spPr>
            <a:xfrm>
              <a:off x="6350" y="0"/>
              <a:ext cx="3396799" cy="151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lnSpc>
                  <a:spcPct val="150000"/>
                </a:lnSpc>
                <a:defRPr sz="1400" b="1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t>Contacts: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lnSpc>
                  <a:spcPct val="150000"/>
                </a:lnSpc>
                <a:defRPr sz="1400" u="sng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rPr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7"/>
                </a:rPr>
                <a:t>Electronics.forum.conveners@cern.ch</a:t>
              </a:r>
            </a:p>
            <a:p>
              <a:pPr algn="ctr">
                <a:lnSpc>
                  <a:spcPct val="150000"/>
                </a:lnSpc>
                <a:defRPr sz="1400" u="sng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rPr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8"/>
                </a:rPr>
                <a:t>Slawosz.Uznanski@cern.ch</a:t>
              </a:r>
            </a:p>
            <a:p>
              <a:pPr algn="ctr">
                <a:lnSpc>
                  <a:spcPct val="150000"/>
                </a:lnSpc>
                <a:defRPr sz="1400" u="sng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rPr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9"/>
                </a:rPr>
                <a:t>Evangelia.Gousiou@cern.ch</a:t>
              </a:r>
            </a:p>
          </p:txBody>
        </p:sp>
      </p:grpSp>
      <p:grpSp>
        <p:nvGrpSpPr>
          <p:cNvPr id="110" name="Rectangle 16"/>
          <p:cNvGrpSpPr/>
          <p:nvPr/>
        </p:nvGrpSpPr>
        <p:grpSpPr>
          <a:xfrm>
            <a:off x="9629961" y="3557468"/>
            <a:ext cx="2358840" cy="1289251"/>
            <a:chOff x="0" y="0"/>
            <a:chExt cx="2358838" cy="1289249"/>
          </a:xfrm>
        </p:grpSpPr>
        <p:sp>
          <p:nvSpPr>
            <p:cNvPr id="108" name="Rectangle"/>
            <p:cNvSpPr/>
            <p:nvPr/>
          </p:nvSpPr>
          <p:spPr>
            <a:xfrm>
              <a:off x="0" y="0"/>
              <a:ext cx="2358839" cy="1289250"/>
            </a:xfrm>
            <a:prstGeom prst="rect">
              <a:avLst/>
            </a:prstGeom>
            <a:solidFill>
              <a:srgbClr val="FFFF00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lnSpc>
                  <a:spcPct val="150000"/>
                </a:lnSpc>
                <a:defRPr sz="1400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endParaRPr/>
            </a:p>
          </p:txBody>
        </p:sp>
        <p:sp>
          <p:nvSpPr>
            <p:cNvPr id="109" name="Kick-off meeting:…"/>
            <p:cNvSpPr txBox="1"/>
            <p:nvPr/>
          </p:nvSpPr>
          <p:spPr>
            <a:xfrm>
              <a:off x="6350" y="50900"/>
              <a:ext cx="2346139" cy="11874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lnSpc>
                  <a:spcPct val="150000"/>
                </a:lnSpc>
                <a:defRPr sz="1400" b="1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t>Kick-off meeting:</a:t>
              </a:r>
            </a:p>
            <a:p>
              <a:pPr algn="ctr">
                <a:lnSpc>
                  <a:spcPct val="150000"/>
                </a:lnSpc>
                <a:defRPr sz="1400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t>50-60 participants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lnSpc>
                  <a:spcPct val="150000"/>
                </a:lnSpc>
                <a:defRPr sz="1400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t>~40 topics of interest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lnSpc>
                  <a:spcPct val="150000"/>
                </a:lnSpc>
                <a:defRPr sz="1400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t>Voting &amp; selection of topics</a:t>
              </a:r>
            </a:p>
          </p:txBody>
        </p: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title"/>
          </p:nvPr>
        </p:nvSpPr>
        <p:spPr>
          <a:xfrm>
            <a:off x="1046045" y="-1"/>
            <a:ext cx="10026509" cy="822962"/>
          </a:xfrm>
          <a:prstGeom prst="rect">
            <a:avLst/>
          </a:prstGeom>
        </p:spPr>
        <p:txBody>
          <a:bodyPr/>
          <a:lstStyle>
            <a:lvl1pPr>
              <a:defRPr cap="all">
                <a:latin typeface="Quicksand Book"/>
                <a:ea typeface="Quicksand Book"/>
                <a:cs typeface="Quicksand Book"/>
                <a:sym typeface="Quicksand Book"/>
              </a:defRPr>
            </a:lvl1pPr>
          </a:lstStyle>
          <a:p>
            <a:r>
              <a:t>TOPIC SELECTION</a:t>
            </a:r>
          </a:p>
        </p:txBody>
      </p:sp>
      <p:pic>
        <p:nvPicPr>
          <p:cNvPr id="113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0547" y="968388"/>
            <a:ext cx="10051282" cy="5631634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Rectangle 4"/>
          <p:cNvSpPr/>
          <p:nvPr/>
        </p:nvSpPr>
        <p:spPr>
          <a:xfrm>
            <a:off x="9344914" y="248162"/>
            <a:ext cx="2571316" cy="520172"/>
          </a:xfrm>
          <a:prstGeom prst="rect">
            <a:avLst/>
          </a:prstGeom>
          <a:solidFill>
            <a:srgbClr val="FFFF00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5" name="TextBox 5"/>
          <p:cNvSpPr txBox="1"/>
          <p:nvPr/>
        </p:nvSpPr>
        <p:spPr>
          <a:xfrm>
            <a:off x="9390634" y="260502"/>
            <a:ext cx="2581477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lvl="1">
              <a:lnSpc>
                <a:spcPct val="150000"/>
              </a:lnSpc>
              <a:defRPr b="1">
                <a:solidFill>
                  <a:srgbClr val="44546A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More info: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/>
              </a:rPr>
              <a:t>wiki</a:t>
            </a:r>
          </a:p>
        </p:txBody>
      </p:sp>
      <p:grpSp>
        <p:nvGrpSpPr>
          <p:cNvPr id="118" name="Rectangle 6"/>
          <p:cNvGrpSpPr/>
          <p:nvPr/>
        </p:nvGrpSpPr>
        <p:grpSpPr>
          <a:xfrm>
            <a:off x="9658991" y="5471073"/>
            <a:ext cx="2358840" cy="1289251"/>
            <a:chOff x="0" y="0"/>
            <a:chExt cx="2358838" cy="1289249"/>
          </a:xfrm>
        </p:grpSpPr>
        <p:sp>
          <p:nvSpPr>
            <p:cNvPr id="116" name="Rectangle"/>
            <p:cNvSpPr/>
            <p:nvPr/>
          </p:nvSpPr>
          <p:spPr>
            <a:xfrm>
              <a:off x="0" y="0"/>
              <a:ext cx="2358839" cy="1289250"/>
            </a:xfrm>
            <a:prstGeom prst="rect">
              <a:avLst/>
            </a:prstGeom>
            <a:solidFill>
              <a:srgbClr val="FFFF00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lnSpc>
                  <a:spcPct val="150000"/>
                </a:lnSpc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7" name="Topic selection:…"/>
            <p:cNvSpPr txBox="1"/>
            <p:nvPr/>
          </p:nvSpPr>
          <p:spPr>
            <a:xfrm>
              <a:off x="6350" y="50900"/>
              <a:ext cx="2346139" cy="11874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lnSpc>
                  <a:spcPct val="150000"/>
                </a:lnSpc>
                <a:defRPr sz="1400" b="1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t>Topic selection:</a:t>
              </a:r>
            </a:p>
            <a:p>
              <a:pPr algn="ctr">
                <a:lnSpc>
                  <a:spcPct val="150000"/>
                </a:lnSpc>
                <a:defRPr sz="1400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t>~40 topics of interest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lnSpc>
                  <a:spcPct val="150000"/>
                </a:lnSpc>
                <a:defRPr sz="1400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t>3 main topic categories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lnSpc>
                  <a:spcPct val="150000"/>
                </a:lnSpc>
                <a:defRPr sz="1400">
                  <a:solidFill>
                    <a:srgbClr val="44546A"/>
                  </a:solidFill>
                  <a:latin typeface="Quicksand"/>
                  <a:ea typeface="Quicksand"/>
                  <a:cs typeface="Quicksand"/>
                  <a:sym typeface="Quicksand"/>
                </a:defRPr>
              </a:pPr>
              <a:r>
                <a:t>Voting &amp; selection done</a:t>
              </a:r>
            </a:p>
          </p:txBody>
        </p:sp>
      </p:grp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RANKING OF TOP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RANKING OF TOPICS</a:t>
            </a:r>
          </a:p>
        </p:txBody>
      </p:sp>
      <p:pic>
        <p:nvPicPr>
          <p:cNvPr id="12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12301" y="1308074"/>
            <a:ext cx="6117427" cy="2645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7947" y="2471462"/>
            <a:ext cx="5421483" cy="29663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817151" y="4154083"/>
            <a:ext cx="6107727" cy="24763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1"/>
          <p:cNvSpPr txBox="1">
            <a:spLocks noGrp="1"/>
          </p:cNvSpPr>
          <p:nvPr>
            <p:ph type="title"/>
          </p:nvPr>
        </p:nvSpPr>
        <p:spPr>
          <a:xfrm>
            <a:off x="1046045" y="-1"/>
            <a:ext cx="10026509" cy="822962"/>
          </a:xfrm>
          <a:prstGeom prst="rect">
            <a:avLst/>
          </a:prstGeom>
        </p:spPr>
        <p:txBody>
          <a:bodyPr/>
          <a:lstStyle/>
          <a:p>
            <a:r>
              <a:t>NEXT MEETINGS</a:t>
            </a:r>
          </a:p>
        </p:txBody>
      </p:sp>
      <p:sp>
        <p:nvSpPr>
          <p:cNvPr id="126" name="TextBox 3"/>
          <p:cNvSpPr txBox="1"/>
          <p:nvPr/>
        </p:nvSpPr>
        <p:spPr>
          <a:xfrm>
            <a:off x="404536" y="1420224"/>
            <a:ext cx="11741744" cy="3228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50000"/>
              </a:lnSpc>
              <a:defRPr sz="1600" b="1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Electronics Forum meetings &amp;</a:t>
            </a:r>
            <a:r>
              <a:rPr b="0">
                <a:solidFill>
                  <a:srgbClr val="FF3399"/>
                </a:solidFill>
              </a:rPr>
              <a:t> </a:t>
            </a:r>
            <a:r>
              <a:rPr>
                <a:solidFill>
                  <a:srgbClr val="FF3399"/>
                </a:solidFill>
              </a:rPr>
              <a:t>joint meetings with RASWG</a:t>
            </a:r>
            <a:r>
              <a:t>:</a:t>
            </a:r>
          </a:p>
          <a:p>
            <a:pPr marL="457200" indent="-457200">
              <a:lnSpc>
                <a:spcPct val="150000"/>
              </a:lnSpc>
              <a:buSzPct val="100000"/>
              <a:buFont typeface="Courier New"/>
              <a:buChar char="o"/>
              <a:defRPr sz="16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Meeting #1: 2021-11-04: Common electronics design guidelines/practices </a:t>
            </a:r>
          </a:p>
          <a:p>
            <a:pPr marL="457200" indent="-457200">
              <a:lnSpc>
                <a:spcPct val="150000"/>
              </a:lnSpc>
              <a:buSzPct val="100000"/>
              <a:buFont typeface="Courier New"/>
              <a:buChar char="o"/>
              <a:defRPr sz="1600">
                <a:solidFill>
                  <a:srgbClr val="FF3399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EF-RASWG #1: 2021-11-18: Electronics production</a:t>
            </a:r>
          </a:p>
          <a:p>
            <a:pPr marL="457200" indent="-457200">
              <a:lnSpc>
                <a:spcPct val="150000"/>
              </a:lnSpc>
              <a:buSzPct val="100000"/>
              <a:buFont typeface="Courier New"/>
              <a:buChar char="o"/>
              <a:defRPr sz="16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Meeting #2: 2021-12-03: CI/CD for FPGA/SW</a:t>
            </a:r>
          </a:p>
          <a:p>
            <a:pPr marL="457200" indent="-457200">
              <a:lnSpc>
                <a:spcPct val="150000"/>
              </a:lnSpc>
              <a:buSzPct val="100000"/>
              <a:buFont typeface="Courier New"/>
              <a:buChar char="o"/>
              <a:defRPr sz="1600">
                <a:solidFill>
                  <a:srgbClr val="FF3399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EF-RASWG #2: 2021-12-09 TBC: Formal Verification</a:t>
            </a:r>
          </a:p>
          <a:p>
            <a:pPr marL="457200" indent="-457200">
              <a:lnSpc>
                <a:spcPct val="150000"/>
              </a:lnSpc>
              <a:buSzPct val="100000"/>
              <a:buFont typeface="Courier New"/>
              <a:buChar char="o"/>
              <a:defRPr sz="16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Meeting #3: 2022-01-13: Migrating towards more industrial and common solutions. Fieldbuses at CERN.</a:t>
            </a:r>
          </a:p>
          <a:p>
            <a:pPr marL="457200" indent="-457200">
              <a:lnSpc>
                <a:spcPct val="150000"/>
              </a:lnSpc>
              <a:buSzPct val="100000"/>
              <a:buFont typeface="Courier New"/>
              <a:buChar char="o"/>
              <a:defRPr sz="16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Meeting #4: 2021-02-03: Reviewing Community &amp; Check lists: 1. HW, 2. FPGA. </a:t>
            </a:r>
          </a:p>
          <a:p>
            <a:pPr marL="457200" indent="-457200">
              <a:lnSpc>
                <a:spcPct val="150000"/>
              </a:lnSpc>
              <a:buSzPct val="100000"/>
              <a:buFont typeface="Courier New"/>
              <a:buChar char="o"/>
              <a:defRPr sz="1600">
                <a:solidFill>
                  <a:srgbClr val="FF3399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EF-RASWG #3: 2022-02-17 TBC: Reliable Electronics Guidelines</a:t>
            </a:r>
          </a:p>
          <a:p>
            <a:pPr marL="457200" indent="-457200">
              <a:lnSpc>
                <a:spcPct val="150000"/>
              </a:lnSpc>
              <a:buSzPct val="100000"/>
              <a:buFont typeface="Courier New"/>
              <a:buChar char="o"/>
              <a:defRPr sz="16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Meeting #5: 2021-03-03: Fieldbuses at CERN (TBC).</a:t>
            </a:r>
          </a:p>
        </p:txBody>
      </p:sp>
      <p:sp>
        <p:nvSpPr>
          <p:cNvPr id="127" name="Rectangle 4"/>
          <p:cNvSpPr/>
          <p:nvPr/>
        </p:nvSpPr>
        <p:spPr>
          <a:xfrm>
            <a:off x="9344914" y="248162"/>
            <a:ext cx="2571316" cy="520172"/>
          </a:xfrm>
          <a:prstGeom prst="rect">
            <a:avLst/>
          </a:prstGeom>
          <a:solidFill>
            <a:srgbClr val="FFFF00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8" name="TextBox 5"/>
          <p:cNvSpPr txBox="1"/>
          <p:nvPr/>
        </p:nvSpPr>
        <p:spPr>
          <a:xfrm>
            <a:off x="9390634" y="260502"/>
            <a:ext cx="2581477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lvl="1">
              <a:lnSpc>
                <a:spcPct val="150000"/>
              </a:lnSpc>
              <a:defRPr b="1">
                <a:solidFill>
                  <a:srgbClr val="44546A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More info: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/>
              </a:rPr>
              <a:t>wiki</a:t>
            </a:r>
          </a:p>
        </p:txBody>
      </p:sp>
      <p:sp>
        <p:nvSpPr>
          <p:cNvPr id="129" name="TextBox 7"/>
          <p:cNvSpPr txBox="1"/>
          <p:nvPr/>
        </p:nvSpPr>
        <p:spPr>
          <a:xfrm>
            <a:off x="404536" y="5484245"/>
            <a:ext cx="11741744" cy="694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50000"/>
              </a:lnSpc>
              <a:defRPr sz="1600" b="1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Feedback form CTTB:</a:t>
            </a:r>
          </a:p>
          <a:p>
            <a:pPr marL="457200" indent="-457200">
              <a:lnSpc>
                <a:spcPct val="150000"/>
              </a:lnSpc>
              <a:buSzPct val="100000"/>
              <a:buFont typeface="Courier New"/>
              <a:buChar char="o"/>
              <a:defRPr sz="16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defRPr>
            </a:pPr>
            <a:r>
              <a:t>Centralised electronic components procurement and storage for ATS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ODAY’S DISCUS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TODAY’S DISCUSSION</a:t>
            </a:r>
          </a:p>
        </p:txBody>
      </p:sp>
      <p:pic>
        <p:nvPicPr>
          <p:cNvPr id="1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2746" y="1500633"/>
            <a:ext cx="10026508" cy="42563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1_Office Theme">
  <a:themeElements>
    <a:clrScheme name="1_Office Theme">
      <a:dk1>
        <a:srgbClr val="000000"/>
      </a:dk1>
      <a:lt1>
        <a:srgbClr val="44546A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1_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1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1_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1_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1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Widescreen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Quicksand</vt:lpstr>
      <vt:lpstr>Quicksand Book</vt:lpstr>
      <vt:lpstr>1_Office Theme</vt:lpstr>
      <vt:lpstr>ELECTRONICS COMMUNITY FORUM</vt:lpstr>
      <vt:lpstr>How we are communicating?</vt:lpstr>
      <vt:lpstr>TOPIC SELECTION</vt:lpstr>
      <vt:lpstr>RANKING OF TOPICS</vt:lpstr>
      <vt:lpstr>NEXT MEETINGS</vt:lpstr>
      <vt:lpstr>TODAY’S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ELECTRONICS COMMUNITY FORUM</dc:title>
  <cp:lastModifiedBy>Slawosz Uznanski</cp:lastModifiedBy>
  <cp:revision>1</cp:revision>
  <dcterms:modified xsi:type="dcterms:W3CDTF">2021-11-04T14:20:34Z</dcterms:modified>
</cp:coreProperties>
</file>