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82" r:id="rId2"/>
    <p:sldId id="289" r:id="rId3"/>
    <p:sldId id="288" r:id="rId4"/>
    <p:sldId id="290" r:id="rId5"/>
    <p:sldId id="291" r:id="rId6"/>
    <p:sldId id="292" r:id="rId7"/>
    <p:sldId id="293" r:id="rId8"/>
    <p:sldId id="294" r:id="rId9"/>
    <p:sldId id="295" r:id="rId10"/>
    <p:sldId id="296" r:id="rId11"/>
    <p:sldId id="262" r:id="rId12"/>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A3D9"/>
    <a:srgbClr val="B4D5EE"/>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77" autoAdjust="0"/>
  </p:normalViewPr>
  <p:slideViewPr>
    <p:cSldViewPr snapToGrid="0">
      <p:cViewPr varScale="1">
        <p:scale>
          <a:sx n="111" d="100"/>
          <a:sy n="111" d="100"/>
        </p:scale>
        <p:origin x="510" y="114"/>
      </p:cViewPr>
      <p:guideLst/>
    </p:cSldViewPr>
  </p:slideViewPr>
  <p:notesTextViewPr>
    <p:cViewPr>
      <p:scale>
        <a:sx n="3" d="2"/>
        <a:sy n="3" d="2"/>
      </p:scale>
      <p:origin x="0" y="0"/>
    </p:cViewPr>
  </p:notesTextViewPr>
  <p:notesViewPr>
    <p:cSldViewPr snapToGrid="0">
      <p:cViewPr varScale="1">
        <p:scale>
          <a:sx n="99" d="100"/>
          <a:sy n="99" d="100"/>
        </p:scale>
        <p:origin x="357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1B75427-663A-4EE2-8380-B80E5C686C37}"/>
              </a:ext>
            </a:extLst>
          </p:cNvPr>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ABF75175-7678-4923-964A-D20F6FB6D06B}"/>
              </a:ext>
            </a:extLst>
          </p:cNvPr>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5231F353-28F0-4B6D-AAB0-5E40750303C5}" type="datetimeFigureOut">
              <a:rPr lang="fr-FR" smtClean="0"/>
              <a:t>04/11/2021</a:t>
            </a:fld>
            <a:endParaRPr lang="fr-FR"/>
          </a:p>
        </p:txBody>
      </p:sp>
      <p:sp>
        <p:nvSpPr>
          <p:cNvPr id="4" name="Footer Placeholder 3">
            <a:extLst>
              <a:ext uri="{FF2B5EF4-FFF2-40B4-BE49-F238E27FC236}">
                <a16:creationId xmlns:a16="http://schemas.microsoft.com/office/drawing/2014/main" id="{74063C92-3134-4DD7-9894-B00A2A2EE9C1}"/>
              </a:ext>
            </a:extLst>
          </p:cNvPr>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a:extLst>
              <a:ext uri="{FF2B5EF4-FFF2-40B4-BE49-F238E27FC236}">
                <a16:creationId xmlns:a16="http://schemas.microsoft.com/office/drawing/2014/main" id="{10CD1BCF-7039-44FD-8B28-AA8873AB8F99}"/>
              </a:ext>
            </a:extLst>
          </p:cNvPr>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6CE9FD6A-9D16-48A3-9822-EA3507F5389C}" type="slidenum">
              <a:rPr lang="fr-FR" smtClean="0"/>
              <a:t>‹#›</a:t>
            </a:fld>
            <a:endParaRPr lang="fr-FR"/>
          </a:p>
        </p:txBody>
      </p:sp>
    </p:spTree>
    <p:extLst>
      <p:ext uri="{BB962C8B-B14F-4D97-AF65-F5344CB8AC3E}">
        <p14:creationId xmlns:p14="http://schemas.microsoft.com/office/powerpoint/2010/main" val="343527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07ED948-4277-43C5-BC91-78282101CB7A}" type="datetimeFigureOut">
              <a:rPr lang="en-GB" smtClean="0"/>
              <a:t>04/11/2021</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3DDCEDA2-1B88-48E1-800B-61AB73D06C1D}" type="slidenum">
              <a:rPr lang="en-GB" smtClean="0"/>
              <a:t>‹#›</a:t>
            </a:fld>
            <a:endParaRPr lang="en-GB"/>
          </a:p>
        </p:txBody>
      </p:sp>
    </p:spTree>
    <p:extLst>
      <p:ext uri="{BB962C8B-B14F-4D97-AF65-F5344CB8AC3E}">
        <p14:creationId xmlns:p14="http://schemas.microsoft.com/office/powerpoint/2010/main" val="3328431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1</a:t>
            </a:fld>
            <a:endParaRPr lang="en-GB"/>
          </a:p>
        </p:txBody>
      </p:sp>
    </p:spTree>
    <p:extLst>
      <p:ext uri="{BB962C8B-B14F-4D97-AF65-F5344CB8AC3E}">
        <p14:creationId xmlns:p14="http://schemas.microsoft.com/office/powerpoint/2010/main" val="873554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10</a:t>
            </a:fld>
            <a:endParaRPr lang="en-GB"/>
          </a:p>
        </p:txBody>
      </p:sp>
    </p:spTree>
    <p:extLst>
      <p:ext uri="{BB962C8B-B14F-4D97-AF65-F5344CB8AC3E}">
        <p14:creationId xmlns:p14="http://schemas.microsoft.com/office/powerpoint/2010/main" val="1318972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11</a:t>
            </a:fld>
            <a:endParaRPr lang="en-GB"/>
          </a:p>
        </p:txBody>
      </p:sp>
    </p:spTree>
    <p:extLst>
      <p:ext uri="{BB962C8B-B14F-4D97-AF65-F5344CB8AC3E}">
        <p14:creationId xmlns:p14="http://schemas.microsoft.com/office/powerpoint/2010/main" val="2913846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2</a:t>
            </a:fld>
            <a:endParaRPr lang="en-GB"/>
          </a:p>
        </p:txBody>
      </p:sp>
    </p:spTree>
    <p:extLst>
      <p:ext uri="{BB962C8B-B14F-4D97-AF65-F5344CB8AC3E}">
        <p14:creationId xmlns:p14="http://schemas.microsoft.com/office/powerpoint/2010/main" val="211762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3</a:t>
            </a:fld>
            <a:endParaRPr lang="en-GB"/>
          </a:p>
        </p:txBody>
      </p:sp>
    </p:spTree>
    <p:extLst>
      <p:ext uri="{BB962C8B-B14F-4D97-AF65-F5344CB8AC3E}">
        <p14:creationId xmlns:p14="http://schemas.microsoft.com/office/powerpoint/2010/main" val="2606096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4</a:t>
            </a:fld>
            <a:endParaRPr lang="en-GB"/>
          </a:p>
        </p:txBody>
      </p:sp>
    </p:spTree>
    <p:extLst>
      <p:ext uri="{BB962C8B-B14F-4D97-AF65-F5344CB8AC3E}">
        <p14:creationId xmlns:p14="http://schemas.microsoft.com/office/powerpoint/2010/main" val="1402652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5</a:t>
            </a:fld>
            <a:endParaRPr lang="en-GB"/>
          </a:p>
        </p:txBody>
      </p:sp>
    </p:spTree>
    <p:extLst>
      <p:ext uri="{BB962C8B-B14F-4D97-AF65-F5344CB8AC3E}">
        <p14:creationId xmlns:p14="http://schemas.microsoft.com/office/powerpoint/2010/main" val="4162687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6</a:t>
            </a:fld>
            <a:endParaRPr lang="en-GB"/>
          </a:p>
        </p:txBody>
      </p:sp>
    </p:spTree>
    <p:extLst>
      <p:ext uri="{BB962C8B-B14F-4D97-AF65-F5344CB8AC3E}">
        <p14:creationId xmlns:p14="http://schemas.microsoft.com/office/powerpoint/2010/main" val="3212159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7</a:t>
            </a:fld>
            <a:endParaRPr lang="en-GB"/>
          </a:p>
        </p:txBody>
      </p:sp>
    </p:spTree>
    <p:extLst>
      <p:ext uri="{BB962C8B-B14F-4D97-AF65-F5344CB8AC3E}">
        <p14:creationId xmlns:p14="http://schemas.microsoft.com/office/powerpoint/2010/main" val="1560258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8</a:t>
            </a:fld>
            <a:endParaRPr lang="en-GB"/>
          </a:p>
        </p:txBody>
      </p:sp>
    </p:spTree>
    <p:extLst>
      <p:ext uri="{BB962C8B-B14F-4D97-AF65-F5344CB8AC3E}">
        <p14:creationId xmlns:p14="http://schemas.microsoft.com/office/powerpoint/2010/main" val="1905025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DDCEDA2-1B88-48E1-800B-61AB73D06C1D}" type="slidenum">
              <a:rPr lang="en-GB" smtClean="0"/>
              <a:t>9</a:t>
            </a:fld>
            <a:endParaRPr lang="en-GB"/>
          </a:p>
        </p:txBody>
      </p:sp>
    </p:spTree>
    <p:extLst>
      <p:ext uri="{BB962C8B-B14F-4D97-AF65-F5344CB8AC3E}">
        <p14:creationId xmlns:p14="http://schemas.microsoft.com/office/powerpoint/2010/main" val="34134031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4B67D71E-F341-4E1D-95ED-31A81CDB162D}"/>
              </a:ext>
            </a:extLst>
          </p:cNvPr>
          <p:cNvPicPr>
            <a:picLocks noChangeAspect="1"/>
          </p:cNvPicPr>
          <p:nvPr userDrawn="1"/>
        </p:nvPicPr>
        <p:blipFill>
          <a:blip r:embed="rId2"/>
          <a:stretch>
            <a:fillRect/>
          </a:stretch>
        </p:blipFill>
        <p:spPr>
          <a:xfrm>
            <a:off x="-66675" y="-11248"/>
            <a:ext cx="12258675" cy="6881169"/>
          </a:xfrm>
          <a:prstGeom prst="rect">
            <a:avLst/>
          </a:prstGeom>
        </p:spPr>
      </p:pic>
      <p:sp>
        <p:nvSpPr>
          <p:cNvPr id="9" name="Titre 1"/>
          <p:cNvSpPr>
            <a:spLocks noGrp="1"/>
          </p:cNvSpPr>
          <p:nvPr>
            <p:ph type="title" hasCustomPrompt="1"/>
          </p:nvPr>
        </p:nvSpPr>
        <p:spPr>
          <a:xfrm>
            <a:off x="399718" y="1230949"/>
            <a:ext cx="7533103" cy="1826363"/>
          </a:xfrm>
          <a:prstGeom prst="rect">
            <a:avLst/>
          </a:prstGeom>
        </p:spPr>
        <p:txBody>
          <a:bodyPr tIns="0" bIns="0" anchor="b">
            <a:normAutofit/>
          </a:bodyPr>
          <a:lstStyle>
            <a:lvl1pPr algn="l">
              <a:lnSpc>
                <a:spcPct val="90000"/>
              </a:lnSpc>
              <a:spcBef>
                <a:spcPts val="0"/>
              </a:spcBef>
              <a:buNone/>
              <a:defRPr kumimoji="0" lang="en-US" sz="4800" b="1" i="0" kern="1200" cap="none" spc="0" baseline="0" dirty="0">
                <a:ln w="12700">
                  <a:noFill/>
                  <a:prstDash val="solid"/>
                </a:ln>
                <a:solidFill>
                  <a:srgbClr val="5AA3D9"/>
                </a:solidFill>
                <a:effectLst/>
                <a:latin typeface="Arial" panose="020B0604020202020204" pitchFamily="34" charset="0"/>
                <a:ea typeface="+mj-ea"/>
                <a:cs typeface="Arial" panose="020B0604020202020204" pitchFamily="34" charset="0"/>
              </a:defRPr>
            </a:lvl1pPr>
          </a:lstStyle>
          <a:p>
            <a:r>
              <a:rPr kumimoji="0" lang="x-none" dirty="0"/>
              <a:t>Presentation Title</a:t>
            </a:r>
            <a:endParaRPr kumimoji="0" lang="en-US" dirty="0"/>
          </a:p>
        </p:txBody>
      </p:sp>
      <p:sp>
        <p:nvSpPr>
          <p:cNvPr id="10" name="Espace réservé du texte 2"/>
          <p:cNvSpPr>
            <a:spLocks noGrp="1"/>
          </p:cNvSpPr>
          <p:nvPr>
            <p:ph type="body" idx="1" hasCustomPrompt="1"/>
          </p:nvPr>
        </p:nvSpPr>
        <p:spPr>
          <a:xfrm>
            <a:off x="431799" y="3372530"/>
            <a:ext cx="7501021" cy="1066688"/>
          </a:xfrm>
          <a:prstGeom prst="rect">
            <a:avLst/>
          </a:prstGeom>
        </p:spPr>
        <p:txBody>
          <a:bodyPr lIns="45720" tIns="0" rIns="45720" bIns="0" anchor="t">
            <a:normAutofit/>
          </a:bodyPr>
          <a:lstStyle>
            <a:lvl1pPr marL="0" indent="0" algn="l">
              <a:lnSpc>
                <a:spcPct val="90000"/>
              </a:lnSpc>
              <a:spcBef>
                <a:spcPts val="0"/>
              </a:spcBef>
              <a:buNone/>
              <a:defRPr sz="2800" b="0" i="0">
                <a:solidFill>
                  <a:schemeClr val="tx1"/>
                </a:solidFill>
                <a:effectLst/>
                <a:latin typeface="Arial" panose="020B0604020202020204" pitchFamily="34" charset="0"/>
                <a:cs typeface="Arial" panose="020B0604020202020204"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11" name="Picture 10" descr="2015-01-13_CERN_ENdept 36% h32mm 300dpi.png"/>
          <p:cNvPicPr>
            <a:picLocks noChangeAspect="1"/>
          </p:cNvPicPr>
          <p:nvPr userDrawn="1"/>
        </p:nvPicPr>
        <p:blipFill rotWithShape="1">
          <a:blip r:embed="rId3" cstate="print">
            <a:extLst>
              <a:ext uri="{28A0092B-C50C-407E-A947-70E740481C1C}">
                <a14:useLocalDpi xmlns:a14="http://schemas.microsoft.com/office/drawing/2010/main" val="0"/>
              </a:ext>
            </a:extLst>
          </a:blip>
          <a:srcRect r="58134"/>
          <a:stretch/>
        </p:blipFill>
        <p:spPr>
          <a:xfrm>
            <a:off x="268393" y="5362278"/>
            <a:ext cx="1287604" cy="1152182"/>
          </a:xfrm>
          <a:prstGeom prst="rect">
            <a:avLst/>
          </a:prstGeom>
        </p:spPr>
      </p:pic>
      <p:pic>
        <p:nvPicPr>
          <p:cNvPr id="6" name="Picture 2" descr="home"/>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948659" y="5362278"/>
            <a:ext cx="1124853" cy="112485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Graphical user interface&#10;&#10;Description automatically generated">
            <a:extLst>
              <a:ext uri="{FF2B5EF4-FFF2-40B4-BE49-F238E27FC236}">
                <a16:creationId xmlns:a16="http://schemas.microsoft.com/office/drawing/2014/main" id="{CEBA3E21-4F4B-4C0A-B14A-4AF0CA15FBB5}"/>
              </a:ext>
            </a:extLst>
          </p:cNvPr>
          <p:cNvPicPr>
            <a:picLocks noChangeAspect="1"/>
          </p:cNvPicPr>
          <p:nvPr userDrawn="1"/>
        </p:nvPicPr>
        <p:blipFill>
          <a:blip r:embed="rId5"/>
          <a:stretch>
            <a:fillRect/>
          </a:stretch>
        </p:blipFill>
        <p:spPr bwMode="auto">
          <a:xfrm>
            <a:off x="3293948" y="5421783"/>
            <a:ext cx="2506345" cy="1148741"/>
          </a:xfrm>
          <a:prstGeom prst="rect">
            <a:avLst/>
          </a:prstGeom>
        </p:spPr>
      </p:pic>
    </p:spTree>
    <p:extLst>
      <p:ext uri="{BB962C8B-B14F-4D97-AF65-F5344CB8AC3E}">
        <p14:creationId xmlns:p14="http://schemas.microsoft.com/office/powerpoint/2010/main" val="1740158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54" y="0"/>
            <a:ext cx="12204700" cy="6850871"/>
          </a:xfrm>
          <a:prstGeom prst="rect">
            <a:avLst/>
          </a:prstGeom>
        </p:spPr>
      </p:pic>
      <p:sp>
        <p:nvSpPr>
          <p:cNvPr id="4" name="Date Placeholder 3"/>
          <p:cNvSpPr>
            <a:spLocks noGrp="1"/>
          </p:cNvSpPr>
          <p:nvPr>
            <p:ph type="dt" sz="half" idx="10"/>
          </p:nvPr>
        </p:nvSpPr>
        <p:spPr/>
        <p:txBody>
          <a:bodyPr/>
          <a:lstStyle/>
          <a:p>
            <a:fld id="{85B33B12-47E4-426A-8CF5-21256C2D4B5B}" type="datetime1">
              <a:rPr lang="en-GB" smtClean="0"/>
              <a:t>04/11/2021</a:t>
            </a:fld>
            <a:endParaRPr lang="en-GB" dirty="0"/>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151B33-829D-47D6-9AAB-F36ECA45A282}" type="slidenum">
              <a:rPr lang="en-GB" smtClean="0"/>
              <a:t>‹#›</a:t>
            </a:fld>
            <a:endParaRPr lang="en-GB"/>
          </a:p>
        </p:txBody>
      </p:sp>
      <p:sp>
        <p:nvSpPr>
          <p:cNvPr id="17" name="Title 1"/>
          <p:cNvSpPr>
            <a:spLocks noGrp="1"/>
          </p:cNvSpPr>
          <p:nvPr>
            <p:ph type="title" hasCustomPrompt="1"/>
          </p:nvPr>
        </p:nvSpPr>
        <p:spPr>
          <a:xfrm>
            <a:off x="4839368" y="2695074"/>
            <a:ext cx="7357978" cy="853991"/>
          </a:xfrm>
          <a:prstGeom prst="rect">
            <a:avLst/>
          </a:prstGeom>
        </p:spPr>
        <p:txBody>
          <a:bodyPr/>
          <a:lstStyle>
            <a:lvl1pPr>
              <a:defRPr sz="4800" baseline="0">
                <a:solidFill>
                  <a:srgbClr val="5AA3D9"/>
                </a:solidFill>
                <a:latin typeface="Arial" panose="020B0604020202020204" pitchFamily="34" charset="0"/>
                <a:cs typeface="Arial" panose="020B0604020202020204" pitchFamily="34" charset="0"/>
              </a:defRPr>
            </a:lvl1pPr>
          </a:lstStyle>
          <a:p>
            <a:r>
              <a:rPr lang="en-US" dirty="0"/>
              <a:t>Slide title</a:t>
            </a:r>
            <a:endParaRPr lang="en-GB" dirty="0"/>
          </a:p>
        </p:txBody>
      </p:sp>
    </p:spTree>
    <p:extLst>
      <p:ext uri="{BB962C8B-B14F-4D97-AF65-F5344CB8AC3E}">
        <p14:creationId xmlns:p14="http://schemas.microsoft.com/office/powerpoint/2010/main" val="3927456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413250"/>
            <a:ext cx="10515600" cy="741780"/>
          </a:xfrm>
          <a:prstGeom prst="rect">
            <a:avLst/>
          </a:prstGeom>
        </p:spPr>
        <p:txBody>
          <a:bodyPr/>
          <a:lstStyle>
            <a:lvl1pPr>
              <a:defRPr sz="4000" baseline="0">
                <a:solidFill>
                  <a:srgbClr val="5AA3D9"/>
                </a:solidFill>
                <a:latin typeface="Arial" panose="020B0604020202020204" pitchFamily="34" charset="0"/>
                <a:cs typeface="Arial" panose="020B0604020202020204" pitchFamily="34" charset="0"/>
              </a:defRPr>
            </a:lvl1pPr>
          </a:lstStyle>
          <a:p>
            <a:r>
              <a:rPr lang="en-US" dirty="0"/>
              <a:t>Slide title</a:t>
            </a:r>
            <a:endParaRPr lang="en-GB" dirty="0"/>
          </a:p>
        </p:txBody>
      </p:sp>
      <p:sp>
        <p:nvSpPr>
          <p:cNvPr id="6" name="Content Placeholder 6"/>
          <p:cNvSpPr>
            <a:spLocks noGrp="1"/>
          </p:cNvSpPr>
          <p:nvPr>
            <p:ph sz="quarter" idx="13" hasCustomPrompt="1"/>
          </p:nvPr>
        </p:nvSpPr>
        <p:spPr>
          <a:xfrm>
            <a:off x="838200" y="1358241"/>
            <a:ext cx="10515600" cy="4705675"/>
          </a:xfrm>
          <a:prstGeom prst="rect">
            <a:avLst/>
          </a:prstGeom>
        </p:spPr>
        <p:txBody>
          <a:bodyPr lIns="108000"/>
          <a:lstStyle>
            <a:lvl1pPr>
              <a:defRPr>
                <a:solidFill>
                  <a:schemeClr val="tx1"/>
                </a:solidFill>
                <a:latin typeface="Arial" panose="020B0604020202020204" pitchFamily="34" charset="0"/>
                <a:cs typeface="Arial" panose="020B0604020202020204" pitchFamily="34" charset="0"/>
              </a:defRPr>
            </a:lvl1pPr>
            <a:lvl2pPr>
              <a:defRPr sz="2400" baseline="0">
                <a:solidFill>
                  <a:schemeClr val="tx1"/>
                </a:solidFill>
                <a:latin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cs typeface="Arial" panose="020B0604020202020204" pitchFamily="34" charset="0"/>
              </a:defRPr>
            </a:lvl3pPr>
            <a:lvl4pPr marL="936000">
              <a:spcBef>
                <a:spcPts val="900"/>
              </a:spcBef>
              <a:buClr>
                <a:schemeClr val="bg1">
                  <a:lumMod val="75000"/>
                </a:schemeClr>
              </a:buClr>
              <a:defRPr sz="1800">
                <a:solidFill>
                  <a:schemeClr val="tx1"/>
                </a:solidFill>
                <a:latin typeface="Arial" panose="020B0604020202020204" pitchFamily="34" charset="0"/>
                <a:cs typeface="Arial" panose="020B0604020202020204" pitchFamily="34" charset="0"/>
              </a:defRPr>
            </a:lvl4pPr>
            <a:lvl5pPr marL="959400" indent="0">
              <a:spcBef>
                <a:spcPts val="900"/>
              </a:spcBef>
              <a:buClr>
                <a:schemeClr val="bg1">
                  <a:lumMod val="75000"/>
                </a:schemeClr>
              </a:buClr>
              <a:buNone/>
              <a:defRPr sz="1600">
                <a:solidFill>
                  <a:schemeClr val="tx1"/>
                </a:solidFill>
                <a:latin typeface="Arial" panose="020B0604020202020204" pitchFamily="34" charset="0"/>
                <a:cs typeface="Arial" panose="020B0604020202020204" pitchFamily="34" charset="0"/>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endParaRPr lang="en-US" dirty="0"/>
          </a:p>
        </p:txBody>
      </p:sp>
      <p:cxnSp>
        <p:nvCxnSpPr>
          <p:cNvPr id="7" name="Straight Connector 6">
            <a:extLst>
              <a:ext uri="{FF2B5EF4-FFF2-40B4-BE49-F238E27FC236}">
                <a16:creationId xmlns:a16="http://schemas.microsoft.com/office/drawing/2014/main" id="{D42571EC-9B1F-4FEB-98C4-305A72F8CB96}"/>
              </a:ext>
            </a:extLst>
          </p:cNvPr>
          <p:cNvCxnSpPr/>
          <p:nvPr userDrawn="1"/>
        </p:nvCxnSpPr>
        <p:spPr>
          <a:xfrm>
            <a:off x="838200" y="1227962"/>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8" name="Date Placeholder 7"/>
          <p:cNvSpPr>
            <a:spLocks noGrp="1"/>
          </p:cNvSpPr>
          <p:nvPr>
            <p:ph type="dt" sz="half" idx="14"/>
          </p:nvPr>
        </p:nvSpPr>
        <p:spPr/>
        <p:txBody>
          <a:bodyPr/>
          <a:lstStyle/>
          <a:p>
            <a:fld id="{CA0D3E42-B0C2-4F30-BDE7-D565CBA0C71A}" type="datetime1">
              <a:rPr lang="en-GB" smtClean="0"/>
              <a:pPr/>
              <a:t>04/11/2021</a:t>
            </a:fld>
            <a:endParaRPr lang="en-GB"/>
          </a:p>
        </p:txBody>
      </p:sp>
      <p:sp>
        <p:nvSpPr>
          <p:cNvPr id="9" name="Footer Placeholder 8"/>
          <p:cNvSpPr>
            <a:spLocks noGrp="1"/>
          </p:cNvSpPr>
          <p:nvPr>
            <p:ph type="ftr" sz="quarter" idx="15"/>
          </p:nvPr>
        </p:nvSpPr>
        <p:spPr/>
        <p:txBody>
          <a:bodyPr/>
          <a:lstStyle/>
          <a:p>
            <a:endParaRPr lang="en-GB" dirty="0"/>
          </a:p>
        </p:txBody>
      </p:sp>
      <p:sp>
        <p:nvSpPr>
          <p:cNvPr id="10" name="Slide Number Placeholder 9"/>
          <p:cNvSpPr>
            <a:spLocks noGrp="1"/>
          </p:cNvSpPr>
          <p:nvPr>
            <p:ph type="sldNum" sz="quarter" idx="16"/>
          </p:nvPr>
        </p:nvSpPr>
        <p:spPr/>
        <p:txBody>
          <a:bodyPr/>
          <a:lstStyle/>
          <a:p>
            <a:fld id="{1C151B33-829D-47D6-9AAB-F36ECA45A282}" type="slidenum">
              <a:rPr lang="en-GB" smtClean="0"/>
              <a:pPr/>
              <a:t>‹#›</a:t>
            </a:fld>
            <a:endParaRPr lang="en-GB"/>
          </a:p>
        </p:txBody>
      </p:sp>
    </p:spTree>
    <p:extLst>
      <p:ext uri="{BB962C8B-B14F-4D97-AF65-F5344CB8AC3E}">
        <p14:creationId xmlns:p14="http://schemas.microsoft.com/office/powerpoint/2010/main" val="1302345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E93C4FF-3B54-4708-8175-DD65796099B1}" type="datetime1">
              <a:rPr lang="en-GB" smtClean="0"/>
              <a:t>04/11/2021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151B33-829D-47D6-9AAB-F36ECA45A282}" type="slidenum">
              <a:rPr lang="en-GB" smtClean="0"/>
              <a:t>‹#›</a:t>
            </a:fld>
            <a:endParaRPr lang="en-GB"/>
          </a:p>
        </p:txBody>
      </p:sp>
      <p:sp>
        <p:nvSpPr>
          <p:cNvPr id="17" name="Title 1"/>
          <p:cNvSpPr>
            <a:spLocks noGrp="1"/>
          </p:cNvSpPr>
          <p:nvPr>
            <p:ph type="title" hasCustomPrompt="1"/>
          </p:nvPr>
        </p:nvSpPr>
        <p:spPr>
          <a:xfrm>
            <a:off x="838200" y="413250"/>
            <a:ext cx="10515600" cy="741780"/>
          </a:xfrm>
          <a:prstGeom prst="rect">
            <a:avLst/>
          </a:prstGeom>
        </p:spPr>
        <p:txBody>
          <a:bodyPr/>
          <a:lstStyle>
            <a:lvl1pPr>
              <a:defRPr sz="4000" baseline="0">
                <a:solidFill>
                  <a:srgbClr val="5AA3D9"/>
                </a:solidFill>
                <a:latin typeface="Arial" panose="020B0604020202020204" pitchFamily="34" charset="0"/>
                <a:cs typeface="Arial" panose="020B0604020202020204" pitchFamily="34" charset="0"/>
              </a:defRPr>
            </a:lvl1pPr>
          </a:lstStyle>
          <a:p>
            <a:r>
              <a:rPr lang="en-US" dirty="0"/>
              <a:t>Slide title</a:t>
            </a:r>
            <a:endParaRPr lang="en-GB" dirty="0"/>
          </a:p>
        </p:txBody>
      </p:sp>
      <p:sp>
        <p:nvSpPr>
          <p:cNvPr id="18" name="Content Placeholder 6"/>
          <p:cNvSpPr>
            <a:spLocks noGrp="1"/>
          </p:cNvSpPr>
          <p:nvPr>
            <p:ph sz="quarter" idx="15" hasCustomPrompt="1"/>
          </p:nvPr>
        </p:nvSpPr>
        <p:spPr>
          <a:xfrm>
            <a:off x="838200" y="1356363"/>
            <a:ext cx="5097380" cy="4705675"/>
          </a:xfrm>
          <a:prstGeom prst="rect">
            <a:avLst/>
          </a:prstGeom>
        </p:spPr>
        <p:txBody>
          <a:bodyPr lIns="108000"/>
          <a:lstStyle>
            <a:lvl1pPr>
              <a:defRPr>
                <a:solidFill>
                  <a:schemeClr val="tx1"/>
                </a:solidFill>
                <a:latin typeface="Arial" panose="020B0604020202020204" pitchFamily="34" charset="0"/>
                <a:cs typeface="Arial" panose="020B0604020202020204" pitchFamily="34" charset="0"/>
              </a:defRPr>
            </a:lvl1pPr>
            <a:lvl2pPr>
              <a:defRPr sz="2400" baseline="0">
                <a:solidFill>
                  <a:schemeClr val="tx1"/>
                </a:solidFill>
                <a:latin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cs typeface="Arial" panose="020B0604020202020204" pitchFamily="34" charset="0"/>
              </a:defRPr>
            </a:lvl3pPr>
            <a:lvl4pPr marL="936000">
              <a:spcBef>
                <a:spcPts val="900"/>
              </a:spcBef>
              <a:buClr>
                <a:schemeClr val="bg1">
                  <a:lumMod val="75000"/>
                </a:schemeClr>
              </a:buClr>
              <a:defRPr sz="1800">
                <a:solidFill>
                  <a:schemeClr val="tx1"/>
                </a:solidFill>
                <a:latin typeface="Arial" panose="020B0604020202020204" pitchFamily="34" charset="0"/>
                <a:cs typeface="Arial" panose="020B0604020202020204" pitchFamily="34" charset="0"/>
              </a:defRPr>
            </a:lvl4pPr>
            <a:lvl5pPr marL="1188000">
              <a:spcBef>
                <a:spcPts val="900"/>
              </a:spcBef>
              <a:buClr>
                <a:schemeClr val="bg1">
                  <a:lumMod val="75000"/>
                </a:schemeClr>
              </a:buClr>
              <a:defRPr sz="1600">
                <a:solidFill>
                  <a:schemeClr val="tx1"/>
                </a:solidFill>
                <a:latin typeface="Arial" panose="020B0604020202020204" pitchFamily="34" charset="0"/>
                <a:cs typeface="Arial" panose="020B0604020202020204" pitchFamily="34" charset="0"/>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p:txBody>
      </p:sp>
      <p:sp>
        <p:nvSpPr>
          <p:cNvPr id="19" name="Content Placeholder 6"/>
          <p:cNvSpPr>
            <a:spLocks noGrp="1"/>
          </p:cNvSpPr>
          <p:nvPr>
            <p:ph sz="quarter" idx="16" hasCustomPrompt="1"/>
          </p:nvPr>
        </p:nvSpPr>
        <p:spPr>
          <a:xfrm>
            <a:off x="6256420" y="1356363"/>
            <a:ext cx="5097380" cy="4705675"/>
          </a:xfrm>
          <a:prstGeom prst="rect">
            <a:avLst/>
          </a:prstGeom>
        </p:spPr>
        <p:txBody>
          <a:bodyPr lIns="108000"/>
          <a:lstStyle>
            <a:lvl1pPr>
              <a:defRPr>
                <a:solidFill>
                  <a:schemeClr val="tx1"/>
                </a:solidFill>
                <a:latin typeface="Arial" panose="020B0604020202020204" pitchFamily="34" charset="0"/>
                <a:cs typeface="Arial" panose="020B0604020202020204" pitchFamily="34" charset="0"/>
              </a:defRPr>
            </a:lvl1pPr>
            <a:lvl2pPr>
              <a:defRPr sz="2400" baseline="0">
                <a:solidFill>
                  <a:schemeClr val="tx1"/>
                </a:solidFill>
                <a:latin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cs typeface="Arial" panose="020B0604020202020204" pitchFamily="34" charset="0"/>
              </a:defRPr>
            </a:lvl3pPr>
            <a:lvl4pPr marL="936000">
              <a:spcBef>
                <a:spcPts val="900"/>
              </a:spcBef>
              <a:buClr>
                <a:schemeClr val="bg1">
                  <a:lumMod val="75000"/>
                </a:schemeClr>
              </a:buClr>
              <a:defRPr sz="1800">
                <a:solidFill>
                  <a:schemeClr val="tx1"/>
                </a:solidFill>
                <a:latin typeface="Arial" panose="020B0604020202020204" pitchFamily="34" charset="0"/>
                <a:cs typeface="Arial" panose="020B0604020202020204" pitchFamily="34" charset="0"/>
              </a:defRPr>
            </a:lvl4pPr>
            <a:lvl5pPr marL="1188000">
              <a:spcBef>
                <a:spcPts val="900"/>
              </a:spcBef>
              <a:buClr>
                <a:schemeClr val="bg1">
                  <a:lumMod val="75000"/>
                </a:schemeClr>
              </a:buClr>
              <a:defRPr sz="1600">
                <a:solidFill>
                  <a:schemeClr val="tx1"/>
                </a:solidFill>
                <a:latin typeface="Arial" panose="020B0604020202020204" pitchFamily="34" charset="0"/>
                <a:cs typeface="Arial" panose="020B0604020202020204" pitchFamily="34" charset="0"/>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p:txBody>
      </p:sp>
      <p:cxnSp>
        <p:nvCxnSpPr>
          <p:cNvPr id="9" name="Straight Connector 8">
            <a:extLst>
              <a:ext uri="{FF2B5EF4-FFF2-40B4-BE49-F238E27FC236}">
                <a16:creationId xmlns:a16="http://schemas.microsoft.com/office/drawing/2014/main" id="{EAE33D7A-4616-4BB5-90CF-38CED4FBB781}"/>
              </a:ext>
            </a:extLst>
          </p:cNvPr>
          <p:cNvCxnSpPr/>
          <p:nvPr userDrawn="1"/>
        </p:nvCxnSpPr>
        <p:spPr>
          <a:xfrm>
            <a:off x="838200" y="1227962"/>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9285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3E7DD482-8DFC-4181-9A6F-80E0C38D6D62}" type="datetime1">
              <a:rPr lang="en-GB" smtClean="0"/>
              <a:t>04/11/2021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151B33-829D-47D6-9AAB-F36ECA45A282}" type="slidenum">
              <a:rPr lang="en-GB" smtClean="0"/>
              <a:t>‹#›</a:t>
            </a:fld>
            <a:endParaRPr lang="en-GB"/>
          </a:p>
        </p:txBody>
      </p:sp>
    </p:spTree>
    <p:extLst>
      <p:ext uri="{BB962C8B-B14F-4D97-AF65-F5344CB8AC3E}">
        <p14:creationId xmlns:p14="http://schemas.microsoft.com/office/powerpoint/2010/main" val="3958495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FACCCABB-4C4A-4B5A-AC2E-3BCB9022A509}" type="datetime1">
              <a:rPr lang="en-GB" smtClean="0"/>
              <a:t>04/11/2021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151B33-829D-47D6-9AAB-F36ECA45A282}" type="slidenum">
              <a:rPr lang="en-GB" smtClean="0"/>
              <a:t>‹#›</a:t>
            </a:fld>
            <a:endParaRPr lang="en-GB"/>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60"/>
          <a:stretch/>
        </p:blipFill>
        <p:spPr>
          <a:xfrm>
            <a:off x="0" y="0"/>
            <a:ext cx="12197348" cy="6850871"/>
          </a:xfrm>
          <a:prstGeom prst="rect">
            <a:avLst/>
          </a:prstGeom>
        </p:spPr>
      </p:pic>
      <p:pic>
        <p:nvPicPr>
          <p:cNvPr id="6" name="Picture 5" descr="2015-01-13_CERN_ENdept 36% h32mm 300dpi.png"/>
          <p:cNvPicPr>
            <a:picLocks noChangeAspect="1"/>
          </p:cNvPicPr>
          <p:nvPr userDrawn="1"/>
        </p:nvPicPr>
        <p:blipFill rotWithShape="1">
          <a:blip r:embed="rId3" cstate="print">
            <a:extLst>
              <a:ext uri="{28A0092B-C50C-407E-A947-70E740481C1C}">
                <a14:useLocalDpi xmlns:a14="http://schemas.microsoft.com/office/drawing/2010/main" val="0"/>
              </a:ext>
            </a:extLst>
          </a:blip>
          <a:srcRect r="51929"/>
          <a:stretch/>
        </p:blipFill>
        <p:spPr>
          <a:xfrm>
            <a:off x="6154093" y="4914554"/>
            <a:ext cx="1711767" cy="1334010"/>
          </a:xfrm>
          <a:prstGeom prst="rect">
            <a:avLst/>
          </a:prstGeom>
        </p:spPr>
      </p:pic>
      <p:pic>
        <p:nvPicPr>
          <p:cNvPr id="2050" name="Picture 2" descr="home"/>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223160" y="5018708"/>
            <a:ext cx="1124853" cy="112485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Graphical user interface&#10;&#10;Description automatically generated">
            <a:extLst>
              <a:ext uri="{FF2B5EF4-FFF2-40B4-BE49-F238E27FC236}">
                <a16:creationId xmlns:a16="http://schemas.microsoft.com/office/drawing/2014/main" id="{CEBA3E21-4F4B-4C0A-B14A-4AF0CA15FBB5}"/>
              </a:ext>
            </a:extLst>
          </p:cNvPr>
          <p:cNvPicPr>
            <a:picLocks noChangeAspect="1"/>
          </p:cNvPicPr>
          <p:nvPr userDrawn="1"/>
        </p:nvPicPr>
        <p:blipFill>
          <a:blip r:embed="rId5"/>
          <a:stretch>
            <a:fillRect/>
          </a:stretch>
        </p:blipFill>
        <p:spPr bwMode="auto">
          <a:xfrm>
            <a:off x="9568449" y="5078213"/>
            <a:ext cx="2506345" cy="1148741"/>
          </a:xfrm>
          <a:prstGeom prst="rect">
            <a:avLst/>
          </a:prstGeom>
        </p:spPr>
      </p:pic>
    </p:spTree>
    <p:extLst>
      <p:ext uri="{BB962C8B-B14F-4D97-AF65-F5344CB8AC3E}">
        <p14:creationId xmlns:p14="http://schemas.microsoft.com/office/powerpoint/2010/main" val="1518934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2931333" y="6356350"/>
            <a:ext cx="1101558" cy="365125"/>
          </a:xfrm>
          <a:prstGeom prst="rect">
            <a:avLst/>
          </a:prstGeom>
        </p:spPr>
        <p:txBody>
          <a:bodyPr vert="horz" lIns="91440" tIns="45720" rIns="91440" bIns="45720" rtlCol="0" anchor="ctr"/>
          <a:lstStyle>
            <a:lvl1pPr algn="l">
              <a:defRPr sz="1200">
                <a:solidFill>
                  <a:schemeClr val="bg1">
                    <a:lumMod val="75000"/>
                  </a:schemeClr>
                </a:solidFill>
                <a:latin typeface="Arial" panose="020B0604020202020204" pitchFamily="34" charset="0"/>
                <a:cs typeface="Arial" panose="020B0604020202020204" pitchFamily="34" charset="0"/>
              </a:defRPr>
            </a:lvl1pPr>
          </a:lstStyle>
          <a:p>
            <a:fld id="{CA0D3E42-B0C2-4F30-BDE7-D565CBA0C71A}" type="datetime1">
              <a:rPr lang="en-GB" smtClean="0"/>
              <a:pPr/>
              <a:t>04/11/2021</a:t>
            </a:fld>
            <a:endParaRPr lang="en-GB"/>
          </a:p>
        </p:txBody>
      </p:sp>
      <p:sp>
        <p:nvSpPr>
          <p:cNvPr id="5" name="Footer Placeholder 4"/>
          <p:cNvSpPr>
            <a:spLocks noGrp="1"/>
          </p:cNvSpPr>
          <p:nvPr>
            <p:ph type="ftr" sz="quarter" idx="3"/>
          </p:nvPr>
        </p:nvSpPr>
        <p:spPr>
          <a:xfrm>
            <a:off x="4296249" y="6356350"/>
            <a:ext cx="6458284" cy="365125"/>
          </a:xfrm>
          <a:prstGeom prst="rect">
            <a:avLst/>
          </a:prstGeom>
        </p:spPr>
        <p:txBody>
          <a:bodyPr vert="horz" lIns="91440" tIns="45720" rIns="91440" bIns="45720" rtlCol="0" anchor="ctr"/>
          <a:lstStyle>
            <a:lvl1pPr algn="ctr">
              <a:defRPr sz="1200">
                <a:solidFill>
                  <a:schemeClr val="bg1">
                    <a:lumMod val="75000"/>
                  </a:schemeClr>
                </a:solidFill>
                <a:latin typeface="Arial" panose="020B0604020202020204" pitchFamily="34" charset="0"/>
                <a:cs typeface="Arial" panose="020B0604020202020204" pitchFamily="34" charset="0"/>
              </a:defRPr>
            </a:lvl1pPr>
          </a:lstStyle>
          <a:p>
            <a:endParaRPr lang="en-GB" dirty="0"/>
          </a:p>
        </p:txBody>
      </p:sp>
      <p:sp>
        <p:nvSpPr>
          <p:cNvPr id="6" name="Slide Number Placeholder 5"/>
          <p:cNvSpPr>
            <a:spLocks noGrp="1"/>
          </p:cNvSpPr>
          <p:nvPr>
            <p:ph type="sldNum" sz="quarter" idx="4"/>
          </p:nvPr>
        </p:nvSpPr>
        <p:spPr>
          <a:xfrm>
            <a:off x="11016553" y="6356350"/>
            <a:ext cx="669757" cy="365125"/>
          </a:xfrm>
          <a:prstGeom prst="rect">
            <a:avLst/>
          </a:prstGeom>
        </p:spPr>
        <p:txBody>
          <a:bodyPr vert="horz" lIns="91440" tIns="45720" rIns="91440" bIns="45720" rtlCol="0" anchor="ctr"/>
          <a:lstStyle>
            <a:lvl1pPr algn="r">
              <a:defRPr sz="1200">
                <a:solidFill>
                  <a:srgbClr val="5AA3D9"/>
                </a:solidFill>
                <a:latin typeface="Arial" panose="020B0604020202020204" pitchFamily="34" charset="0"/>
                <a:cs typeface="Arial" panose="020B0604020202020204" pitchFamily="34" charset="0"/>
              </a:defRPr>
            </a:lvl1pPr>
          </a:lstStyle>
          <a:p>
            <a:fld id="{1C151B33-829D-47D6-9AAB-F36ECA45A282}" type="slidenum">
              <a:rPr lang="en-GB" smtClean="0"/>
              <a:pPr/>
              <a:t>‹#›</a:t>
            </a:fld>
            <a:endParaRPr lang="en-GB"/>
          </a:p>
        </p:txBody>
      </p:sp>
      <p:cxnSp>
        <p:nvCxnSpPr>
          <p:cNvPr id="10" name="Straight Connector 9"/>
          <p:cNvCxnSpPr/>
          <p:nvPr userDrawn="1"/>
        </p:nvCxnSpPr>
        <p:spPr>
          <a:xfrm>
            <a:off x="838200" y="6176963"/>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pic>
        <p:nvPicPr>
          <p:cNvPr id="11" name="Picture 10" descr="2015-01-13_CERN_ENdept 36% h32mm 300dpi.png"/>
          <p:cNvPicPr>
            <a:picLocks noChangeAspect="1"/>
          </p:cNvPicPr>
          <p:nvPr userDrawn="1"/>
        </p:nvPicPr>
        <p:blipFill rotWithShape="1">
          <a:blip r:embed="rId8" cstate="print">
            <a:extLst>
              <a:ext uri="{28A0092B-C50C-407E-A947-70E740481C1C}">
                <a14:useLocalDpi xmlns:a14="http://schemas.microsoft.com/office/drawing/2010/main" val="0"/>
              </a:ext>
            </a:extLst>
          </a:blip>
          <a:srcRect r="51929"/>
          <a:stretch/>
        </p:blipFill>
        <p:spPr>
          <a:xfrm>
            <a:off x="293852" y="6283462"/>
            <a:ext cx="672878" cy="524386"/>
          </a:xfrm>
          <a:prstGeom prst="rect">
            <a:avLst/>
          </a:prstGeom>
        </p:spPr>
      </p:pic>
      <p:pic>
        <p:nvPicPr>
          <p:cNvPr id="12" name="Picture 2" descr="home"/>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097661" y="6350462"/>
            <a:ext cx="390386" cy="39038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Graphical user interface&#10;&#10;Description automatically generated">
            <a:extLst>
              <a:ext uri="{FF2B5EF4-FFF2-40B4-BE49-F238E27FC236}">
                <a16:creationId xmlns:a16="http://schemas.microsoft.com/office/drawing/2014/main" id="{CEBA3E21-4F4B-4C0A-B14A-4AF0CA15FBB5}"/>
              </a:ext>
            </a:extLst>
          </p:cNvPr>
          <p:cNvPicPr>
            <a:picLocks noChangeAspect="1"/>
          </p:cNvPicPr>
          <p:nvPr userDrawn="1"/>
        </p:nvPicPr>
        <p:blipFill>
          <a:blip r:embed="rId10"/>
          <a:stretch>
            <a:fillRect/>
          </a:stretch>
        </p:blipFill>
        <p:spPr bwMode="auto">
          <a:xfrm>
            <a:off x="1693204" y="6339851"/>
            <a:ext cx="1130508" cy="518149"/>
          </a:xfrm>
          <a:prstGeom prst="rect">
            <a:avLst/>
          </a:prstGeom>
        </p:spPr>
      </p:pic>
    </p:spTree>
    <p:extLst>
      <p:ext uri="{BB962C8B-B14F-4D97-AF65-F5344CB8AC3E}">
        <p14:creationId xmlns:p14="http://schemas.microsoft.com/office/powerpoint/2010/main" val="1340094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2" r:id="rId4"/>
    <p:sldLayoutId id="2147483655" r:id="rId5"/>
    <p:sldLayoutId id="2147483654" r:id="rId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mn-lt"/>
          <a:ea typeface="+mn-ea"/>
          <a:cs typeface="+mn-cs"/>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800" kern="1200">
          <a:solidFill>
            <a:schemeClr val="tx1"/>
          </a:solidFill>
          <a:latin typeface="+mn-lt"/>
          <a:ea typeface="+mn-ea"/>
          <a:cs typeface="+mn-cs"/>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em-design-office-data.web.cern.ch/partnumberSearch.asp"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hyperlink" Target="https://twiki.cern.ch/twiki/bin/view/ElectronicModules/WebHom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E9816-6F2A-4873-B3B5-56956B0109FE}"/>
              </a:ext>
            </a:extLst>
          </p:cNvPr>
          <p:cNvSpPr>
            <a:spLocks noGrp="1"/>
          </p:cNvSpPr>
          <p:nvPr>
            <p:ph type="title"/>
          </p:nvPr>
        </p:nvSpPr>
        <p:spPr>
          <a:xfrm>
            <a:off x="17249" y="1594912"/>
            <a:ext cx="8830547" cy="2338726"/>
          </a:xfrm>
        </p:spPr>
        <p:txBody>
          <a:bodyPr>
            <a:normAutofit fontScale="90000"/>
          </a:bodyPr>
          <a:lstStyle/>
          <a:p>
            <a:r>
              <a:rPr lang="fr-FR" sz="4400" dirty="0" smtClean="0"/>
              <a:t>Electronics-Forum discussion #1</a:t>
            </a:r>
            <a:r>
              <a:rPr lang="fr-FR" sz="2000" dirty="0" smtClean="0"/>
              <a:t/>
            </a:r>
            <a:br>
              <a:rPr lang="fr-FR" sz="2000" dirty="0" smtClean="0"/>
            </a:br>
            <a:r>
              <a:rPr lang="fr-FR" sz="2000" dirty="0" smtClean="0"/>
              <a:t/>
            </a:r>
            <a:br>
              <a:rPr lang="fr-FR" sz="2000" dirty="0" smtClean="0"/>
            </a:br>
            <a:r>
              <a:rPr lang="en-GB" sz="3600" dirty="0"/>
              <a:t>EDA Designs Search Tool</a:t>
            </a:r>
            <a:r>
              <a:rPr lang="fr-FR" dirty="0" smtClean="0"/>
              <a:t/>
            </a:r>
            <a:br>
              <a:rPr lang="fr-FR" dirty="0" smtClean="0"/>
            </a:br>
            <a:endParaRPr lang="fr-FR" dirty="0"/>
          </a:p>
        </p:txBody>
      </p:sp>
      <p:sp>
        <p:nvSpPr>
          <p:cNvPr id="3" name="Text Placeholder 2">
            <a:extLst>
              <a:ext uri="{FF2B5EF4-FFF2-40B4-BE49-F238E27FC236}">
                <a16:creationId xmlns:a16="http://schemas.microsoft.com/office/drawing/2014/main" id="{14B92B36-17A1-4A26-ABDC-29F9DB46583A}"/>
              </a:ext>
            </a:extLst>
          </p:cNvPr>
          <p:cNvSpPr>
            <a:spLocks noGrp="1"/>
          </p:cNvSpPr>
          <p:nvPr>
            <p:ph type="body" idx="1"/>
          </p:nvPr>
        </p:nvSpPr>
        <p:spPr>
          <a:xfrm>
            <a:off x="94892" y="4778628"/>
            <a:ext cx="4244195" cy="362708"/>
          </a:xfrm>
        </p:spPr>
        <p:txBody>
          <a:bodyPr>
            <a:normAutofit/>
          </a:bodyPr>
          <a:lstStyle/>
          <a:p>
            <a:r>
              <a:rPr lang="fr-FR" sz="2400" dirty="0" smtClean="0"/>
              <a:t>R. Berberat, W. Billereau</a:t>
            </a:r>
            <a:endParaRPr lang="fr-FR" sz="2400" dirty="0"/>
          </a:p>
        </p:txBody>
      </p:sp>
    </p:spTree>
    <p:extLst>
      <p:ext uri="{BB962C8B-B14F-4D97-AF65-F5344CB8AC3E}">
        <p14:creationId xmlns:p14="http://schemas.microsoft.com/office/powerpoint/2010/main" val="1293547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134617" y="2553779"/>
            <a:ext cx="6474074" cy="2952749"/>
          </a:xfrm>
          <a:prstGeom prst="rect">
            <a:avLst/>
          </a:prstGeom>
        </p:spPr>
        <p:txBody>
          <a:bodyPr/>
          <a:lstStyle>
            <a:lvl1pPr algn="l" rtl="0" eaLnBrk="1" latinLnBrk="0" hangingPunct="1">
              <a:spcBef>
                <a:spcPct val="0"/>
              </a:spcBef>
              <a:buNone/>
              <a:defRPr kumimoji="0" sz="3600" b="0" i="0" kern="1200">
                <a:solidFill>
                  <a:srgbClr val="5AA3D9"/>
                </a:solidFill>
                <a:latin typeface="+mj-lt"/>
                <a:ea typeface="+mj-ea"/>
                <a:cs typeface="Ubuntu Light"/>
              </a:defRPr>
            </a:lvl1pPr>
          </a:lstStyle>
          <a:p>
            <a:pPr algn="r"/>
            <a:r>
              <a:rPr lang="en-US" sz="4400" dirty="0" smtClean="0">
                <a:latin typeface="Arial" panose="020B0604020202020204" pitchFamily="34" charset="0"/>
                <a:cs typeface="Arial" panose="020B0604020202020204" pitchFamily="34" charset="0"/>
              </a:rPr>
              <a:t>Questions?</a:t>
            </a:r>
            <a:endParaRPr lang="en-US"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1217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834021" y="2553779"/>
            <a:ext cx="6474074" cy="2952749"/>
          </a:xfrm>
          <a:prstGeom prst="rect">
            <a:avLst/>
          </a:prstGeom>
        </p:spPr>
        <p:txBody>
          <a:bodyPr/>
          <a:lstStyle>
            <a:lvl1pPr algn="l" rtl="0" eaLnBrk="1" latinLnBrk="0" hangingPunct="1">
              <a:spcBef>
                <a:spcPct val="0"/>
              </a:spcBef>
              <a:buNone/>
              <a:defRPr kumimoji="0" sz="3600" b="0" i="0" kern="1200">
                <a:solidFill>
                  <a:srgbClr val="5AA3D9"/>
                </a:solidFill>
                <a:latin typeface="+mj-lt"/>
                <a:ea typeface="+mj-ea"/>
                <a:cs typeface="Ubuntu Light"/>
              </a:defRPr>
            </a:lvl1pPr>
          </a:lstStyle>
          <a:p>
            <a:pPr algn="r"/>
            <a:r>
              <a:rPr lang="en-US" sz="4400" dirty="0">
                <a:latin typeface="Arial" panose="020B0604020202020204" pitchFamily="34" charset="0"/>
                <a:cs typeface="Arial" panose="020B0604020202020204" pitchFamily="34" charset="0"/>
              </a:rPr>
              <a:t>Thank you for your attention!</a:t>
            </a:r>
          </a:p>
        </p:txBody>
      </p:sp>
    </p:spTree>
    <p:extLst>
      <p:ext uri="{BB962C8B-B14F-4D97-AF65-F5344CB8AC3E}">
        <p14:creationId xmlns:p14="http://schemas.microsoft.com/office/powerpoint/2010/main" val="821586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475" y="448535"/>
            <a:ext cx="10515600" cy="741780"/>
          </a:xfrm>
        </p:spPr>
        <p:txBody>
          <a:bodyPr/>
          <a:lstStyle/>
          <a:p>
            <a:r>
              <a:rPr lang="en-US" sz="3000" b="1" dirty="0" smtClean="0"/>
              <a:t>Introduction to the service and why we developed a tool</a:t>
            </a:r>
            <a:endParaRPr lang="en-GB" sz="3000" dirty="0"/>
          </a:p>
        </p:txBody>
      </p:sp>
      <p:sp>
        <p:nvSpPr>
          <p:cNvPr id="4" name="Date Placeholder 3"/>
          <p:cNvSpPr>
            <a:spLocks noGrp="1"/>
          </p:cNvSpPr>
          <p:nvPr>
            <p:ph type="dt" sz="half" idx="14"/>
          </p:nvPr>
        </p:nvSpPr>
        <p:spPr/>
        <p:txBody>
          <a:bodyPr/>
          <a:lstStyle/>
          <a:p>
            <a:fld id="{CA0D3E42-B0C2-4F30-BDE7-D565CBA0C71A}" type="datetime1">
              <a:rPr lang="en-GB" smtClean="0"/>
              <a:pPr/>
              <a:t>04/11/2021</a:t>
            </a:fld>
            <a:endParaRPr lang="en-GB" dirty="0"/>
          </a:p>
        </p:txBody>
      </p:sp>
      <p:sp>
        <p:nvSpPr>
          <p:cNvPr id="5" name="Footer Placeholder 4"/>
          <p:cNvSpPr>
            <a:spLocks noGrp="1"/>
          </p:cNvSpPr>
          <p:nvPr>
            <p:ph type="ftr" sz="quarter" idx="15"/>
          </p:nvPr>
        </p:nvSpPr>
        <p:spPr/>
        <p:txBody>
          <a:bodyPr/>
          <a:lstStyle/>
          <a:p>
            <a:r>
              <a:rPr lang="fr-FR" dirty="0"/>
              <a:t>Electronics-Forum discussion #1</a:t>
            </a:r>
            <a:endParaRPr lang="en-GB" dirty="0"/>
          </a:p>
        </p:txBody>
      </p:sp>
      <p:sp>
        <p:nvSpPr>
          <p:cNvPr id="6" name="Slide Number Placeholder 5"/>
          <p:cNvSpPr>
            <a:spLocks noGrp="1"/>
          </p:cNvSpPr>
          <p:nvPr>
            <p:ph type="sldNum" sz="quarter" idx="16"/>
          </p:nvPr>
        </p:nvSpPr>
        <p:spPr/>
        <p:txBody>
          <a:bodyPr/>
          <a:lstStyle/>
          <a:p>
            <a:fld id="{1C151B33-829D-47D6-9AAB-F36ECA45A282}" type="slidenum">
              <a:rPr lang="en-GB" smtClean="0"/>
              <a:pPr/>
              <a:t>2</a:t>
            </a:fld>
            <a:endParaRPr lang="en-GB" dirty="0"/>
          </a:p>
        </p:txBody>
      </p:sp>
      <p:sp>
        <p:nvSpPr>
          <p:cNvPr id="10" name="Rectangle 9"/>
          <p:cNvSpPr/>
          <p:nvPr/>
        </p:nvSpPr>
        <p:spPr>
          <a:xfrm>
            <a:off x="152315" y="1284134"/>
            <a:ext cx="11533995" cy="2262158"/>
          </a:xfrm>
          <a:prstGeom prst="rect">
            <a:avLst/>
          </a:prstGeom>
        </p:spPr>
        <p:txBody>
          <a:bodyPr wrap="square">
            <a:spAutoFit/>
          </a:bodyPr>
          <a:lstStyle/>
          <a:p>
            <a:pPr marL="36576" indent="0">
              <a:buNone/>
            </a:pPr>
            <a:r>
              <a:rPr lang="en-GB" dirty="0" smtClean="0">
                <a:solidFill>
                  <a:srgbClr val="5AA3D9"/>
                </a:solidFill>
              </a:rPr>
              <a:t>BE-CEM-EPR propose a service providing CERN-wide support in the domain of Printed Circuit Boards (PCB) and Electronic Module Assembly.</a:t>
            </a:r>
          </a:p>
          <a:p>
            <a:pPr marL="36576" indent="0">
              <a:buNone/>
            </a:pPr>
            <a:endParaRPr lang="en-GB" sz="1400" dirty="0" smtClean="0">
              <a:solidFill>
                <a:srgbClr val="5AA3D9"/>
              </a:solidFill>
            </a:endParaRPr>
          </a:p>
          <a:p>
            <a:pPr marL="36576" indent="0">
              <a:buNone/>
            </a:pPr>
            <a:r>
              <a:rPr lang="en-GB" sz="1300" dirty="0" smtClean="0">
                <a:solidFill>
                  <a:srgbClr val="5AA3D9"/>
                </a:solidFill>
              </a:rPr>
              <a:t>The main activities of the service are:</a:t>
            </a:r>
          </a:p>
          <a:p>
            <a:pPr marL="322326" indent="-285750">
              <a:buFont typeface="Arial" panose="020B0604020202020204" pitchFamily="34" charset="0"/>
              <a:buChar char="•"/>
            </a:pPr>
            <a:r>
              <a:rPr lang="en-GB" sz="1300" dirty="0" err="1" smtClean="0">
                <a:solidFill>
                  <a:srgbClr val="5AA3D9"/>
                </a:solidFill>
              </a:rPr>
              <a:t>Altium</a:t>
            </a:r>
            <a:r>
              <a:rPr lang="en-GB" sz="1300" dirty="0" smtClean="0">
                <a:solidFill>
                  <a:srgbClr val="5AA3D9"/>
                </a:solidFill>
              </a:rPr>
              <a:t> &amp; Cadence CERN Libraries; creation and maintenance</a:t>
            </a:r>
          </a:p>
          <a:p>
            <a:pPr marL="322326" indent="-285750">
              <a:buFont typeface="Arial" panose="020B0604020202020204" pitchFamily="34" charset="0"/>
              <a:buChar char="•"/>
            </a:pPr>
            <a:r>
              <a:rPr lang="en-GB" sz="1300" dirty="0" smtClean="0">
                <a:solidFill>
                  <a:srgbClr val="5AA3D9"/>
                </a:solidFill>
              </a:rPr>
              <a:t>Layout design for electronic boards and crates</a:t>
            </a:r>
          </a:p>
          <a:p>
            <a:pPr marL="322326" indent="-285750">
              <a:buFont typeface="Arial" panose="020B0604020202020204" pitchFamily="34" charset="0"/>
              <a:buChar char="•"/>
            </a:pPr>
            <a:r>
              <a:rPr lang="en-GB" sz="1300" dirty="0" smtClean="0">
                <a:solidFill>
                  <a:srgbClr val="5AA3D9"/>
                </a:solidFill>
              </a:rPr>
              <a:t>Manufacturing of bare PCB at CERN or by subcontracting</a:t>
            </a:r>
          </a:p>
          <a:p>
            <a:pPr marL="322326" indent="-285750">
              <a:buFont typeface="Arial" panose="020B0604020202020204" pitchFamily="34" charset="0"/>
              <a:buChar char="•"/>
            </a:pPr>
            <a:r>
              <a:rPr lang="en-GB" sz="1300" dirty="0" smtClean="0">
                <a:solidFill>
                  <a:srgbClr val="5AA3D9"/>
                </a:solidFill>
              </a:rPr>
              <a:t>Mechanical parts production in collaboration with EN-MME</a:t>
            </a:r>
          </a:p>
          <a:p>
            <a:pPr marL="322326" indent="-285750">
              <a:buFont typeface="Arial" panose="020B0604020202020204" pitchFamily="34" charset="0"/>
              <a:buChar char="•"/>
            </a:pPr>
            <a:r>
              <a:rPr lang="en-GB" sz="1300" dirty="0" smtClean="0">
                <a:solidFill>
                  <a:srgbClr val="5AA3D9"/>
                </a:solidFill>
              </a:rPr>
              <a:t>Assembly and integration of electronic modules, internally</a:t>
            </a:r>
          </a:p>
          <a:p>
            <a:pPr marL="36513" indent="230188"/>
            <a:r>
              <a:rPr lang="en-GB" sz="1300" dirty="0" smtClean="0">
                <a:solidFill>
                  <a:srgbClr val="5AA3D9"/>
                </a:solidFill>
              </a:rPr>
              <a:t>or by subcontracting</a:t>
            </a:r>
            <a:endParaRPr lang="en-GB" sz="1300" dirty="0">
              <a:solidFill>
                <a:srgbClr val="5AA3D9"/>
              </a:solidFill>
            </a:endParaRPr>
          </a:p>
        </p:txBody>
      </p:sp>
      <p:sp>
        <p:nvSpPr>
          <p:cNvPr id="12" name="Rectangle 11"/>
          <p:cNvSpPr/>
          <p:nvPr/>
        </p:nvSpPr>
        <p:spPr>
          <a:xfrm>
            <a:off x="149524" y="3793980"/>
            <a:ext cx="6096000" cy="1892826"/>
          </a:xfrm>
          <a:prstGeom prst="rect">
            <a:avLst/>
          </a:prstGeom>
        </p:spPr>
        <p:txBody>
          <a:bodyPr>
            <a:spAutoFit/>
          </a:bodyPr>
          <a:lstStyle/>
          <a:p>
            <a:pPr marL="36576" indent="0">
              <a:buClr>
                <a:schemeClr val="tx1"/>
              </a:buClr>
              <a:buNone/>
              <a:defRPr/>
            </a:pPr>
            <a:r>
              <a:rPr lang="en-US" sz="1300" dirty="0">
                <a:solidFill>
                  <a:srgbClr val="5AA3D9"/>
                </a:solidFill>
              </a:rPr>
              <a:t>A team of 18 members coming from the </a:t>
            </a:r>
            <a:r>
              <a:rPr lang="en-US" sz="1300" dirty="0" smtClean="0">
                <a:solidFill>
                  <a:srgbClr val="5AA3D9"/>
                </a:solidFill>
              </a:rPr>
              <a:t>Industry:</a:t>
            </a:r>
          </a:p>
          <a:p>
            <a:pPr marL="266700">
              <a:buClr>
                <a:schemeClr val="tx1"/>
              </a:buClr>
              <a:defRPr/>
            </a:pPr>
            <a:r>
              <a:rPr lang="en-US" sz="1300" dirty="0" smtClean="0">
                <a:solidFill>
                  <a:srgbClr val="5AA3D9"/>
                </a:solidFill>
              </a:rPr>
              <a:t>7 </a:t>
            </a:r>
            <a:r>
              <a:rPr lang="en-US" sz="1300" dirty="0">
                <a:solidFill>
                  <a:srgbClr val="5AA3D9"/>
                </a:solidFill>
              </a:rPr>
              <a:t>technicians for the design of </a:t>
            </a:r>
            <a:r>
              <a:rPr lang="en-US" sz="1300" dirty="0" smtClean="0">
                <a:solidFill>
                  <a:srgbClr val="5AA3D9"/>
                </a:solidFill>
              </a:rPr>
              <a:t>standard </a:t>
            </a:r>
            <a:r>
              <a:rPr lang="en-US" sz="1300" dirty="0">
                <a:solidFill>
                  <a:srgbClr val="5AA3D9"/>
                </a:solidFill>
              </a:rPr>
              <a:t>and special PCB </a:t>
            </a:r>
            <a:r>
              <a:rPr lang="en-US" sz="1300" dirty="0" smtClean="0">
                <a:solidFill>
                  <a:srgbClr val="5AA3D9"/>
                </a:solidFill>
              </a:rPr>
              <a:t>layouts</a:t>
            </a:r>
          </a:p>
          <a:p>
            <a:pPr marL="266700">
              <a:buClr>
                <a:schemeClr val="tx1"/>
              </a:buClr>
              <a:defRPr/>
            </a:pPr>
            <a:r>
              <a:rPr lang="en-US" sz="1300" dirty="0" smtClean="0">
                <a:solidFill>
                  <a:srgbClr val="5AA3D9"/>
                </a:solidFill>
              </a:rPr>
              <a:t>2 </a:t>
            </a:r>
            <a:r>
              <a:rPr lang="en-US" sz="1300" dirty="0">
                <a:solidFill>
                  <a:srgbClr val="5AA3D9"/>
                </a:solidFill>
              </a:rPr>
              <a:t>technicians specialized in CAD libraries </a:t>
            </a:r>
            <a:endParaRPr lang="en-US" sz="1300" dirty="0" smtClean="0">
              <a:solidFill>
                <a:srgbClr val="5AA3D9"/>
              </a:solidFill>
            </a:endParaRPr>
          </a:p>
          <a:p>
            <a:pPr marL="266700">
              <a:buClr>
                <a:schemeClr val="tx1"/>
              </a:buClr>
              <a:defRPr/>
            </a:pPr>
            <a:r>
              <a:rPr lang="en-US" sz="1300" dirty="0" smtClean="0">
                <a:solidFill>
                  <a:srgbClr val="5AA3D9"/>
                </a:solidFill>
              </a:rPr>
              <a:t>2 </a:t>
            </a:r>
            <a:r>
              <a:rPr lang="en-US" sz="1300" dirty="0">
                <a:solidFill>
                  <a:srgbClr val="5AA3D9"/>
                </a:solidFill>
              </a:rPr>
              <a:t>engineers specialized in production processes, dedicated to </a:t>
            </a:r>
          </a:p>
          <a:p>
            <a:pPr marL="361950">
              <a:buClr>
                <a:schemeClr val="tx1"/>
              </a:buClr>
              <a:defRPr/>
            </a:pPr>
            <a:r>
              <a:rPr lang="en-US" sz="1300" dirty="0" smtClean="0">
                <a:solidFill>
                  <a:srgbClr val="5AA3D9"/>
                </a:solidFill>
              </a:rPr>
              <a:t>design </a:t>
            </a:r>
            <a:r>
              <a:rPr lang="en-US" sz="1300" dirty="0">
                <a:solidFill>
                  <a:srgbClr val="5AA3D9"/>
                </a:solidFill>
              </a:rPr>
              <a:t>reviews, </a:t>
            </a:r>
            <a:r>
              <a:rPr lang="en-US" sz="1300" dirty="0" smtClean="0">
                <a:solidFill>
                  <a:srgbClr val="5AA3D9"/>
                </a:solidFill>
              </a:rPr>
              <a:t>subcontractor </a:t>
            </a:r>
            <a:r>
              <a:rPr lang="en-US" sz="1300" dirty="0">
                <a:solidFill>
                  <a:srgbClr val="5AA3D9"/>
                </a:solidFill>
              </a:rPr>
              <a:t>validation and </a:t>
            </a:r>
            <a:r>
              <a:rPr lang="en-US" sz="1300" dirty="0" smtClean="0">
                <a:solidFill>
                  <a:srgbClr val="5AA3D9"/>
                </a:solidFill>
              </a:rPr>
              <a:t>follow-up</a:t>
            </a:r>
          </a:p>
          <a:p>
            <a:pPr marL="266700">
              <a:buClr>
                <a:schemeClr val="tx1"/>
              </a:buClr>
              <a:defRPr/>
            </a:pPr>
            <a:r>
              <a:rPr lang="en-US" sz="1300" dirty="0">
                <a:solidFill>
                  <a:srgbClr val="5AA3D9"/>
                </a:solidFill>
              </a:rPr>
              <a:t>2</a:t>
            </a:r>
            <a:r>
              <a:rPr lang="en-US" sz="1300" dirty="0" smtClean="0">
                <a:solidFill>
                  <a:srgbClr val="5AA3D9"/>
                </a:solidFill>
              </a:rPr>
              <a:t> </a:t>
            </a:r>
            <a:r>
              <a:rPr lang="en-US" sz="1300" dirty="0">
                <a:solidFill>
                  <a:srgbClr val="5AA3D9"/>
                </a:solidFill>
              </a:rPr>
              <a:t>technicians specialized in PCB assembly and special </a:t>
            </a:r>
            <a:r>
              <a:rPr lang="en-US" sz="1300" dirty="0" smtClean="0">
                <a:solidFill>
                  <a:srgbClr val="5AA3D9"/>
                </a:solidFill>
              </a:rPr>
              <a:t>repair</a:t>
            </a:r>
          </a:p>
          <a:p>
            <a:pPr marL="266700">
              <a:buClr>
                <a:schemeClr val="tx1"/>
              </a:buClr>
              <a:defRPr/>
            </a:pPr>
            <a:r>
              <a:rPr lang="en-US" sz="1300" dirty="0" smtClean="0">
                <a:solidFill>
                  <a:srgbClr val="5AA3D9"/>
                </a:solidFill>
              </a:rPr>
              <a:t>2 </a:t>
            </a:r>
            <a:r>
              <a:rPr lang="en-US" sz="1300" dirty="0">
                <a:solidFill>
                  <a:srgbClr val="5AA3D9"/>
                </a:solidFill>
              </a:rPr>
              <a:t>technical assistants for ordering components and </a:t>
            </a:r>
            <a:r>
              <a:rPr lang="en-US" sz="1300" dirty="0" smtClean="0">
                <a:solidFill>
                  <a:srgbClr val="5AA3D9"/>
                </a:solidFill>
              </a:rPr>
              <a:t>assembly</a:t>
            </a:r>
          </a:p>
          <a:p>
            <a:pPr marL="266700">
              <a:buClr>
                <a:schemeClr val="tx1"/>
              </a:buClr>
              <a:defRPr/>
            </a:pPr>
            <a:r>
              <a:rPr lang="en-US" sz="1300" dirty="0" smtClean="0">
                <a:solidFill>
                  <a:srgbClr val="5AA3D9"/>
                </a:solidFill>
              </a:rPr>
              <a:t>1 </a:t>
            </a:r>
            <a:r>
              <a:rPr lang="en-US" sz="1300" dirty="0">
                <a:solidFill>
                  <a:srgbClr val="5AA3D9"/>
                </a:solidFill>
              </a:rPr>
              <a:t>ADMIN student </a:t>
            </a:r>
            <a:endParaRPr lang="en-US" sz="1300" dirty="0" smtClean="0">
              <a:solidFill>
                <a:srgbClr val="5AA3D9"/>
              </a:solidFill>
            </a:endParaRPr>
          </a:p>
          <a:p>
            <a:pPr marL="266700">
              <a:buClr>
                <a:schemeClr val="tx1"/>
              </a:buClr>
              <a:defRPr/>
            </a:pPr>
            <a:r>
              <a:rPr lang="en-US" sz="1300" dirty="0" smtClean="0">
                <a:solidFill>
                  <a:srgbClr val="5AA3D9"/>
                </a:solidFill>
              </a:rPr>
              <a:t>2 TTE</a:t>
            </a:r>
            <a:endParaRPr lang="en-US" sz="1300" dirty="0">
              <a:solidFill>
                <a:srgbClr val="5AA3D9"/>
              </a:solidFill>
            </a:endParaRPr>
          </a:p>
        </p:txBody>
      </p:sp>
      <p:pic>
        <p:nvPicPr>
          <p:cNvPr id="13" name="Picture 12"/>
          <p:cNvPicPr>
            <a:picLocks noChangeAspect="1"/>
          </p:cNvPicPr>
          <p:nvPr/>
        </p:nvPicPr>
        <p:blipFill>
          <a:blip r:embed="rId3"/>
          <a:stretch>
            <a:fillRect/>
          </a:stretch>
        </p:blipFill>
        <p:spPr>
          <a:xfrm>
            <a:off x="5491708" y="1997245"/>
            <a:ext cx="6507642" cy="4179268"/>
          </a:xfrm>
          <a:prstGeom prst="rect">
            <a:avLst/>
          </a:prstGeom>
        </p:spPr>
      </p:pic>
    </p:spTree>
    <p:extLst>
      <p:ext uri="{BB962C8B-B14F-4D97-AF65-F5344CB8AC3E}">
        <p14:creationId xmlns:p14="http://schemas.microsoft.com/office/powerpoint/2010/main" val="1772568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475" y="448535"/>
            <a:ext cx="10515600" cy="741780"/>
          </a:xfrm>
        </p:spPr>
        <p:txBody>
          <a:bodyPr/>
          <a:lstStyle/>
          <a:p>
            <a:r>
              <a:rPr lang="en-US" sz="3000" b="1" dirty="0" smtClean="0"/>
              <a:t>Introduction to the service and why we developed a tool</a:t>
            </a:r>
            <a:endParaRPr lang="en-GB" sz="3000" dirty="0"/>
          </a:p>
        </p:txBody>
      </p:sp>
      <p:sp>
        <p:nvSpPr>
          <p:cNvPr id="4" name="Date Placeholder 3"/>
          <p:cNvSpPr>
            <a:spLocks noGrp="1"/>
          </p:cNvSpPr>
          <p:nvPr>
            <p:ph type="dt" sz="half" idx="14"/>
          </p:nvPr>
        </p:nvSpPr>
        <p:spPr/>
        <p:txBody>
          <a:bodyPr/>
          <a:lstStyle/>
          <a:p>
            <a:fld id="{CA0D3E42-B0C2-4F30-BDE7-D565CBA0C71A}" type="datetime1">
              <a:rPr lang="en-GB" smtClean="0"/>
              <a:pPr/>
              <a:t>04/11/2021</a:t>
            </a:fld>
            <a:endParaRPr lang="en-GB" dirty="0"/>
          </a:p>
        </p:txBody>
      </p:sp>
      <p:sp>
        <p:nvSpPr>
          <p:cNvPr id="5" name="Footer Placeholder 4"/>
          <p:cNvSpPr>
            <a:spLocks noGrp="1"/>
          </p:cNvSpPr>
          <p:nvPr>
            <p:ph type="ftr" sz="quarter" idx="15"/>
          </p:nvPr>
        </p:nvSpPr>
        <p:spPr/>
        <p:txBody>
          <a:bodyPr/>
          <a:lstStyle/>
          <a:p>
            <a:r>
              <a:rPr lang="fr-FR" dirty="0"/>
              <a:t>Electronics-Forum discussion #1</a:t>
            </a:r>
            <a:endParaRPr lang="en-GB" dirty="0"/>
          </a:p>
        </p:txBody>
      </p:sp>
      <p:sp>
        <p:nvSpPr>
          <p:cNvPr id="6" name="Slide Number Placeholder 5"/>
          <p:cNvSpPr>
            <a:spLocks noGrp="1"/>
          </p:cNvSpPr>
          <p:nvPr>
            <p:ph type="sldNum" sz="quarter" idx="16"/>
          </p:nvPr>
        </p:nvSpPr>
        <p:spPr/>
        <p:txBody>
          <a:bodyPr/>
          <a:lstStyle/>
          <a:p>
            <a:fld id="{1C151B33-829D-47D6-9AAB-F36ECA45A282}" type="slidenum">
              <a:rPr lang="en-GB" smtClean="0"/>
              <a:pPr/>
              <a:t>3</a:t>
            </a:fld>
            <a:endParaRPr lang="en-GB" dirty="0"/>
          </a:p>
        </p:txBody>
      </p:sp>
      <p:sp>
        <p:nvSpPr>
          <p:cNvPr id="10" name="Rectangle 9"/>
          <p:cNvSpPr/>
          <p:nvPr/>
        </p:nvSpPr>
        <p:spPr>
          <a:xfrm>
            <a:off x="356474" y="1242787"/>
            <a:ext cx="11329835" cy="3093154"/>
          </a:xfrm>
          <a:prstGeom prst="rect">
            <a:avLst/>
          </a:prstGeom>
        </p:spPr>
        <p:txBody>
          <a:bodyPr wrap="square">
            <a:spAutoFit/>
          </a:bodyPr>
          <a:lstStyle/>
          <a:p>
            <a:pPr marL="36576" indent="0">
              <a:buNone/>
            </a:pPr>
            <a:r>
              <a:rPr lang="en-GB" sz="1500" dirty="0" smtClean="0">
                <a:solidFill>
                  <a:srgbClr val="5AA3D9"/>
                </a:solidFill>
              </a:rPr>
              <a:t>The </a:t>
            </a:r>
            <a:r>
              <a:rPr lang="en-GB" sz="1500" b="1" i="1" dirty="0" smtClean="0">
                <a:solidFill>
                  <a:srgbClr val="5AA3D9"/>
                </a:solidFill>
              </a:rPr>
              <a:t>Search EDA Designs Components Database </a:t>
            </a:r>
            <a:r>
              <a:rPr lang="en-GB" sz="1500" dirty="0" smtClean="0">
                <a:solidFill>
                  <a:srgbClr val="5AA3D9"/>
                </a:solidFill>
              </a:rPr>
              <a:t>tool was developed by our Design Office in order to allow the Electronics Service Team to know if a specific part number is used on an EDA project. This in order to:</a:t>
            </a:r>
          </a:p>
          <a:p>
            <a:pPr marL="322326" indent="-285750">
              <a:buFont typeface="Arial" panose="020B0604020202020204" pitchFamily="34" charset="0"/>
              <a:buChar char="•"/>
            </a:pPr>
            <a:r>
              <a:rPr lang="en-GB" sz="1500" dirty="0">
                <a:solidFill>
                  <a:srgbClr val="5AA3D9"/>
                </a:solidFill>
              </a:rPr>
              <a:t>E</a:t>
            </a:r>
            <a:r>
              <a:rPr lang="en-GB" sz="1500" dirty="0" smtClean="0">
                <a:solidFill>
                  <a:srgbClr val="5AA3D9"/>
                </a:solidFill>
              </a:rPr>
              <a:t>ase the procurement of components</a:t>
            </a:r>
          </a:p>
          <a:p>
            <a:pPr marL="322326" indent="-285750">
              <a:buFont typeface="Arial" panose="020B0604020202020204" pitchFamily="34" charset="0"/>
              <a:buChar char="•"/>
            </a:pPr>
            <a:r>
              <a:rPr lang="en-GB" sz="1500" dirty="0" smtClean="0">
                <a:solidFill>
                  <a:srgbClr val="5AA3D9"/>
                </a:solidFill>
              </a:rPr>
              <a:t>Help for the design and the routing of electronic boards. </a:t>
            </a:r>
          </a:p>
          <a:p>
            <a:pPr marL="36576"/>
            <a:r>
              <a:rPr lang="en-GB" sz="1500" dirty="0" smtClean="0">
                <a:solidFill>
                  <a:srgbClr val="5AA3D9"/>
                </a:solidFill>
              </a:rPr>
              <a:t>The </a:t>
            </a:r>
            <a:r>
              <a:rPr lang="en-GB" sz="1500" dirty="0">
                <a:solidFill>
                  <a:srgbClr val="5AA3D9"/>
                </a:solidFill>
              </a:rPr>
              <a:t>tool may be used </a:t>
            </a:r>
            <a:r>
              <a:rPr lang="en-GB" sz="1500" dirty="0" smtClean="0">
                <a:solidFill>
                  <a:srgbClr val="5AA3D9"/>
                </a:solidFill>
              </a:rPr>
              <a:t>here: </a:t>
            </a:r>
            <a:r>
              <a:rPr lang="en-GB" sz="1500" dirty="0" smtClean="0">
                <a:solidFill>
                  <a:srgbClr val="5AA3D9"/>
                </a:solidFill>
                <a:hlinkClick r:id="rId3"/>
              </a:rPr>
              <a:t>https</a:t>
            </a:r>
            <a:r>
              <a:rPr lang="en-GB" sz="1500" dirty="0">
                <a:solidFill>
                  <a:srgbClr val="5AA3D9"/>
                </a:solidFill>
                <a:hlinkClick r:id="rId3"/>
              </a:rPr>
              <a:t>://</a:t>
            </a:r>
            <a:r>
              <a:rPr lang="en-GB" sz="1500" dirty="0" smtClean="0">
                <a:solidFill>
                  <a:srgbClr val="5AA3D9"/>
                </a:solidFill>
                <a:hlinkClick r:id="rId3"/>
              </a:rPr>
              <a:t>em-design-office-data.web.cern.ch/partnumberSearch.asp</a:t>
            </a:r>
            <a:endParaRPr lang="en-GB" sz="1500" dirty="0" smtClean="0">
              <a:solidFill>
                <a:srgbClr val="5AA3D9"/>
              </a:solidFill>
            </a:endParaRPr>
          </a:p>
          <a:p>
            <a:pPr marL="36576" indent="0">
              <a:buNone/>
            </a:pPr>
            <a:endParaRPr lang="en-GB" sz="1500" dirty="0">
              <a:solidFill>
                <a:srgbClr val="5AA3D9"/>
              </a:solidFill>
            </a:endParaRPr>
          </a:p>
          <a:p>
            <a:pPr marL="36576" indent="0">
              <a:buNone/>
            </a:pPr>
            <a:r>
              <a:rPr lang="en-GB" sz="1500" dirty="0" smtClean="0">
                <a:solidFill>
                  <a:srgbClr val="5AA3D9"/>
                </a:solidFill>
              </a:rPr>
              <a:t>It was not developed to be shared with other users but due to its success, we decided to add it on our </a:t>
            </a:r>
            <a:r>
              <a:rPr lang="en-GB" sz="1500" dirty="0" err="1" smtClean="0">
                <a:solidFill>
                  <a:srgbClr val="5AA3D9"/>
                </a:solidFill>
              </a:rPr>
              <a:t>Twiki</a:t>
            </a:r>
            <a:r>
              <a:rPr lang="en-GB" sz="1500" dirty="0" smtClean="0">
                <a:solidFill>
                  <a:srgbClr val="5AA3D9"/>
                </a:solidFill>
              </a:rPr>
              <a:t> page to give the chance to everyone to use it when needed: </a:t>
            </a:r>
            <a:r>
              <a:rPr lang="en-GB" sz="1500" dirty="0" smtClean="0">
                <a:solidFill>
                  <a:srgbClr val="5AA3D9"/>
                </a:solidFill>
                <a:hlinkClick r:id="rId4"/>
              </a:rPr>
              <a:t>https</a:t>
            </a:r>
            <a:r>
              <a:rPr lang="en-GB" sz="1500" dirty="0">
                <a:solidFill>
                  <a:srgbClr val="5AA3D9"/>
                </a:solidFill>
                <a:hlinkClick r:id="rId4"/>
              </a:rPr>
              <a:t>://</a:t>
            </a:r>
            <a:r>
              <a:rPr lang="en-GB" sz="1500" dirty="0" smtClean="0">
                <a:solidFill>
                  <a:srgbClr val="5AA3D9"/>
                </a:solidFill>
                <a:hlinkClick r:id="rId4"/>
              </a:rPr>
              <a:t>twiki.cern.ch/twiki/bin/view/ElectronicModules/WebHome</a:t>
            </a:r>
            <a:endParaRPr lang="en-GB" sz="1500" dirty="0" smtClean="0">
              <a:solidFill>
                <a:srgbClr val="5AA3D9"/>
              </a:solidFill>
            </a:endParaRPr>
          </a:p>
          <a:p>
            <a:pPr marL="36576" indent="0">
              <a:buNone/>
            </a:pPr>
            <a:endParaRPr lang="en-GB" sz="1500" dirty="0">
              <a:solidFill>
                <a:srgbClr val="5AA3D9"/>
              </a:solidFill>
            </a:endParaRPr>
          </a:p>
          <a:p>
            <a:pPr marL="36576" indent="0">
              <a:buNone/>
            </a:pPr>
            <a:r>
              <a:rPr lang="en-GB" sz="1500" dirty="0" smtClean="0">
                <a:solidFill>
                  <a:srgbClr val="5AA3D9"/>
                </a:solidFill>
              </a:rPr>
              <a:t>This tool is specifically designed to search the full list of EDA projects managed by our design office.</a:t>
            </a:r>
          </a:p>
          <a:p>
            <a:pPr marL="36576" indent="0">
              <a:buNone/>
            </a:pPr>
            <a:r>
              <a:rPr lang="en-GB" sz="1500" dirty="0" smtClean="0">
                <a:solidFill>
                  <a:srgbClr val="5AA3D9"/>
                </a:solidFill>
              </a:rPr>
              <a:t>All other CERN projects that are not referenced with an EDA number are not included in the search.</a:t>
            </a:r>
          </a:p>
          <a:p>
            <a:pPr marL="36576" indent="0">
              <a:buNone/>
            </a:pPr>
            <a:endParaRPr lang="en-GB" sz="1500" dirty="0">
              <a:solidFill>
                <a:srgbClr val="5AA3D9"/>
              </a:solidFill>
            </a:endParaRPr>
          </a:p>
          <a:p>
            <a:pPr marL="36576" indent="0">
              <a:buNone/>
            </a:pPr>
            <a:r>
              <a:rPr lang="en-GB" sz="1500" dirty="0" smtClean="0">
                <a:solidFill>
                  <a:srgbClr val="5AA3D9"/>
                </a:solidFill>
              </a:rPr>
              <a:t>When using the tool, please click the reset button before searching and between 2 search actions, to guarantee the correct result.</a:t>
            </a:r>
          </a:p>
        </p:txBody>
      </p:sp>
      <p:pic>
        <p:nvPicPr>
          <p:cNvPr id="15" name="Picture 14"/>
          <p:cNvPicPr>
            <a:picLocks noChangeAspect="1"/>
          </p:cNvPicPr>
          <p:nvPr/>
        </p:nvPicPr>
        <p:blipFill>
          <a:blip r:embed="rId5"/>
          <a:stretch>
            <a:fillRect/>
          </a:stretch>
        </p:blipFill>
        <p:spPr>
          <a:xfrm>
            <a:off x="130628" y="4585122"/>
            <a:ext cx="11854885" cy="1467333"/>
          </a:xfrm>
          <a:prstGeom prst="rect">
            <a:avLst/>
          </a:prstGeom>
        </p:spPr>
      </p:pic>
      <p:sp>
        <p:nvSpPr>
          <p:cNvPr id="16" name="Oval 15"/>
          <p:cNvSpPr/>
          <p:nvPr/>
        </p:nvSpPr>
        <p:spPr>
          <a:xfrm>
            <a:off x="10319625" y="5515428"/>
            <a:ext cx="1104900" cy="19667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0584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475" y="448535"/>
            <a:ext cx="10515600" cy="741780"/>
          </a:xfrm>
        </p:spPr>
        <p:txBody>
          <a:bodyPr/>
          <a:lstStyle/>
          <a:p>
            <a:r>
              <a:rPr lang="en-US" sz="3000" b="1" dirty="0" smtClean="0"/>
              <a:t>How to use the tool</a:t>
            </a:r>
            <a:endParaRPr lang="en-GB" sz="3000" dirty="0"/>
          </a:p>
        </p:txBody>
      </p:sp>
      <p:sp>
        <p:nvSpPr>
          <p:cNvPr id="4" name="Date Placeholder 3"/>
          <p:cNvSpPr>
            <a:spLocks noGrp="1"/>
          </p:cNvSpPr>
          <p:nvPr>
            <p:ph type="dt" sz="half" idx="14"/>
          </p:nvPr>
        </p:nvSpPr>
        <p:spPr/>
        <p:txBody>
          <a:bodyPr/>
          <a:lstStyle/>
          <a:p>
            <a:fld id="{CA0D3E42-B0C2-4F30-BDE7-D565CBA0C71A}" type="datetime1">
              <a:rPr lang="en-GB" smtClean="0"/>
              <a:pPr/>
              <a:t>04/11/2021</a:t>
            </a:fld>
            <a:endParaRPr lang="en-GB" dirty="0"/>
          </a:p>
        </p:txBody>
      </p:sp>
      <p:sp>
        <p:nvSpPr>
          <p:cNvPr id="5" name="Footer Placeholder 4"/>
          <p:cNvSpPr>
            <a:spLocks noGrp="1"/>
          </p:cNvSpPr>
          <p:nvPr>
            <p:ph type="ftr" sz="quarter" idx="15"/>
          </p:nvPr>
        </p:nvSpPr>
        <p:spPr/>
        <p:txBody>
          <a:bodyPr/>
          <a:lstStyle/>
          <a:p>
            <a:r>
              <a:rPr lang="fr-FR" dirty="0"/>
              <a:t>Electronics-Forum discussion #1</a:t>
            </a:r>
            <a:endParaRPr lang="en-GB" dirty="0"/>
          </a:p>
        </p:txBody>
      </p:sp>
      <p:sp>
        <p:nvSpPr>
          <p:cNvPr id="6" name="Slide Number Placeholder 5"/>
          <p:cNvSpPr>
            <a:spLocks noGrp="1"/>
          </p:cNvSpPr>
          <p:nvPr>
            <p:ph type="sldNum" sz="quarter" idx="16"/>
          </p:nvPr>
        </p:nvSpPr>
        <p:spPr/>
        <p:txBody>
          <a:bodyPr/>
          <a:lstStyle/>
          <a:p>
            <a:fld id="{1C151B33-829D-47D6-9AAB-F36ECA45A282}" type="slidenum">
              <a:rPr lang="en-GB" smtClean="0"/>
              <a:pPr/>
              <a:t>4</a:t>
            </a:fld>
            <a:endParaRPr lang="en-GB" dirty="0"/>
          </a:p>
        </p:txBody>
      </p:sp>
      <p:pic>
        <p:nvPicPr>
          <p:cNvPr id="12" name="Picture 11"/>
          <p:cNvPicPr>
            <a:picLocks noChangeAspect="1"/>
          </p:cNvPicPr>
          <p:nvPr/>
        </p:nvPicPr>
        <p:blipFill>
          <a:blip r:embed="rId3"/>
          <a:stretch>
            <a:fillRect/>
          </a:stretch>
        </p:blipFill>
        <p:spPr>
          <a:xfrm>
            <a:off x="178675" y="1457296"/>
            <a:ext cx="11874500" cy="1931875"/>
          </a:xfrm>
          <a:prstGeom prst="rect">
            <a:avLst/>
          </a:prstGeom>
        </p:spPr>
      </p:pic>
      <p:grpSp>
        <p:nvGrpSpPr>
          <p:cNvPr id="13" name="Group 12"/>
          <p:cNvGrpSpPr/>
          <p:nvPr/>
        </p:nvGrpSpPr>
        <p:grpSpPr>
          <a:xfrm>
            <a:off x="987964" y="2440528"/>
            <a:ext cx="8290132" cy="3075098"/>
            <a:chOff x="1000920" y="2600583"/>
            <a:chExt cx="8225469" cy="2772558"/>
          </a:xfrm>
        </p:grpSpPr>
        <p:sp>
          <p:nvSpPr>
            <p:cNvPr id="15" name="Rectangle 14"/>
            <p:cNvSpPr/>
            <p:nvPr/>
          </p:nvSpPr>
          <p:spPr>
            <a:xfrm>
              <a:off x="3130389" y="3957910"/>
              <a:ext cx="6096000" cy="1415231"/>
            </a:xfrm>
            <a:prstGeom prst="rect">
              <a:avLst/>
            </a:prstGeom>
          </p:spPr>
          <p:txBody>
            <a:bodyPr>
              <a:spAutoFit/>
            </a:bodyPr>
            <a:lstStyle/>
            <a:p>
              <a:pPr marL="36576" indent="0">
                <a:buClr>
                  <a:schemeClr val="tx1"/>
                </a:buClr>
                <a:buNone/>
                <a:defRPr/>
              </a:pPr>
              <a:r>
                <a:rPr lang="en-US" sz="1600" dirty="0" smtClean="0">
                  <a:solidFill>
                    <a:srgbClr val="5AA3D9"/>
                  </a:solidFill>
                </a:rPr>
                <a:t>This selection MENU allow you to select the CAD Software if you are interested in a specific tool.</a:t>
              </a:r>
            </a:p>
            <a:p>
              <a:pPr marL="36576" indent="0">
                <a:buClr>
                  <a:schemeClr val="tx1"/>
                </a:buClr>
                <a:buNone/>
                <a:defRPr/>
              </a:pPr>
              <a:endParaRPr lang="en-US" sz="1600" dirty="0">
                <a:solidFill>
                  <a:srgbClr val="5AA3D9"/>
                </a:solidFill>
              </a:endParaRPr>
            </a:p>
            <a:p>
              <a:pPr marL="36576" indent="0">
                <a:buClr>
                  <a:schemeClr val="tx1"/>
                </a:buClr>
                <a:buNone/>
                <a:defRPr/>
              </a:pPr>
              <a:r>
                <a:rPr lang="en-US" sz="1600" dirty="0" smtClean="0">
                  <a:solidFill>
                    <a:srgbClr val="5AA3D9"/>
                  </a:solidFill>
                  <a:sym typeface="Wingdings" panose="05000000000000000000" pitchFamily="2" charset="2"/>
                </a:rPr>
                <a:t> </a:t>
              </a:r>
              <a:r>
                <a:rPr lang="en-US" sz="1600" dirty="0">
                  <a:solidFill>
                    <a:srgbClr val="5AA3D9"/>
                  </a:solidFill>
                </a:rPr>
                <a:t>My Advice is to always consider all </a:t>
              </a:r>
              <a:r>
                <a:rPr lang="en-US" sz="1600" dirty="0" smtClean="0">
                  <a:solidFill>
                    <a:srgbClr val="5AA3D9"/>
                  </a:solidFill>
                </a:rPr>
                <a:t>CAD </a:t>
              </a:r>
              <a:r>
                <a:rPr lang="en-US" sz="1600" dirty="0">
                  <a:solidFill>
                    <a:srgbClr val="5AA3D9"/>
                  </a:solidFill>
                </a:rPr>
                <a:t>Software. </a:t>
              </a:r>
            </a:p>
            <a:p>
              <a:pPr marL="266700">
                <a:buClr>
                  <a:schemeClr val="tx1"/>
                </a:buClr>
                <a:buNone/>
                <a:defRPr/>
              </a:pPr>
              <a:r>
                <a:rPr lang="en-US" sz="1600" dirty="0">
                  <a:solidFill>
                    <a:srgbClr val="5AA3D9"/>
                  </a:solidFill>
                </a:rPr>
                <a:t>If you are interested in a schematic or a part of layout, software package is not important.</a:t>
              </a:r>
            </a:p>
          </p:txBody>
        </p:sp>
        <p:cxnSp>
          <p:nvCxnSpPr>
            <p:cNvPr id="16" name="Straight Arrow Connector 15"/>
            <p:cNvCxnSpPr/>
            <p:nvPr/>
          </p:nvCxnSpPr>
          <p:spPr>
            <a:xfrm flipH="1" flipV="1">
              <a:off x="1000920" y="2600583"/>
              <a:ext cx="2215060" cy="1548044"/>
            </a:xfrm>
            <a:prstGeom prst="straightConnector1">
              <a:avLst/>
            </a:prstGeom>
            <a:ln w="508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33806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4"/>
          </p:nvPr>
        </p:nvSpPr>
        <p:spPr/>
        <p:txBody>
          <a:bodyPr/>
          <a:lstStyle/>
          <a:p>
            <a:fld id="{CA0D3E42-B0C2-4F30-BDE7-D565CBA0C71A}" type="datetime1">
              <a:rPr lang="en-GB" smtClean="0"/>
              <a:pPr/>
              <a:t>04/11/2021</a:t>
            </a:fld>
            <a:endParaRPr lang="en-GB" dirty="0"/>
          </a:p>
        </p:txBody>
      </p:sp>
      <p:sp>
        <p:nvSpPr>
          <p:cNvPr id="5" name="Footer Placeholder 4"/>
          <p:cNvSpPr>
            <a:spLocks noGrp="1"/>
          </p:cNvSpPr>
          <p:nvPr>
            <p:ph type="ftr" sz="quarter" idx="15"/>
          </p:nvPr>
        </p:nvSpPr>
        <p:spPr/>
        <p:txBody>
          <a:bodyPr/>
          <a:lstStyle/>
          <a:p>
            <a:r>
              <a:rPr lang="fr-FR" dirty="0"/>
              <a:t>Electronics-Forum discussion #1</a:t>
            </a:r>
            <a:endParaRPr lang="en-GB" dirty="0"/>
          </a:p>
        </p:txBody>
      </p:sp>
      <p:sp>
        <p:nvSpPr>
          <p:cNvPr id="6" name="Slide Number Placeholder 5"/>
          <p:cNvSpPr>
            <a:spLocks noGrp="1"/>
          </p:cNvSpPr>
          <p:nvPr>
            <p:ph type="sldNum" sz="quarter" idx="16"/>
          </p:nvPr>
        </p:nvSpPr>
        <p:spPr/>
        <p:txBody>
          <a:bodyPr/>
          <a:lstStyle/>
          <a:p>
            <a:fld id="{1C151B33-829D-47D6-9AAB-F36ECA45A282}" type="slidenum">
              <a:rPr lang="en-GB" smtClean="0"/>
              <a:pPr/>
              <a:t>5</a:t>
            </a:fld>
            <a:endParaRPr lang="en-GB" dirty="0"/>
          </a:p>
        </p:txBody>
      </p:sp>
      <p:grpSp>
        <p:nvGrpSpPr>
          <p:cNvPr id="19" name="Group 18"/>
          <p:cNvGrpSpPr/>
          <p:nvPr/>
        </p:nvGrpSpPr>
        <p:grpSpPr>
          <a:xfrm>
            <a:off x="466926" y="1279168"/>
            <a:ext cx="11313270" cy="4897896"/>
            <a:chOff x="1099224" y="1288896"/>
            <a:chExt cx="9358009" cy="4737696"/>
          </a:xfrm>
        </p:grpSpPr>
        <p:pic>
          <p:nvPicPr>
            <p:cNvPr id="10" name="Picture 9"/>
            <p:cNvPicPr>
              <a:picLocks noChangeAspect="1"/>
            </p:cNvPicPr>
            <p:nvPr/>
          </p:nvPicPr>
          <p:blipFill>
            <a:blip r:embed="rId3"/>
            <a:stretch>
              <a:fillRect/>
            </a:stretch>
          </p:blipFill>
          <p:spPr>
            <a:xfrm>
              <a:off x="1304480" y="1288896"/>
              <a:ext cx="9152753" cy="4737696"/>
            </a:xfrm>
            <a:prstGeom prst="rect">
              <a:avLst/>
            </a:prstGeom>
          </p:spPr>
        </p:pic>
        <p:cxnSp>
          <p:nvCxnSpPr>
            <p:cNvPr id="8" name="Straight Arrow Connector 7"/>
            <p:cNvCxnSpPr/>
            <p:nvPr/>
          </p:nvCxnSpPr>
          <p:spPr>
            <a:xfrm flipH="1" flipV="1">
              <a:off x="2500009" y="1653702"/>
              <a:ext cx="982104" cy="1657795"/>
            </a:xfrm>
            <a:prstGeom prst="straightConnector1">
              <a:avLst/>
            </a:prstGeom>
            <a:ln w="508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739037" y="3311496"/>
              <a:ext cx="6096000" cy="714504"/>
            </a:xfrm>
            <a:prstGeom prst="rect">
              <a:avLst/>
            </a:prstGeom>
            <a:solidFill>
              <a:schemeClr val="bg1"/>
            </a:solidFill>
            <a:ln w="53975">
              <a:solidFill>
                <a:srgbClr val="0070C0"/>
              </a:solidFill>
            </a:ln>
          </p:spPr>
          <p:txBody>
            <a:bodyPr>
              <a:spAutoFit/>
            </a:bodyPr>
            <a:lstStyle/>
            <a:p>
              <a:pPr marL="36576" indent="0">
                <a:buClr>
                  <a:schemeClr val="tx1"/>
                </a:buClr>
                <a:buNone/>
                <a:defRPr/>
              </a:pPr>
              <a:r>
                <a:rPr lang="en-US" sz="1400" u="sng" dirty="0" smtClean="0">
                  <a:solidFill>
                    <a:srgbClr val="5AA3D9"/>
                  </a:solidFill>
                </a:rPr>
                <a:t>If you know the EDA reference</a:t>
              </a:r>
              <a:r>
                <a:rPr lang="en-US" sz="1400" dirty="0" smtClean="0">
                  <a:solidFill>
                    <a:srgbClr val="5AA3D9"/>
                  </a:solidFill>
                </a:rPr>
                <a:t> of the project, you should use it here with or without Version and Execution. This will sort the complete BOM of each PCB, starting with V1-0, then V1-1, </a:t>
              </a:r>
              <a:r>
                <a:rPr lang="en-US" sz="1400" dirty="0" err="1" smtClean="0">
                  <a:solidFill>
                    <a:srgbClr val="5AA3D9"/>
                  </a:solidFill>
                </a:rPr>
                <a:t>etc</a:t>
              </a:r>
              <a:endParaRPr lang="en-US" sz="1400" dirty="0">
                <a:solidFill>
                  <a:srgbClr val="5AA3D9"/>
                </a:solidFill>
              </a:endParaRPr>
            </a:p>
          </p:txBody>
        </p:sp>
        <p:cxnSp>
          <p:nvCxnSpPr>
            <p:cNvPr id="17" name="Straight Connector 16"/>
            <p:cNvCxnSpPr/>
            <p:nvPr/>
          </p:nvCxnSpPr>
          <p:spPr>
            <a:xfrm>
              <a:off x="1099224" y="5289484"/>
              <a:ext cx="156615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5" name="Straight Arrow Connector 24"/>
          <p:cNvCxnSpPr/>
          <p:nvPr/>
        </p:nvCxnSpPr>
        <p:spPr>
          <a:xfrm>
            <a:off x="1585609" y="4036979"/>
            <a:ext cx="408562" cy="137805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itle 1"/>
          <p:cNvSpPr>
            <a:spLocks noGrp="1"/>
          </p:cNvSpPr>
          <p:nvPr>
            <p:ph type="title"/>
          </p:nvPr>
        </p:nvSpPr>
        <p:spPr>
          <a:xfrm>
            <a:off x="356475" y="448535"/>
            <a:ext cx="10515600" cy="741780"/>
          </a:xfrm>
        </p:spPr>
        <p:txBody>
          <a:bodyPr/>
          <a:lstStyle/>
          <a:p>
            <a:r>
              <a:rPr lang="en-US" sz="3000" b="1" dirty="0" smtClean="0"/>
              <a:t>How to use the tool with EDA reference</a:t>
            </a:r>
            <a:endParaRPr lang="en-GB" sz="3000" dirty="0"/>
          </a:p>
        </p:txBody>
      </p:sp>
    </p:spTree>
    <p:extLst>
      <p:ext uri="{BB962C8B-B14F-4D97-AF65-F5344CB8AC3E}">
        <p14:creationId xmlns:p14="http://schemas.microsoft.com/office/powerpoint/2010/main" val="1636202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228600" y="1461824"/>
            <a:ext cx="11723422" cy="1163722"/>
          </a:xfrm>
          <a:prstGeom prst="rect">
            <a:avLst/>
          </a:prstGeom>
        </p:spPr>
      </p:pic>
      <p:sp>
        <p:nvSpPr>
          <p:cNvPr id="4" name="Date Placeholder 3"/>
          <p:cNvSpPr>
            <a:spLocks noGrp="1"/>
          </p:cNvSpPr>
          <p:nvPr>
            <p:ph type="dt" sz="half" idx="14"/>
          </p:nvPr>
        </p:nvSpPr>
        <p:spPr/>
        <p:txBody>
          <a:bodyPr/>
          <a:lstStyle/>
          <a:p>
            <a:fld id="{CA0D3E42-B0C2-4F30-BDE7-D565CBA0C71A}" type="datetime1">
              <a:rPr lang="en-GB" smtClean="0"/>
              <a:pPr/>
              <a:t>04/11/2021</a:t>
            </a:fld>
            <a:endParaRPr lang="en-GB" dirty="0"/>
          </a:p>
        </p:txBody>
      </p:sp>
      <p:sp>
        <p:nvSpPr>
          <p:cNvPr id="5" name="Footer Placeholder 4"/>
          <p:cNvSpPr>
            <a:spLocks noGrp="1"/>
          </p:cNvSpPr>
          <p:nvPr>
            <p:ph type="ftr" sz="quarter" idx="15"/>
          </p:nvPr>
        </p:nvSpPr>
        <p:spPr/>
        <p:txBody>
          <a:bodyPr/>
          <a:lstStyle/>
          <a:p>
            <a:r>
              <a:rPr lang="fr-FR" dirty="0"/>
              <a:t>Electronics-Forum discussion #1</a:t>
            </a:r>
            <a:endParaRPr lang="en-GB" dirty="0"/>
          </a:p>
        </p:txBody>
      </p:sp>
      <p:sp>
        <p:nvSpPr>
          <p:cNvPr id="6" name="Slide Number Placeholder 5"/>
          <p:cNvSpPr>
            <a:spLocks noGrp="1"/>
          </p:cNvSpPr>
          <p:nvPr>
            <p:ph type="sldNum" sz="quarter" idx="16"/>
          </p:nvPr>
        </p:nvSpPr>
        <p:spPr/>
        <p:txBody>
          <a:bodyPr/>
          <a:lstStyle/>
          <a:p>
            <a:fld id="{1C151B33-829D-47D6-9AAB-F36ECA45A282}" type="slidenum">
              <a:rPr lang="en-GB" smtClean="0"/>
              <a:pPr/>
              <a:t>6</a:t>
            </a:fld>
            <a:endParaRPr lang="en-GB" dirty="0"/>
          </a:p>
        </p:txBody>
      </p:sp>
      <p:cxnSp>
        <p:nvCxnSpPr>
          <p:cNvPr id="8" name="Straight Arrow Connector 7"/>
          <p:cNvCxnSpPr/>
          <p:nvPr/>
        </p:nvCxnSpPr>
        <p:spPr>
          <a:xfrm flipH="1" flipV="1">
            <a:off x="2819400" y="1876265"/>
            <a:ext cx="662713" cy="1435234"/>
          </a:xfrm>
          <a:prstGeom prst="straightConnector1">
            <a:avLst/>
          </a:prstGeom>
          <a:ln w="508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739037" y="3311496"/>
            <a:ext cx="6096000" cy="1200329"/>
          </a:xfrm>
          <a:prstGeom prst="rect">
            <a:avLst/>
          </a:prstGeom>
          <a:noFill/>
          <a:ln w="53975">
            <a:noFill/>
          </a:ln>
        </p:spPr>
        <p:txBody>
          <a:bodyPr>
            <a:spAutoFit/>
          </a:bodyPr>
          <a:lstStyle/>
          <a:p>
            <a:pPr marL="36576" indent="0">
              <a:buClr>
                <a:schemeClr val="tx1"/>
              </a:buClr>
              <a:buNone/>
              <a:defRPr/>
            </a:pPr>
            <a:r>
              <a:rPr lang="en-US" u="sng" dirty="0" smtClean="0">
                <a:solidFill>
                  <a:srgbClr val="5AA3D9"/>
                </a:solidFill>
              </a:rPr>
              <a:t>If you know the SCEM number</a:t>
            </a:r>
            <a:r>
              <a:rPr lang="en-US" dirty="0" smtClean="0">
                <a:solidFill>
                  <a:srgbClr val="5AA3D9"/>
                </a:solidFill>
              </a:rPr>
              <a:t> of a component you are looking for and you want to know if it was used on an EDA design, the tool will sort the EDA projects using this article, giving the quantity of units used on this design.</a:t>
            </a:r>
            <a:endParaRPr lang="en-US" dirty="0">
              <a:solidFill>
                <a:srgbClr val="5AA3D9"/>
              </a:solidFill>
            </a:endParaRPr>
          </a:p>
        </p:txBody>
      </p:sp>
      <p:sp>
        <p:nvSpPr>
          <p:cNvPr id="16" name="Title 1"/>
          <p:cNvSpPr>
            <a:spLocks noGrp="1"/>
          </p:cNvSpPr>
          <p:nvPr>
            <p:ph type="title"/>
          </p:nvPr>
        </p:nvSpPr>
        <p:spPr>
          <a:xfrm>
            <a:off x="356475" y="448535"/>
            <a:ext cx="10515600" cy="741780"/>
          </a:xfrm>
        </p:spPr>
        <p:txBody>
          <a:bodyPr/>
          <a:lstStyle/>
          <a:p>
            <a:r>
              <a:rPr lang="en-US" sz="3000" b="1" dirty="0" smtClean="0"/>
              <a:t>How to use the tool with SCEM number</a:t>
            </a:r>
            <a:endParaRPr lang="en-GB" sz="3000" dirty="0"/>
          </a:p>
        </p:txBody>
      </p:sp>
      <p:sp>
        <p:nvSpPr>
          <p:cNvPr id="11" name="Oval 10"/>
          <p:cNvSpPr/>
          <p:nvPr/>
        </p:nvSpPr>
        <p:spPr>
          <a:xfrm>
            <a:off x="1095375" y="2438400"/>
            <a:ext cx="1104900" cy="19667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2300287" y="2412910"/>
            <a:ext cx="257175" cy="2286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7355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0500" y="1464123"/>
            <a:ext cx="11785600" cy="1342390"/>
          </a:xfrm>
          <a:prstGeom prst="rect">
            <a:avLst/>
          </a:prstGeom>
        </p:spPr>
      </p:pic>
      <p:sp>
        <p:nvSpPr>
          <p:cNvPr id="4" name="Date Placeholder 3"/>
          <p:cNvSpPr>
            <a:spLocks noGrp="1"/>
          </p:cNvSpPr>
          <p:nvPr>
            <p:ph type="dt" sz="half" idx="14"/>
          </p:nvPr>
        </p:nvSpPr>
        <p:spPr/>
        <p:txBody>
          <a:bodyPr/>
          <a:lstStyle/>
          <a:p>
            <a:fld id="{CA0D3E42-B0C2-4F30-BDE7-D565CBA0C71A}" type="datetime1">
              <a:rPr lang="en-GB" smtClean="0"/>
              <a:pPr/>
              <a:t>04/11/2021</a:t>
            </a:fld>
            <a:endParaRPr lang="en-GB" dirty="0"/>
          </a:p>
        </p:txBody>
      </p:sp>
      <p:sp>
        <p:nvSpPr>
          <p:cNvPr id="5" name="Footer Placeholder 4"/>
          <p:cNvSpPr>
            <a:spLocks noGrp="1"/>
          </p:cNvSpPr>
          <p:nvPr>
            <p:ph type="ftr" sz="quarter" idx="15"/>
          </p:nvPr>
        </p:nvSpPr>
        <p:spPr/>
        <p:txBody>
          <a:bodyPr/>
          <a:lstStyle/>
          <a:p>
            <a:r>
              <a:rPr lang="fr-FR" dirty="0"/>
              <a:t>Electronics-Forum discussion #1</a:t>
            </a:r>
            <a:endParaRPr lang="en-GB" dirty="0"/>
          </a:p>
        </p:txBody>
      </p:sp>
      <p:sp>
        <p:nvSpPr>
          <p:cNvPr id="6" name="Slide Number Placeholder 5"/>
          <p:cNvSpPr>
            <a:spLocks noGrp="1"/>
          </p:cNvSpPr>
          <p:nvPr>
            <p:ph type="sldNum" sz="quarter" idx="16"/>
          </p:nvPr>
        </p:nvSpPr>
        <p:spPr/>
        <p:txBody>
          <a:bodyPr/>
          <a:lstStyle/>
          <a:p>
            <a:fld id="{1C151B33-829D-47D6-9AAB-F36ECA45A282}" type="slidenum">
              <a:rPr lang="en-GB" smtClean="0"/>
              <a:pPr/>
              <a:t>7</a:t>
            </a:fld>
            <a:endParaRPr lang="en-GB" dirty="0"/>
          </a:p>
        </p:txBody>
      </p:sp>
      <p:cxnSp>
        <p:nvCxnSpPr>
          <p:cNvPr id="8" name="Straight Arrow Connector 7"/>
          <p:cNvCxnSpPr/>
          <p:nvPr/>
        </p:nvCxnSpPr>
        <p:spPr>
          <a:xfrm flipV="1">
            <a:off x="3482114" y="1914525"/>
            <a:ext cx="2661511" cy="1396974"/>
          </a:xfrm>
          <a:prstGeom prst="straightConnector1">
            <a:avLst/>
          </a:prstGeom>
          <a:ln w="508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19837" y="3315625"/>
            <a:ext cx="6096000" cy="892552"/>
          </a:xfrm>
          <a:prstGeom prst="rect">
            <a:avLst/>
          </a:prstGeom>
          <a:noFill/>
          <a:ln w="53975">
            <a:noFill/>
          </a:ln>
        </p:spPr>
        <p:txBody>
          <a:bodyPr>
            <a:spAutoFit/>
          </a:bodyPr>
          <a:lstStyle/>
          <a:p>
            <a:pPr marL="36576" indent="0">
              <a:buClr>
                <a:schemeClr val="tx1"/>
              </a:buClr>
              <a:buNone/>
              <a:defRPr/>
            </a:pPr>
            <a:r>
              <a:rPr lang="en-US" sz="1300" dirty="0" smtClean="0">
                <a:solidFill>
                  <a:srgbClr val="5AA3D9"/>
                </a:solidFill>
              </a:rPr>
              <a:t>If you want to know if a specific component is used on an EDA project, you may search with the reference of the component. The tool will sort the EDA projects where this component is used. The more precise you are in the article part number, the more precise will be the result of your search.</a:t>
            </a:r>
            <a:endParaRPr lang="en-US" sz="1300" dirty="0">
              <a:solidFill>
                <a:srgbClr val="5AA3D9"/>
              </a:solidFill>
            </a:endParaRPr>
          </a:p>
        </p:txBody>
      </p:sp>
      <p:sp>
        <p:nvSpPr>
          <p:cNvPr id="16" name="Title 1"/>
          <p:cNvSpPr>
            <a:spLocks noGrp="1"/>
          </p:cNvSpPr>
          <p:nvPr>
            <p:ph type="title"/>
          </p:nvPr>
        </p:nvSpPr>
        <p:spPr>
          <a:xfrm>
            <a:off x="356475" y="448535"/>
            <a:ext cx="10515600" cy="741780"/>
          </a:xfrm>
        </p:spPr>
        <p:txBody>
          <a:bodyPr/>
          <a:lstStyle/>
          <a:p>
            <a:r>
              <a:rPr lang="en-US" sz="3000" b="1" dirty="0" smtClean="0"/>
              <a:t>How to use the tool with a part number</a:t>
            </a:r>
            <a:endParaRPr lang="en-GB" sz="3000" dirty="0"/>
          </a:p>
        </p:txBody>
      </p:sp>
      <p:sp>
        <p:nvSpPr>
          <p:cNvPr id="14" name="Rectangle 13"/>
          <p:cNvSpPr/>
          <p:nvPr/>
        </p:nvSpPr>
        <p:spPr>
          <a:xfrm>
            <a:off x="5633897" y="4271013"/>
            <a:ext cx="6096000" cy="892552"/>
          </a:xfrm>
          <a:prstGeom prst="rect">
            <a:avLst/>
          </a:prstGeom>
          <a:noFill/>
          <a:ln w="53975">
            <a:noFill/>
          </a:ln>
        </p:spPr>
        <p:txBody>
          <a:bodyPr>
            <a:spAutoFit/>
          </a:bodyPr>
          <a:lstStyle/>
          <a:p>
            <a:pPr marL="36576" indent="0">
              <a:buClr>
                <a:schemeClr val="tx1"/>
              </a:buClr>
              <a:buNone/>
              <a:defRPr/>
            </a:pPr>
            <a:r>
              <a:rPr lang="en-US" sz="1300" dirty="0" smtClean="0">
                <a:solidFill>
                  <a:srgbClr val="5AA3D9"/>
                </a:solidFill>
              </a:rPr>
              <a:t>At the same time, if you are looking for a sample as you need to make a rework of your board and you can’t wait to order the part, the tool gives you the name of the owner of each EDA project. If you are lucky, they will maybe have some units in stock.</a:t>
            </a:r>
            <a:endParaRPr lang="en-US" sz="1300" dirty="0">
              <a:solidFill>
                <a:srgbClr val="5AA3D9"/>
              </a:solidFill>
            </a:endParaRPr>
          </a:p>
        </p:txBody>
      </p:sp>
      <p:cxnSp>
        <p:nvCxnSpPr>
          <p:cNvPr id="15" name="Straight Arrow Connector 14"/>
          <p:cNvCxnSpPr>
            <a:stCxn id="14" idx="0"/>
          </p:cNvCxnSpPr>
          <p:nvPr/>
        </p:nvCxnSpPr>
        <p:spPr>
          <a:xfrm flipV="1">
            <a:off x="8681897" y="2758469"/>
            <a:ext cx="2669534" cy="1512544"/>
          </a:xfrm>
          <a:prstGeom prst="straightConnector1">
            <a:avLst/>
          </a:prstGeom>
          <a:ln w="508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19837" y="5294029"/>
            <a:ext cx="10967313" cy="1031051"/>
          </a:xfrm>
          <a:prstGeom prst="rect">
            <a:avLst/>
          </a:prstGeom>
          <a:noFill/>
          <a:ln w="53975">
            <a:noFill/>
          </a:ln>
        </p:spPr>
        <p:txBody>
          <a:bodyPr wrap="square">
            <a:spAutoFit/>
          </a:bodyPr>
          <a:lstStyle/>
          <a:p>
            <a:pPr marL="36576" indent="0">
              <a:buClr>
                <a:schemeClr val="tx1"/>
              </a:buClr>
              <a:buNone/>
              <a:defRPr/>
            </a:pPr>
            <a:r>
              <a:rPr lang="en-US" sz="1600" dirty="0" smtClean="0">
                <a:solidFill>
                  <a:srgbClr val="FF0000"/>
                </a:solidFill>
              </a:rPr>
              <a:t>Note that this is also interesting in the case of </a:t>
            </a:r>
            <a:r>
              <a:rPr lang="en-US" sz="1600" i="1" dirty="0" smtClean="0">
                <a:solidFill>
                  <a:srgbClr val="FF0000"/>
                </a:solidFill>
              </a:rPr>
              <a:t>Part Life Notification </a:t>
            </a:r>
            <a:r>
              <a:rPr lang="en-US" sz="1600" dirty="0" smtClean="0">
                <a:solidFill>
                  <a:srgbClr val="FF0000"/>
                </a:solidFill>
              </a:rPr>
              <a:t>announced by manufacturers or official distributors.</a:t>
            </a:r>
          </a:p>
          <a:p>
            <a:pPr marL="36576" indent="0">
              <a:buClr>
                <a:schemeClr val="tx1"/>
              </a:buClr>
              <a:buNone/>
              <a:defRPr/>
            </a:pPr>
            <a:r>
              <a:rPr lang="en-US" sz="1600" dirty="0" smtClean="0">
                <a:solidFill>
                  <a:srgbClr val="FF0000"/>
                </a:solidFill>
              </a:rPr>
              <a:t>When the Electronics Service receives a Part Life Notification, the </a:t>
            </a:r>
            <a:r>
              <a:rPr lang="en-US" sz="1600" dirty="0" err="1" smtClean="0">
                <a:solidFill>
                  <a:srgbClr val="FF0000"/>
                </a:solidFill>
              </a:rPr>
              <a:t>Altium</a:t>
            </a:r>
            <a:r>
              <a:rPr lang="en-US" sz="1600" dirty="0" smtClean="0">
                <a:solidFill>
                  <a:srgbClr val="FF0000"/>
                </a:solidFill>
              </a:rPr>
              <a:t> &amp; Cadence libraries are updated with a </a:t>
            </a:r>
            <a:r>
              <a:rPr lang="en-US" sz="1600" i="1" dirty="0" smtClean="0">
                <a:solidFill>
                  <a:srgbClr val="FF0000"/>
                </a:solidFill>
              </a:rPr>
              <a:t>Not Recommended status </a:t>
            </a:r>
            <a:r>
              <a:rPr lang="en-US" sz="1600" dirty="0" smtClean="0">
                <a:solidFill>
                  <a:srgbClr val="FF0000"/>
                </a:solidFill>
              </a:rPr>
              <a:t>for these components.</a:t>
            </a:r>
          </a:p>
          <a:p>
            <a:pPr marL="36576" indent="0">
              <a:buClr>
                <a:schemeClr val="tx1"/>
              </a:buClr>
              <a:buNone/>
              <a:defRPr/>
            </a:pPr>
            <a:endParaRPr lang="en-US" sz="1300" dirty="0">
              <a:solidFill>
                <a:srgbClr val="FF0000"/>
              </a:solidFill>
            </a:endParaRPr>
          </a:p>
        </p:txBody>
      </p:sp>
    </p:spTree>
    <p:extLst>
      <p:ext uri="{BB962C8B-B14F-4D97-AF65-F5344CB8AC3E}">
        <p14:creationId xmlns:p14="http://schemas.microsoft.com/office/powerpoint/2010/main" val="20564853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4"/>
          </p:nvPr>
        </p:nvSpPr>
        <p:spPr/>
        <p:txBody>
          <a:bodyPr/>
          <a:lstStyle/>
          <a:p>
            <a:fld id="{CA0D3E42-B0C2-4F30-BDE7-D565CBA0C71A}" type="datetime1">
              <a:rPr lang="en-GB" smtClean="0"/>
              <a:pPr/>
              <a:t>04/11/2021</a:t>
            </a:fld>
            <a:endParaRPr lang="en-GB" dirty="0"/>
          </a:p>
        </p:txBody>
      </p:sp>
      <p:sp>
        <p:nvSpPr>
          <p:cNvPr id="5" name="Footer Placeholder 4"/>
          <p:cNvSpPr>
            <a:spLocks noGrp="1"/>
          </p:cNvSpPr>
          <p:nvPr>
            <p:ph type="ftr" sz="quarter" idx="15"/>
          </p:nvPr>
        </p:nvSpPr>
        <p:spPr/>
        <p:txBody>
          <a:bodyPr/>
          <a:lstStyle/>
          <a:p>
            <a:r>
              <a:rPr lang="fr-FR" dirty="0"/>
              <a:t>Electronics-Forum discussion #1</a:t>
            </a:r>
            <a:endParaRPr lang="en-GB" dirty="0"/>
          </a:p>
        </p:txBody>
      </p:sp>
      <p:sp>
        <p:nvSpPr>
          <p:cNvPr id="6" name="Slide Number Placeholder 5"/>
          <p:cNvSpPr>
            <a:spLocks noGrp="1"/>
          </p:cNvSpPr>
          <p:nvPr>
            <p:ph type="sldNum" sz="quarter" idx="16"/>
          </p:nvPr>
        </p:nvSpPr>
        <p:spPr/>
        <p:txBody>
          <a:bodyPr/>
          <a:lstStyle/>
          <a:p>
            <a:fld id="{1C151B33-829D-47D6-9AAB-F36ECA45A282}" type="slidenum">
              <a:rPr lang="en-GB" smtClean="0"/>
              <a:pPr/>
              <a:t>8</a:t>
            </a:fld>
            <a:endParaRPr lang="en-GB" dirty="0"/>
          </a:p>
        </p:txBody>
      </p:sp>
      <p:sp>
        <p:nvSpPr>
          <p:cNvPr id="16" name="Title 1"/>
          <p:cNvSpPr>
            <a:spLocks noGrp="1"/>
          </p:cNvSpPr>
          <p:nvPr>
            <p:ph type="title"/>
          </p:nvPr>
        </p:nvSpPr>
        <p:spPr>
          <a:xfrm>
            <a:off x="356475" y="448535"/>
            <a:ext cx="10515600" cy="741780"/>
          </a:xfrm>
        </p:spPr>
        <p:txBody>
          <a:bodyPr/>
          <a:lstStyle/>
          <a:p>
            <a:r>
              <a:rPr lang="en-US" sz="3000" b="1" dirty="0" smtClean="0"/>
              <a:t>Advantages </a:t>
            </a:r>
            <a:r>
              <a:rPr lang="en-US" sz="3000" b="1" dirty="0" smtClean="0"/>
              <a:t>of the tool</a:t>
            </a:r>
            <a:endParaRPr lang="en-GB" sz="3000" dirty="0"/>
          </a:p>
        </p:txBody>
      </p:sp>
      <p:sp>
        <p:nvSpPr>
          <p:cNvPr id="13" name="Rectangle 12"/>
          <p:cNvSpPr/>
          <p:nvPr/>
        </p:nvSpPr>
        <p:spPr>
          <a:xfrm>
            <a:off x="195980" y="1395273"/>
            <a:ext cx="6684628" cy="523220"/>
          </a:xfrm>
          <a:prstGeom prst="rect">
            <a:avLst/>
          </a:prstGeom>
          <a:noFill/>
          <a:ln w="53975">
            <a:noFill/>
          </a:ln>
        </p:spPr>
        <p:txBody>
          <a:bodyPr wrap="square">
            <a:spAutoFit/>
          </a:bodyPr>
          <a:lstStyle/>
          <a:p>
            <a:pPr marL="36576" indent="0">
              <a:buClr>
                <a:schemeClr val="tx1"/>
              </a:buClr>
              <a:buNone/>
              <a:defRPr/>
            </a:pPr>
            <a:r>
              <a:rPr lang="en-US" sz="1400" dirty="0" smtClean="0">
                <a:solidFill>
                  <a:srgbClr val="5AA3D9"/>
                </a:solidFill>
              </a:rPr>
              <a:t>When you know the EDA project using the part number our are interested in, you can then access EDMS and see the schematic prepared by the </a:t>
            </a:r>
            <a:r>
              <a:rPr lang="en-US" sz="1400" dirty="0" smtClean="0">
                <a:solidFill>
                  <a:srgbClr val="5AA3D9"/>
                </a:solidFill>
              </a:rPr>
              <a:t>developer</a:t>
            </a:r>
            <a:endParaRPr lang="en-US" sz="1400" dirty="0">
              <a:solidFill>
                <a:srgbClr val="5AA3D9"/>
              </a:solidFill>
            </a:endParaRPr>
          </a:p>
        </p:txBody>
      </p:sp>
      <p:pic>
        <p:nvPicPr>
          <p:cNvPr id="2" name="Picture 1"/>
          <p:cNvPicPr>
            <a:picLocks noChangeAspect="1"/>
          </p:cNvPicPr>
          <p:nvPr/>
        </p:nvPicPr>
        <p:blipFill>
          <a:blip r:embed="rId3"/>
          <a:stretch>
            <a:fillRect/>
          </a:stretch>
        </p:blipFill>
        <p:spPr>
          <a:xfrm>
            <a:off x="195980" y="1911929"/>
            <a:ext cx="6755145" cy="3951842"/>
          </a:xfrm>
          <a:prstGeom prst="rect">
            <a:avLst/>
          </a:prstGeom>
        </p:spPr>
      </p:pic>
      <p:pic>
        <p:nvPicPr>
          <p:cNvPr id="7" name="Picture 6"/>
          <p:cNvPicPr>
            <a:picLocks noChangeAspect="1"/>
          </p:cNvPicPr>
          <p:nvPr/>
        </p:nvPicPr>
        <p:blipFill rotWithShape="1">
          <a:blip r:embed="rId4"/>
          <a:srcRect l="25077" t="-1264" r="2714" b="1264"/>
          <a:stretch/>
        </p:blipFill>
        <p:spPr>
          <a:xfrm>
            <a:off x="7319191" y="1887716"/>
            <a:ext cx="4457572" cy="3976055"/>
          </a:xfrm>
          <a:prstGeom prst="rect">
            <a:avLst/>
          </a:prstGeom>
        </p:spPr>
      </p:pic>
      <p:sp>
        <p:nvSpPr>
          <p:cNvPr id="18" name="Rectangle 17"/>
          <p:cNvSpPr/>
          <p:nvPr/>
        </p:nvSpPr>
        <p:spPr>
          <a:xfrm>
            <a:off x="8001746" y="1592089"/>
            <a:ext cx="3567399" cy="307777"/>
          </a:xfrm>
          <a:prstGeom prst="rect">
            <a:avLst/>
          </a:prstGeom>
          <a:noFill/>
          <a:ln w="53975">
            <a:noFill/>
          </a:ln>
        </p:spPr>
        <p:txBody>
          <a:bodyPr wrap="square">
            <a:spAutoFit/>
          </a:bodyPr>
          <a:lstStyle/>
          <a:p>
            <a:pPr marL="36576" indent="0">
              <a:buClr>
                <a:schemeClr val="tx1"/>
              </a:buClr>
              <a:buNone/>
              <a:defRPr/>
            </a:pPr>
            <a:r>
              <a:rPr lang="en-US" sz="1400" dirty="0" smtClean="0">
                <a:solidFill>
                  <a:srgbClr val="5AA3D9"/>
                </a:solidFill>
              </a:rPr>
              <a:t>And also how the layout was done</a:t>
            </a:r>
            <a:endParaRPr lang="en-US" sz="1400" dirty="0">
              <a:solidFill>
                <a:srgbClr val="5AA3D9"/>
              </a:solidFill>
            </a:endParaRPr>
          </a:p>
        </p:txBody>
      </p:sp>
      <p:sp>
        <p:nvSpPr>
          <p:cNvPr id="9" name="Oval 8"/>
          <p:cNvSpPr/>
          <p:nvPr/>
        </p:nvSpPr>
        <p:spPr>
          <a:xfrm>
            <a:off x="10282713" y="4495047"/>
            <a:ext cx="943639" cy="6966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5537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4"/>
          </p:nvPr>
        </p:nvSpPr>
        <p:spPr/>
        <p:txBody>
          <a:bodyPr/>
          <a:lstStyle/>
          <a:p>
            <a:fld id="{CA0D3E42-B0C2-4F30-BDE7-D565CBA0C71A}" type="datetime1">
              <a:rPr lang="en-GB" smtClean="0"/>
              <a:pPr/>
              <a:t>04/11/2021</a:t>
            </a:fld>
            <a:endParaRPr lang="en-GB" dirty="0"/>
          </a:p>
        </p:txBody>
      </p:sp>
      <p:sp>
        <p:nvSpPr>
          <p:cNvPr id="5" name="Footer Placeholder 4"/>
          <p:cNvSpPr>
            <a:spLocks noGrp="1"/>
          </p:cNvSpPr>
          <p:nvPr>
            <p:ph type="ftr" sz="quarter" idx="15"/>
          </p:nvPr>
        </p:nvSpPr>
        <p:spPr/>
        <p:txBody>
          <a:bodyPr/>
          <a:lstStyle/>
          <a:p>
            <a:r>
              <a:rPr lang="fr-FR" dirty="0"/>
              <a:t>Electronics-Forum discussion #1</a:t>
            </a:r>
            <a:endParaRPr lang="en-GB" dirty="0"/>
          </a:p>
        </p:txBody>
      </p:sp>
      <p:sp>
        <p:nvSpPr>
          <p:cNvPr id="6" name="Slide Number Placeholder 5"/>
          <p:cNvSpPr>
            <a:spLocks noGrp="1"/>
          </p:cNvSpPr>
          <p:nvPr>
            <p:ph type="sldNum" sz="quarter" idx="16"/>
          </p:nvPr>
        </p:nvSpPr>
        <p:spPr/>
        <p:txBody>
          <a:bodyPr/>
          <a:lstStyle/>
          <a:p>
            <a:fld id="{1C151B33-829D-47D6-9AAB-F36ECA45A282}" type="slidenum">
              <a:rPr lang="en-GB" smtClean="0"/>
              <a:pPr/>
              <a:t>9</a:t>
            </a:fld>
            <a:endParaRPr lang="en-GB" dirty="0"/>
          </a:p>
        </p:txBody>
      </p:sp>
      <p:sp>
        <p:nvSpPr>
          <p:cNvPr id="16" name="Title 1"/>
          <p:cNvSpPr>
            <a:spLocks noGrp="1"/>
          </p:cNvSpPr>
          <p:nvPr>
            <p:ph type="title"/>
          </p:nvPr>
        </p:nvSpPr>
        <p:spPr>
          <a:xfrm>
            <a:off x="356475" y="448535"/>
            <a:ext cx="10515600" cy="741780"/>
          </a:xfrm>
        </p:spPr>
        <p:txBody>
          <a:bodyPr/>
          <a:lstStyle/>
          <a:p>
            <a:r>
              <a:rPr lang="en-US" sz="3000" b="1" dirty="0" smtClean="0"/>
              <a:t>Limits of the tool</a:t>
            </a:r>
            <a:endParaRPr lang="en-GB" sz="3000" dirty="0"/>
          </a:p>
        </p:txBody>
      </p:sp>
      <p:sp>
        <p:nvSpPr>
          <p:cNvPr id="13" name="Rectangle 12"/>
          <p:cNvSpPr/>
          <p:nvPr/>
        </p:nvSpPr>
        <p:spPr>
          <a:xfrm>
            <a:off x="323514" y="1254018"/>
            <a:ext cx="11026986" cy="4585871"/>
          </a:xfrm>
          <a:prstGeom prst="rect">
            <a:avLst/>
          </a:prstGeom>
          <a:noFill/>
          <a:ln w="53975">
            <a:noFill/>
          </a:ln>
        </p:spPr>
        <p:txBody>
          <a:bodyPr wrap="square">
            <a:spAutoFit/>
          </a:bodyPr>
          <a:lstStyle/>
          <a:p>
            <a:pPr marL="36576" indent="0">
              <a:buClr>
                <a:schemeClr val="tx1"/>
              </a:buClr>
              <a:buNone/>
              <a:defRPr/>
            </a:pPr>
            <a:r>
              <a:rPr lang="en-US" sz="2400" dirty="0" smtClean="0">
                <a:solidFill>
                  <a:srgbClr val="5AA3D9"/>
                </a:solidFill>
              </a:rPr>
              <a:t>Please be aware when you are using the tool:</a:t>
            </a:r>
          </a:p>
          <a:p>
            <a:pPr marL="36576" indent="0">
              <a:buClr>
                <a:schemeClr val="tx1"/>
              </a:buClr>
              <a:buNone/>
              <a:defRPr/>
            </a:pPr>
            <a:endParaRPr lang="en-US" sz="1300" dirty="0">
              <a:solidFill>
                <a:srgbClr val="5AA3D9"/>
              </a:solidFill>
            </a:endParaRPr>
          </a:p>
          <a:p>
            <a:pPr marL="36576" indent="0">
              <a:buClr>
                <a:schemeClr val="tx1"/>
              </a:buClr>
              <a:buNone/>
              <a:defRPr/>
            </a:pPr>
            <a:r>
              <a:rPr lang="en-US" sz="1700" dirty="0" smtClean="0">
                <a:solidFill>
                  <a:srgbClr val="5AA3D9"/>
                </a:solidFill>
              </a:rPr>
              <a:t>In the Electronics Service, we are not in charge of the development of electronic boards. We manage PCB layout, but have no input on the schematic. </a:t>
            </a:r>
          </a:p>
          <a:p>
            <a:pPr marL="36576" indent="0">
              <a:buClr>
                <a:schemeClr val="tx1"/>
              </a:buClr>
              <a:buNone/>
              <a:defRPr/>
            </a:pPr>
            <a:r>
              <a:rPr lang="en-US" sz="1700" u="sng" dirty="0" smtClean="0">
                <a:solidFill>
                  <a:srgbClr val="5AA3D9"/>
                </a:solidFill>
              </a:rPr>
              <a:t>Important point</a:t>
            </a:r>
            <a:r>
              <a:rPr lang="en-US" sz="1700" dirty="0" smtClean="0">
                <a:solidFill>
                  <a:srgbClr val="5AA3D9"/>
                </a:solidFill>
              </a:rPr>
              <a:t>: if a mistake was made in the schematic, we will not know and you may reproduce the error on your board. </a:t>
            </a:r>
            <a:r>
              <a:rPr lang="en-US" sz="1700" u="sng" dirty="0" smtClean="0">
                <a:solidFill>
                  <a:srgbClr val="5AA3D9"/>
                </a:solidFill>
              </a:rPr>
              <a:t>I recommend that you always look at the latest version of the EDA project.</a:t>
            </a:r>
          </a:p>
          <a:p>
            <a:pPr marL="36576" indent="0">
              <a:buClr>
                <a:schemeClr val="tx1"/>
              </a:buClr>
              <a:buNone/>
              <a:defRPr/>
            </a:pPr>
            <a:endParaRPr lang="en-US" sz="1700" dirty="0">
              <a:solidFill>
                <a:srgbClr val="5AA3D9"/>
              </a:solidFill>
            </a:endParaRPr>
          </a:p>
          <a:p>
            <a:pPr marL="36576" indent="0">
              <a:buClr>
                <a:schemeClr val="tx1"/>
              </a:buClr>
              <a:buNone/>
              <a:defRPr/>
            </a:pPr>
            <a:r>
              <a:rPr lang="en-US" sz="1700" dirty="0" smtClean="0">
                <a:solidFill>
                  <a:srgbClr val="5AA3D9"/>
                </a:solidFill>
              </a:rPr>
              <a:t>This is true also for the PCB layout: sometimes the Design Office receives strong instructions from a final user about designing the layout according to the specific needs of the final electronic board. You should always check the datasheet and the recommended design to check if the design you can find on an EDA project is acceptable for your application.</a:t>
            </a:r>
          </a:p>
          <a:p>
            <a:pPr marL="36576" indent="0">
              <a:buClr>
                <a:schemeClr val="tx1"/>
              </a:buClr>
              <a:buNone/>
              <a:defRPr/>
            </a:pPr>
            <a:endParaRPr lang="en-US" sz="1700" dirty="0">
              <a:solidFill>
                <a:srgbClr val="5AA3D9"/>
              </a:solidFill>
            </a:endParaRPr>
          </a:p>
          <a:p>
            <a:pPr marL="36576" indent="0">
              <a:buClr>
                <a:schemeClr val="tx1"/>
              </a:buClr>
              <a:buNone/>
              <a:defRPr/>
            </a:pPr>
            <a:r>
              <a:rPr lang="en-US" sz="1700" dirty="0" smtClean="0">
                <a:solidFill>
                  <a:srgbClr val="5AA3D9"/>
                </a:solidFill>
              </a:rPr>
              <a:t>The name of the owner of the project may refer to someone who has left CERN for any reason (retirement, end of contract, …). You will have to find whom to contact for information if the owner is not at CERN anymore.</a:t>
            </a:r>
          </a:p>
          <a:p>
            <a:pPr marL="36576" indent="0">
              <a:buClr>
                <a:schemeClr val="tx1"/>
              </a:buClr>
              <a:buNone/>
              <a:defRPr/>
            </a:pPr>
            <a:endParaRPr lang="en-US" sz="1700" dirty="0">
              <a:solidFill>
                <a:srgbClr val="5AA3D9"/>
              </a:solidFill>
            </a:endParaRPr>
          </a:p>
          <a:p>
            <a:pPr marL="36576" indent="0">
              <a:buClr>
                <a:schemeClr val="tx1"/>
              </a:buClr>
              <a:buNone/>
              <a:defRPr/>
            </a:pPr>
            <a:r>
              <a:rPr lang="en-US" sz="1700" dirty="0" smtClean="0">
                <a:solidFill>
                  <a:srgbClr val="5AA3D9"/>
                </a:solidFill>
              </a:rPr>
              <a:t>As already mentioned, only projects having an EDA reference are listed by the </a:t>
            </a:r>
            <a:r>
              <a:rPr lang="en-GB" sz="1700" b="1" i="1" dirty="0">
                <a:solidFill>
                  <a:srgbClr val="5AA3D9"/>
                </a:solidFill>
              </a:rPr>
              <a:t>Search EDA Designs Components Database </a:t>
            </a:r>
            <a:r>
              <a:rPr lang="en-GB" sz="1700" dirty="0" smtClean="0">
                <a:solidFill>
                  <a:srgbClr val="5AA3D9"/>
                </a:solidFill>
              </a:rPr>
              <a:t>tool. </a:t>
            </a:r>
            <a:endParaRPr lang="en-US" sz="1700" dirty="0">
              <a:solidFill>
                <a:srgbClr val="5AA3D9"/>
              </a:solidFill>
            </a:endParaRPr>
          </a:p>
        </p:txBody>
      </p:sp>
    </p:spTree>
    <p:extLst>
      <p:ext uri="{BB962C8B-B14F-4D97-AF65-F5344CB8AC3E}">
        <p14:creationId xmlns:p14="http://schemas.microsoft.com/office/powerpoint/2010/main" val="3169226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rgbClr val="595959"/>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4667</TotalTime>
  <Words>998</Words>
  <Application>Microsoft Office PowerPoint</Application>
  <PresentationFormat>Widescreen</PresentationFormat>
  <Paragraphs>98</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Wingdings</vt:lpstr>
      <vt:lpstr>Office Theme</vt:lpstr>
      <vt:lpstr>Electronics-Forum discussion #1  EDA Designs Search Tool </vt:lpstr>
      <vt:lpstr>Introduction to the service and why we developed a tool</vt:lpstr>
      <vt:lpstr>Introduction to the service and why we developed a tool</vt:lpstr>
      <vt:lpstr>How to use the tool</vt:lpstr>
      <vt:lpstr>How to use the tool with EDA reference</vt:lpstr>
      <vt:lpstr>How to use the tool with SCEM number</vt:lpstr>
      <vt:lpstr>How to use the tool with a part number</vt:lpstr>
      <vt:lpstr>Advantages of the tool</vt:lpstr>
      <vt:lpstr>Limits of the tool</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Louisa Elizabeth Catherall</dc:creator>
  <cp:lastModifiedBy>Raphael Berberat</cp:lastModifiedBy>
  <cp:revision>841</cp:revision>
  <cp:lastPrinted>2021-11-03T14:39:24Z</cp:lastPrinted>
  <dcterms:created xsi:type="dcterms:W3CDTF">2019-11-06T09:35:48Z</dcterms:created>
  <dcterms:modified xsi:type="dcterms:W3CDTF">2021-11-04T08:08:02Z</dcterms:modified>
</cp:coreProperties>
</file>