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16"/>
  </p:notesMasterIdLst>
  <p:handoutMasterIdLst>
    <p:handoutMasterId r:id="rId17"/>
  </p:handoutMasterIdLst>
  <p:sldIdLst>
    <p:sldId id="402" r:id="rId2"/>
    <p:sldId id="398" r:id="rId3"/>
    <p:sldId id="404" r:id="rId4"/>
    <p:sldId id="403" r:id="rId5"/>
    <p:sldId id="422" r:id="rId6"/>
    <p:sldId id="423" r:id="rId7"/>
    <p:sldId id="424" r:id="rId8"/>
    <p:sldId id="415" r:id="rId9"/>
    <p:sldId id="417" r:id="rId10"/>
    <p:sldId id="416" r:id="rId11"/>
    <p:sldId id="426" r:id="rId12"/>
    <p:sldId id="425" r:id="rId13"/>
    <p:sldId id="420" r:id="rId14"/>
    <p:sldId id="421" r:id="rId15"/>
  </p:sldIdLst>
  <p:sldSz cx="9144000" cy="6858000" type="screen4x3"/>
  <p:notesSz cx="6669088" cy="9928225"/>
  <p:defaultTextStyle>
    <a:defPPr>
      <a:defRPr lang="en-GB"/>
    </a:defPPr>
    <a:lvl1pPr algn="l" rtl="0" fontAlgn="base">
      <a:spcBef>
        <a:spcPts val="275"/>
      </a:spcBef>
      <a:spcAft>
        <a:spcPts val="275"/>
      </a:spcAft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1pPr>
    <a:lvl2pPr marL="457200" algn="l" rtl="0" fontAlgn="base">
      <a:spcBef>
        <a:spcPts val="275"/>
      </a:spcBef>
      <a:spcAft>
        <a:spcPts val="275"/>
      </a:spcAft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2pPr>
    <a:lvl3pPr marL="914400" algn="l" rtl="0" fontAlgn="base">
      <a:spcBef>
        <a:spcPts val="275"/>
      </a:spcBef>
      <a:spcAft>
        <a:spcPts val="275"/>
      </a:spcAft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3pPr>
    <a:lvl4pPr marL="1371600" algn="l" rtl="0" fontAlgn="base">
      <a:spcBef>
        <a:spcPts val="275"/>
      </a:spcBef>
      <a:spcAft>
        <a:spcPts val="275"/>
      </a:spcAft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4pPr>
    <a:lvl5pPr marL="1828800" algn="l" rtl="0" fontAlgn="base">
      <a:spcBef>
        <a:spcPts val="275"/>
      </a:spcBef>
      <a:spcAft>
        <a:spcPts val="275"/>
      </a:spcAft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accent2"/>
        </a:solidFill>
        <a:latin typeface="Verdana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00007A"/>
    <a:srgbClr val="F6CB28"/>
    <a:srgbClr val="CE351C"/>
    <a:srgbClr val="CCFC60"/>
    <a:srgbClr val="04C2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8EFA24E3-6CF0-4ECE-B18E-D0F312017FF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852488" y="746125"/>
            <a:ext cx="496411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558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EEEE48D-7534-4E51-9C35-AF65DBFDFC9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77825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35A98271-73AF-4CDE-8688-51B7D1486DD6}" type="slidenum">
              <a:rPr lang="en-GB" sz="1200" b="0">
                <a:solidFill>
                  <a:schemeClr val="tx1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 txBox="1">
            <a:spLocks noGrp="1" noChangeArrowheads="1"/>
          </p:cNvSpPr>
          <p:nvPr/>
        </p:nvSpPr>
        <p:spPr bwMode="auto">
          <a:xfrm>
            <a:off x="377825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2FFFA65B-C264-4326-907F-E1B1D4898FEF}" type="slidenum">
              <a:rPr lang="en-GB" sz="1200" b="0">
                <a:solidFill>
                  <a:schemeClr val="tx1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77825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CD31E2CA-D056-4832-BFE9-F2AE964587DC}" type="slidenum">
              <a:rPr lang="en-GB" sz="1200" b="0">
                <a:solidFill>
                  <a:schemeClr val="tx1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4"/>
          <p:cNvSpPr>
            <a:spLocks noChangeArrowheads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buFontTx/>
              <a:buChar char="•"/>
              <a:defRPr/>
            </a:pPr>
            <a:endParaRPr lang="fr-FR" b="0">
              <a:solidFill>
                <a:schemeClr val="bg2"/>
              </a:solidFill>
              <a:ea typeface="+mn-ea"/>
            </a:endParaRPr>
          </a:p>
        </p:txBody>
      </p:sp>
      <p:pic>
        <p:nvPicPr>
          <p:cNvPr id="5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6" name="Text Box 62"/>
          <p:cNvSpPr txBox="1">
            <a:spLocks noChangeArrowheads="1"/>
          </p:cNvSpPr>
          <p:nvPr/>
        </p:nvSpPr>
        <p:spPr bwMode="auto">
          <a:xfrm>
            <a:off x="28575" y="6521450"/>
            <a:ext cx="2046288" cy="3381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600" dirty="0" err="1">
                <a:solidFill>
                  <a:srgbClr val="000074"/>
                </a:solidFill>
                <a:latin typeface="Arial" charset="0"/>
                <a:ea typeface="+mn-ea"/>
              </a:rPr>
              <a:t>www.gisela-grid.eu</a:t>
            </a:r>
            <a:endParaRPr lang="en-GB" sz="1600" dirty="0">
              <a:solidFill>
                <a:srgbClr val="000074"/>
              </a:solidFill>
              <a:latin typeface="Arial" charset="0"/>
              <a:ea typeface="+mn-ea"/>
            </a:endParaRPr>
          </a:p>
        </p:txBody>
      </p:sp>
      <p:pic>
        <p:nvPicPr>
          <p:cNvPr id="7" name="Picture 76" descr="FP7-cap-mini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37350" y="5626100"/>
            <a:ext cx="9588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6" descr="top_background"/>
          <p:cNvPicPr>
            <a:picLocks noChangeAspect="1" noChangeArrowheads="1"/>
          </p:cNvPicPr>
          <p:nvPr userDrawn="1"/>
        </p:nvPicPr>
        <p:blipFill>
          <a:blip r:embed="rId4">
            <a:lum bright="30000" contrast="70000"/>
          </a:blip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56"/>
          <p:cNvSpPr txBox="1">
            <a:spLocks noChangeArrowheads="1"/>
          </p:cNvSpPr>
          <p:nvPr userDrawn="1"/>
        </p:nvSpPr>
        <p:spPr bwMode="auto">
          <a:xfrm>
            <a:off x="2544763" y="25400"/>
            <a:ext cx="65738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</a:pPr>
            <a:r>
              <a:rPr lang="en-US" sz="2200" b="0">
                <a:solidFill>
                  <a:srgbClr val="F1AF00"/>
                </a:solidFill>
                <a:latin typeface="Arial" charset="0"/>
              </a:rPr>
              <a:t>G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rid </a:t>
            </a:r>
            <a:r>
              <a:rPr lang="en-US" sz="2200" b="0">
                <a:solidFill>
                  <a:srgbClr val="F1AF00"/>
                </a:solidFill>
                <a:latin typeface="Arial" charset="0"/>
              </a:rPr>
              <a:t>I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nitiatives for e-</a:t>
            </a:r>
            <a:r>
              <a:rPr lang="en-US" sz="2200" b="0">
                <a:solidFill>
                  <a:srgbClr val="F1AF00"/>
                </a:solidFill>
                <a:latin typeface="Arial" charset="0"/>
              </a:rPr>
              <a:t>S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cience virtual communities in </a:t>
            </a:r>
            <a:r>
              <a:rPr lang="en-US" sz="2200" b="0">
                <a:solidFill>
                  <a:srgbClr val="F1AF00"/>
                </a:solidFill>
                <a:latin typeface="Arial" charset="0"/>
              </a:rPr>
              <a:t>E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urope and </a:t>
            </a:r>
            <a:r>
              <a:rPr lang="en-US" sz="2200" b="0">
                <a:solidFill>
                  <a:srgbClr val="F1AF00"/>
                </a:solidFill>
                <a:latin typeface="Arial" charset="0"/>
              </a:rPr>
              <a:t>L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atin </a:t>
            </a:r>
            <a:r>
              <a:rPr lang="en-US" sz="2200" b="0">
                <a:solidFill>
                  <a:srgbClr val="F1AF00"/>
                </a:solidFill>
                <a:latin typeface="Arial" charset="0"/>
              </a:rPr>
              <a:t>A</a:t>
            </a:r>
            <a:r>
              <a:rPr lang="en-US" sz="2200" b="0">
                <a:solidFill>
                  <a:schemeClr val="bg1"/>
                </a:solidFill>
                <a:latin typeface="Arial" charset="0"/>
              </a:rPr>
              <a:t>merica</a:t>
            </a:r>
            <a:endParaRPr lang="en-GB" sz="2200" b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10" name="Picture 15" descr="gisela_logo_200dpi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525" y="4763"/>
            <a:ext cx="1366838" cy="90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 bwMode="auto">
          <a:xfrm>
            <a:off x="2155825" y="2493963"/>
            <a:ext cx="6518275" cy="10763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DD71F7-5CB5-4923-AD4E-C973F06152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9738" y="274638"/>
            <a:ext cx="2146300" cy="6129337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274638"/>
            <a:ext cx="6291263" cy="6129337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FDBAD3D-B1F7-479E-9A98-480E57F33C4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E5E49-1D69-4EE2-ABEF-F4F7FA3E3E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F52D23-6D85-4764-B80B-84D5C35EFAC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1C259E-ABFC-4BD6-AB16-78EFFAA985A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D9BDFB-BE1B-41CE-8991-6A38058D7DF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F4CE00"/>
                </a:solidFill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B1B901-52D1-49DE-95E4-644AA0EAEC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268139-E7D3-4FA2-A1AB-FE04C40AAB7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F4CE00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455618-B586-49E5-943B-4D6882E6171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A15B61-AE48-437D-AC85-A0C42158B33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25650" y="6559550"/>
            <a:ext cx="651351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74"/>
                </a:solidFill>
                <a:latin typeface="Arial" charset="0"/>
              </a:defRPr>
            </a:lvl1pPr>
          </a:lstStyle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7A"/>
                </a:solidFill>
                <a:latin typeface="Arial" charset="0"/>
              </a:defRPr>
            </a:lvl1pPr>
          </a:lstStyle>
          <a:p>
            <a:fld id="{E2F567EC-BDBD-464D-B023-EA92B9B0F59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82" name="Text Box 154"/>
          <p:cNvSpPr txBox="1">
            <a:spLocks noChangeArrowheads="1"/>
          </p:cNvSpPr>
          <p:nvPr userDrawn="1"/>
        </p:nvSpPr>
        <p:spPr bwMode="auto">
          <a:xfrm>
            <a:off x="28575" y="6521450"/>
            <a:ext cx="2046288" cy="33813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spcAft>
                <a:spcPct val="0"/>
              </a:spcAft>
              <a:buClr>
                <a:srgbClr val="FFCC66"/>
              </a:buClr>
              <a:defRPr/>
            </a:pPr>
            <a:r>
              <a:rPr lang="en-GB" sz="1600" dirty="0" err="1">
                <a:solidFill>
                  <a:srgbClr val="000074"/>
                </a:solidFill>
                <a:latin typeface="Arial" charset="0"/>
                <a:ea typeface="+mn-ea"/>
              </a:rPr>
              <a:t>www.gisela-grid.eu</a:t>
            </a:r>
            <a:endParaRPr lang="en-GB" sz="1600" dirty="0">
              <a:solidFill>
                <a:srgbClr val="000074"/>
              </a:solidFill>
              <a:latin typeface="Arial" charset="0"/>
              <a:ea typeface="+mn-ea"/>
            </a:endParaRPr>
          </a:p>
        </p:txBody>
      </p:sp>
      <p:pic>
        <p:nvPicPr>
          <p:cNvPr id="1031" name="Picture 156" descr="top_background"/>
          <p:cNvPicPr>
            <a:picLocks noChangeAspect="1" noChangeArrowheads="1"/>
          </p:cNvPicPr>
          <p:nvPr userDrawn="1"/>
        </p:nvPicPr>
        <p:blipFill>
          <a:blip r:embed="rId13">
            <a:lum bright="30000" contrast="70000"/>
          </a:blip>
          <a:srcRect/>
          <a:stretch>
            <a:fillRect/>
          </a:stretch>
        </p:blipFill>
        <p:spPr bwMode="auto">
          <a:xfrm>
            <a:off x="0" y="0"/>
            <a:ext cx="9144000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gisela_logo_200dpi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9525" y="0"/>
            <a:ext cx="1362075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rf-model.org/" TargetMode="External"/><Relationship Id="rId2" Type="http://schemas.openxmlformats.org/officeDocument/2006/relationships/hyperlink" Target="http://applications.eu-eela.eu/application_details.php?l=20&amp;ID=65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seghidro.lsd.ufcg.edu.br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alc.org/" TargetMode="External"/><Relationship Id="rId2" Type="http://schemas.openxmlformats.org/officeDocument/2006/relationships/hyperlink" Target="http://documents.eu-eela.org/record/1119/files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documents.gisela-grid.eu/record/32?ln=e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esearch2020.eu/" TargetMode="External"/><Relationship Id="rId2" Type="http://schemas.openxmlformats.org/officeDocument/2006/relationships/hyperlink" Target="http://www.eu-eela.eu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5"/>
          <p:cNvSpPr txBox="1">
            <a:spLocks noChangeArrowheads="1"/>
          </p:cNvSpPr>
          <p:nvPr/>
        </p:nvSpPr>
        <p:spPr bwMode="auto">
          <a:xfrm>
            <a:off x="908050" y="3663950"/>
            <a:ext cx="165100" cy="35718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 lIns="82945" tIns="41473" rIns="82945" bIns="41473">
            <a:spAutoFit/>
          </a:bodyPr>
          <a:lstStyle/>
          <a:p>
            <a:pPr defTabSz="828675"/>
            <a:endParaRPr lang="en-US"/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522538" y="1811338"/>
            <a:ext cx="5232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/>
              <a:t>THE GISELA PROJECT </a:t>
            </a:r>
            <a:r>
              <a:rPr lang="en-US" sz="2400">
                <a:solidFill>
                  <a:srgbClr val="CE351C"/>
                </a:solidFill>
              </a:rPr>
              <a:t>Long-term sustainability &amp; VRC Support</a:t>
            </a:r>
            <a:endParaRPr lang="en-US" sz="3200">
              <a:solidFill>
                <a:srgbClr val="CE351C"/>
              </a:solidFill>
            </a:endParaRP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00325" y="3468688"/>
            <a:ext cx="5629275" cy="1809750"/>
          </a:xfrm>
        </p:spPr>
        <p:txBody>
          <a:bodyPr/>
          <a:lstStyle/>
          <a:p>
            <a:pPr eaLnBrk="1" hangingPunct="1"/>
            <a:r>
              <a:rPr lang="en-GB" sz="1800" u="sng" smtClean="0"/>
              <a:t>Bernard M. Marechal</a:t>
            </a:r>
            <a:endParaRPr lang="en-GB" sz="1800" smtClean="0"/>
          </a:p>
          <a:p>
            <a:pPr eaLnBrk="1" hangingPunct="1"/>
            <a:r>
              <a:rPr lang="en-GB" sz="1800" smtClean="0"/>
              <a:t>CETA-CIEMAT (Spain) and UFRJ (Brazil)</a:t>
            </a:r>
          </a:p>
          <a:p>
            <a:pPr eaLnBrk="1" hangingPunct="1"/>
            <a:endParaRPr lang="en-GB" sz="1800" smtClean="0"/>
          </a:p>
          <a:p>
            <a:pPr eaLnBrk="1" hangingPunct="1"/>
            <a:r>
              <a:rPr lang="en-GB" sz="1800" smtClean="0"/>
              <a:t>8</a:t>
            </a:r>
            <a:r>
              <a:rPr lang="en-GB" sz="1800" baseline="30000" smtClean="0"/>
              <a:t>th </a:t>
            </a:r>
            <a:r>
              <a:rPr lang="en-US" sz="1800" smtClean="0"/>
              <a:t>Concertation meeting</a:t>
            </a:r>
            <a:r>
              <a:rPr lang="en-GB" sz="1800" smtClean="0"/>
              <a:t>, 4</a:t>
            </a:r>
            <a:r>
              <a:rPr lang="en-GB" sz="1800" baseline="30000" smtClean="0"/>
              <a:t>th</a:t>
            </a:r>
            <a:r>
              <a:rPr lang="en-GB" sz="1800" smtClean="0"/>
              <a:t> - 5</a:t>
            </a:r>
            <a:r>
              <a:rPr lang="en-GB" sz="1800" baseline="30000" smtClean="0"/>
              <a:t>th</a:t>
            </a:r>
            <a:r>
              <a:rPr lang="en-GB" sz="1800" smtClean="0"/>
              <a:t> November 2010</a:t>
            </a:r>
          </a:p>
          <a:p>
            <a:pPr eaLnBrk="1" hangingPunct="1"/>
            <a:r>
              <a:rPr lang="en-GB" sz="1800" smtClean="0"/>
              <a:t>CERN (Geneva - Switzerland)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603625"/>
            <a:ext cx="9144000" cy="2924175"/>
          </a:xfrm>
        </p:spPr>
        <p:txBody>
          <a:bodyPr/>
          <a:lstStyle/>
          <a:p>
            <a:pPr marL="400050">
              <a:spcAft>
                <a:spcPct val="40000"/>
              </a:spcAft>
            </a:pPr>
            <a:r>
              <a:rPr lang="en-GB" sz="2000" i="1" smtClean="0"/>
              <a:t>Will to adopt precise strategies on the short term</a:t>
            </a:r>
          </a:p>
          <a:p>
            <a:pPr marL="800100" lvl="1">
              <a:lnSpc>
                <a:spcPct val="75000"/>
              </a:lnSpc>
              <a:spcAft>
                <a:spcPct val="40000"/>
              </a:spcAft>
            </a:pPr>
            <a:r>
              <a:rPr lang="en-GB" sz="1800" b="1" smtClean="0">
                <a:solidFill>
                  <a:schemeClr val="tx1"/>
                </a:solidFill>
              </a:rPr>
              <a:t>Bottom up strategy</a:t>
            </a:r>
          </a:p>
          <a:p>
            <a:pPr marL="1200150" lvl="2">
              <a:lnSpc>
                <a:spcPct val="75000"/>
              </a:lnSpc>
              <a:spcAft>
                <a:spcPct val="40000"/>
              </a:spcAft>
            </a:pPr>
            <a:r>
              <a:rPr lang="en-GB" sz="1600" smtClean="0">
                <a:solidFill>
                  <a:schemeClr val="tx1"/>
                </a:solidFill>
              </a:rPr>
              <a:t>Get asap a few VRCs running production as intensively as possible on GISELA</a:t>
            </a:r>
          </a:p>
          <a:p>
            <a:pPr marL="1200150" lvl="2">
              <a:lnSpc>
                <a:spcPct val="75000"/>
              </a:lnSpc>
              <a:spcAft>
                <a:spcPct val="40000"/>
              </a:spcAft>
            </a:pPr>
            <a:r>
              <a:rPr lang="en-GB" sz="1600" smtClean="0">
                <a:solidFill>
                  <a:schemeClr val="tx1"/>
                </a:solidFill>
              </a:rPr>
              <a:t>Aim at saturating the e-Infrastructure</a:t>
            </a:r>
          </a:p>
          <a:p>
            <a:pPr marL="800100" lvl="1">
              <a:spcAft>
                <a:spcPct val="40000"/>
              </a:spcAft>
            </a:pPr>
            <a:r>
              <a:rPr lang="en-GB" sz="1800" b="1" smtClean="0">
                <a:solidFill>
                  <a:schemeClr val="tx1"/>
                </a:solidFill>
              </a:rPr>
              <a:t>Top down approach</a:t>
            </a:r>
            <a:endParaRPr lang="en-GB" sz="1600" smtClean="0">
              <a:solidFill>
                <a:schemeClr val="tx1"/>
              </a:solidFill>
            </a:endParaRPr>
          </a:p>
          <a:p>
            <a:pPr marL="1200150" lvl="2">
              <a:lnSpc>
                <a:spcPct val="70000"/>
              </a:lnSpc>
              <a:spcAft>
                <a:spcPct val="40000"/>
              </a:spcAft>
            </a:pPr>
            <a:r>
              <a:rPr lang="en-GB" sz="1600" smtClean="0">
                <a:solidFill>
                  <a:schemeClr val="tx1"/>
                </a:solidFill>
              </a:rPr>
              <a:t>Contact VRCs by all means</a:t>
            </a:r>
          </a:p>
          <a:p>
            <a:pPr marL="1200150" lvl="2">
              <a:lnSpc>
                <a:spcPct val="70000"/>
              </a:lnSpc>
              <a:spcAft>
                <a:spcPct val="40000"/>
              </a:spcAft>
            </a:pPr>
            <a:r>
              <a:rPr lang="en-GB" sz="1600" smtClean="0">
                <a:solidFill>
                  <a:schemeClr val="tx1"/>
                </a:solidFill>
              </a:rPr>
              <a:t>Collaborate with EGI, CHAIN and other regional initiatives</a:t>
            </a:r>
          </a:p>
          <a:p>
            <a:pPr marL="1200150" lvl="2">
              <a:lnSpc>
                <a:spcPct val="70000"/>
              </a:lnSpc>
              <a:spcAft>
                <a:spcPct val="100000"/>
              </a:spcAft>
            </a:pPr>
            <a:r>
              <a:rPr lang="en-GB" sz="1600" smtClean="0">
                <a:solidFill>
                  <a:schemeClr val="tx1"/>
                </a:solidFill>
              </a:rPr>
              <a:t>Refine our VRC approach</a:t>
            </a:r>
          </a:p>
        </p:txBody>
      </p:sp>
      <p:sp>
        <p:nvSpPr>
          <p:cNvPr id="27651" name="TextBox 7"/>
          <p:cNvSpPr txBox="1">
            <a:spLocks noChangeArrowheads="1"/>
          </p:cNvSpPr>
          <p:nvPr/>
        </p:nvSpPr>
        <p:spPr bwMode="auto">
          <a:xfrm>
            <a:off x="1968500" y="228600"/>
            <a:ext cx="6997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>
                <a:solidFill>
                  <a:srgbClr val="F6CB28"/>
                </a:solidFill>
                <a:latin typeface="Arial" charset="0"/>
                <a:cs typeface="Arial" charset="0"/>
              </a:rPr>
              <a:t>VRCs Support: </a:t>
            </a:r>
            <a:r>
              <a:rPr lang="en-US" sz="2800">
                <a:solidFill>
                  <a:srgbClr val="CCFC60"/>
                </a:solidFill>
                <a:latin typeface="Arial" charset="0"/>
                <a:cs typeface="Arial" charset="0"/>
              </a:rPr>
              <a:t>Strategy</a:t>
            </a:r>
          </a:p>
        </p:txBody>
      </p:sp>
      <p:sp>
        <p:nvSpPr>
          <p:cNvPr id="27652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7DEBB40E-2326-45E9-9701-38880C82F984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27653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C3978D-60E3-47D3-BDAC-983A7B24348C}" type="slidenum">
              <a:rPr lang="en-GB"/>
              <a:pPr/>
              <a:t>10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974725"/>
            <a:ext cx="892810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0050" indent="-342900" eaLnBrk="0" hangingPunct="0">
              <a:spcBef>
                <a:spcPct val="20000"/>
              </a:spcBef>
              <a:spcAft>
                <a:spcPts val="600"/>
              </a:spcAft>
              <a:buClr>
                <a:srgbClr val="F1AF00"/>
              </a:buClr>
              <a:buFontTx/>
              <a:buChar char="•"/>
            </a:pPr>
            <a:r>
              <a:rPr lang="en-GB" sz="2000" i="1">
                <a:solidFill>
                  <a:schemeClr val="tx1"/>
                </a:solidFill>
                <a:latin typeface="Arial" charset="0"/>
              </a:rPr>
              <a:t>From the DOW</a:t>
            </a:r>
          </a:p>
          <a:p>
            <a:pPr marL="800100" lvl="1" indent="-285750" eaLnBrk="0" hangingPunct="0">
              <a:spcBef>
                <a:spcPct val="20000"/>
              </a:spcBef>
              <a:spcAft>
                <a:spcPts val="6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2000" i="1">
                <a:solidFill>
                  <a:schemeClr val="tx1"/>
                </a:solidFill>
                <a:latin typeface="Arial" charset="0"/>
              </a:rPr>
              <a:t>“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WP3</a:t>
            </a:r>
            <a:r>
              <a:rPr lang="en-GB" b="0" i="1">
                <a:solidFill>
                  <a:srgbClr val="FF0000"/>
                </a:solidFill>
                <a:latin typeface="Arial" charset="0"/>
              </a:rPr>
              <a:t> (User Communities Support) </a:t>
            </a:r>
            <a:r>
              <a:rPr lang="en-GB" b="0" i="1">
                <a:solidFill>
                  <a:srgbClr val="00338F"/>
                </a:solidFill>
                <a:latin typeface="Arial" charset="0"/>
              </a:rPr>
              <a:t>will interact with new VRCs to evaluate the technical requirements and  impact of their Applications and to support their deployment. </a:t>
            </a:r>
            <a:r>
              <a:rPr lang="en-GB" i="1">
                <a:solidFill>
                  <a:srgbClr val="FF0000"/>
                </a:solidFill>
                <a:latin typeface="Arial" charset="0"/>
              </a:rPr>
              <a:t>WP6</a:t>
            </a:r>
            <a:r>
              <a:rPr lang="en-GB" b="0" i="1">
                <a:solidFill>
                  <a:srgbClr val="FF0000"/>
                </a:solidFill>
                <a:latin typeface="Arial" charset="0"/>
              </a:rPr>
              <a:t> (Infrastructure and Applications-oriented Services) </a:t>
            </a:r>
            <a:r>
              <a:rPr lang="en-GB" b="0" i="1">
                <a:solidFill>
                  <a:srgbClr val="00338F"/>
                </a:solidFill>
                <a:latin typeface="Arial" charset="0"/>
              </a:rPr>
              <a:t>will contribute to the dissemination and use of the services it developed in EELA-2</a:t>
            </a:r>
          </a:p>
          <a:p>
            <a:pPr marL="800100" lvl="1" indent="-285750" eaLnBrk="0" hangingPunct="0">
              <a:spcBef>
                <a:spcPct val="20000"/>
              </a:spcBef>
              <a:spcAft>
                <a:spcPts val="2063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i="1">
                <a:solidFill>
                  <a:srgbClr val="FF0000"/>
                </a:solidFill>
                <a:latin typeface="Arial" charset="0"/>
              </a:rPr>
              <a:t>WP6</a:t>
            </a:r>
            <a:r>
              <a:rPr lang="en-GB" b="0" i="1">
                <a:solidFill>
                  <a:srgbClr val="00338F"/>
                </a:solidFill>
                <a:latin typeface="Arial" charset="0"/>
              </a:rPr>
              <a:t> will interact with the VRCs to collaborate to the identification, development and deployment of integrated services (e.g. gateways)</a:t>
            </a:r>
            <a:r>
              <a:rPr lang="en-GB" sz="2000" i="1">
                <a:solidFill>
                  <a:schemeClr val="tx1"/>
                </a:solidFill>
                <a:latin typeface="Arial" charset="0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build="p"/>
      <p:bldP spid="7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16063" y="255588"/>
            <a:ext cx="7345362" cy="547687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rgbClr val="F6CB28"/>
                </a:solidFill>
              </a:rPr>
              <a:t>VRCs Support: </a:t>
            </a:r>
            <a:r>
              <a:rPr lang="en-US" sz="2800" smtClean="0">
                <a:solidFill>
                  <a:srgbClr val="CCFC60"/>
                </a:solidFill>
              </a:rPr>
              <a:t>Status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41400"/>
            <a:ext cx="9144000" cy="20701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1100"/>
              </a:spcAft>
            </a:pPr>
            <a:r>
              <a:rPr lang="en-GB" sz="1800" smtClean="0">
                <a:solidFill>
                  <a:srgbClr val="00007A"/>
                </a:solidFill>
              </a:rPr>
              <a:t>Identification of VRCs to include</a:t>
            </a:r>
          </a:p>
          <a:p>
            <a:pPr lvl="1">
              <a:lnSpc>
                <a:spcPct val="50000"/>
              </a:lnSpc>
              <a:spcAft>
                <a:spcPts val="1100"/>
              </a:spcAft>
            </a:pPr>
            <a:r>
              <a:rPr lang="en-GB" sz="1400" smtClean="0">
                <a:solidFill>
                  <a:srgbClr val="00007A"/>
                </a:solidFill>
              </a:rPr>
              <a:t>Selected EELA-2 User communities </a:t>
            </a:r>
          </a:p>
          <a:p>
            <a:pPr lvl="1">
              <a:lnSpc>
                <a:spcPct val="50000"/>
              </a:lnSpc>
              <a:spcAft>
                <a:spcPts val="1100"/>
              </a:spcAft>
            </a:pPr>
            <a:r>
              <a:rPr lang="en-GB" sz="1400" smtClean="0">
                <a:solidFill>
                  <a:srgbClr val="00007A"/>
                </a:solidFill>
              </a:rPr>
              <a:t>User Communities recruited by CLARA</a:t>
            </a:r>
          </a:p>
          <a:p>
            <a:pPr lvl="1">
              <a:lnSpc>
                <a:spcPct val="50000"/>
              </a:lnSpc>
              <a:spcAft>
                <a:spcPts val="1100"/>
              </a:spcAft>
            </a:pPr>
            <a:r>
              <a:rPr lang="en-GB" sz="1400" smtClean="0">
                <a:solidFill>
                  <a:srgbClr val="00007A"/>
                </a:solidFill>
              </a:rPr>
              <a:t>More large VRCs from Earth, Life Sciences, HEP</a:t>
            </a:r>
          </a:p>
          <a:p>
            <a:pPr lvl="1">
              <a:lnSpc>
                <a:spcPct val="50000"/>
              </a:lnSpc>
              <a:spcAft>
                <a:spcPts val="500"/>
              </a:spcAft>
            </a:pPr>
            <a:r>
              <a:rPr lang="en-GB" sz="1400" smtClean="0">
                <a:solidFill>
                  <a:srgbClr val="00007A"/>
                </a:solidFill>
              </a:rPr>
              <a:t>Other possible VRCs from national initiatives, e.g.  centres/poles  of excellence</a:t>
            </a:r>
          </a:p>
          <a:p>
            <a:pPr lvl="1">
              <a:spcAft>
                <a:spcPts val="2300"/>
              </a:spcAft>
            </a:pPr>
            <a:r>
              <a:rPr lang="en-GB" sz="1400" smtClean="0">
                <a:solidFill>
                  <a:srgbClr val="00007A"/>
                </a:solidFill>
              </a:rPr>
              <a:t>Industry partners, as from contacts taken through Chambers of Commerce (e.g. San Luis Potosi - Mexico)</a:t>
            </a:r>
          </a:p>
          <a:p>
            <a:pPr>
              <a:lnSpc>
                <a:spcPct val="50000"/>
              </a:lnSpc>
              <a:spcAft>
                <a:spcPts val="1700"/>
              </a:spcAft>
            </a:pPr>
            <a:endParaRPr lang="en-US" sz="1200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F7B94F0-B60B-43C5-BD07-3DF49BF7116D}" type="slidenum">
              <a:rPr lang="en-GB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3289300"/>
            <a:ext cx="89281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35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FF6600"/>
                </a:solidFill>
                <a:latin typeface="Arial" charset="0"/>
              </a:rPr>
              <a:t>Not clear: collaboration with ESFRI projects!</a:t>
            </a:r>
          </a:p>
          <a:p>
            <a:pPr marL="342900" indent="-342900" eaLnBrk="0" hangingPunct="0">
              <a:lnSpc>
                <a:spcPct val="50000"/>
              </a:lnSpc>
              <a:spcBef>
                <a:spcPct val="20000"/>
              </a:spcBef>
              <a:spcAft>
                <a:spcPts val="11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Enrolling large VRCs, e.g.</a:t>
            </a:r>
          </a:p>
          <a:p>
            <a:pPr marL="742950" lvl="1" indent="-285750" eaLnBrk="0" hangingPunct="0">
              <a:lnSpc>
                <a:spcPct val="50000"/>
              </a:lnSpc>
              <a:spcBef>
                <a:spcPct val="20000"/>
              </a:spcBef>
              <a:spcAft>
                <a:spcPts val="11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1400" b="0">
                <a:solidFill>
                  <a:srgbClr val="00007A"/>
                </a:solidFill>
                <a:latin typeface="Arial" charset="0"/>
              </a:rPr>
              <a:t>e-NMR / WeNMR: UFRJ (Brazil) group coming on board</a:t>
            </a:r>
          </a:p>
          <a:p>
            <a:pPr marL="742950" lvl="1" indent="-285750" eaLnBrk="0" hangingPunct="0">
              <a:lnSpc>
                <a:spcPct val="50000"/>
              </a:lnSpc>
              <a:spcBef>
                <a:spcPct val="20000"/>
              </a:spcBef>
              <a:spcAft>
                <a:spcPts val="29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1400" b="0">
                <a:solidFill>
                  <a:srgbClr val="00007A"/>
                </a:solidFill>
                <a:latin typeface="Arial" charset="0"/>
              </a:rPr>
              <a:t>Weather Research and Forecasting (WRF) for mass production</a:t>
            </a:r>
          </a:p>
          <a:p>
            <a:pPr marL="342900" indent="-342900" eaLnBrk="0" hangingPunct="0">
              <a:lnSpc>
                <a:spcPct val="50000"/>
              </a:lnSpc>
              <a:spcBef>
                <a:spcPct val="20000"/>
              </a:spcBef>
              <a:spcAft>
                <a:spcPts val="5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Progress with EGI and related projects</a:t>
            </a:r>
          </a:p>
          <a:p>
            <a:pPr marL="742950" lvl="1" indent="-285750" eaLnBrk="0" hangingPunct="0">
              <a:spcBef>
                <a:spcPct val="20000"/>
              </a:spcBef>
              <a:spcAft>
                <a:spcPts val="5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1400" b="0">
                <a:solidFill>
                  <a:srgbClr val="00007A"/>
                </a:solidFill>
                <a:latin typeface="Arial" charset="0"/>
              </a:rPr>
              <a:t>Active participation at the "Regional Initiatives" session of the EGI Technical Forum (Amsterdam - 14</a:t>
            </a:r>
            <a:r>
              <a:rPr lang="en-GB" sz="1400" b="0" baseline="30000">
                <a:solidFill>
                  <a:srgbClr val="00007A"/>
                </a:solidFill>
                <a:latin typeface="Arial" charset="0"/>
              </a:rPr>
              <a:t>th</a:t>
            </a:r>
            <a:r>
              <a:rPr lang="en-GB" sz="1400" b="0">
                <a:solidFill>
                  <a:srgbClr val="00007A"/>
                </a:solidFill>
                <a:latin typeface="Arial" charset="0"/>
              </a:rPr>
              <a:t> to 17</a:t>
            </a:r>
            <a:r>
              <a:rPr lang="en-GB" sz="1400" b="0" baseline="30000">
                <a:solidFill>
                  <a:srgbClr val="00007A"/>
                </a:solidFill>
                <a:latin typeface="Arial" charset="0"/>
              </a:rPr>
              <a:t>th</a:t>
            </a:r>
            <a:r>
              <a:rPr lang="en-GB" sz="1400" b="0">
                <a:solidFill>
                  <a:srgbClr val="00007A"/>
                </a:solidFill>
                <a:latin typeface="Arial" charset="0"/>
              </a:rPr>
              <a:t> September 2010)</a:t>
            </a:r>
          </a:p>
          <a:p>
            <a:pPr marL="742950" lvl="1" indent="-285750" eaLnBrk="0" hangingPunct="0">
              <a:spcBef>
                <a:spcPct val="20000"/>
              </a:spcBef>
              <a:spcAft>
                <a:spcPts val="17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1400" b="0">
                <a:solidFill>
                  <a:srgbClr val="00007A"/>
                </a:solidFill>
                <a:latin typeface="Arial" charset="0"/>
              </a:rPr>
              <a:t>Proposal to organise a Workshop  "Regional e-Infrastructures meet VRCs” to take place at the CHAIN KoM (Roma, December 2010)</a:t>
            </a:r>
          </a:p>
          <a:p>
            <a:pPr marL="342900" indent="-342900" eaLnBrk="0" hangingPunct="0">
              <a:lnSpc>
                <a:spcPct val="50000"/>
              </a:lnSpc>
              <a:spcBef>
                <a:spcPct val="20000"/>
              </a:spcBef>
              <a:spcAft>
                <a:spcPts val="1700"/>
              </a:spcAft>
              <a:buClr>
                <a:srgbClr val="F1AF00"/>
              </a:buClr>
              <a:buFontTx/>
              <a:buChar char="•"/>
            </a:pPr>
            <a:endParaRPr lang="en-US" sz="12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74725"/>
            <a:ext cx="9144000" cy="447675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4800"/>
              </a:spcAft>
            </a:pPr>
            <a:r>
              <a:rPr lang="en-GB" sz="1800" smtClean="0">
                <a:solidFill>
                  <a:srgbClr val="00007A"/>
                </a:solidFill>
              </a:rPr>
              <a:t>Ensure the proper access of GISELA users to the e-Infrastructure resources</a:t>
            </a:r>
          </a:p>
          <a:p>
            <a:pPr>
              <a:lnSpc>
                <a:spcPct val="90000"/>
              </a:lnSpc>
              <a:spcAft>
                <a:spcPts val="1738"/>
              </a:spcAft>
            </a:pPr>
            <a:endParaRPr lang="en-GB" sz="2000" smtClean="0"/>
          </a:p>
        </p:txBody>
      </p:sp>
      <p:sp>
        <p:nvSpPr>
          <p:cNvPr id="29699" name="TextBox 7"/>
          <p:cNvSpPr txBox="1">
            <a:spLocks noChangeArrowheads="1"/>
          </p:cNvSpPr>
          <p:nvPr/>
        </p:nvSpPr>
        <p:spPr bwMode="auto">
          <a:xfrm>
            <a:off x="3530600" y="266700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>
                <a:solidFill>
                  <a:srgbClr val="F6CB28"/>
                </a:solidFill>
                <a:latin typeface="Arial" charset="0"/>
                <a:cs typeface="Arial" charset="0"/>
              </a:rPr>
              <a:t>VRCs Support: </a:t>
            </a:r>
            <a:r>
              <a:rPr lang="en-US" sz="2800">
                <a:solidFill>
                  <a:srgbClr val="CCFC60"/>
                </a:solidFill>
                <a:latin typeface="Arial" charset="0"/>
                <a:cs typeface="Arial" charset="0"/>
              </a:rPr>
              <a:t>Basic duties</a:t>
            </a:r>
          </a:p>
        </p:txBody>
      </p:sp>
      <p:sp>
        <p:nvSpPr>
          <p:cNvPr id="29700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A864298A-76C8-4F54-A1CC-EF5013AA7C3F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29701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EDF4FF2-1591-458C-A9F0-58D5C8CBF2FF}" type="slidenum">
              <a:rPr lang="en-GB"/>
              <a:pPr/>
              <a:t>12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0" y="1800225"/>
            <a:ext cx="89408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8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Support Application developers and users over the whole process from deploying an Application up to running it in production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8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Organise the training best adapted to each VRC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8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Support the use of the e-Infrastructure and Application-related Services already developed in EELA-2 and helps the users in the validation of these services in the context of their Application </a:t>
            </a: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36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rgbClr val="00007A"/>
                </a:solidFill>
                <a:latin typeface="Arial" charset="0"/>
              </a:rPr>
              <a:t>Participate in the development of new services requested by the VRCs and helps in the test and validation of these services for user’s Applications</a:t>
            </a:r>
            <a:endParaRPr lang="en-US">
              <a:solidFill>
                <a:srgbClr val="00007A"/>
              </a:solidFill>
              <a:latin typeface="Arial" charset="0"/>
            </a:endParaRPr>
          </a:p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1738"/>
              </a:spcAft>
              <a:buClr>
                <a:srgbClr val="F1AF00"/>
              </a:buClr>
              <a:buFontTx/>
              <a:buChar char="•"/>
            </a:pPr>
            <a:endParaRPr lang="en-GB" sz="20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74725"/>
            <a:ext cx="9144000" cy="557847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smtClean="0"/>
              <a:t>Weather predictions  (UNICAN – Spain)</a:t>
            </a:r>
          </a:p>
          <a:p>
            <a:pPr algn="ctr">
              <a:buFontTx/>
              <a:buNone/>
            </a:pPr>
            <a:r>
              <a:rPr lang="en-US" sz="1600" u="sng" smtClean="0">
                <a:hlinkClick r:id="rId2"/>
              </a:rPr>
              <a:t>http://applications.eu-eela.eu/application_details.php?l=20&amp;ID=65</a:t>
            </a:r>
            <a:r>
              <a:rPr lang="en-GB" sz="1600" smtClean="0"/>
              <a:t> </a:t>
            </a:r>
          </a:p>
          <a:p>
            <a:pPr algn="ctr">
              <a:buFontTx/>
              <a:buNone/>
            </a:pPr>
            <a:r>
              <a:rPr lang="en-US" sz="1400" smtClean="0"/>
              <a:t>The Weather Research and Forecasting (WRF) Model (</a:t>
            </a:r>
            <a:r>
              <a:rPr lang="en-US" sz="1400" u="sng" smtClean="0">
                <a:hlinkClick r:id="rId3"/>
              </a:rPr>
              <a:t>www.wrf-model.org</a:t>
            </a:r>
            <a:r>
              <a:rPr lang="en-US" sz="1400" smtClean="0"/>
              <a:t>) is a popular model used both operational forecasting and atmospheric research. It is well adapted to a broad spectrum of applications across scales ranging from kilometers to thousands of kilometers.</a:t>
            </a:r>
          </a:p>
          <a:p>
            <a:pPr algn="ctr">
              <a:lnSpc>
                <a:spcPct val="90000"/>
              </a:lnSpc>
              <a:spcAft>
                <a:spcPts val="1738"/>
              </a:spcAft>
            </a:pPr>
            <a:endParaRPr lang="en-GB" sz="2000" smtClean="0"/>
          </a:p>
        </p:txBody>
      </p:sp>
      <p:sp>
        <p:nvSpPr>
          <p:cNvPr id="30723" name="TextBox 7"/>
          <p:cNvSpPr txBox="1">
            <a:spLocks noChangeArrowheads="1"/>
          </p:cNvSpPr>
          <p:nvPr/>
        </p:nvSpPr>
        <p:spPr bwMode="auto">
          <a:xfrm>
            <a:off x="3467100" y="266700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>
                <a:solidFill>
                  <a:srgbClr val="F6CB28"/>
                </a:solidFill>
                <a:latin typeface="Arial" charset="0"/>
                <a:cs typeface="Arial" charset="0"/>
              </a:rPr>
              <a:t>Application example 1/2</a:t>
            </a:r>
          </a:p>
        </p:txBody>
      </p:sp>
      <p:sp>
        <p:nvSpPr>
          <p:cNvPr id="30724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7935BB3C-05B4-4C11-9884-88566F335E19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CDA7AAC-20E6-4127-A26C-F664C98CA0EE}" type="slidenum">
              <a:rPr lang="en-GB"/>
              <a:pPr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pic>
        <p:nvPicPr>
          <p:cNvPr id="30727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92250" y="2413000"/>
            <a:ext cx="64928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74725"/>
            <a:ext cx="9144000" cy="5578475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000" smtClean="0"/>
              <a:t>Water resources management (UFCG – Brazil)</a:t>
            </a:r>
          </a:p>
          <a:p>
            <a:pPr algn="ctr">
              <a:buFontTx/>
              <a:buNone/>
            </a:pPr>
            <a:r>
              <a:rPr lang="en-US" sz="1100" smtClean="0"/>
              <a:t>The SegHidro platform (</a:t>
            </a:r>
            <a:r>
              <a:rPr lang="en-US" sz="1100" u="sng" smtClean="0">
                <a:hlinkClick r:id="rId2"/>
              </a:rPr>
              <a:t>http://seghidro.lsd.ufcg.edu.br/</a:t>
            </a:r>
            <a:r>
              <a:rPr lang="en-US" sz="1100" smtClean="0"/>
              <a:t>) cares of the </a:t>
            </a:r>
            <a:r>
              <a:rPr lang="en-US" sz="1100" smtClean="0">
                <a:solidFill>
                  <a:srgbClr val="FF0000"/>
                </a:solidFill>
              </a:rPr>
              <a:t>water resource management in Brazi</a:t>
            </a:r>
            <a:r>
              <a:rPr lang="en-US" sz="1100" smtClean="0"/>
              <a:t>l, in particular in the Northeast, a semi-arid region, where irregular rainfall distribution causes many problems to the population. It uses the BRAMS simulation model developed by INPE (Brazil's National Institute for Space Research) to </a:t>
            </a:r>
            <a:r>
              <a:rPr lang="en-US" sz="1100" smtClean="0">
                <a:solidFill>
                  <a:srgbClr val="FF0000"/>
                </a:solidFill>
              </a:rPr>
              <a:t>provide weather forecast and climate prediction </a:t>
            </a:r>
            <a:r>
              <a:rPr lang="en-US" sz="1100" smtClean="0"/>
              <a:t>over a given area and period of time. As climatology simulations normally require a high computational effort due to the large amount of data that must be processed, they are conveniently run on Grid infrastructures.</a:t>
            </a:r>
          </a:p>
          <a:p>
            <a:pPr algn="ctr">
              <a:buFontTx/>
              <a:buNone/>
            </a:pPr>
            <a:r>
              <a:rPr lang="en-US" sz="1100" smtClean="0">
                <a:solidFill>
                  <a:srgbClr val="FF0000"/>
                </a:solidFill>
              </a:rPr>
              <a:t>BRAMS is routinely used </a:t>
            </a:r>
            <a:r>
              <a:rPr lang="en-US" sz="1100" smtClean="0"/>
              <a:t>- on either the GISELA infrastructure that runs </a:t>
            </a:r>
            <a:r>
              <a:rPr lang="en-US" sz="1100" smtClean="0">
                <a:solidFill>
                  <a:srgbClr val="FF0000"/>
                </a:solidFill>
              </a:rPr>
              <a:t>gLite</a:t>
            </a:r>
            <a:r>
              <a:rPr lang="en-US" sz="1100" smtClean="0"/>
              <a:t> or on the opportunistic part that runs </a:t>
            </a:r>
            <a:r>
              <a:rPr lang="en-US" sz="1100" smtClean="0">
                <a:solidFill>
                  <a:srgbClr val="FF0000"/>
                </a:solidFill>
              </a:rPr>
              <a:t>OurGrid</a:t>
            </a:r>
            <a:r>
              <a:rPr lang="en-US" sz="1100" smtClean="0"/>
              <a:t> - to process the regional climatology of the 3 areas shown.  It provides workflows such as  </a:t>
            </a:r>
            <a:r>
              <a:rPr lang="en-US" sz="1100" smtClean="0">
                <a:solidFill>
                  <a:srgbClr val="FF0000"/>
                </a:solidFill>
              </a:rPr>
              <a:t>(i) weather and seasonal climate forecasting; (ii) reservoir planning and operation; (iii) rainwater harvesting risk analysis; (iv) integrated surface and groundwater management; (v)  operation of water distribution networks; (vi) agricultural planning;  (vii) flood forecasting; (viii) soil conservation planning; (ix)  and regional impact of climate change</a:t>
            </a:r>
            <a:r>
              <a:rPr lang="en-US" sz="1100" smtClean="0"/>
              <a:t>.</a:t>
            </a:r>
          </a:p>
          <a:p>
            <a:pPr algn="ctr">
              <a:lnSpc>
                <a:spcPct val="90000"/>
              </a:lnSpc>
              <a:spcAft>
                <a:spcPts val="1738"/>
              </a:spcAft>
            </a:pPr>
            <a:endParaRPr lang="en-GB" sz="2000" smtClean="0"/>
          </a:p>
        </p:txBody>
      </p:sp>
      <p:sp>
        <p:nvSpPr>
          <p:cNvPr id="31747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37C5718D-EC99-4C14-B38F-C99330BE406C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31748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22C4EF-79D7-43D4-BC2A-9A86CA4B9079}" type="slidenum">
              <a:rPr lang="en-GB"/>
              <a:pPr/>
              <a:t>14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pic>
        <p:nvPicPr>
          <p:cNvPr id="31750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079750"/>
            <a:ext cx="5524500" cy="346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Box 7"/>
          <p:cNvSpPr txBox="1">
            <a:spLocks noChangeArrowheads="1"/>
          </p:cNvSpPr>
          <p:nvPr/>
        </p:nvSpPr>
        <p:spPr bwMode="auto">
          <a:xfrm>
            <a:off x="3467100" y="266700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>
                <a:solidFill>
                  <a:srgbClr val="F6CB28"/>
                </a:solidFill>
                <a:latin typeface="Arial" charset="0"/>
                <a:cs typeface="Arial" charset="0"/>
              </a:rPr>
              <a:t>Application example 2/2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FED7803A-F356-42CE-AEAB-7C1627CD2469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2314575" y="28575"/>
            <a:ext cx="67865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6388" name="TextBox 7"/>
          <p:cNvSpPr txBox="1">
            <a:spLocks noChangeArrowheads="1"/>
          </p:cNvSpPr>
          <p:nvPr/>
        </p:nvSpPr>
        <p:spPr bwMode="auto">
          <a:xfrm>
            <a:off x="3606800" y="165100"/>
            <a:ext cx="5346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>
                <a:solidFill>
                  <a:srgbClr val="F6CB28"/>
                </a:solidFill>
                <a:latin typeface="Arial" charset="0"/>
                <a:cs typeface="Arial" charset="0"/>
              </a:rPr>
              <a:t>GISELA references</a:t>
            </a:r>
          </a:p>
        </p:txBody>
      </p:sp>
      <p:sp>
        <p:nvSpPr>
          <p:cNvPr id="16389" name="Rectangle 8"/>
          <p:cNvSpPr txBox="1">
            <a:spLocks noChangeArrowheads="1"/>
          </p:cNvSpPr>
          <p:nvPr/>
        </p:nvSpPr>
        <p:spPr bwMode="auto">
          <a:xfrm>
            <a:off x="6350" y="1436688"/>
            <a:ext cx="8929688" cy="4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125000"/>
              </a:lnSpc>
              <a:spcBef>
                <a:spcPct val="20000"/>
              </a:spcBef>
              <a:spcAft>
                <a:spcPts val="3600"/>
              </a:spcAft>
              <a:buClr>
                <a:srgbClr val="F1AF00"/>
              </a:buClr>
            </a:pPr>
            <a:r>
              <a:rPr lang="en-GB">
                <a:solidFill>
                  <a:schemeClr val="tx1"/>
                </a:solidFill>
                <a:latin typeface="Arial" charset="0"/>
              </a:rPr>
              <a:t>FP7 INFRA-2010-2 call - Topic INFRA-2010-1.2.3: 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Virtual Research Communities</a:t>
            </a:r>
          </a:p>
          <a:p>
            <a:pPr marL="342900" indent="-342900" algn="ctr" eaLnBrk="0" hangingPunct="0">
              <a:spcBef>
                <a:spcPct val="0"/>
              </a:spcBef>
              <a:spcAft>
                <a:spcPts val="3600"/>
              </a:spcAft>
              <a:buClr>
                <a:srgbClr val="F1AF00"/>
              </a:buClr>
            </a:pPr>
            <a:r>
              <a:rPr lang="en-GB">
                <a:solidFill>
                  <a:schemeClr val="tx1"/>
                </a:solidFill>
                <a:latin typeface="Arial" charset="0"/>
              </a:rPr>
              <a:t>Start date: 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01/09/2010</a:t>
            </a:r>
            <a:r>
              <a:rPr lang="en-GB">
                <a:solidFill>
                  <a:schemeClr val="tx1"/>
                </a:solidFill>
                <a:latin typeface="Arial" charset="0"/>
              </a:rPr>
              <a:t>  -  Duration: 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24 months</a:t>
            </a:r>
          </a:p>
          <a:p>
            <a:pPr marL="342900" indent="-342900" algn="ctr" eaLnBrk="0" hangingPunct="0">
              <a:spcBef>
                <a:spcPct val="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>
                <a:solidFill>
                  <a:schemeClr val="tx1"/>
                </a:solidFill>
                <a:latin typeface="Arial" charset="0"/>
              </a:rPr>
              <a:t>Project type: 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CP-CSA 	</a:t>
            </a:r>
            <a:r>
              <a:rPr lang="en-GB">
                <a:solidFill>
                  <a:schemeClr val="tx1"/>
                </a:solidFill>
                <a:latin typeface="Arial" charset="0"/>
              </a:rPr>
              <a:t>Grant agreement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 N</a:t>
            </a:r>
            <a:r>
              <a:rPr lang="en-GB" baseline="30000">
                <a:solidFill>
                  <a:srgbClr val="CE351C"/>
                </a:solidFill>
                <a:latin typeface="Arial" charset="0"/>
              </a:rPr>
              <a:t>o</a:t>
            </a:r>
            <a:r>
              <a:rPr lang="en-GB">
                <a:solidFill>
                  <a:srgbClr val="CE351C"/>
                </a:solidFill>
                <a:latin typeface="Arial" charset="0"/>
              </a:rPr>
              <a:t>: 261487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>
              <a:solidFill>
                <a:srgbClr val="CE351C"/>
              </a:solidFill>
              <a:latin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900" i="1">
              <a:solidFill>
                <a:schemeClr val="tx1"/>
              </a:solidFill>
              <a:latin typeface="Arial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 sz="1400" i="1">
                <a:solidFill>
                  <a:schemeClr val="tx1"/>
                </a:solidFill>
                <a:latin typeface="Arial" charset="0"/>
              </a:rPr>
              <a:t>Project Coordinator: Bernard M. Marechal 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 sz="1400" i="1">
                <a:solidFill>
                  <a:schemeClr val="tx1"/>
                </a:solidFill>
                <a:latin typeface="Arial" charset="0"/>
              </a:rPr>
              <a:t>CETA-CIEMAT (Spain) &amp; UFRJ (Brazil)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r>
              <a:rPr lang="en-GB" sz="1400" i="1">
                <a:solidFill>
                  <a:schemeClr val="tx1"/>
                </a:solidFill>
                <a:latin typeface="Arial" charset="0"/>
              </a:rPr>
              <a:t>email: marechal at if.ufrj.br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400" i="1">
              <a:solidFill>
                <a:schemeClr val="tx1"/>
              </a:solidFill>
              <a:latin typeface="Arial" charset="0"/>
            </a:endParaRP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GB" sz="1000" i="1">
              <a:solidFill>
                <a:schemeClr val="tx1"/>
              </a:solidFill>
              <a:latin typeface="Arial" charset="0"/>
            </a:endParaRP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1AF00"/>
              </a:buClr>
            </a:pPr>
            <a:endParaRPr lang="en-US" sz="1200" i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16391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3C58425-348F-4F6D-91D3-10BFF252D94F}" type="slidenum">
              <a:rPr lang="en-GB"/>
              <a:pPr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2D9142FF-B2D4-48B0-AA9A-11508EAAD755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2314575" y="28575"/>
            <a:ext cx="67865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36" name="TextBox 7"/>
          <p:cNvSpPr txBox="1">
            <a:spLocks noChangeArrowheads="1"/>
          </p:cNvSpPr>
          <p:nvPr/>
        </p:nvSpPr>
        <p:spPr bwMode="auto">
          <a:xfrm>
            <a:off x="3606800" y="165100"/>
            <a:ext cx="5346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>
                <a:solidFill>
                  <a:srgbClr val="F6CB28"/>
                </a:solidFill>
                <a:latin typeface="Arial" charset="0"/>
                <a:cs typeface="Arial" charset="0"/>
              </a:rPr>
              <a:t>GISELA Countries &amp; Partners</a:t>
            </a:r>
          </a:p>
        </p:txBody>
      </p:sp>
      <p:pic>
        <p:nvPicPr>
          <p:cNvPr id="18437" name="Picture 5" descr="GISELA Countries &amp; Partne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914400"/>
            <a:ext cx="7535863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279400" y="1325563"/>
            <a:ext cx="47752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0">
                <a:solidFill>
                  <a:srgbClr val="FF6600"/>
                </a:solidFill>
              </a:rPr>
              <a:t>15</a:t>
            </a:r>
            <a:r>
              <a:rPr lang="en-US" b="0">
                <a:solidFill>
                  <a:srgbClr val="000090"/>
                </a:solidFill>
              </a:rPr>
              <a:t> Countries (</a:t>
            </a:r>
            <a:r>
              <a:rPr lang="en-US" b="0">
                <a:solidFill>
                  <a:srgbClr val="FF6600"/>
                </a:solidFill>
              </a:rPr>
              <a:t>11</a:t>
            </a:r>
            <a:r>
              <a:rPr lang="en-US" b="0">
                <a:solidFill>
                  <a:srgbClr val="000090"/>
                </a:solidFill>
              </a:rPr>
              <a:t> in Latin America)</a:t>
            </a:r>
          </a:p>
          <a:p>
            <a:r>
              <a:rPr lang="en-US" b="0">
                <a:solidFill>
                  <a:srgbClr val="FF6600"/>
                </a:solidFill>
              </a:rPr>
              <a:t>19</a:t>
            </a:r>
            <a:r>
              <a:rPr lang="en-US" b="0">
                <a:solidFill>
                  <a:srgbClr val="000090"/>
                </a:solidFill>
              </a:rPr>
              <a:t> Partners (</a:t>
            </a:r>
            <a:r>
              <a:rPr lang="en-US" b="0">
                <a:solidFill>
                  <a:srgbClr val="FF6600"/>
                </a:solidFill>
              </a:rPr>
              <a:t>14</a:t>
            </a:r>
            <a:r>
              <a:rPr lang="en-US" b="0">
                <a:solidFill>
                  <a:srgbClr val="000090"/>
                </a:solidFill>
              </a:rPr>
              <a:t> in Latin America)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18440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F63C9F2-FCD8-437B-A541-03DE91642E35}" type="slidenum">
              <a:rPr lang="en-GB"/>
              <a:pPr/>
              <a:t>3</a:t>
            </a:fld>
            <a:endParaRPr lang="en-GB"/>
          </a:p>
        </p:txBody>
      </p:sp>
      <p:sp>
        <p:nvSpPr>
          <p:cNvPr id="18441" name="TextBox 8"/>
          <p:cNvSpPr txBox="1">
            <a:spLocks noChangeArrowheads="1"/>
          </p:cNvSpPr>
          <p:nvPr/>
        </p:nvSpPr>
        <p:spPr bwMode="auto">
          <a:xfrm>
            <a:off x="76200" y="4699000"/>
            <a:ext cx="25273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0">
                <a:solidFill>
                  <a:srgbClr val="CE351C"/>
                </a:solidFill>
              </a:rPr>
              <a:t>Negotiation with Bolivia &amp; Paraguay for possible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4DBA0437-1F07-4B7F-B731-1BDFDE3A3D81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2314575" y="28575"/>
            <a:ext cx="678656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0484" name="TextBox 7"/>
          <p:cNvSpPr txBox="1">
            <a:spLocks noChangeArrowheads="1"/>
          </p:cNvSpPr>
          <p:nvPr/>
        </p:nvSpPr>
        <p:spPr bwMode="auto">
          <a:xfrm>
            <a:off x="3606800" y="165100"/>
            <a:ext cx="5346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GB" sz="2800">
                <a:solidFill>
                  <a:srgbClr val="F6CB28"/>
                </a:solidFill>
                <a:latin typeface="Arial" charset="0"/>
                <a:cs typeface="Arial" charset="0"/>
              </a:rPr>
              <a:t> Objectives and Work plan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95250" y="998538"/>
            <a:ext cx="5270500" cy="925512"/>
          </a:xfrm>
          <a:prstGeom prst="rect">
            <a:avLst/>
          </a:prstGeom>
          <a:gradFill rotWithShape="1">
            <a:gsLst>
              <a:gs pos="0">
                <a:srgbClr val="E5EAFE"/>
              </a:gs>
              <a:gs pos="64999">
                <a:srgbClr val="BECBFA"/>
              </a:gs>
              <a:gs pos="100000">
                <a:srgbClr val="A1B4F9"/>
              </a:gs>
            </a:gsLst>
            <a:lin ang="5400000" scaled="1"/>
          </a:gradFill>
          <a:ln w="9525">
            <a:solidFill>
              <a:srgbClr val="2E5CAE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GB">
                <a:solidFill>
                  <a:srgbClr val="04C24C"/>
                </a:solidFill>
                <a:latin typeface="Arial" charset="0"/>
              </a:rPr>
              <a:t>Objective1:</a:t>
            </a:r>
            <a:r>
              <a:rPr lang="en-GB">
                <a:solidFill>
                  <a:srgbClr val="2B519A"/>
                </a:solidFill>
                <a:latin typeface="Arial" charset="0"/>
              </a:rPr>
              <a:t> Ensure the long- term sustainability of the e-Infrastructure in the Latin American continent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679450" y="2268538"/>
            <a:ext cx="5448300" cy="923925"/>
          </a:xfrm>
          <a:prstGeom prst="rect">
            <a:avLst/>
          </a:prstGeom>
          <a:gradFill rotWithShape="1">
            <a:gsLst>
              <a:gs pos="0">
                <a:srgbClr val="E5EAFE"/>
              </a:gs>
              <a:gs pos="64999">
                <a:srgbClr val="BECBFA"/>
              </a:gs>
              <a:gs pos="100000">
                <a:srgbClr val="A1B4F9"/>
              </a:gs>
            </a:gsLst>
            <a:lin ang="5400000" scaled="1"/>
          </a:gradFill>
          <a:ln w="9525">
            <a:solidFill>
              <a:srgbClr val="2E5CAE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GB">
                <a:solidFill>
                  <a:srgbClr val="04C24C"/>
                </a:solidFill>
                <a:latin typeface="Arial" charset="0"/>
              </a:rPr>
              <a:t>Objective 2:</a:t>
            </a:r>
            <a:r>
              <a:rPr lang="en-GB">
                <a:solidFill>
                  <a:srgbClr val="2B519A"/>
                </a:solidFill>
                <a:latin typeface="Arial" charset="0"/>
              </a:rPr>
              <a:t> Provide full support to the Virtual Research Communities spanning Latin America and Europe, using the e-Infrastructure.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47788" y="3627438"/>
            <a:ext cx="7542212" cy="2432050"/>
          </a:xfrm>
          <a:prstGeom prst="rect">
            <a:avLst/>
          </a:prstGeom>
          <a:gradFill rotWithShape="1">
            <a:gsLst>
              <a:gs pos="0">
                <a:srgbClr val="E5EAFE"/>
              </a:gs>
              <a:gs pos="64999">
                <a:srgbClr val="BECBFA"/>
              </a:gs>
              <a:gs pos="100000">
                <a:srgbClr val="A1B4F9"/>
              </a:gs>
            </a:gsLst>
            <a:lin ang="5400000" scaled="1"/>
          </a:gradFill>
          <a:ln w="9525">
            <a:solidFill>
              <a:srgbClr val="2E5CAE"/>
            </a:solidFill>
            <a:miter lim="800000"/>
            <a:headEnd/>
            <a:tailEnd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r>
              <a:rPr lang="en-GB" sz="2000">
                <a:solidFill>
                  <a:srgbClr val="04C24C"/>
                </a:solidFill>
                <a:latin typeface="Arial" charset="0"/>
              </a:rPr>
              <a:t>Work plan:</a:t>
            </a:r>
            <a:endParaRPr lang="en-GB" sz="1400">
              <a:solidFill>
                <a:srgbClr val="04C24C"/>
              </a:solidFill>
              <a:latin typeface="Arial" charset="0"/>
            </a:endParaRPr>
          </a:p>
          <a:p>
            <a:pPr>
              <a:buFont typeface="Arial" charset="0"/>
              <a:buChar char="•"/>
            </a:pPr>
            <a:r>
              <a:rPr lang="en-GB" sz="1400">
                <a:solidFill>
                  <a:srgbClr val="2B519A"/>
                </a:solidFill>
                <a:latin typeface="Arial" charset="0"/>
              </a:rPr>
              <a:t> Implement a sustainability model rooted on National Grid Initiatives (NGI), </a:t>
            </a:r>
            <a:r>
              <a:rPr lang="en-GB" sz="1400">
                <a:solidFill>
                  <a:srgbClr val="CE351C"/>
                </a:solidFill>
                <a:latin typeface="Arial" charset="0"/>
              </a:rPr>
              <a:t>in association with CLARA, Latin American NRENs and collaborating with EGI.</a:t>
            </a:r>
          </a:p>
          <a:p>
            <a:pPr>
              <a:buFont typeface="Arial" charset="0"/>
              <a:buChar char="•"/>
            </a:pPr>
            <a:r>
              <a:rPr lang="en-GB" sz="1400">
                <a:solidFill>
                  <a:srgbClr val="2B519A"/>
                </a:solidFill>
                <a:latin typeface="Arial" charset="0"/>
              </a:rPr>
              <a:t> Provide the communities with the suited e-Infrastructure and Application-related Services required to improve the effectiveness of their research. This will address both:</a:t>
            </a:r>
          </a:p>
          <a:p>
            <a:pPr lvl="1">
              <a:buClr>
                <a:schemeClr val="tx2"/>
              </a:buClr>
              <a:buFont typeface="Wingdings" charset="2"/>
              <a:buChar char="ü"/>
            </a:pPr>
            <a:r>
              <a:rPr lang="en-GB" sz="1400">
                <a:solidFill>
                  <a:srgbClr val="2B519A"/>
                </a:solidFill>
                <a:latin typeface="Arial" charset="0"/>
              </a:rPr>
              <a:t> </a:t>
            </a:r>
            <a:r>
              <a:rPr lang="en-GB" sz="1400">
                <a:solidFill>
                  <a:srgbClr val="CE351C"/>
                </a:solidFill>
                <a:latin typeface="Arial" charset="0"/>
              </a:rPr>
              <a:t>The current EELA-2 User Communities</a:t>
            </a:r>
            <a:r>
              <a:rPr lang="en-GB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400">
                <a:solidFill>
                  <a:srgbClr val="2B519A"/>
                </a:solidFill>
                <a:latin typeface="Arial" charset="0"/>
              </a:rPr>
              <a:t>whose research investigations are carried out at the Institution level or in small collaborations. </a:t>
            </a:r>
          </a:p>
          <a:p>
            <a:pPr lvl="1">
              <a:buClr>
                <a:schemeClr val="tx2"/>
              </a:buClr>
              <a:buFont typeface="Wingdings" charset="2"/>
              <a:buChar char="ü"/>
            </a:pPr>
            <a:r>
              <a:rPr lang="en-GB" sz="1400">
                <a:solidFill>
                  <a:srgbClr val="2B519A"/>
                </a:solidFill>
                <a:latin typeface="Arial" charset="0"/>
              </a:rPr>
              <a:t> </a:t>
            </a:r>
            <a:r>
              <a:rPr lang="en-GB" sz="1400">
                <a:solidFill>
                  <a:srgbClr val="CE351C"/>
                </a:solidFill>
                <a:latin typeface="Arial" charset="0"/>
              </a:rPr>
              <a:t>The larger Virtual Research Communities</a:t>
            </a:r>
            <a:r>
              <a:rPr lang="en-GB" sz="140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GB" sz="1400">
                <a:solidFill>
                  <a:srgbClr val="2B519A"/>
                </a:solidFill>
                <a:latin typeface="Arial" charset="0"/>
              </a:rPr>
              <a:t>as Life &amp; Earth Sciences, HEP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0489" name="Slide Number Placeholder 8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4EFD21-B0FA-4E40-8C4D-B64146F80C9D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68450"/>
            <a:ext cx="9144000" cy="4870450"/>
          </a:xfrm>
        </p:spPr>
        <p:txBody>
          <a:bodyPr/>
          <a:lstStyle/>
          <a:p>
            <a:pPr lvl="1">
              <a:lnSpc>
                <a:spcPct val="80000"/>
              </a:lnSpc>
              <a:spcAft>
                <a:spcPts val="2938"/>
              </a:spcAft>
            </a:pPr>
            <a:r>
              <a:rPr lang="en-US" sz="1500" smtClean="0"/>
              <a:t>Sustainability model defined in EELA-2:  </a:t>
            </a:r>
            <a:r>
              <a:rPr lang="en-US" sz="1500" smtClean="0">
                <a:hlinkClick r:id="rId2"/>
              </a:rPr>
              <a:t>http://documents.eu-eela.org/record/1119/files/</a:t>
            </a:r>
            <a:r>
              <a:rPr lang="en-US" sz="1500" smtClean="0"/>
              <a:t> </a:t>
            </a:r>
          </a:p>
          <a:p>
            <a:pPr lvl="1">
              <a:lnSpc>
                <a:spcPct val="80000"/>
              </a:lnSpc>
              <a:spcAft>
                <a:spcPts val="2938"/>
              </a:spcAft>
            </a:pPr>
            <a:r>
              <a:rPr lang="en-US" sz="1500" smtClean="0"/>
              <a:t>Adaptation of the EGI model to the Latin American context</a:t>
            </a:r>
          </a:p>
          <a:p>
            <a:pPr lvl="1">
              <a:lnSpc>
                <a:spcPct val="80000"/>
              </a:lnSpc>
              <a:spcAft>
                <a:spcPts val="2938"/>
              </a:spcAft>
            </a:pPr>
            <a:r>
              <a:rPr lang="en-US" sz="1500" smtClean="0"/>
              <a:t>3-layer model: </a:t>
            </a:r>
            <a:r>
              <a:rPr lang="en-US" sz="1500" smtClean="0">
                <a:solidFill>
                  <a:srgbClr val="FF6600"/>
                </a:solidFill>
              </a:rPr>
              <a:t>Local </a:t>
            </a:r>
            <a:r>
              <a:rPr lang="en-US" sz="1500" smtClean="0"/>
              <a:t>(Institution), </a:t>
            </a:r>
            <a:r>
              <a:rPr lang="en-US" sz="1500" smtClean="0">
                <a:solidFill>
                  <a:srgbClr val="FF6600"/>
                </a:solidFill>
              </a:rPr>
              <a:t>National </a:t>
            </a:r>
            <a:r>
              <a:rPr lang="en-US" sz="1500" smtClean="0"/>
              <a:t>(Country) and </a:t>
            </a:r>
            <a:r>
              <a:rPr lang="en-US" sz="1500" smtClean="0">
                <a:solidFill>
                  <a:srgbClr val="FF6600"/>
                </a:solidFill>
              </a:rPr>
              <a:t>Regional </a:t>
            </a:r>
            <a:r>
              <a:rPr lang="en-US" sz="1500" smtClean="0"/>
              <a:t>(Latin America &amp; The Caribbean)</a:t>
            </a:r>
          </a:p>
          <a:p>
            <a:pPr lvl="1">
              <a:lnSpc>
                <a:spcPct val="80000"/>
              </a:lnSpc>
              <a:spcAft>
                <a:spcPts val="2938"/>
              </a:spcAft>
            </a:pPr>
            <a:r>
              <a:rPr lang="en-US" sz="1500" smtClean="0"/>
              <a:t>Main idea: Get CLARA and Latin American NRENS involved in supporting Research e-Infrastructures on the long-term</a:t>
            </a:r>
          </a:p>
          <a:p>
            <a:pPr lvl="1">
              <a:lnSpc>
                <a:spcPct val="80000"/>
              </a:lnSpc>
              <a:spcAft>
                <a:spcPts val="2938"/>
              </a:spcAft>
            </a:pPr>
            <a:r>
              <a:rPr lang="en-US" sz="1500" smtClean="0"/>
              <a:t>1-year negotiation with CLARA :  model modified, adapted and finally adopted during the preparation of the GISELA Proposal</a:t>
            </a:r>
          </a:p>
          <a:p>
            <a:pPr lvl="1">
              <a:lnSpc>
                <a:spcPct val="80000"/>
              </a:lnSpc>
              <a:spcAft>
                <a:spcPts val="538"/>
              </a:spcAft>
            </a:pPr>
            <a:r>
              <a:rPr lang="en-US" sz="1500" smtClean="0"/>
              <a:t>Responsibilities:</a:t>
            </a:r>
          </a:p>
          <a:p>
            <a:pPr lvl="2">
              <a:lnSpc>
                <a:spcPct val="80000"/>
              </a:lnSpc>
              <a:spcAft>
                <a:spcPts val="538"/>
              </a:spcAft>
            </a:pPr>
            <a:r>
              <a:rPr lang="en-GB" sz="1300" b="1" smtClean="0">
                <a:solidFill>
                  <a:srgbClr val="FF6600"/>
                </a:solidFill>
              </a:rPr>
              <a:t>Local</a:t>
            </a:r>
            <a:r>
              <a:rPr lang="en-GB" sz="1300" smtClean="0"/>
              <a:t>: Resource Centre Institutions</a:t>
            </a:r>
          </a:p>
          <a:p>
            <a:pPr lvl="2">
              <a:lnSpc>
                <a:spcPct val="80000"/>
              </a:lnSpc>
              <a:spcAft>
                <a:spcPts val="538"/>
              </a:spcAft>
            </a:pPr>
            <a:r>
              <a:rPr lang="en-GB" sz="1300" b="1" smtClean="0">
                <a:solidFill>
                  <a:srgbClr val="FF6600"/>
                </a:solidFill>
              </a:rPr>
              <a:t>National</a:t>
            </a:r>
            <a:r>
              <a:rPr lang="en-GB" sz="1300" smtClean="0"/>
              <a:t>: JRU, NGI or Equivalent Domestic Grid Structure </a:t>
            </a:r>
            <a:r>
              <a:rPr lang="en-GB" sz="1300" b="1" smtClean="0"/>
              <a:t>(EDGS</a:t>
            </a:r>
            <a:r>
              <a:rPr lang="en-GB" sz="1300" smtClean="0"/>
              <a:t>)</a:t>
            </a:r>
          </a:p>
          <a:p>
            <a:pPr lvl="2">
              <a:lnSpc>
                <a:spcPct val="80000"/>
              </a:lnSpc>
              <a:spcAft>
                <a:spcPts val="538"/>
              </a:spcAft>
            </a:pPr>
            <a:r>
              <a:rPr lang="en-GB" sz="1300" smtClean="0">
                <a:solidFill>
                  <a:srgbClr val="FF6600"/>
                </a:solidFill>
              </a:rPr>
              <a:t>Regional</a:t>
            </a:r>
            <a:r>
              <a:rPr lang="en-GB" sz="1300" smtClean="0"/>
              <a:t>: </a:t>
            </a:r>
            <a:r>
              <a:rPr lang="en-GB" sz="1300" b="1" smtClean="0"/>
              <a:t>IGALC </a:t>
            </a:r>
            <a:r>
              <a:rPr lang="en-GB" sz="1300" smtClean="0"/>
              <a:t>- </a:t>
            </a:r>
            <a:r>
              <a:rPr lang="en-GB" sz="1400" b="1" smtClean="0">
                <a:solidFill>
                  <a:srgbClr val="FF0000"/>
                </a:solidFill>
              </a:rPr>
              <a:t>I</a:t>
            </a:r>
            <a:r>
              <a:rPr lang="en-GB" sz="1400" b="1" smtClean="0"/>
              <a:t>niciativa de </a:t>
            </a:r>
            <a:r>
              <a:rPr lang="en-GB" sz="1400" b="1" smtClean="0">
                <a:solidFill>
                  <a:srgbClr val="FF0000"/>
                </a:solidFill>
              </a:rPr>
              <a:t>G</a:t>
            </a:r>
            <a:r>
              <a:rPr lang="en-GB" sz="1400" b="1" smtClean="0"/>
              <a:t>rid de </a:t>
            </a:r>
            <a:r>
              <a:rPr lang="en-GB" sz="1400" b="1" smtClean="0">
                <a:solidFill>
                  <a:srgbClr val="FF0000"/>
                </a:solidFill>
              </a:rPr>
              <a:t>A</a:t>
            </a:r>
            <a:r>
              <a:rPr lang="en-GB" sz="1400" b="1" smtClean="0"/>
              <a:t>merica </a:t>
            </a:r>
            <a:r>
              <a:rPr lang="en-GB" sz="1400" b="1" smtClean="0">
                <a:solidFill>
                  <a:srgbClr val="FF0000"/>
                </a:solidFill>
              </a:rPr>
              <a:t>L</a:t>
            </a:r>
            <a:r>
              <a:rPr lang="en-GB" sz="1400" b="1" smtClean="0"/>
              <a:t>atina – </a:t>
            </a:r>
            <a:r>
              <a:rPr lang="en-GB" sz="1400" b="1" smtClean="0">
                <a:solidFill>
                  <a:srgbClr val="FF0000"/>
                </a:solidFill>
              </a:rPr>
              <a:t>C</a:t>
            </a:r>
            <a:r>
              <a:rPr lang="en-GB" sz="1400" b="1" smtClean="0"/>
              <a:t>aribe</a:t>
            </a:r>
            <a:r>
              <a:rPr lang="en-GB" sz="1400" smtClean="0"/>
              <a:t>:       </a:t>
            </a:r>
            <a:r>
              <a:rPr lang="en-GB" sz="1400" b="1" smtClean="0">
                <a:hlinkClick r:id="rId3"/>
              </a:rPr>
              <a:t>www.igalc.org</a:t>
            </a:r>
            <a:endParaRPr lang="en-US" sz="1400" smtClean="0"/>
          </a:p>
          <a:p>
            <a:pPr lvl="1" algn="ctr">
              <a:lnSpc>
                <a:spcPct val="80000"/>
              </a:lnSpc>
              <a:spcAft>
                <a:spcPts val="1738"/>
              </a:spcAft>
              <a:buFont typeface="Arial" charset="0"/>
              <a:buNone/>
            </a:pPr>
            <a:endParaRPr lang="en-GB" sz="1500" smtClean="0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81163" y="193675"/>
            <a:ext cx="7188200" cy="6254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rgbClr val="F6CB28"/>
                </a:solidFill>
                <a:cs typeface="Arial" charset="0"/>
              </a:rPr>
              <a:t>Long-term sustainability: </a:t>
            </a:r>
            <a:r>
              <a:rPr lang="en-US" sz="2800" smtClean="0">
                <a:solidFill>
                  <a:srgbClr val="CCFC60"/>
                </a:solidFill>
                <a:cs typeface="Arial" charset="0"/>
              </a:rPr>
              <a:t>Genesis</a:t>
            </a:r>
            <a:r>
              <a:rPr lang="en-US" sz="2800" smtClean="0">
                <a:solidFill>
                  <a:srgbClr val="F6CB28"/>
                </a:solidFill>
                <a:cs typeface="Arial" charset="0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253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F1EBC41-3B93-497E-9FB8-66B718D8FE18}" type="slidenum">
              <a:rPr lang="en-GB"/>
              <a:pPr/>
              <a:t>5</a:t>
            </a:fld>
            <a:endParaRPr lang="en-GB"/>
          </a:p>
        </p:txBody>
      </p:sp>
      <p:sp>
        <p:nvSpPr>
          <p:cNvPr id="22534" name="Right Arrow 5"/>
          <p:cNvSpPr>
            <a:spLocks noChangeArrowheads="1"/>
          </p:cNvSpPr>
          <p:nvPr/>
        </p:nvSpPr>
        <p:spPr bwMode="auto">
          <a:xfrm>
            <a:off x="4025900" y="21463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 w="19050">
            <a:noFill/>
            <a:round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defTabSz="828675"/>
            <a:endParaRPr lang="en-US"/>
          </a:p>
        </p:txBody>
      </p:sp>
      <p:sp>
        <p:nvSpPr>
          <p:cNvPr id="22535" name="Right Arrow 6"/>
          <p:cNvSpPr>
            <a:spLocks noChangeArrowheads="1"/>
          </p:cNvSpPr>
          <p:nvPr/>
        </p:nvSpPr>
        <p:spPr bwMode="auto">
          <a:xfrm>
            <a:off x="4046538" y="2001838"/>
            <a:ext cx="822325" cy="822325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1009650"/>
            <a:ext cx="9144000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2938"/>
              </a:spcAft>
              <a:buClr>
                <a:srgbClr val="F1AF00"/>
              </a:buClr>
              <a:buFontTx/>
              <a:buChar char="•"/>
            </a:pPr>
            <a:r>
              <a:rPr lang="en-GB" sz="2000">
                <a:solidFill>
                  <a:srgbClr val="00338F"/>
                </a:solidFill>
                <a:latin typeface="Arial" charset="0"/>
              </a:rPr>
              <a:t>A concern since EELA-2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2"/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74725"/>
            <a:ext cx="9144000" cy="542925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738"/>
              </a:spcAft>
            </a:pPr>
            <a:r>
              <a:rPr lang="en-US" sz="2000" smtClean="0"/>
              <a:t>The CLARA-GISELA model as defined in the GISELA DoW:</a:t>
            </a:r>
          </a:p>
          <a:p>
            <a:pPr lvl="1">
              <a:lnSpc>
                <a:spcPct val="90000"/>
              </a:lnSpc>
              <a:spcAft>
                <a:spcPts val="1738"/>
              </a:spcAft>
            </a:pPr>
            <a:r>
              <a:rPr lang="en-US" sz="1500" smtClean="0">
                <a:hlinkClick r:id="rId2"/>
              </a:rPr>
              <a:t>http://documents.gisela-grid.eu/record/32?ln=en</a:t>
            </a:r>
            <a:r>
              <a:rPr lang="en-US" sz="1500" smtClean="0"/>
              <a:t> </a:t>
            </a:r>
          </a:p>
          <a:p>
            <a:pPr lvl="1" algn="ctr">
              <a:lnSpc>
                <a:spcPct val="90000"/>
              </a:lnSpc>
              <a:spcAft>
                <a:spcPts val="1738"/>
              </a:spcAft>
              <a:buFont typeface="Arial" charset="0"/>
              <a:buNone/>
            </a:pPr>
            <a:endParaRPr lang="en-GB" sz="1500" smtClean="0"/>
          </a:p>
        </p:txBody>
      </p:sp>
      <p:pic>
        <p:nvPicPr>
          <p:cNvPr id="23555" name="Picture 8" descr="ClaraMode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1225" y="1887538"/>
            <a:ext cx="6991350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08150" y="196850"/>
            <a:ext cx="7188200" cy="6254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rgbClr val="F6CB28"/>
                </a:solidFill>
                <a:cs typeface="Arial" charset="0"/>
              </a:rPr>
              <a:t>Long-term sustainability: </a:t>
            </a:r>
            <a:r>
              <a:rPr lang="en-US" sz="2800" smtClean="0">
                <a:solidFill>
                  <a:srgbClr val="CCFC60"/>
                </a:solidFill>
                <a:cs typeface="Arial" charset="0"/>
              </a:rPr>
              <a:t>Model</a:t>
            </a:r>
            <a:r>
              <a:rPr lang="en-US" sz="2800" smtClean="0">
                <a:solidFill>
                  <a:srgbClr val="F6CB28"/>
                </a:solidFill>
                <a:cs typeface="Arial" charset="0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355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7E6DD66-C20C-4B9C-909C-6E843EBEDDF4}" type="slidenum">
              <a:rPr lang="en-GB"/>
              <a:pPr/>
              <a:t>6</a:t>
            </a:fld>
            <a:endParaRPr lang="en-GB"/>
          </a:p>
        </p:txBody>
      </p:sp>
      <p:sp>
        <p:nvSpPr>
          <p:cNvPr id="23559" name="Right Arrow 5"/>
          <p:cNvSpPr>
            <a:spLocks noChangeArrowheads="1"/>
          </p:cNvSpPr>
          <p:nvPr/>
        </p:nvSpPr>
        <p:spPr bwMode="auto">
          <a:xfrm>
            <a:off x="4025900" y="21463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noFill/>
          <a:ln w="19050">
            <a:noFill/>
            <a:round/>
            <a:headEnd/>
            <a:tailEnd/>
          </a:ln>
        </p:spPr>
        <p:txBody>
          <a:bodyPr lIns="82945" tIns="41473" rIns="82945" bIns="41473">
            <a:spAutoFit/>
          </a:bodyPr>
          <a:lstStyle/>
          <a:p>
            <a:pPr defTabSz="828675"/>
            <a:endParaRPr lang="en-US"/>
          </a:p>
        </p:txBody>
      </p:sp>
      <p:sp>
        <p:nvSpPr>
          <p:cNvPr id="23560" name="Right Arrow 6"/>
          <p:cNvSpPr>
            <a:spLocks noChangeArrowheads="1"/>
          </p:cNvSpPr>
          <p:nvPr/>
        </p:nvSpPr>
        <p:spPr bwMode="auto">
          <a:xfrm>
            <a:off x="4046538" y="2001838"/>
            <a:ext cx="822325" cy="822325"/>
          </a:xfrm>
          <a:prstGeom prst="rightArrow">
            <a:avLst>
              <a:gd name="adj1" fmla="val 50000"/>
              <a:gd name="adj2" fmla="val 50000"/>
            </a:avLst>
          </a:prstGeom>
          <a:noFill/>
          <a:ln w="1905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81225"/>
            <a:ext cx="9144000" cy="4346575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4000"/>
              </a:spcAft>
            </a:pPr>
            <a:r>
              <a:rPr lang="en-GB" sz="1800" smtClean="0"/>
              <a:t>GISELA shall refine, with the CLARA Transition Team, the final  model of sustainability for the e-Infrastructure best adapted to the CLARA and LA NRENs environment</a:t>
            </a:r>
          </a:p>
          <a:p>
            <a:pPr>
              <a:lnSpc>
                <a:spcPct val="90000"/>
              </a:lnSpc>
              <a:spcAft>
                <a:spcPts val="4000"/>
              </a:spcAft>
            </a:pPr>
            <a:r>
              <a:rPr lang="en-GB" sz="1800" smtClean="0"/>
              <a:t>CLARA shall identify the NREN(s) that will be in charge of the Operation and Support of the e-Infrastructure, applying a business plan </a:t>
            </a:r>
          </a:p>
          <a:p>
            <a:pPr>
              <a:lnSpc>
                <a:spcPct val="90000"/>
              </a:lnSpc>
              <a:spcAft>
                <a:spcPts val="4000"/>
              </a:spcAft>
            </a:pPr>
            <a:r>
              <a:rPr lang="en-GB" sz="1800" smtClean="0"/>
              <a:t>Over the course of GISELA, Grid knowledge and expertise shall be handed over to CLARA and the selected NRENs, via the Transition Team</a:t>
            </a:r>
          </a:p>
          <a:p>
            <a:pPr>
              <a:lnSpc>
                <a:spcPct val="90000"/>
              </a:lnSpc>
              <a:spcAft>
                <a:spcPts val="6000"/>
              </a:spcAft>
            </a:pPr>
            <a:r>
              <a:rPr lang="en-GB" sz="1800" smtClean="0"/>
              <a:t>By the end of GISELA, CLARA and Latin American NRENs, NGIs or EDGS shall take over the operation of the e-Infrastructure and the support of the VRCs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74825" y="209550"/>
            <a:ext cx="7188200" cy="62547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smtClean="0">
                <a:solidFill>
                  <a:srgbClr val="F6CB28"/>
                </a:solidFill>
                <a:cs typeface="Arial" charset="0"/>
              </a:rPr>
              <a:t>Long-term sustainability: </a:t>
            </a:r>
            <a:r>
              <a:rPr lang="en-US" sz="2800" smtClean="0">
                <a:solidFill>
                  <a:srgbClr val="CCFC60"/>
                </a:solidFill>
                <a:cs typeface="Arial" charset="0"/>
              </a:rPr>
              <a:t>Roadmap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458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A4A6C15-654C-40AC-B6D0-922EA6523CAB}" type="slidenum">
              <a:rPr lang="en-GB"/>
              <a:pPr/>
              <a:t>7</a:t>
            </a:fld>
            <a:endParaRPr lang="en-GB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0" y="987425"/>
            <a:ext cx="91440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000"/>
              </a:spcAft>
              <a:buClr>
                <a:srgbClr val="F1AF00"/>
              </a:buClr>
              <a:buFontTx/>
              <a:buChar char="•"/>
            </a:pPr>
            <a:r>
              <a:rPr lang="en-GB">
                <a:solidFill>
                  <a:schemeClr val="tx1"/>
                </a:solidFill>
                <a:latin typeface="Arial" charset="0"/>
              </a:rPr>
              <a:t>GISELA / IGALC shall provide and support basic (CORE) operation services. It will develop inter-operation agreement with EGI, GÉANT2, CLARA, the NRENs and the NGIs (or EDGS), in Europe and Latin America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235325"/>
            <a:ext cx="8826500" cy="3292475"/>
          </a:xfrm>
        </p:spPr>
        <p:txBody>
          <a:bodyPr/>
          <a:lstStyle/>
          <a:p>
            <a:pPr marL="400050">
              <a:lnSpc>
                <a:spcPct val="80000"/>
              </a:lnSpc>
              <a:spcAft>
                <a:spcPts val="1138"/>
              </a:spcAft>
            </a:pPr>
            <a:r>
              <a:rPr lang="en-GB" sz="2000" smtClean="0"/>
              <a:t>Instruments</a:t>
            </a:r>
          </a:p>
          <a:p>
            <a:pPr marL="647700" lvl="1">
              <a:lnSpc>
                <a:spcPct val="80000"/>
              </a:lnSpc>
              <a:spcAft>
                <a:spcPts val="1138"/>
              </a:spcAft>
            </a:pPr>
            <a:r>
              <a:rPr lang="en-GB" sz="2000" smtClean="0"/>
              <a:t>Tutorials, Grid schools, “Gridification” weeks, User Forum, Workshops, Conferences, etc.</a:t>
            </a:r>
          </a:p>
          <a:p>
            <a:pPr marL="647700" lvl="1">
              <a:spcAft>
                <a:spcPts val="538"/>
              </a:spcAft>
            </a:pPr>
            <a:r>
              <a:rPr lang="en-GB" sz="2000" smtClean="0"/>
              <a:t>In 2009, EELA-2 (</a:t>
            </a:r>
            <a:r>
              <a:rPr lang="en-GB" sz="2000" smtClean="0">
                <a:hlinkClick r:id="rId2"/>
              </a:rPr>
              <a:t>www.eu-eela.eu</a:t>
            </a:r>
            <a:r>
              <a:rPr lang="en-GB" sz="2000" smtClean="0"/>
              <a:t>) collaborated to the realisation of the </a:t>
            </a:r>
            <a:r>
              <a:rPr lang="en-GB" sz="2000" smtClean="0">
                <a:solidFill>
                  <a:srgbClr val="CE351C"/>
                </a:solidFill>
              </a:rPr>
              <a:t>e-Infrastructure Survey</a:t>
            </a:r>
            <a:r>
              <a:rPr lang="en-GB" sz="2000" smtClean="0"/>
              <a:t> of the eResearch 2020 Project (</a:t>
            </a:r>
            <a:r>
              <a:rPr lang="en-GB" sz="2000" smtClean="0">
                <a:hlinkClick r:id="rId3"/>
              </a:rPr>
              <a:t>www.eResearch2020.eu</a:t>
            </a:r>
            <a:r>
              <a:rPr lang="en-GB" sz="2000" smtClean="0"/>
              <a:t>). Its purpose was to</a:t>
            </a:r>
            <a:r>
              <a:rPr lang="en-GB" sz="2000" i="1" smtClean="0"/>
              <a:t> “</a:t>
            </a:r>
            <a:r>
              <a:rPr lang="en-GB" sz="2000" i="1" smtClean="0">
                <a:solidFill>
                  <a:srgbClr val="CE351C"/>
                </a:solidFill>
              </a:rPr>
              <a:t>investigate the utilisation of e-Infrastructures in Virtual Research Communities and to propose strategies to policy makers and the e-Infrastructure community to enhance the uptake and use of these technologies</a:t>
            </a:r>
            <a:r>
              <a:rPr lang="en-GB" sz="2000" i="1" smtClean="0"/>
              <a:t>”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3444875" y="228600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>
                <a:solidFill>
                  <a:srgbClr val="F6CB28"/>
                </a:solidFill>
                <a:latin typeface="Arial" charset="0"/>
                <a:cs typeface="Arial" charset="0"/>
              </a:rPr>
              <a:t>VRC Support:  </a:t>
            </a:r>
            <a:r>
              <a:rPr lang="en-US" sz="2800">
                <a:solidFill>
                  <a:srgbClr val="CCFC60"/>
                </a:solidFill>
                <a:latin typeface="Arial" charset="0"/>
                <a:cs typeface="Arial" charset="0"/>
              </a:rPr>
              <a:t>Genesis</a:t>
            </a:r>
          </a:p>
        </p:txBody>
      </p:sp>
      <p:sp>
        <p:nvSpPr>
          <p:cNvPr id="2560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B280C2-837F-4A63-BE1F-D35648C97DAE}" type="slidenum">
              <a:rPr lang="en-GB"/>
              <a:pPr/>
              <a:t>8</a:t>
            </a:fld>
            <a:endParaRPr lang="en-GB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0" y="1050925"/>
            <a:ext cx="87249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00050" indent="-342900" eaLnBrk="0" hangingPunct="0">
              <a:lnSpc>
                <a:spcPct val="80000"/>
              </a:lnSpc>
              <a:spcBef>
                <a:spcPct val="20000"/>
              </a:spcBef>
              <a:spcAft>
                <a:spcPts val="1000"/>
              </a:spcAft>
              <a:buClr>
                <a:srgbClr val="F1AF00"/>
              </a:buClr>
              <a:buFontTx/>
              <a:buChar char="•"/>
            </a:pPr>
            <a:r>
              <a:rPr lang="en-GB" sz="2000">
                <a:solidFill>
                  <a:schemeClr val="tx1"/>
                </a:solidFill>
                <a:latin typeface="Arial" charset="0"/>
              </a:rPr>
              <a:t>One of the major concerns of EELA and EELA-2 was to constantly interact with User Communities to:</a:t>
            </a:r>
          </a:p>
          <a:p>
            <a:pPr marL="647700" lvl="1" indent="-285750" eaLnBrk="0" hangingPunct="0">
              <a:lnSpc>
                <a:spcPct val="80000"/>
              </a:lnSpc>
              <a:spcBef>
                <a:spcPct val="20000"/>
              </a:spcBef>
              <a:spcAft>
                <a:spcPts val="10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2000" b="0">
                <a:solidFill>
                  <a:schemeClr val="tx1"/>
                </a:solidFill>
                <a:latin typeface="Arial" charset="0"/>
              </a:rPr>
              <a:t>Disseminate Grid technology, provide training &amp;  technical support</a:t>
            </a:r>
          </a:p>
          <a:p>
            <a:pPr marL="647700" lvl="1" indent="-285750" eaLnBrk="0" hangingPunct="0">
              <a:lnSpc>
                <a:spcPct val="80000"/>
              </a:lnSpc>
              <a:spcBef>
                <a:spcPct val="20000"/>
              </a:spcBef>
              <a:spcAft>
                <a:spcPts val="4900"/>
              </a:spcAft>
              <a:buClr>
                <a:srgbClr val="F1AF00"/>
              </a:buClr>
              <a:buFont typeface="Arial" charset="0"/>
              <a:buChar char="–"/>
            </a:pPr>
            <a:r>
              <a:rPr lang="en-GB" sz="2000" b="0">
                <a:solidFill>
                  <a:schemeClr val="tx1"/>
                </a:solidFill>
                <a:latin typeface="Arial" charset="0"/>
              </a:rPr>
              <a:t>Get back full support from User Communities on strategic and political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7425"/>
            <a:ext cx="8813800" cy="5578475"/>
          </a:xfrm>
        </p:spPr>
        <p:txBody>
          <a:bodyPr/>
          <a:lstStyle/>
          <a:p>
            <a:pPr marL="400050">
              <a:lnSpc>
                <a:spcPct val="80000"/>
              </a:lnSpc>
              <a:spcAft>
                <a:spcPts val="538"/>
              </a:spcAft>
            </a:pPr>
            <a:r>
              <a:rPr lang="en-GB" sz="2000" smtClean="0"/>
              <a:t>VRC situation in EELA-2: </a:t>
            </a:r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r>
              <a:rPr lang="en-GB" sz="1900" smtClean="0"/>
              <a:t>EELA-2 ended up supporting </a:t>
            </a:r>
            <a:r>
              <a:rPr lang="en-GB" sz="1900" b="1" smtClean="0">
                <a:solidFill>
                  <a:srgbClr val="CE351C"/>
                </a:solidFill>
              </a:rPr>
              <a:t>61</a:t>
            </a:r>
            <a:r>
              <a:rPr lang="en-GB" sz="1900" smtClean="0"/>
              <a:t> Applications from </a:t>
            </a:r>
            <a:r>
              <a:rPr lang="en-GB" sz="1900" b="1" smtClean="0">
                <a:solidFill>
                  <a:srgbClr val="CE351C"/>
                </a:solidFill>
              </a:rPr>
              <a:t>78</a:t>
            </a:r>
            <a:r>
              <a:rPr lang="en-GB" sz="1900" smtClean="0"/>
              <a:t> Institutions</a:t>
            </a:r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  <a:p>
            <a:pPr marL="647700" lvl="1">
              <a:lnSpc>
                <a:spcPct val="80000"/>
              </a:lnSpc>
              <a:spcAft>
                <a:spcPts val="538"/>
              </a:spcAft>
              <a:buFont typeface="Arial" charset="0"/>
              <a:buNone/>
            </a:pPr>
            <a:endParaRPr lang="en-GB" sz="1900" smtClean="0"/>
          </a:p>
          <a:p>
            <a:pPr marL="647700" lvl="1">
              <a:spcAft>
                <a:spcPts val="538"/>
              </a:spcAft>
            </a:pPr>
            <a:r>
              <a:rPr lang="en-GB" sz="1900" smtClean="0"/>
              <a:t>EELA-2 User Communities were typically </a:t>
            </a:r>
            <a:r>
              <a:rPr lang="en-GB" sz="1900" b="1" smtClean="0">
                <a:solidFill>
                  <a:srgbClr val="CE351C"/>
                </a:solidFill>
              </a:rPr>
              <a:t>1-2</a:t>
            </a:r>
            <a:r>
              <a:rPr lang="en-GB" sz="1900" smtClean="0"/>
              <a:t> Institution group(s), </a:t>
            </a:r>
            <a:r>
              <a:rPr lang="en-GB" sz="1900" smtClean="0">
                <a:solidFill>
                  <a:srgbClr val="FF6600"/>
                </a:solidFill>
              </a:rPr>
              <a:t>largely located in Latin America</a:t>
            </a:r>
            <a:r>
              <a:rPr lang="en-GB" sz="1900" smtClean="0"/>
              <a:t>, alone or collaborating with a few Institutions. Their use of the Infrastructure was to learn Grid technology to evaluate its potential for their future research. </a:t>
            </a:r>
          </a:p>
          <a:p>
            <a:pPr marL="647700" lvl="1">
              <a:spcAft>
                <a:spcPts val="538"/>
              </a:spcAft>
            </a:pPr>
            <a:r>
              <a:rPr lang="en-GB" sz="1900" smtClean="0"/>
              <a:t>A few </a:t>
            </a:r>
            <a:r>
              <a:rPr lang="en-GB" sz="1900" smtClean="0">
                <a:solidFill>
                  <a:srgbClr val="FF6600"/>
                </a:solidFill>
              </a:rPr>
              <a:t>large </a:t>
            </a:r>
            <a:r>
              <a:rPr lang="en-GB" sz="1900" smtClean="0"/>
              <a:t>VRCs from HEP (Auger, LHCb, ALICE, CMS, ATLAS) were also supported</a:t>
            </a:r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>
              <a:solidFill>
                <a:srgbClr val="04C24C"/>
              </a:solidFill>
            </a:endParaRPr>
          </a:p>
          <a:p>
            <a:pPr marL="647700" lvl="1">
              <a:lnSpc>
                <a:spcPct val="80000"/>
              </a:lnSpc>
              <a:spcAft>
                <a:spcPts val="538"/>
              </a:spcAft>
            </a:pPr>
            <a:endParaRPr lang="en-GB" sz="1900" smtClean="0"/>
          </a:p>
        </p:txBody>
      </p:sp>
      <p:sp>
        <p:nvSpPr>
          <p:cNvPr id="26627" name="TextBox 7"/>
          <p:cNvSpPr txBox="1">
            <a:spLocks noChangeArrowheads="1"/>
          </p:cNvSpPr>
          <p:nvPr/>
        </p:nvSpPr>
        <p:spPr bwMode="auto">
          <a:xfrm>
            <a:off x="3517900" y="241300"/>
            <a:ext cx="5473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2800">
                <a:solidFill>
                  <a:srgbClr val="F6CB28"/>
                </a:solidFill>
                <a:latin typeface="Arial" charset="0"/>
                <a:cs typeface="Arial" charset="0"/>
              </a:rPr>
              <a:t>VRCs Support: </a:t>
            </a:r>
            <a:r>
              <a:rPr lang="en-US" sz="2800">
                <a:solidFill>
                  <a:srgbClr val="CCFC60"/>
                </a:solidFill>
                <a:latin typeface="Arial" charset="0"/>
                <a:cs typeface="Arial" charset="0"/>
              </a:rPr>
              <a:t>Initial situation</a:t>
            </a:r>
          </a:p>
        </p:txBody>
      </p:sp>
      <p:sp>
        <p:nvSpPr>
          <p:cNvPr id="26628" name="Slide Number Placeholder 4"/>
          <p:cNvSpPr txBox="1">
            <a:spLocks noGrp="1"/>
          </p:cNvSpPr>
          <p:nvPr/>
        </p:nvSpPr>
        <p:spPr bwMode="auto">
          <a:xfrm>
            <a:off x="8464550" y="6562725"/>
            <a:ext cx="5270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spcBef>
                <a:spcPct val="0"/>
              </a:spcBef>
              <a:spcAft>
                <a:spcPct val="0"/>
              </a:spcAft>
            </a:pPr>
            <a:fld id="{1835C070-2B27-49DE-8B69-CFB0BA06C337}" type="slidenum">
              <a:rPr lang="en-GB" sz="1200">
                <a:solidFill>
                  <a:srgbClr val="00007A"/>
                </a:solidFill>
                <a:latin typeface="Arial" charset="0"/>
              </a:rPr>
              <a:pPr algn="r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sz="1200">
              <a:solidFill>
                <a:srgbClr val="00007A"/>
              </a:solidFill>
              <a:latin typeface="Arial" charset="0"/>
            </a:endParaRPr>
          </a:p>
        </p:txBody>
      </p:sp>
      <p:pic>
        <p:nvPicPr>
          <p:cNvPr id="26629" name="Gráfico 1"/>
          <p:cNvPicPr>
            <a:picLocks noChangeAspect="1" noChangeArrowheads="1"/>
          </p:cNvPicPr>
          <p:nvPr/>
        </p:nvPicPr>
        <p:blipFill>
          <a:blip r:embed="rId2"/>
          <a:srcRect l="-6926" t="-4849" r="-5231" b="-10583"/>
          <a:stretch>
            <a:fillRect/>
          </a:stretch>
        </p:blipFill>
        <p:spPr bwMode="auto">
          <a:xfrm>
            <a:off x="290513" y="2087563"/>
            <a:ext cx="3363912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84588" y="1897063"/>
            <a:ext cx="5375275" cy="239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Slide Number Placeholder 7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E075143-4FCF-4DE3-B77A-81C56F5C3298}" type="slidenum">
              <a:rPr lang="en-GB"/>
              <a:pPr/>
              <a:t>9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8th Concertation Meeting  -  4 &amp; 5 November 2010  -  CERN (Geneva, Switzerland)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ELA_Presentation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ELA_Presentation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945" tIns="41473" rIns="82945" bIns="41473" numCol="1" anchor="t" anchorCtr="0" compatLnSpc="1">
        <a:prstTxWarp prst="textNoShape">
          <a:avLst/>
        </a:prstTxWarp>
        <a:spAutoFit/>
      </a:bodyPr>
      <a:lstStyle>
        <a:defPPr marL="0" marR="0" indent="0" algn="l" defTabSz="828675" rtl="0" eaLnBrk="1" fontAlgn="base" latinLnBrk="0" hangingPunct="1">
          <a:lnSpc>
            <a:spcPct val="100000"/>
          </a:lnSpc>
          <a:spcBef>
            <a:spcPts val="275"/>
          </a:spcBef>
          <a:spcAft>
            <a:spcPts val="275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82945" tIns="41473" rIns="82945" bIns="41473" numCol="1" anchor="t" anchorCtr="0" compatLnSpc="1">
        <a:prstTxWarp prst="textNoShape">
          <a:avLst/>
        </a:prstTxWarp>
        <a:spAutoFit/>
      </a:bodyPr>
      <a:lstStyle>
        <a:defPPr marL="0" marR="0" indent="0" algn="l" defTabSz="828675" rtl="0" eaLnBrk="1" fontAlgn="base" latinLnBrk="0" hangingPunct="1">
          <a:lnSpc>
            <a:spcPct val="100000"/>
          </a:lnSpc>
          <a:spcBef>
            <a:spcPts val="275"/>
          </a:spcBef>
          <a:spcAft>
            <a:spcPts val="275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EELA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ELA_Presentation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ELA_Presentation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1590</Words>
  <Application>Microsoft Office PowerPoint</Application>
  <PresentationFormat>On-screen Show (4:3)</PresentationFormat>
  <Paragraphs>150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Verdana</vt:lpstr>
      <vt:lpstr>ＭＳ Ｐゴシック</vt:lpstr>
      <vt:lpstr>Arial</vt:lpstr>
      <vt:lpstr>Wingdings</vt:lpstr>
      <vt:lpstr>Times New Roman</vt:lpstr>
      <vt:lpstr>EELA_Presentation_Template</vt:lpstr>
      <vt:lpstr>Slide 1</vt:lpstr>
      <vt:lpstr>Slide 2</vt:lpstr>
      <vt:lpstr>Slide 3</vt:lpstr>
      <vt:lpstr>Slide 4</vt:lpstr>
      <vt:lpstr>Long-term sustainability: Genesis </vt:lpstr>
      <vt:lpstr>Long-term sustainability: Model </vt:lpstr>
      <vt:lpstr>Long-term sustainability: Roadmap</vt:lpstr>
      <vt:lpstr>Slide 8</vt:lpstr>
      <vt:lpstr>Slide 9</vt:lpstr>
      <vt:lpstr>Slide 10</vt:lpstr>
      <vt:lpstr>VRCs Support: Status</vt:lpstr>
      <vt:lpstr>Slide 12</vt:lpstr>
      <vt:lpstr>Slide 13</vt:lpstr>
      <vt:lpstr>Slide 14</vt:lpstr>
    </vt:vector>
  </TitlesOfParts>
  <Company>Bernard Marechal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</dc:title>
  <cp:lastModifiedBy>yhauser</cp:lastModifiedBy>
  <cp:revision>191</cp:revision>
  <dcterms:created xsi:type="dcterms:W3CDTF">2010-11-04T14:29:34Z</dcterms:created>
  <dcterms:modified xsi:type="dcterms:W3CDTF">2010-11-04T14:53:06Z</dcterms:modified>
</cp:coreProperties>
</file>