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8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9.xml" ContentType="application/vnd.openxmlformats-officedocument.theme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14.xml" ContentType="application/vnd.openxmlformats-officedocument.theme+xml"/>
  <Override PartName="/ppt/theme/theme25.xml" ContentType="application/vnd.openxmlformats-officedocument.theme+xml"/>
  <Override PartName="/ppt/notesSlides/notesSlide12.xml" ContentType="application/vnd.openxmlformats-officedocument.presentationml.notesSlide+xml"/>
  <Override PartName="/ppt/theme/theme21.xml" ContentType="application/vnd.openxmlformats-officedocument.theme+xml"/>
  <Override PartName="/ppt/theme/theme32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9.xml" ContentType="application/vnd.openxmlformats-officedocument.theme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Masters/slideMaster23.xml" ContentType="application/vnd.openxmlformats-officedocument.presentationml.slideMaster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theme/theme33.xml" ContentType="application/vnd.openxmlformats-officedocument.theme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theme/theme22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slideLayouts/slideLayout40.xml" ContentType="application/vnd.openxmlformats-officedocument.presentationml.slideLayout+xml"/>
  <Override PartName="/ppt/theme/theme27.xml" ContentType="application/vnd.openxmlformats-officedocument.theme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Masters/slideMaster31.xml" ContentType="application/vnd.openxmlformats-officedocument.presentationml.slideMaster+xml"/>
  <Override PartName="/ppt/commentAuthors.xml" ContentType="application/vnd.openxmlformats-officedocument.presentationml.commentAuthors+xml"/>
  <Override PartName="/ppt/theme/theme23.xml" ContentType="application/vnd.openxmlformats-officedocument.theme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30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8.xml" ContentType="application/vnd.openxmlformats-officedocument.theme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30.xml" ContentType="application/vnd.openxmlformats-officedocument.presentationml.slideLayout+xml"/>
  <Override PartName="/ppt/slideMasters/slideMaster21.xml" ContentType="application/vnd.openxmlformats-officedocument.presentationml.slideMaster+xml"/>
  <Default Extension="tiff" ContentType="image/tiff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theme/theme31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theme/theme20.xml" ContentType="application/vnd.openxmlformats-officedocument.theme+xml"/>
  <Override PartName="/ppt/slideLayouts/slideLayout68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63" r:id="rId3"/>
    <p:sldMasterId id="2147483744" r:id="rId4"/>
    <p:sldMasterId id="2147483746" r:id="rId5"/>
    <p:sldMasterId id="2147483747" r:id="rId6"/>
    <p:sldMasterId id="2147483749" r:id="rId7"/>
    <p:sldMasterId id="2147483751" r:id="rId8"/>
    <p:sldMasterId id="2147483753" r:id="rId9"/>
    <p:sldMasterId id="2147483755" r:id="rId10"/>
    <p:sldMasterId id="2147483757" r:id="rId11"/>
    <p:sldMasterId id="2147483767" r:id="rId12"/>
    <p:sldMasterId id="2147483770" r:id="rId13"/>
    <p:sldMasterId id="2147483772" r:id="rId14"/>
    <p:sldMasterId id="2147483774" r:id="rId15"/>
    <p:sldMasterId id="2147483794" r:id="rId16"/>
    <p:sldMasterId id="2147483799" r:id="rId17"/>
    <p:sldMasterId id="2147483811" r:id="rId18"/>
    <p:sldMasterId id="2147483816" r:id="rId19"/>
    <p:sldMasterId id="2147483822" r:id="rId20"/>
    <p:sldMasterId id="2147483834" r:id="rId21"/>
    <p:sldMasterId id="2147483846" r:id="rId22"/>
    <p:sldMasterId id="2147483851" r:id="rId23"/>
    <p:sldMasterId id="2147483856" r:id="rId24"/>
    <p:sldMasterId id="2147483858" r:id="rId25"/>
    <p:sldMasterId id="2147483860" r:id="rId26"/>
    <p:sldMasterId id="2147483862" r:id="rId27"/>
    <p:sldMasterId id="2147483867" r:id="rId28"/>
    <p:sldMasterId id="2147483870" r:id="rId29"/>
    <p:sldMasterId id="2147483873" r:id="rId30"/>
    <p:sldMasterId id="2147483875" r:id="rId31"/>
    <p:sldMasterId id="2147483877" r:id="rId32"/>
  </p:sldMasterIdLst>
  <p:notesMasterIdLst>
    <p:notesMasterId r:id="rId72"/>
  </p:notesMasterIdLst>
  <p:handoutMasterIdLst>
    <p:handoutMasterId r:id="rId73"/>
  </p:handoutMasterIdLst>
  <p:sldIdLst>
    <p:sldId id="340" r:id="rId33"/>
    <p:sldId id="382" r:id="rId34"/>
    <p:sldId id="369" r:id="rId35"/>
    <p:sldId id="383" r:id="rId36"/>
    <p:sldId id="329" r:id="rId37"/>
    <p:sldId id="341" r:id="rId38"/>
    <p:sldId id="321" r:id="rId39"/>
    <p:sldId id="384" r:id="rId40"/>
    <p:sldId id="343" r:id="rId41"/>
    <p:sldId id="385" r:id="rId42"/>
    <p:sldId id="345" r:id="rId43"/>
    <p:sldId id="366" r:id="rId44"/>
    <p:sldId id="374" r:id="rId45"/>
    <p:sldId id="367" r:id="rId46"/>
    <p:sldId id="386" r:id="rId47"/>
    <p:sldId id="387" r:id="rId48"/>
    <p:sldId id="388" r:id="rId49"/>
    <p:sldId id="395" r:id="rId50"/>
    <p:sldId id="397" r:id="rId51"/>
    <p:sldId id="398" r:id="rId52"/>
    <p:sldId id="399" r:id="rId53"/>
    <p:sldId id="401" r:id="rId54"/>
    <p:sldId id="403" r:id="rId55"/>
    <p:sldId id="360" r:id="rId56"/>
    <p:sldId id="402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11" r:id="rId65"/>
    <p:sldId id="375" r:id="rId66"/>
    <p:sldId id="376" r:id="rId67"/>
    <p:sldId id="377" r:id="rId68"/>
    <p:sldId id="381" r:id="rId69"/>
    <p:sldId id="412" r:id="rId70"/>
    <p:sldId id="357" r:id="rId7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14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4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5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718" algn="l" defTabSz="914288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2862" algn="l" defTabSz="914288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006" algn="l" defTabSz="914288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149" algn="l" defTabSz="914288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es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01" autoAdjust="0"/>
    <p:restoredTop sz="94567" autoAdjust="0"/>
  </p:normalViewPr>
  <p:slideViewPr>
    <p:cSldViewPr>
      <p:cViewPr varScale="1">
        <p:scale>
          <a:sx n="70" d="100"/>
          <a:sy n="70" d="100"/>
        </p:scale>
        <p:origin x="-4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7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2.xml"/><Relationship Id="rId42" Type="http://schemas.openxmlformats.org/officeDocument/2006/relationships/slide" Target="slides/slide10.xml"/><Relationship Id="rId47" Type="http://schemas.openxmlformats.org/officeDocument/2006/relationships/slide" Target="slides/slide15.xml"/><Relationship Id="rId50" Type="http://schemas.openxmlformats.org/officeDocument/2006/relationships/slide" Target="slides/slide18.xml"/><Relationship Id="rId55" Type="http://schemas.openxmlformats.org/officeDocument/2006/relationships/slide" Target="slides/slide23.xml"/><Relationship Id="rId63" Type="http://schemas.openxmlformats.org/officeDocument/2006/relationships/slide" Target="slides/slide31.xml"/><Relationship Id="rId68" Type="http://schemas.openxmlformats.org/officeDocument/2006/relationships/slide" Target="slides/slide36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5.xml"/><Relationship Id="rId40" Type="http://schemas.openxmlformats.org/officeDocument/2006/relationships/slide" Target="slides/slide8.xml"/><Relationship Id="rId45" Type="http://schemas.openxmlformats.org/officeDocument/2006/relationships/slide" Target="slides/slide13.xml"/><Relationship Id="rId53" Type="http://schemas.openxmlformats.org/officeDocument/2006/relationships/slide" Target="slides/slide21.xml"/><Relationship Id="rId58" Type="http://schemas.openxmlformats.org/officeDocument/2006/relationships/slide" Target="slides/slide26.xml"/><Relationship Id="rId66" Type="http://schemas.openxmlformats.org/officeDocument/2006/relationships/slide" Target="slides/slide34.xml"/><Relationship Id="rId7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4.xml"/><Relationship Id="rId49" Type="http://schemas.openxmlformats.org/officeDocument/2006/relationships/slide" Target="slides/slide17.xml"/><Relationship Id="rId57" Type="http://schemas.openxmlformats.org/officeDocument/2006/relationships/slide" Target="slides/slide25.xml"/><Relationship Id="rId61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12.xml"/><Relationship Id="rId52" Type="http://schemas.openxmlformats.org/officeDocument/2006/relationships/slide" Target="slides/slide20.xml"/><Relationship Id="rId60" Type="http://schemas.openxmlformats.org/officeDocument/2006/relationships/slide" Target="slides/slide28.xml"/><Relationship Id="rId65" Type="http://schemas.openxmlformats.org/officeDocument/2006/relationships/slide" Target="slides/slide33.xml"/><Relationship Id="rId73" Type="http://schemas.openxmlformats.org/officeDocument/2006/relationships/handoutMaster" Target="handoutMasters/handout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3.xml"/><Relationship Id="rId43" Type="http://schemas.openxmlformats.org/officeDocument/2006/relationships/slide" Target="slides/slide11.xml"/><Relationship Id="rId48" Type="http://schemas.openxmlformats.org/officeDocument/2006/relationships/slide" Target="slides/slide16.xml"/><Relationship Id="rId56" Type="http://schemas.openxmlformats.org/officeDocument/2006/relationships/slide" Target="slides/slide24.xml"/><Relationship Id="rId64" Type="http://schemas.openxmlformats.org/officeDocument/2006/relationships/slide" Target="slides/slide32.xml"/><Relationship Id="rId69" Type="http://schemas.openxmlformats.org/officeDocument/2006/relationships/slide" Target="slides/slide37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9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1.xml"/><Relationship Id="rId38" Type="http://schemas.openxmlformats.org/officeDocument/2006/relationships/slide" Target="slides/slide6.xml"/><Relationship Id="rId46" Type="http://schemas.openxmlformats.org/officeDocument/2006/relationships/slide" Target="slides/slide14.xml"/><Relationship Id="rId59" Type="http://schemas.openxmlformats.org/officeDocument/2006/relationships/slide" Target="slides/slide27.xml"/><Relationship Id="rId67" Type="http://schemas.openxmlformats.org/officeDocument/2006/relationships/slide" Target="slides/slide35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9.xml"/><Relationship Id="rId54" Type="http://schemas.openxmlformats.org/officeDocument/2006/relationships/slide" Target="slides/slide22.xml"/><Relationship Id="rId62" Type="http://schemas.openxmlformats.org/officeDocument/2006/relationships/slide" Target="slides/slide30.xml"/><Relationship Id="rId70" Type="http://schemas.openxmlformats.org/officeDocument/2006/relationships/slide" Target="slides/slide3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90CDE-AFE8-3643-A68D-401476B71C7D}" type="datetimeFigureOut">
              <a:rPr lang="en-US" smtClean="0"/>
              <a:pPr/>
              <a:t>11/4/2010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46056-D782-8740-949C-02247A39C00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3CFDDB98-F31E-41E2-8430-AF67E1537ECD}" type="datetimeFigureOut">
              <a:rPr lang="en-US"/>
              <a:pPr>
                <a:defRPr/>
              </a:pPr>
              <a:t>11/4/2010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18F6B0E-26BE-4983-9B2B-37041EF780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2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6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9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 makes use of high-speed</a:t>
            </a:r>
            <a:r>
              <a:rPr lang="en-US" baseline="0" dirty="0" smtClean="0"/>
              <a:t> networks to link together the resources around the Globe. CERN has worked with Europe’s NRENs and international partners to ensure the LHC data can distributed to the Tier-1 </a:t>
            </a:r>
            <a:r>
              <a:rPr lang="en-US" baseline="0" dirty="0" err="1" smtClean="0"/>
              <a:t>centres</a:t>
            </a:r>
            <a:r>
              <a:rPr lang="en-US" baseline="0" dirty="0" smtClean="0"/>
              <a:t> with back-up links to ensure high reliability. CERN is a Point of Presence (</a:t>
            </a:r>
            <a:r>
              <a:rPr lang="en-US" baseline="0" dirty="0" err="1" smtClean="0"/>
              <a:t>PoP</a:t>
            </a:r>
            <a:r>
              <a:rPr lang="en-US" baseline="0" dirty="0" smtClean="0"/>
              <a:t>) for GEANT and provides network access to the a number of international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 in Geneva as well as hosting a number of Commercial Internet service providers at its Internet Exchange Point (CIXP)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51CB-160C-422D-8859-C5810454C6AC}" type="slidenum">
              <a:rPr lang="en-US" smtClean="0">
                <a:solidFill>
                  <a:srgbClr val="C0504D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6ABDDD2-2266-1E4D-AD49-39AAE94C9749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2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/>
              <a:t>4</a:t>
            </a:fld>
            <a:endParaRPr lang="en-GB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4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 dirty="0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66C92-DA9E-4A7A-8135-5E5E16D6F26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7CD6C-ABF1-DF48-ACE2-BCF07D48F452}" type="slidenum">
              <a:rPr lang="en-GB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7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99F2CC89-3417-744A-8F2E-3826DE8E601F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8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9.tiff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f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tif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12.png"/><Relationship Id="rId4" Type="http://schemas.openxmlformats.org/officeDocument/2006/relationships/image" Target="../media/image21.jpe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2.xml"/><Relationship Id="rId6" Type="http://schemas.openxmlformats.org/officeDocument/2006/relationships/image" Target="../media/image9.tiff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f"/><Relationship Id="rId1" Type="http://schemas.openxmlformats.org/officeDocument/2006/relationships/slideMaster" Target="../slideMasters/slideMaster2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tif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2.xml"/><Relationship Id="rId5" Type="http://schemas.openxmlformats.org/officeDocument/2006/relationships/image" Target="../media/image12.png"/><Relationship Id="rId4" Type="http://schemas.openxmlformats.org/officeDocument/2006/relationships/image" Target="../media/image21.jpe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Relationship Id="rId6" Type="http://schemas.openxmlformats.org/officeDocument/2006/relationships/image" Target="../media/image10.tiff"/><Relationship Id="rId5" Type="http://schemas.openxmlformats.org/officeDocument/2006/relationships/image" Target="../media/image28.tiff"/><Relationship Id="rId10" Type="http://schemas.openxmlformats.org/officeDocument/2006/relationships/image" Target="../media/image12.png"/><Relationship Id="rId4" Type="http://schemas.openxmlformats.org/officeDocument/2006/relationships/image" Target="../media/image27.jpeg"/><Relationship Id="rId9" Type="http://schemas.openxmlformats.org/officeDocument/2006/relationships/image" Target="../media/image21.jpe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3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tif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21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lue-banne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8" y="1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73D98C4C-D215-4074-A2E0-D35F3B0877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08A377-B51C-4EF0-9B76-EE68B477D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8671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1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634C06-2DD5-4959-9924-A1D385845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1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667" indent="-266667">
              <a:defRPr/>
            </a:lvl1pPr>
            <a:lvl3pPr>
              <a:defRPr sz="1800"/>
            </a:lvl3pPr>
          </a:lstStyle>
          <a:p>
            <a:pPr lvl="0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October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5B538-E552-4E3B-9057-5699D33579E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6D57C-06D8-4FAB-8F18-13CE3755B6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u="none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40168332-CC51-4651-9DB6-8B261E352E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u="none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40168332-CC51-4651-9DB6-8B261E352E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u="none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40168332-CC51-4651-9DB6-8B261E352E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lue-banne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8" y="1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38466C59-BC83-4B35-8AC0-908BDD4D13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1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667" indent="-266667">
              <a:defRPr/>
            </a:lvl1pPr>
          </a:lstStyle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5B538-E552-4E3B-9057-5699D33579E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AB682-989B-40C3-B3E8-7763450FCA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1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667" indent="-266667">
              <a:defRPr/>
            </a:lvl1pPr>
          </a:lstStyle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02F5DF-3746-4951-9243-D4CE0B337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47F80-5352-4CC9-875C-35DBFD1FB72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20628-7FA6-4B53-AC27-7D944373B2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3FD50-4641-4705-A70E-EC5981110B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6D57C-06D8-4FAB-8F18-13CE3755B6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28670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28671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57365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1B3C3-05C4-4469-B775-AF466C662D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8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8" indent="0">
              <a:buNone/>
              <a:defRPr sz="2400"/>
            </a:lvl3pPr>
            <a:lvl4pPr marL="1371431" indent="0">
              <a:buNone/>
              <a:defRPr sz="2000"/>
            </a:lvl4pPr>
            <a:lvl5pPr marL="1828575" indent="0">
              <a:buNone/>
              <a:defRPr sz="2000"/>
            </a:lvl5pPr>
            <a:lvl6pPr marL="2285718" indent="0">
              <a:buNone/>
              <a:defRPr sz="2000"/>
            </a:lvl6pPr>
            <a:lvl7pPr marL="2742862" indent="0">
              <a:buNone/>
              <a:defRPr sz="2000"/>
            </a:lvl7pPr>
            <a:lvl8pPr marL="3200006" indent="0">
              <a:buNone/>
              <a:defRPr sz="2000"/>
            </a:lvl8pPr>
            <a:lvl9pPr marL="365714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AC477-AB7C-43E2-A96A-F9CA205372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03704-EBB4-459C-8A3D-673DD3537BB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8671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1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8B028-CEBE-4342-B6EE-CFB4C3E7785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snapshotA5.png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 userDrawn="1"/>
        </p:nvSpPr>
        <p:spPr>
          <a:xfrm>
            <a:off x="2968994" y="4338569"/>
            <a:ext cx="1588938" cy="936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6" cstate="screen"/>
          <a:srcRect r="-8784"/>
          <a:stretch>
            <a:fillRect/>
          </a:stretch>
        </p:blipFill>
        <p:spPr>
          <a:xfrm>
            <a:off x="2987824" y="4365104"/>
            <a:ext cx="1591548" cy="900332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2" descr="http://event.twgrid.org/chep2010/images/logo23.gif"/>
          <p:cNvPicPr>
            <a:picLocks noChangeAspect="1" noChangeArrowheads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224"/>
          <a:stretch>
            <a:fillRect/>
          </a:stretch>
        </p:blipFill>
        <p:spPr bwMode="auto">
          <a:xfrm>
            <a:off x="1" y="6261100"/>
            <a:ext cx="638203" cy="5969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93544E-6A2E-4CBA-BE2E-8E5BAF002E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76200"/>
            <a:ext cx="7859216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ttp://event.twgrid.org/chep2010/images/logo23.gif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224"/>
          <a:stretch>
            <a:fillRect/>
          </a:stretch>
        </p:blipFill>
        <p:spPr bwMode="auto">
          <a:xfrm>
            <a:off x="-1" y="0"/>
            <a:ext cx="1048591" cy="98072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1C91694-84BF-462D-8B31-687CE870E1BA}" type="datetime1">
              <a:rPr lang="en-GB">
                <a:solidFill>
                  <a:prstClr val="white"/>
                </a:solidFill>
              </a:rPr>
              <a:pPr>
                <a:defRPr/>
              </a:pPr>
              <a:t>04/11/2010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Cracow Grid Workshop 2010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21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22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 pitchFamily="34" charset="0"/>
                <a:cs typeface="Arial" pitchFamily="34" charset="0"/>
              </a:endParaRPr>
            </a:p>
          </p:txBody>
        </p:sp>
        <p:pic>
          <p:nvPicPr>
            <p:cNvPr id="23" name="Picture 5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5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6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3200" b="1">
                  <a:solidFill>
                    <a:srgbClr val="FFFFFF"/>
                  </a:solidFill>
                  <a:ea typeface="SimSun" pitchFamily="2" charset="-122"/>
                  <a:cs typeface="Arial" pitchFamily="34" charset="0"/>
                </a:rPr>
                <a:t>EGI-InSPIRE</a:t>
              </a:r>
            </a:p>
          </p:txBody>
        </p:sp>
      </p:grpSp>
      <p:pic>
        <p:nvPicPr>
          <p:cNvPr id="27" name="Picture 3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  <a:cs typeface="Arial" pitchFamily="34" charset="0"/>
              </a:rPr>
              <a:t>www.egi.eu</a:t>
            </a:r>
          </a:p>
        </p:txBody>
      </p:sp>
      <p:sp>
        <p:nvSpPr>
          <p:cNvPr id="30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  <a:cs typeface="Arial" pitchFamily="34" charset="0"/>
              </a:rPr>
              <a:t>EGI-InSPIRE RI-261323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96410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1E8F0-F898-49EB-BF11-FB0771F3621C}" type="datetime1">
              <a:rPr lang="en-GB" smtClean="0">
                <a:solidFill>
                  <a:prstClr val="white"/>
                </a:solidFill>
              </a:rPr>
              <a:pPr>
                <a:defRPr/>
              </a:pPr>
              <a:t>04/11/2010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Cracow Grid Workshop 2010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384901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354127-A912-40DB-BC3B-4400AD097A0F}" type="datetime1">
              <a:rPr lang="en-GB">
                <a:solidFill>
                  <a:prstClr val="white"/>
                </a:solidFill>
              </a:rPr>
              <a:pPr>
                <a:defRPr/>
              </a:pPr>
              <a:t>04/11/2010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Cracow Grid Workshop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776320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22D-7FC0-4B5A-991B-C489B67C1C85}" type="datetime1">
              <a:rPr lang="en-GB">
                <a:solidFill>
                  <a:prstClr val="white"/>
                </a:solidFill>
              </a:rPr>
              <a:pPr/>
              <a:t>04/11/2010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white"/>
                </a:solidFill>
              </a:rPr>
              <a:t>Cracow Grid Workshop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BA7E-98DB-430E-AE39-8AE2A08777D6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137186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878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7704" y="44624"/>
            <a:ext cx="7236296" cy="620688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9D88C9-5575-4D6B-96F7-429625C6B9F2}" type="datetime1">
              <a:rPr lang="en-GB">
                <a:solidFill>
                  <a:prstClr val="white"/>
                </a:solidFill>
              </a:rPr>
              <a:pPr>
                <a:defRPr/>
              </a:pPr>
              <a:t>04/11/2010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Cracow Grid Workshop 2010</a:t>
            </a:r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8C88-EB0E-4CAB-AC45-45EAEF2FE486}" type="slidenum">
              <a:rPr lang="fi-FI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fi-FI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5733930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lue-banne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8" y="1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73D98C4C-D215-4074-A2E0-D35F3B0877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1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667" indent="-266667">
              <a:defRPr/>
            </a:lvl1pPr>
          </a:lstStyle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02F5DF-3746-4951-9243-D4CE0B337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93544E-6A2E-4CBA-BE2E-8E5BAF002E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DEA53-1592-4767-8742-60744E0B8A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DEA53-1592-4767-8742-60744E0B8A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AB461-1A89-4A57-9380-294641991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0926FF-1421-463B-9348-245BC621DF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4A0020-93CA-4BEA-8D96-FCE1E3931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28670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28671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57365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D8FCB1-F048-40DD-8A23-3E37BC138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8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8" indent="0">
              <a:buNone/>
              <a:defRPr sz="2400"/>
            </a:lvl3pPr>
            <a:lvl4pPr marL="1371431" indent="0">
              <a:buNone/>
              <a:defRPr sz="2000"/>
            </a:lvl4pPr>
            <a:lvl5pPr marL="1828575" indent="0">
              <a:buNone/>
              <a:defRPr sz="2000"/>
            </a:lvl5pPr>
            <a:lvl6pPr marL="2285718" indent="0">
              <a:buNone/>
              <a:defRPr sz="2000"/>
            </a:lvl6pPr>
            <a:lvl7pPr marL="2742862" indent="0">
              <a:buNone/>
              <a:defRPr sz="2000"/>
            </a:lvl7pPr>
            <a:lvl8pPr marL="3200006" indent="0">
              <a:buNone/>
              <a:defRPr sz="2000"/>
            </a:lvl8pPr>
            <a:lvl9pPr marL="365714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DB037-A025-417B-BB6D-6942158274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08A377-B51C-4EF0-9B76-EE68B477D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8671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1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October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634C06-2DD5-4959-9924-A1D385845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9984A35-A795-4CBA-81C1-B89082A15B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0641E91-5EBD-46FA-AF94-E1A7A9C1FC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62" indent="0">
              <a:buNone/>
              <a:defRPr sz="1600" b="1"/>
            </a:lvl7pPr>
            <a:lvl8pPr marL="3200006" indent="0">
              <a:buNone/>
              <a:defRPr sz="1600" b="1"/>
            </a:lvl8pPr>
            <a:lvl9pPr marL="3657149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AB461-1A89-4A57-9380-294641991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F4AA94-B424-46D3-A473-F1D6B7E5E9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49C285-DBB8-4C43-B2EA-617F3307C6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7" indent="0">
              <a:buNone/>
              <a:defRPr sz="2000" b="1"/>
            </a:lvl2pPr>
            <a:lvl3pPr marL="913737" indent="0">
              <a:buNone/>
              <a:defRPr sz="1800" b="1"/>
            </a:lvl3pPr>
            <a:lvl4pPr marL="1370606" indent="0">
              <a:buNone/>
              <a:defRPr sz="1600" b="1"/>
            </a:lvl4pPr>
            <a:lvl5pPr marL="1827473" indent="0">
              <a:buNone/>
              <a:defRPr sz="1600" b="1"/>
            </a:lvl5pPr>
            <a:lvl6pPr marL="2284342" indent="0">
              <a:buNone/>
              <a:defRPr sz="1600" b="1"/>
            </a:lvl6pPr>
            <a:lvl7pPr marL="2741210" indent="0">
              <a:buNone/>
              <a:defRPr sz="1600" b="1"/>
            </a:lvl7pPr>
            <a:lvl8pPr marL="3198076" indent="0">
              <a:buNone/>
              <a:defRPr sz="1600" b="1"/>
            </a:lvl8pPr>
            <a:lvl9pPr marL="36549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7" indent="0">
              <a:buNone/>
              <a:defRPr sz="2000" b="1"/>
            </a:lvl2pPr>
            <a:lvl3pPr marL="913737" indent="0">
              <a:buNone/>
              <a:defRPr sz="1800" b="1"/>
            </a:lvl3pPr>
            <a:lvl4pPr marL="1370606" indent="0">
              <a:buNone/>
              <a:defRPr sz="1600" b="1"/>
            </a:lvl4pPr>
            <a:lvl5pPr marL="1827473" indent="0">
              <a:buNone/>
              <a:defRPr sz="1600" b="1"/>
            </a:lvl5pPr>
            <a:lvl6pPr marL="2284342" indent="0">
              <a:buNone/>
              <a:defRPr sz="1600" b="1"/>
            </a:lvl6pPr>
            <a:lvl7pPr marL="2741210" indent="0">
              <a:buNone/>
              <a:defRPr sz="1600" b="1"/>
            </a:lvl7pPr>
            <a:lvl8pPr marL="3198076" indent="0">
              <a:buNone/>
              <a:defRPr sz="1600" b="1"/>
            </a:lvl8pPr>
            <a:lvl9pPr marL="36549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7B31FB4-3B39-44F5-B6F9-737A3F1DAD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3644093-37AF-4A23-8BF6-244ADF4914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70E16FF-52D6-4366-86BE-54C9F172B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67" indent="0">
              <a:buNone/>
              <a:defRPr sz="1200"/>
            </a:lvl2pPr>
            <a:lvl3pPr marL="913737" indent="0">
              <a:buNone/>
              <a:defRPr sz="1000"/>
            </a:lvl3pPr>
            <a:lvl4pPr marL="1370606" indent="0">
              <a:buNone/>
              <a:defRPr sz="900"/>
            </a:lvl4pPr>
            <a:lvl5pPr marL="1827473" indent="0">
              <a:buNone/>
              <a:defRPr sz="900"/>
            </a:lvl5pPr>
            <a:lvl6pPr marL="2284342" indent="0">
              <a:buNone/>
              <a:defRPr sz="900"/>
            </a:lvl6pPr>
            <a:lvl7pPr marL="2741210" indent="0">
              <a:buNone/>
              <a:defRPr sz="900"/>
            </a:lvl7pPr>
            <a:lvl8pPr marL="3198076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7F984B8-838D-471C-8D8D-59280C9C7B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67" indent="0">
              <a:buNone/>
              <a:defRPr sz="2800"/>
            </a:lvl2pPr>
            <a:lvl3pPr marL="913737" indent="0">
              <a:buNone/>
              <a:defRPr sz="2400"/>
            </a:lvl3pPr>
            <a:lvl4pPr marL="1370606" indent="0">
              <a:buNone/>
              <a:defRPr sz="2000"/>
            </a:lvl4pPr>
            <a:lvl5pPr marL="1827473" indent="0">
              <a:buNone/>
              <a:defRPr sz="2000"/>
            </a:lvl5pPr>
            <a:lvl6pPr marL="2284342" indent="0">
              <a:buNone/>
              <a:defRPr sz="2000"/>
            </a:lvl6pPr>
            <a:lvl7pPr marL="2741210" indent="0">
              <a:buNone/>
              <a:defRPr sz="2000"/>
            </a:lvl7pPr>
            <a:lvl8pPr marL="3198076" indent="0">
              <a:buNone/>
              <a:defRPr sz="2000"/>
            </a:lvl8pPr>
            <a:lvl9pPr marL="3654946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67" indent="0">
              <a:buNone/>
              <a:defRPr sz="1200"/>
            </a:lvl2pPr>
            <a:lvl3pPr marL="913737" indent="0">
              <a:buNone/>
              <a:defRPr sz="1000"/>
            </a:lvl3pPr>
            <a:lvl4pPr marL="1370606" indent="0">
              <a:buNone/>
              <a:defRPr sz="900"/>
            </a:lvl4pPr>
            <a:lvl5pPr marL="1827473" indent="0">
              <a:buNone/>
              <a:defRPr sz="900"/>
            </a:lvl5pPr>
            <a:lvl6pPr marL="2284342" indent="0">
              <a:buNone/>
              <a:defRPr sz="900"/>
            </a:lvl6pPr>
            <a:lvl7pPr marL="2741210" indent="0">
              <a:buNone/>
              <a:defRPr sz="900"/>
            </a:lvl7pPr>
            <a:lvl8pPr marL="3198076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D6A5AE2-C012-45F6-8641-A763D0B74B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BC3B277-B26C-4D6A-968E-F3540BB2E8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5959B20-CF82-4214-8C15-7DE582A92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snapshotA5.png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 userDrawn="1"/>
        </p:nvSpPr>
        <p:spPr>
          <a:xfrm>
            <a:off x="2968994" y="4338569"/>
            <a:ext cx="1588938" cy="936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6" cstate="screen"/>
          <a:srcRect r="-8784"/>
          <a:stretch>
            <a:fillRect/>
          </a:stretch>
        </p:blipFill>
        <p:spPr>
          <a:xfrm>
            <a:off x="2987824" y="4365104"/>
            <a:ext cx="1591548" cy="900332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0926FF-1421-463B-9348-245BC621DF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2" descr="http://event.twgrid.org/chep2010/images/logo23.gif"/>
          <p:cNvPicPr>
            <a:picLocks noChangeAspect="1" noChangeArrowheads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224"/>
          <a:stretch>
            <a:fillRect/>
          </a:stretch>
        </p:blipFill>
        <p:spPr bwMode="auto">
          <a:xfrm>
            <a:off x="1" y="6261100"/>
            <a:ext cx="638203" cy="5969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76200"/>
            <a:ext cx="7859216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65000"/>
                  </a:prstClr>
                </a:solidFill>
              </a:rPr>
              <a:t>Ian.Bird@cern.ch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http://event.twgrid.org/chep2010/images/logo23.gif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224"/>
          <a:stretch>
            <a:fillRect/>
          </a:stretch>
        </p:blipFill>
        <p:spPr bwMode="auto">
          <a:xfrm>
            <a:off x="-1" y="0"/>
            <a:ext cx="1048591" cy="98072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4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14th April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9" y="0"/>
            <a:ext cx="7786742" cy="857232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8572560" cy="4929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14th April 2010</a:t>
            </a:r>
            <a:endParaRPr lang="en-GB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D4D2D0">
                    <a:shade val="50000"/>
                  </a:srgbClr>
                </a:solidFill>
              </a:rPr>
              <a:t>Sergio Bertolucci, CERN</a:t>
            </a: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642225" y="6400932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49161-1555-4DBA-A804-9EB42E758A37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Fabiola Gianotti, ATLAS RRB, 28-04-2009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D08A7A1-5658-974C-B4A0-8F9A48D0E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Fabiola Gianotti, ATLAS RRB, 28-04-2009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D08A7A1-5658-974C-B4A0-8F9A48D0E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Fabiola Gianotti, ATLAS RRB, 28-04-2009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D08A7A1-5658-974C-B4A0-8F9A48D0E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4A0020-93CA-4BEA-8D96-FCE1E3931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Fabiola Gianotti, ATLAS RRB, 28-04-2009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2D69C-4074-9743-90BC-6365374EC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218531-4E6F-6C44-89BF-88FE8ED03C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9CC6AC-40E2-E84A-81FF-EF358B63398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CE99D965-3025-404D-90F2-DAF98F69F267}" type="datetime1">
              <a:rPr lang="en-US"/>
              <a:pPr>
                <a:defRPr/>
              </a:pPr>
              <a:t>11/4/2010</a:t>
            </a:fld>
            <a:r>
              <a:rPr lang="en-US"/>
              <a:t>ICHEP, Paris, July 2010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B788603-84FA-064E-8706-B7B8DCFBE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5FCDC9F0-75DD-E240-89DE-DF3642CE1737}" type="datetime1">
              <a:rPr lang="en-US"/>
              <a:pPr>
                <a:defRPr/>
              </a:pPr>
              <a:t>11/4/2010</a:t>
            </a:fld>
            <a:r>
              <a:rPr lang="en-US"/>
              <a:t>ICHEP, Paris, July 2010 J. Schukraft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427127F-DA0D-2A4A-A937-22EE9FFA3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/>
            <a:r>
              <a:rPr lang="en-US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23D5A1-CC27-BF48-B56D-7AD0C47109B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 March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63C9-1DE5-9747-837F-D68C49AB8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28670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28671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57365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D8FCB1-F048-40DD-8A23-3E37BC138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8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8" indent="0">
              <a:buNone/>
              <a:defRPr sz="2400"/>
            </a:lvl3pPr>
            <a:lvl4pPr marL="1371431" indent="0">
              <a:buNone/>
              <a:defRPr sz="2000"/>
            </a:lvl4pPr>
            <a:lvl5pPr marL="1828575" indent="0">
              <a:buNone/>
              <a:defRPr sz="2000"/>
            </a:lvl5pPr>
            <a:lvl6pPr marL="2285718" indent="0">
              <a:buNone/>
              <a:defRPr sz="2000"/>
            </a:lvl6pPr>
            <a:lvl7pPr marL="2742862" indent="0">
              <a:buNone/>
              <a:defRPr sz="2000"/>
            </a:lvl7pPr>
            <a:lvl8pPr marL="3200006" indent="0">
              <a:buNone/>
              <a:defRPr sz="2000"/>
            </a:lvl8pPr>
            <a:lvl9pPr marL="365714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3" indent="0">
              <a:buNone/>
              <a:defRPr sz="1200"/>
            </a:lvl2pPr>
            <a:lvl3pPr marL="914288" indent="0">
              <a:buNone/>
              <a:defRPr sz="1000"/>
            </a:lvl3pPr>
            <a:lvl4pPr marL="1371431" indent="0">
              <a:buNone/>
              <a:defRPr sz="900"/>
            </a:lvl4pPr>
            <a:lvl5pPr marL="1828575" indent="0">
              <a:buNone/>
              <a:defRPr sz="900"/>
            </a:lvl5pPr>
            <a:lvl6pPr marL="2285718" indent="0">
              <a:buNone/>
              <a:defRPr sz="900"/>
            </a:lvl6pPr>
            <a:lvl7pPr marL="2742862" indent="0">
              <a:buNone/>
              <a:defRPr sz="900"/>
            </a:lvl7pPr>
            <a:lvl8pPr marL="3200006" indent="0">
              <a:buNone/>
              <a:defRPr sz="900"/>
            </a:lvl8pPr>
            <a:lvl9pPr marL="3657149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DB037-A025-417B-BB6D-6942158274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4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5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6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18.xml"/><Relationship Id="rId4" Type="http://schemas.openxmlformats.org/officeDocument/2006/relationships/slideLayout" Target="../slideLayouts/slideLayout31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19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5" Type="http://schemas.openxmlformats.org/officeDocument/2006/relationships/theme" Target="../theme/theme22.xml"/><Relationship Id="rId4" Type="http://schemas.openxmlformats.org/officeDocument/2006/relationships/slideLayout" Target="../slideLayouts/slideLayout6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5" Type="http://schemas.openxmlformats.org/officeDocument/2006/relationships/theme" Target="../theme/theme23.xml"/><Relationship Id="rId4" Type="http://schemas.openxmlformats.org/officeDocument/2006/relationships/slideLayout" Target="../slideLayouts/slideLayout66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67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68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69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70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theme" Target="../theme/theme28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theme" Target="../theme/theme2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75.xml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76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7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A51798A-3098-4813-AB1D-14F7333CAE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17DFED7-0208-407E-8ACC-A7F8B4B738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u="none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24D2050-407F-470F-827A-B54C7B940D3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2055" name="Picture 7" descr="banner-ble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u="none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24D2050-407F-470F-827A-B54C7B940D3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2055" name="Picture 7" descr="banner-ble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u="none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u="none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24D2050-407F-470F-827A-B54C7B940D3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2055" name="Picture 7" descr="banner-ble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27. September 2010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A51798A-3098-4813-AB1D-14F7333CAE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27.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07D4D9-5825-4CBF-85E4-93F42060AD71}" type="datetime1">
              <a:rPr lang="en-GB">
                <a:solidFill>
                  <a:prstClr val="white"/>
                </a:solidFill>
              </a:rPr>
              <a:pPr>
                <a:defRPr/>
              </a:pPr>
              <a:t>04/11/2010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Cracow Grid Workshop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F56AE5-EB24-4633-A586-FC60E5A6913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17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9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 pitchFamily="34" charset="0"/>
                <a:cs typeface="Arial" pitchFamily="34" charset="0"/>
              </a:endParaRPr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23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  <a:cs typeface="Arial" pitchFamily="34" charset="0"/>
              </a:rPr>
              <a:t>www.egi.eu</a:t>
            </a:r>
          </a:p>
        </p:txBody>
      </p:sp>
      <p:sp>
        <p:nvSpPr>
          <p:cNvPr id="24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  <a:cs typeface="Arial" pitchFamily="34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>
              <a:defRPr/>
            </a:pPr>
            <a:endParaRPr lang="en-GB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/>
            </a:lvl1pPr>
          </a:lstStyle>
          <a:p>
            <a:pPr>
              <a:defRPr/>
            </a:pPr>
            <a:fld id="{4A773179-358E-4C9D-A11D-648A7F447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6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89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1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1" y="6583364"/>
            <a:ext cx="2238375" cy="2769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8" tIns="45715" rIns="91428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FFCC66"/>
              </a:buClr>
              <a:defRPr/>
            </a:pPr>
            <a:r>
              <a:rPr lang="en-GB" sz="1200" b="1" dirty="0">
                <a:latin typeface="+mn-lt"/>
              </a:rPr>
              <a:t>EGEE-II INFSO-RI-031688 </a:t>
            </a:r>
            <a:r>
              <a:rPr lang="en-GB" sz="1200" dirty="0">
                <a:latin typeface="Verdana" pitchFamily="34" charset="0"/>
              </a:rPr>
              <a:t> </a:t>
            </a:r>
          </a:p>
        </p:txBody>
      </p:sp>
      <p:pic>
        <p:nvPicPr>
          <p:cNvPr id="8205" name="Picture 17" descr="ege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1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143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288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431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575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pitchFamily="34" charset="0"/>
        <a:buChar char="–"/>
        <a:defRPr sz="2100">
          <a:solidFill>
            <a:srgbClr val="00338F"/>
          </a:solidFill>
          <a:latin typeface="+mn-lt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290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434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8578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5721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A51798A-3098-4813-AB1D-14F7333CAE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5125"/>
          </a:xfrm>
          <a:prstGeom prst="rect">
            <a:avLst/>
          </a:prstGeom>
        </p:spPr>
        <p:txBody>
          <a:bodyPr vert="horz" lIns="91370" tIns="45687" rIns="91370" bIns="4568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5125"/>
          </a:xfrm>
          <a:prstGeom prst="rect">
            <a:avLst/>
          </a:prstGeom>
        </p:spPr>
        <p:txBody>
          <a:bodyPr vert="horz" lIns="91370" tIns="45687" rIns="91370" bIns="4568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r>
              <a:rPr lang="en-GB"/>
              <a:t>Future Directions - Steven Newhouse - EGEE-III Final Review 23-24 June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5125"/>
          </a:xfrm>
          <a:prstGeom prst="rect">
            <a:avLst/>
          </a:prstGeom>
        </p:spPr>
        <p:txBody>
          <a:bodyPr vert="horz" lIns="91370" tIns="45687" rIns="91370" bIns="4568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F1DDAAAE-6D68-414D-95F6-68E6B7D05E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86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73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60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47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651" indent="-34265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11" indent="-2855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73" indent="-22843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40" indent="-22843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08" indent="-22843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76" indent="-228435" algn="l" defTabSz="9137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44" indent="-228435" algn="l" defTabSz="9137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513" indent="-228435" algn="l" defTabSz="9137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380" indent="-228435" algn="l" defTabSz="9137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3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3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2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7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14th April 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Sergio Bertolucci, CERN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r>
              <a:rPr lang="en-US" smtClean="0"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fld id="{3F046DAD-8BDB-EF48-8F73-30CA9D63A3BC}" type="slidenum">
              <a:rPr lang="en-US">
                <a:ea typeface="ＭＳ Ｐゴシック" pitchFamily="-112" charset="-128"/>
                <a:cs typeface="ＭＳ Ｐゴシック" pitchFamily="-112" charset="-128"/>
              </a:rPr>
              <a:pPr/>
              <a:t>‹#›</a:t>
            </a:fld>
            <a:endParaRPr lang="en-US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142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1" lang="en-US" sz="240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r>
              <a:rPr lang="en-US" smtClean="0"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fld id="{3F046DAD-8BDB-EF48-8F73-30CA9D63A3BC}" type="slidenum">
              <a:rPr lang="en-US">
                <a:ea typeface="ＭＳ Ｐゴシック" pitchFamily="-112" charset="-128"/>
                <a:cs typeface="ＭＳ Ｐゴシック" pitchFamily="-112" charset="-128"/>
              </a:rPr>
              <a:pPr/>
              <a:t>‹#›</a:t>
            </a:fld>
            <a:endParaRPr lang="en-US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142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1" lang="en-US" sz="240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r>
              <a:rPr lang="en-US" smtClean="0">
                <a:ea typeface="ＭＳ Ｐゴシック" pitchFamily="-112" charset="-128"/>
                <a:cs typeface="ＭＳ Ｐゴシック" pitchFamily="-112" charset="-128"/>
              </a:rPr>
              <a:t>Fabiola Gianotti, ATLAS RRB, 28-04-2009</a:t>
            </a: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fld id="{3F046DAD-8BDB-EF48-8F73-30CA9D63A3BC}" type="slidenum">
              <a:rPr lang="en-US">
                <a:ea typeface="ＭＳ Ｐゴシック" pitchFamily="-112" charset="-128"/>
                <a:cs typeface="ＭＳ Ｐゴシック" pitchFamily="-112" charset="-128"/>
              </a:rPr>
              <a:pPr/>
              <a:t>‹#›</a:t>
            </a:fld>
            <a:endParaRPr lang="en-US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142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1" lang="en-US" sz="240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Fabiola Gianotti, ATLAS RRB, 28-04-2009</a:t>
            </a: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fld id="{52567CD4-0C6E-0840-BAE5-8139133E0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1B23246E-2F71-554E-9D73-F1AF95EDE3A4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1600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29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6519863"/>
            <a:ext cx="2078038" cy="276225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F.Gianotti, P5, 15/10/2010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08788" y="6643688"/>
            <a:ext cx="23352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919191"/>
                </a:solidFill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fld id="{8C838573-2C91-1446-8F92-AE715290B27D}" type="datetime1">
              <a:rPr lang="en-US">
                <a:latin typeface="Arial" charset="0"/>
              </a:rPr>
              <a:pPr eaLnBrk="0" hangingPunct="0">
                <a:defRPr/>
              </a:pPr>
              <a:t>11/4/2010</a:t>
            </a:fld>
            <a:r>
              <a:rPr lang="en-US">
                <a:latin typeface="Arial" charset="0"/>
              </a:rPr>
              <a:t>ICHEP, Paris, July 2010 J. Schukraft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 Body Text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05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6625" y="49213"/>
            <a:ext cx="23431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620549" name="Line 5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  <a:defRPr/>
            </a:pPr>
            <a:endParaRPr lang="en-US" sz="1600">
              <a:solidFill>
                <a:srgbClr val="0000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0"/>
            <a:ext cx="4587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7056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000">
                <a:solidFill>
                  <a:srgbClr val="0000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fld id="{5CC0E8B0-66E9-F244-8183-7E4A8AA90732}" type="slidenum">
              <a:rPr lang="en-US"/>
              <a:pPr eaLnBrk="0" hangingPunct="0"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charset="2"/>
        <a:buChar char="l"/>
        <a:tabLst>
          <a:tab pos="1614488" algn="l"/>
        </a:tabLst>
        <a:defRPr sz="2400">
          <a:solidFill>
            <a:srgbClr val="0000FF"/>
          </a:solidFill>
          <a:latin typeface="+mn-lt"/>
          <a:ea typeface="ＭＳ Ｐゴシック" charset="-128"/>
          <a:cs typeface="ＭＳ Ｐゴシック" charset="-128"/>
        </a:defRPr>
      </a:lvl1pPr>
      <a:lvl2pPr marL="193675" indent="-3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charset="2"/>
        <a:buChar char="ð"/>
        <a:tabLst>
          <a:tab pos="1614488" algn="l"/>
        </a:tabLst>
        <a:defRPr>
          <a:solidFill>
            <a:schemeClr val="tx1"/>
          </a:solidFill>
          <a:latin typeface="+mn-lt"/>
          <a:ea typeface="ＭＳ Ｐゴシック" charset="-128"/>
        </a:defRPr>
      </a:lvl2pPr>
      <a:lvl3pPr marL="384175" indent="530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µ"/>
        <a:tabLst>
          <a:tab pos="1614488" algn="l"/>
        </a:tabLst>
        <a:defRPr>
          <a:solidFill>
            <a:schemeClr val="tx1"/>
          </a:solidFill>
          <a:latin typeface="+mn-lt"/>
          <a:ea typeface="ＭＳ Ｐゴシック" charset="-128"/>
        </a:defRPr>
      </a:lvl3pPr>
      <a:lvl4pPr marL="576263" indent="-1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charset="2"/>
        <a:tabLst>
          <a:tab pos="1614488" algn="l"/>
        </a:tabLst>
        <a:defRPr>
          <a:solidFill>
            <a:schemeClr val="tx1"/>
          </a:solidFill>
          <a:latin typeface="+mn-lt"/>
          <a:ea typeface="ＭＳ Ｐゴシック" charset="-128"/>
        </a:defRPr>
      </a:lvl4pPr>
      <a:lvl5pPr marL="766763" indent="10620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  <a:ea typeface="ＭＳ Ｐゴシック" charset="-128"/>
        </a:defRPr>
      </a:lvl5pPr>
      <a:lvl6pPr marL="12239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6pPr>
      <a:lvl7pPr marL="16811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7pPr>
      <a:lvl8pPr marL="21383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8pPr>
      <a:lvl9pPr marL="25955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>
              <a:defRPr/>
            </a:pPr>
            <a:endParaRPr lang="en-GB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/>
            </a:lvl1pPr>
          </a:lstStyle>
          <a:p>
            <a:pPr>
              <a:defRPr/>
            </a:pPr>
            <a:fld id="{6CB24D6E-21DC-4799-8282-4066EF2F0A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6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89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1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1" y="6583364"/>
            <a:ext cx="2238375" cy="2769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8" tIns="45715" rIns="91428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Clr>
                <a:srgbClr val="FFCC66"/>
              </a:buClr>
              <a:defRPr/>
            </a:pPr>
            <a:r>
              <a:rPr lang="en-GB" sz="1200" b="1" dirty="0">
                <a:latin typeface="+mn-lt"/>
              </a:rPr>
              <a:t>EGEE-II INFSO-RI-031688 </a:t>
            </a:r>
            <a:r>
              <a:rPr lang="en-GB" sz="1200" dirty="0">
                <a:latin typeface="Verdana" pitchFamily="34" charset="0"/>
              </a:rPr>
              <a:t> </a:t>
            </a:r>
          </a:p>
        </p:txBody>
      </p:sp>
      <p:pic>
        <p:nvPicPr>
          <p:cNvPr id="9229" name="Picture 17" descr="ege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1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143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288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431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575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pitchFamily="34" charset="0"/>
        <a:buChar char="–"/>
        <a:defRPr sz="2100">
          <a:solidFill>
            <a:srgbClr val="00338F"/>
          </a:solidFill>
          <a:latin typeface="+mn-lt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290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434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8578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5721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02C9B7CA-939A-9045-86BC-63AFA0DB1AB6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1600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29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28600" y="6519863"/>
            <a:ext cx="3446463" cy="276225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status and highlights, SPC, 14-9-2010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>
                <a:ea typeface="ＭＳ Ｐゴシック" pitchFamily="-112" charset="-128"/>
                <a:cs typeface="ＭＳ Ｐゴシック" pitchFamily="-112" charset="-128"/>
              </a:rPr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fr-FR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C29C70A-4D5A-BC4F-8BC2-32C0C6682E1D}" type="slidenum">
              <a:rPr lang="en-US">
                <a:ea typeface="ＭＳ Ｐゴシック" pitchFamily="-112" charset="-128"/>
                <a:cs typeface="ＭＳ Ｐゴシック" pitchFamily="-112" charset="-128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Font typeface="Wingdings" charset="2"/>
        <a:buChar char="§"/>
        <a:defRPr sz="1600">
          <a:solidFill>
            <a:srgbClr val="008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000108"/>
            <a:ext cx="8429684" cy="5000660"/>
          </a:xfrm>
          <a:prstGeom prst="rect">
            <a:avLst/>
          </a:prstGeom>
        </p:spPr>
        <p:txBody>
          <a:bodyPr vert="horz" lIns="91428" tIns="45715" rIns="91428" bIns="45715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81" y="6500835"/>
            <a:ext cx="1233510" cy="220641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charset="0"/>
                <a:ea typeface="+mn-ea"/>
                <a:cs typeface="+mn-cs"/>
              </a:rPr>
              <a:t>October 2010</a:t>
            </a:r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66" y="6500834"/>
            <a:ext cx="6143668" cy="214314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charset="0"/>
                <a:ea typeface="+mn-ea"/>
                <a:cs typeface="+mn-cs"/>
              </a:rPr>
              <a:t>Wolfgang von Rüden, CERN</a:t>
            </a:r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3" y="6500835"/>
            <a:ext cx="400024" cy="220641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C46F241A-F268-4636-BE0A-7EA2EAC5E53A}" type="slidenum">
              <a:rPr lang="en-GB" kern="1200" smtClean="0"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6786610" cy="582594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/>
  <p:txStyles>
    <p:titleStyle>
      <a:lvl1pPr algn="l" defTabSz="914288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58" indent="-342858" algn="l" defTabSz="9142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858" indent="-285715" algn="l" defTabSz="91428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2859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002" indent="-228572" algn="l" defTabSz="9142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147" indent="-228572" algn="l" defTabSz="9142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Wolfgang von Rüden, CERN</a:t>
            </a: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50EFA082-C6F0-4B40-9A79-9D7D90A462B5}" type="slidenum">
              <a:rPr lang="en-GB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6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91428" tIns="45715" rIns="91428" bIns="45715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89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1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1" y="6583364"/>
            <a:ext cx="2238375" cy="2769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8" tIns="45715" rIns="91428" bIns="45715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200" b="1" kern="1200" dirty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EGEE-II INFSO-RI-031688 </a:t>
            </a:r>
            <a:r>
              <a:rPr lang="en-GB" sz="1200" kern="1200" dirty="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2061" name="Picture 17" descr="ege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1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143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288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431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575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290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434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8578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5721" indent="-228572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4"/>
            <a:ext cx="2133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4"/>
            <a:ext cx="2895600" cy="285750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4"/>
            <a:ext cx="2133600" cy="285750"/>
          </a:xfrm>
          <a:prstGeom prst="rect">
            <a:avLst/>
          </a:prstGeom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8ECDD-21D4-4479-890B-3871363B05E1}" type="slidenum">
              <a:rPr lang="fr-FR"/>
              <a:pPr/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143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431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575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858" indent="-3428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858" indent="-28571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859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002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147" indent="-2285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290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4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8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21" indent="-228572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6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9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7.xml"/><Relationship Id="rId5" Type="http://schemas.openxmlformats.org/officeDocument/2006/relationships/image" Target="../media/image106.jpe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RN-LHC-CoverPicutur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862623"/>
            <a:ext cx="9173140" cy="601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74977" y="990601"/>
            <a:ext cx="4479408" cy="707876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FF00"/>
                </a:solidFill>
              </a:rPr>
              <a:t>Welcome to CERN</a:t>
            </a:r>
            <a:endParaRPr lang="en-GB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756" y="2932093"/>
            <a:ext cx="6591844" cy="954097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</a:rPr>
              <a:t>8</a:t>
            </a:r>
            <a:r>
              <a:rPr lang="en-GB" sz="2800" baseline="30000" dirty="0" smtClean="0">
                <a:solidFill>
                  <a:srgbClr val="FFFF00"/>
                </a:solidFill>
              </a:rPr>
              <a:t>th</a:t>
            </a:r>
            <a:r>
              <a:rPr lang="en-GB" sz="2800" dirty="0" smtClean="0">
                <a:solidFill>
                  <a:srgbClr val="FFFF00"/>
                </a:solidFill>
              </a:rPr>
              <a:t> Concertation meeting</a:t>
            </a:r>
          </a:p>
          <a:p>
            <a:pPr algn="ctr"/>
            <a:r>
              <a:rPr lang="en-GB" sz="2800" dirty="0" smtClean="0">
                <a:solidFill>
                  <a:srgbClr val="FFFF00"/>
                </a:solidFill>
              </a:rPr>
              <a:t>CERN, Globe of Science and Innovation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508" y="4495800"/>
            <a:ext cx="4006201" cy="923320"/>
          </a:xfrm>
          <a:prstGeom prst="rect">
            <a:avLst/>
          </a:prstGeom>
          <a:solidFill>
            <a:schemeClr val="tx1">
              <a:lumMod val="85000"/>
              <a:lumOff val="15000"/>
              <a:alpha val="50000"/>
            </a:schemeClr>
          </a:solidFill>
        </p:spPr>
        <p:txBody>
          <a:bodyPr wrap="none" lIns="91428" tIns="45715" rIns="91428" bIns="45715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 Sergio Bertolucci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Director for Research and Computing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4 November 2010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A0020-93CA-4BEA-8D96-FCE1E3931E4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458200" cy="762000"/>
          </a:xfrm>
        </p:spPr>
        <p:txBody>
          <a:bodyPr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An impressive start</a:t>
            </a:r>
            <a:endParaRPr lang="en-US" sz="2400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001000" cy="5181600"/>
          </a:xfrm>
        </p:spPr>
        <p:txBody>
          <a:bodyPr/>
          <a:lstStyle/>
          <a:p>
            <a:r>
              <a:rPr lang="en-US" dirty="0" smtClean="0"/>
              <a:t>LHC commissioning proceeding at an unprecedented pace</a:t>
            </a:r>
          </a:p>
          <a:p>
            <a:r>
              <a:rPr lang="en-US" dirty="0" smtClean="0"/>
              <a:t>Experiments showed their readiness in the exploitation of the 7 </a:t>
            </a:r>
            <a:r>
              <a:rPr lang="en-US" dirty="0" err="1" smtClean="0"/>
              <a:t>TeV</a:t>
            </a:r>
            <a:r>
              <a:rPr lang="en-US" dirty="0" smtClean="0"/>
              <a:t> data…</a:t>
            </a:r>
          </a:p>
          <a:p>
            <a:r>
              <a:rPr lang="en-US" dirty="0" smtClean="0"/>
              <a:t>…ready to follow with more complex triggers the increase of luminosity.</a:t>
            </a:r>
          </a:p>
          <a:p>
            <a:r>
              <a:rPr lang="en-US" dirty="0" smtClean="0"/>
              <a:t>Analyses proceeding very rapidly in all experiments and results being submitted for publication within days</a:t>
            </a:r>
          </a:p>
          <a:p>
            <a:r>
              <a:rPr lang="en-US" b="1" dirty="0" smtClean="0"/>
              <a:t>Brilliant performances of the WLCG a key factor in the spectacular startup.</a:t>
            </a:r>
            <a:endParaRPr lang="en-US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Computing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Search for extremely rare events – a needle in huge hay stack</a:t>
            </a:r>
          </a:p>
          <a:p>
            <a:r>
              <a:rPr lang="en-GB" dirty="0" smtClean="0"/>
              <a:t>Very high initial data rates – up to 1 Petabyte per second</a:t>
            </a:r>
          </a:p>
          <a:p>
            <a:r>
              <a:rPr lang="en-GB" dirty="0" smtClean="0"/>
              <a:t>Massive data reduction directly at the detectors</a:t>
            </a:r>
          </a:p>
          <a:p>
            <a:r>
              <a:rPr lang="en-GB" dirty="0" smtClean="0"/>
              <a:t>After filtering, still 1-2 GB/second leading to over 15 PB/year, to be stored, distributed and analyzed</a:t>
            </a:r>
          </a:p>
          <a:p>
            <a:r>
              <a:rPr lang="en-GB" dirty="0" smtClean="0"/>
              <a:t>Users are distributed all over the Globe</a:t>
            </a:r>
          </a:p>
          <a:p>
            <a:r>
              <a:rPr lang="en-GB" dirty="0" smtClean="0"/>
              <a:t>Many institutes/universities/teams contribute with compute power and disk storage, but all do their own way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2F5DF-3746-4951-9243-D4CE0B337A17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Worldwide resources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80728"/>
            <a:ext cx="91440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3212976"/>
            <a:ext cx="3096344" cy="1080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GB" dirty="0" smtClean="0"/>
              <a:t>Today &gt;140 sites</a:t>
            </a:r>
          </a:p>
          <a:p>
            <a:r>
              <a:rPr lang="en-GB" dirty="0" smtClean="0"/>
              <a:t>~250k CPU cores</a:t>
            </a:r>
          </a:p>
          <a:p>
            <a:r>
              <a:rPr lang="en-GB" dirty="0" smtClean="0"/>
              <a:t>~100 PB disk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292080" y="5517232"/>
            <a:ext cx="288032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E16FF-52D6-4366-86BE-54C9F172BB6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5" name="Picture 2" descr="https://twiki.cern.ch/twiki/pub/LHCOPN/OverallNetworkMaps/map-lhcopn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1628" y="148621"/>
            <a:ext cx="8688844" cy="6520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lemonweb.cern.ch/lemon-web/images/cluster_castor2_1_-604800_S_NUMKBREADAVG_S_NUMKBWRITEAVGOVERLAYS_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437112"/>
            <a:ext cx="5789080" cy="2420888"/>
          </a:xfrm>
          <a:prstGeom prst="rect">
            <a:avLst/>
          </a:prstGeom>
          <a:noFill/>
        </p:spPr>
      </p:pic>
      <p:pic>
        <p:nvPicPr>
          <p:cNvPr id="12" name="50665178-0182-4341-898c-3659e2f732f9" descr="B3FE46C2-3782-43C0-8B13-94214CAE5C92@cer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47455" y="1124744"/>
            <a:ext cx="4896545" cy="161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 months of LHC data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1772816"/>
            <a:ext cx="257012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Writing up to 70 TB / day to tape</a:t>
            </a:r>
          </a:p>
          <a:p>
            <a:r>
              <a:rPr lang="en-GB" sz="1400" dirty="0" smtClean="0"/>
              <a:t> (~ 70 tapes per day)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764704"/>
            <a:ext cx="378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Data written to tape </a:t>
            </a:r>
            <a:r>
              <a:rPr lang="en-GB" b="1" dirty="0">
                <a:solidFill>
                  <a:srgbClr val="000000"/>
                </a:solidFill>
              </a:rPr>
              <a:t>(</a:t>
            </a:r>
            <a:r>
              <a:rPr lang="en-GB" b="1" dirty="0" err="1" smtClean="0">
                <a:solidFill>
                  <a:srgbClr val="000000"/>
                </a:solidFill>
              </a:rPr>
              <a:t>Gbytes</a:t>
            </a:r>
            <a:r>
              <a:rPr lang="en-GB" b="1" dirty="0" smtClean="0">
                <a:solidFill>
                  <a:srgbClr val="000000"/>
                </a:solidFill>
              </a:rPr>
              <a:t>/day)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437112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Disk Servers (</a:t>
            </a:r>
            <a:r>
              <a:rPr lang="en-GB" b="1" dirty="0" err="1" smtClean="0">
                <a:solidFill>
                  <a:srgbClr val="000000"/>
                </a:solidFill>
              </a:rPr>
              <a:t>Gbytes</a:t>
            </a:r>
            <a:r>
              <a:rPr lang="en-GB" b="1" dirty="0" smtClean="0">
                <a:solidFill>
                  <a:srgbClr val="000000"/>
                </a:solidFill>
              </a:rPr>
              <a:t>/s)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2052" name="Picture 4" descr="http://castor.web.cern.ch/castor/global_statistics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620688"/>
            <a:ext cx="4943872" cy="37079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1628800"/>
            <a:ext cx="229094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Stored ~ 5 PB this year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4725144"/>
            <a:ext cx="3635896" cy="19082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u="sng" dirty="0" smtClean="0"/>
              <a:t>Tier 0 storage: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1600" dirty="0" smtClean="0"/>
              <a:t>Accepts data at average of 2.6 GB/s; peaks &gt; 7 GB/s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Serves data at average of 7 GB/s; peaks &gt; 18 GB/s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b="1" dirty="0" smtClean="0">
                <a:solidFill>
                  <a:srgbClr val="FF0000"/>
                </a:solidFill>
              </a:rPr>
              <a:t>CERN Tier 0 moves ~ 1 PB data per day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s://atlas.web.cern.ch/Atlas/GROUPS/DATAPREPARATION/PublicPlots/DataSummary/figs/sumLumiByDay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0152" y="2492896"/>
            <a:ext cx="3203848" cy="2302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273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458200" cy="762000"/>
          </a:xfrm>
        </p:spPr>
        <p:txBody>
          <a:bodyPr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LHC progress</a:t>
            </a:r>
            <a:endParaRPr lang="en-US" sz="2400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7" name="Content Placeholder 6" descr="daytotal_pea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8184" r="-8184"/>
          <a:stretch>
            <a:fillRect/>
          </a:stretch>
        </p:blipFill>
        <p:spPr>
          <a:xfrm>
            <a:off x="-228600" y="1066799"/>
            <a:ext cx="9067800" cy="5599557"/>
          </a:xfrm>
        </p:spPr>
      </p:pic>
      <p:cxnSp>
        <p:nvCxnSpPr>
          <p:cNvPr id="9" name="Straight Connector 8"/>
          <p:cNvCxnSpPr/>
          <p:nvPr/>
        </p:nvCxnSpPr>
        <p:spPr bwMode="auto">
          <a:xfrm>
            <a:off x="1524000" y="4419600"/>
            <a:ext cx="54864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rgbClr val="EA3F2E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743200" y="38862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400" b="1" dirty="0" smtClean="0">
                <a:ln>
                  <a:solidFill>
                    <a:srgbClr val="EA3F2E"/>
                  </a:solidFill>
                </a:ln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2010 goal</a:t>
            </a:r>
            <a:endParaRPr lang="en-GB" sz="2400" b="1" dirty="0">
              <a:ln>
                <a:solidFill>
                  <a:srgbClr val="EA3F2E"/>
                </a:solidFill>
              </a:ln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458200" cy="762000"/>
          </a:xfrm>
        </p:spPr>
        <p:txBody>
          <a:bodyPr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LHC progress</a:t>
            </a:r>
            <a:endParaRPr lang="en-US" sz="2400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7" name="Content Placeholder 6" descr="daytotal_ilu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8184" r="-8184"/>
          <a:stretch>
            <a:fillRect/>
          </a:stretch>
        </p:blipFill>
        <p:spPr>
          <a:xfrm>
            <a:off x="457200" y="914400"/>
            <a:ext cx="8686800" cy="53642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458200" cy="762000"/>
          </a:xfrm>
        </p:spPr>
        <p:txBody>
          <a:bodyPr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LHC progress</a:t>
            </a:r>
            <a:endParaRPr lang="en-US" sz="2400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8" name="Content Placeholder 7" descr="daytotal_lumiLo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8184" r="-81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0"/>
          <p:cNvSpPr txBox="1">
            <a:spLocks noChangeArrowheads="1"/>
          </p:cNvSpPr>
          <p:nvPr/>
        </p:nvSpPr>
        <p:spPr bwMode="auto">
          <a:xfrm>
            <a:off x="76200" y="84138"/>
            <a:ext cx="3173413" cy="384175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9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Missing transverse energy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6200" y="3124200"/>
            <a:ext cx="4405313" cy="3657600"/>
            <a:chOff x="228600" y="3200400"/>
            <a:chExt cx="4405884" cy="3657600"/>
          </a:xfrm>
        </p:grpSpPr>
        <p:grpSp>
          <p:nvGrpSpPr>
            <p:cNvPr id="4" name="Group 18"/>
            <p:cNvGrpSpPr>
              <a:grpSpLocks noChangeAspect="1"/>
            </p:cNvGrpSpPr>
            <p:nvPr/>
          </p:nvGrpSpPr>
          <p:grpSpPr bwMode="auto">
            <a:xfrm>
              <a:off x="228600" y="3608039"/>
              <a:ext cx="4405884" cy="3249961"/>
              <a:chOff x="4648200" y="36513"/>
              <a:chExt cx="4495800" cy="3316287"/>
            </a:xfrm>
          </p:grpSpPr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4648200" y="36513"/>
                <a:ext cx="4495800" cy="3316287"/>
                <a:chOff x="4648200" y="36513"/>
                <a:chExt cx="4495800" cy="3316287"/>
              </a:xfrm>
            </p:grpSpPr>
            <p:sp>
              <p:nvSpPr>
                <p:cNvPr id="36882" name="Rectangle 14"/>
                <p:cNvSpPr>
                  <a:spLocks noChangeArrowheads="1"/>
                </p:cNvSpPr>
                <p:nvPr/>
              </p:nvSpPr>
              <p:spPr bwMode="auto">
                <a:xfrm>
                  <a:off x="4648200" y="36513"/>
                  <a:ext cx="4495800" cy="3316287"/>
                </a:xfrm>
                <a:prstGeom prst="rect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GB" sz="1600">
                    <a:solidFill>
                      <a:srgbClr val="000000"/>
                    </a:solidFill>
                    <a:latin typeface="Comic Sans MS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pic>
              <p:nvPicPr>
                <p:cNvPr id="36883" name="Picture 15" descr="etmiss.png"/>
                <p:cNvPicPr preferRelativeResize="0"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724400" y="76200"/>
                  <a:ext cx="4310513" cy="320540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pic>
          </p:grpSp>
          <p:sp>
            <p:nvSpPr>
              <p:cNvPr id="36881" name="TextBox 17"/>
              <p:cNvSpPr txBox="1">
                <a:spLocks noChangeArrowheads="1"/>
              </p:cNvSpPr>
              <p:nvPr/>
            </p:nvSpPr>
            <p:spPr bwMode="auto">
              <a:xfrm>
                <a:off x="5562600" y="914400"/>
                <a:ext cx="1005403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300" smtClean="0">
                    <a:solidFill>
                      <a:srgbClr val="000000"/>
                    </a:solidFill>
                    <a:latin typeface="Comic Sans MS" charset="0"/>
                    <a:ea typeface="ＭＳ Ｐゴシック" pitchFamily="-112" charset="-128"/>
                    <a:cs typeface="ＭＳ Ｐゴシック" pitchFamily="-112" charset="-128"/>
                  </a:rPr>
                  <a:t>Calibrated</a:t>
                </a:r>
              </a:p>
            </p:txBody>
          </p:sp>
        </p:grpSp>
        <p:sp>
          <p:nvSpPr>
            <p:cNvPr id="2" name="TextBox 8"/>
            <p:cNvSpPr txBox="1">
              <a:spLocks noChangeArrowheads="1"/>
            </p:cNvSpPr>
            <p:nvPr/>
          </p:nvSpPr>
          <p:spPr bwMode="auto">
            <a:xfrm>
              <a:off x="442941" y="3200400"/>
              <a:ext cx="3999430" cy="554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buSzPct val="150000"/>
              </a:pPr>
              <a:r>
                <a:rPr lang="en-US" sz="150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Measured over ~ full calorimeter coverage </a:t>
              </a:r>
            </a:p>
            <a:p>
              <a:pPr eaLnBrk="0" hangingPunct="0">
                <a:buSzPct val="150000"/>
              </a:pPr>
              <a:r>
                <a:rPr lang="en-US" sz="150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(360</a:t>
              </a:r>
              <a:r>
                <a:rPr lang="en-US" sz="1500" baseline="3000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0</a:t>
              </a:r>
              <a:r>
                <a:rPr lang="en-US" sz="1500">
                  <a:solidFill>
                    <a:srgbClr val="000000"/>
                  </a:solidFill>
                  <a:latin typeface="Comic Sans MS" charset="0"/>
                  <a:ea typeface="Lucida Grande" charset="0"/>
                  <a:cs typeface="Lucida Grande" charset="0"/>
                </a:rPr>
                <a:t> in φ,</a:t>
              </a:r>
              <a:r>
                <a:rPr lang="en-US" sz="150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|</a:t>
              </a:r>
              <a:r>
                <a:rPr lang="en-US" sz="1500">
                  <a:solidFill>
                    <a:srgbClr val="000000"/>
                  </a:solidFill>
                  <a:latin typeface="Comic Sans MS" charset="0"/>
                  <a:ea typeface="Lucida Grande" charset="0"/>
                  <a:cs typeface="Lucida Grande" charset="0"/>
                </a:rPr>
                <a:t>η| &lt; 4.5, ~ 200k cells)</a:t>
              </a:r>
            </a:p>
          </p:txBody>
        </p:sp>
      </p:grpSp>
      <p:pic>
        <p:nvPicPr>
          <p:cNvPr id="36868" name="Picture 19" descr="etmissy.png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525" y="133350"/>
            <a:ext cx="4486275" cy="2914650"/>
          </a:xfrm>
          <a:prstGeom prst="rect">
            <a:avLst/>
          </a:prstGeom>
          <a:noFill/>
          <a:ln w="76200">
            <a:solidFill>
              <a:srgbClr val="000090"/>
            </a:solidFill>
            <a:round/>
            <a:headEnd/>
            <a:tailEnd/>
          </a:ln>
        </p:spPr>
      </p:pic>
      <p:sp>
        <p:nvSpPr>
          <p:cNvPr id="36869" name="TextBox 21"/>
          <p:cNvSpPr txBox="1">
            <a:spLocks noChangeArrowheads="1"/>
          </p:cNvSpPr>
          <p:nvPr/>
        </p:nvSpPr>
        <p:spPr bwMode="auto">
          <a:xfrm>
            <a:off x="63500" y="609600"/>
            <a:ext cx="4557713" cy="1323975"/>
          </a:xfrm>
          <a:prstGeom prst="rect">
            <a:avLst/>
          </a:prstGeom>
          <a:solidFill>
            <a:srgbClr val="CC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SzPct val="100000"/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Sensitive to calorimeter performance  </a:t>
            </a:r>
          </a:p>
          <a:p>
            <a:pPr eaLnBrk="0" hangingPunct="0">
              <a:buSzPct val="150000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(noise, coherent noise, dead cells, </a:t>
            </a:r>
          </a:p>
          <a:p>
            <a:pPr eaLnBrk="0" hangingPunct="0">
              <a:buSzPct val="150000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mis-calibrations, cracks, etc.), and </a:t>
            </a:r>
          </a:p>
          <a:p>
            <a:pPr eaLnBrk="0" hangingPunct="0">
              <a:buSzPct val="150000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non-collision backgrounds</a:t>
            </a:r>
          </a:p>
          <a:p>
            <a:pPr eaLnBrk="0" hangingPunct="0">
              <a:buSzPct val="100000"/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Fundamental for searches (Higgs, SUSY, ..)</a:t>
            </a:r>
          </a:p>
        </p:txBody>
      </p:sp>
      <p:cxnSp>
        <p:nvCxnSpPr>
          <p:cNvPr id="36870" name="Straight Arrow Connector 22"/>
          <p:cNvCxnSpPr>
            <a:cxnSpLocks noChangeShapeType="1"/>
          </p:cNvCxnSpPr>
          <p:nvPr/>
        </p:nvCxnSpPr>
        <p:spPr bwMode="auto">
          <a:xfrm flipV="1">
            <a:off x="2438400" y="2362200"/>
            <a:ext cx="19812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6871" name="Straight Arrow Connector 24"/>
          <p:cNvCxnSpPr>
            <a:cxnSpLocks noChangeShapeType="1"/>
          </p:cNvCxnSpPr>
          <p:nvPr/>
        </p:nvCxnSpPr>
        <p:spPr bwMode="auto">
          <a:xfrm rot="16200000" flipH="1">
            <a:off x="1130300" y="2755900"/>
            <a:ext cx="6350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4648200" y="3073400"/>
            <a:ext cx="4478338" cy="3630613"/>
            <a:chOff x="4647947" y="3072824"/>
            <a:chExt cx="4478681" cy="3631919"/>
          </a:xfrm>
        </p:grpSpPr>
        <p:pic>
          <p:nvPicPr>
            <p:cNvPr id="36874" name="Picture 25" descr="multi.png"/>
            <p:cNvPicPr preferRelativeResize="0"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7947" y="3429000"/>
              <a:ext cx="4267453" cy="3275743"/>
            </a:xfrm>
            <a:prstGeom prst="rect">
              <a:avLst/>
            </a:prstGeom>
            <a:solidFill>
              <a:srgbClr val="CC9900"/>
            </a:solidFill>
            <a:ln w="76200">
              <a:solidFill>
                <a:srgbClr val="996600"/>
              </a:solidFill>
              <a:round/>
              <a:headEnd/>
              <a:tailEnd/>
            </a:ln>
          </p:spPr>
        </p:pic>
        <p:sp>
          <p:nvSpPr>
            <p:cNvPr id="36875" name="TextBox 26"/>
            <p:cNvSpPr txBox="1">
              <a:spLocks noChangeArrowheads="1"/>
            </p:cNvSpPr>
            <p:nvPr/>
          </p:nvSpPr>
          <p:spPr bwMode="auto">
            <a:xfrm>
              <a:off x="4647948" y="3072824"/>
              <a:ext cx="4452209" cy="58498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E</a:t>
              </a:r>
              <a:r>
                <a:rPr lang="en-US" sz="1600" baseline="-25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T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miss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spectrum from SUSY searches: 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events with ≥ 3 high-p</a:t>
              </a:r>
              <a:r>
                <a:rPr lang="en-US" sz="1600" baseline="-25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T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jets, p</a:t>
              </a:r>
              <a:r>
                <a:rPr lang="en-US" sz="1600" baseline="-25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T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lang="en-US" sz="14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(j1) 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&gt; 70 GeV</a:t>
              </a:r>
            </a:p>
          </p:txBody>
        </p:sp>
        <p:cxnSp>
          <p:nvCxnSpPr>
            <p:cNvPr id="36876" name="Straight Arrow Connector 29"/>
            <p:cNvCxnSpPr>
              <a:cxnSpLocks noChangeShapeType="1"/>
            </p:cNvCxnSpPr>
            <p:nvPr/>
          </p:nvCxnSpPr>
          <p:spPr bwMode="auto">
            <a:xfrm rot="5400000">
              <a:off x="8142172" y="5085851"/>
              <a:ext cx="640377" cy="8320"/>
            </a:xfrm>
            <a:prstGeom prst="straightConnector1">
              <a:avLst/>
            </a:prstGeom>
            <a:noFill/>
            <a:ln w="38100">
              <a:solidFill>
                <a:srgbClr val="996600"/>
              </a:solidFill>
              <a:round/>
              <a:headEnd/>
              <a:tailEnd type="arrow" w="med" len="med"/>
            </a:ln>
          </p:spPr>
        </p:cxnSp>
        <p:sp>
          <p:nvSpPr>
            <p:cNvPr id="36877" name="TextBox 27"/>
            <p:cNvSpPr txBox="1">
              <a:spLocks noChangeArrowheads="1"/>
            </p:cNvSpPr>
            <p:nvPr/>
          </p:nvSpPr>
          <p:spPr bwMode="auto">
            <a:xfrm>
              <a:off x="8000973" y="4571963"/>
              <a:ext cx="1125655" cy="492620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smtClean="0">
                  <a:solidFill>
                    <a:srgbClr val="FFFFFF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SUSYx10</a:t>
              </a:r>
            </a:p>
            <a:p>
              <a:pPr eaLnBrk="0" hangingPunct="0"/>
              <a:r>
                <a:rPr lang="en-US" sz="1200" smtClean="0">
                  <a:solidFill>
                    <a:srgbClr val="FFFFFF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(m~400 GeV)</a:t>
              </a:r>
            </a:p>
          </p:txBody>
        </p:sp>
      </p:grpSp>
      <p:sp>
        <p:nvSpPr>
          <p:cNvPr id="36873" name="TextBox 14"/>
          <p:cNvSpPr txBox="1">
            <a:spLocks noChangeArrowheads="1"/>
          </p:cNvSpPr>
          <p:nvPr/>
        </p:nvSpPr>
        <p:spPr bwMode="auto">
          <a:xfrm>
            <a:off x="228600" y="2133600"/>
            <a:ext cx="2286000" cy="584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Calibrated E</a:t>
            </a:r>
            <a:r>
              <a:rPr lang="en-US" sz="16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</a:t>
            </a:r>
            <a:r>
              <a:rPr lang="en-US" sz="1600" baseline="30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miss</a:t>
            </a: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from 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minimum-bias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CF933"/>
                </a:solidFill>
                <a:ea typeface="+mj-ea"/>
                <a:cs typeface="+mj-cs"/>
              </a:rPr>
              <a:t>The Mission of CERN</a:t>
            </a:r>
            <a:endParaRPr lang="en-GB"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 dirty="0">
                <a:solidFill>
                  <a:srgbClr val="FCF933"/>
                </a:solidFill>
                <a:ea typeface="+mn-ea"/>
                <a:cs typeface="+mn-cs"/>
              </a:rPr>
              <a:t>Push back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E.g. the secrets of the Big Bang …what </a:t>
            </a:r>
            <a:r>
              <a:rPr lang="en-GB" sz="1600" dirty="0" smtClean="0">
                <a:solidFill>
                  <a:srgbClr val="FFFFFF"/>
                </a:solidFill>
                <a:ea typeface="+mn-ea"/>
                <a:cs typeface="+mn-cs"/>
              </a:rPr>
              <a:t>was matter 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 dirty="0">
                <a:solidFill>
                  <a:srgbClr val="FCF933"/>
                </a:solidFill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 dirty="0">
                <a:solidFill>
                  <a:srgbClr val="FCF933"/>
                </a:solidFill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 dirty="0">
                <a:solidFill>
                  <a:srgbClr val="FCF933"/>
                </a:solidFill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6"/>
          <p:cNvGrpSpPr/>
          <p:nvPr/>
        </p:nvGrpSpPr>
        <p:grpSpPr>
          <a:xfrm>
            <a:off x="1447800" y="1828800"/>
            <a:ext cx="5867400" cy="4246984"/>
            <a:chOff x="0" y="0"/>
            <a:chExt cx="1714500" cy="1304925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9" name="Picture 13" descr="Picture 21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0"/>
          <p:cNvSpPr txBox="1">
            <a:spLocks noChangeArrowheads="1"/>
          </p:cNvSpPr>
          <p:nvPr/>
        </p:nvSpPr>
        <p:spPr bwMode="auto">
          <a:xfrm>
            <a:off x="228600" y="149225"/>
            <a:ext cx="3733800" cy="414338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1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Inclusive jet cross-section</a:t>
            </a:r>
            <a:endParaRPr lang="en-US" sz="2100" smtClean="0">
              <a:solidFill>
                <a:srgbClr val="000000"/>
              </a:solidFill>
              <a:latin typeface="Comic Sans MS" charset="0"/>
              <a:ea typeface="Lucida Grande" charset="0"/>
              <a:cs typeface="Lucida Grande" charset="0"/>
              <a:sym typeface="Wingdings" charset="2"/>
            </a:endParaRPr>
          </a:p>
        </p:txBody>
      </p:sp>
      <p:pic>
        <p:nvPicPr>
          <p:cNvPr id="37892" name="Picture 11" descr="jet.png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069975"/>
            <a:ext cx="4333875" cy="4111625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37893" name="TextBox 22"/>
          <p:cNvSpPr txBox="1">
            <a:spLocks noChangeArrowheads="1"/>
          </p:cNvSpPr>
          <p:nvPr/>
        </p:nvSpPr>
        <p:spPr bwMode="auto">
          <a:xfrm>
            <a:off x="6400800" y="2133600"/>
            <a:ext cx="6461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7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NLOJET++</a:t>
            </a:r>
          </a:p>
        </p:txBody>
      </p:sp>
      <p:sp>
        <p:nvSpPr>
          <p:cNvPr id="37894" name="TextBox 25"/>
          <p:cNvSpPr txBox="1">
            <a:spLocks noChangeArrowheads="1"/>
          </p:cNvSpPr>
          <p:nvPr/>
        </p:nvSpPr>
        <p:spPr bwMode="auto">
          <a:xfrm>
            <a:off x="609600" y="5678488"/>
            <a:ext cx="6813550" cy="600075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Good agreement data-NLO QCD over &gt; 5 orders of magnitude</a:t>
            </a:r>
          </a:p>
          <a:p>
            <a:pPr eaLnBrk="0" hangingPunct="0"/>
            <a:r>
              <a:rPr lang="en-US" sz="15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within ~ 40% experimental uncertainty (dominated by jet energy scale)</a:t>
            </a:r>
          </a:p>
        </p:txBody>
      </p:sp>
      <p:pic>
        <p:nvPicPr>
          <p:cNvPr id="37895" name="Picture 11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" y="1066800"/>
            <a:ext cx="4397375" cy="4125913"/>
          </a:xfrm>
          <a:prstGeom prst="rect">
            <a:avLst/>
          </a:prstGeom>
          <a:noFill/>
          <a:ln w="76200">
            <a:solidFill>
              <a:srgbClr val="00009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D315A3-5A5F-4146-8425-B440D6427B54}" type="slidenum">
              <a:rPr lang="en-US"/>
              <a:pPr/>
              <a:t>21</a:t>
            </a:fld>
            <a:endParaRPr lang="en-US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011738" y="733425"/>
            <a:ext cx="4132262" cy="4438650"/>
            <a:chOff x="3157" y="462"/>
            <a:chExt cx="2603" cy="2796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3157" y="724"/>
              <a:ext cx="2603" cy="2534"/>
              <a:chOff x="3157" y="604"/>
              <a:chExt cx="2404" cy="1794"/>
            </a:xfrm>
          </p:grpSpPr>
          <p:pic>
            <p:nvPicPr>
              <p:cNvPr id="42012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112" r="3415"/>
              <a:stretch>
                <a:fillRect/>
              </a:stretch>
            </p:blipFill>
            <p:spPr bwMode="auto">
              <a:xfrm>
                <a:off x="3157" y="604"/>
                <a:ext cx="2404" cy="1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8728" name="Line 8"/>
              <p:cNvSpPr>
                <a:spLocks noChangeShapeType="1"/>
              </p:cNvSpPr>
              <p:nvPr/>
            </p:nvSpPr>
            <p:spPr bwMode="auto">
              <a:xfrm>
                <a:off x="5191" y="1109"/>
                <a:ext cx="0" cy="1095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charset="2"/>
                  <a:buNone/>
                  <a:defRPr/>
                </a:pPr>
                <a:endParaRPr lang="en-GB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8729" name="Line 9"/>
              <p:cNvSpPr>
                <a:spLocks noChangeShapeType="1"/>
              </p:cNvSpPr>
              <p:nvPr/>
            </p:nvSpPr>
            <p:spPr bwMode="auto">
              <a:xfrm>
                <a:off x="4197" y="1110"/>
                <a:ext cx="0" cy="1095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charset="2"/>
                  <a:buNone/>
                  <a:defRPr/>
                </a:pPr>
                <a:endParaRPr lang="en-GB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58745" name="Text Box 25"/>
            <p:cNvSpPr txBox="1">
              <a:spLocks noChangeArrowheads="1"/>
            </p:cNvSpPr>
            <p:nvPr/>
          </p:nvSpPr>
          <p:spPr bwMode="auto">
            <a:xfrm>
              <a:off x="3611" y="462"/>
              <a:ext cx="1904" cy="214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Relative increase in dN</a:t>
              </a:r>
              <a:r>
                <a:rPr lang="en-US" baseline="-250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ch</a:t>
              </a:r>
              <a:r>
                <a:rPr lang="en-US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/d</a:t>
              </a:r>
              <a:r>
                <a:rPr lang="en-US">
                  <a:solidFill>
                    <a:srgbClr val="0000FF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h</a:t>
              </a:r>
            </a:p>
          </p:txBody>
        </p:sp>
      </p:grpSp>
      <p:sp>
        <p:nvSpPr>
          <p:cNvPr id="419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3800" y="49213"/>
            <a:ext cx="4368800" cy="585787"/>
          </a:xfrm>
          <a:noFill/>
        </p:spPr>
        <p:txBody>
          <a:bodyPr/>
          <a:lstStyle/>
          <a:p>
            <a:r>
              <a:rPr lang="en-US">
                <a:effectLst/>
              </a:rPr>
              <a:t>dN</a:t>
            </a:r>
            <a:r>
              <a:rPr lang="en-US" baseline="-25000">
                <a:effectLst/>
              </a:rPr>
              <a:t>ch</a:t>
            </a:r>
            <a:r>
              <a:rPr lang="en-US">
                <a:effectLst/>
              </a:rPr>
              <a:t>/d</a:t>
            </a:r>
            <a:r>
              <a:rPr lang="en-US">
                <a:effectLst/>
                <a:latin typeface="Symbol" charset="2"/>
              </a:rPr>
              <a:t>h</a:t>
            </a:r>
            <a:r>
              <a:rPr lang="en-US">
                <a:effectLst/>
              </a:rPr>
              <a:t> versus √(s)</a:t>
            </a: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1657350" y="5432425"/>
            <a:ext cx="6435725" cy="1358900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Results: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r>
              <a:rPr lang="en-US">
                <a:solidFill>
                  <a:srgbClr val="FC0128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</a:t>
            </a:r>
            <a:r>
              <a:rPr lang="en-US" baseline="-250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/d</a:t>
            </a:r>
            <a:r>
              <a:rPr lang="en-US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h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well described by power law </a:t>
            </a:r>
            <a:r>
              <a:rPr lang="en-US" b="1">
                <a:solidFill>
                  <a:srgbClr val="FC0128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(√s)</a:t>
            </a:r>
            <a:r>
              <a:rPr lang="en-US" b="1" baseline="30000">
                <a:solidFill>
                  <a:srgbClr val="FC0128"/>
                </a:solidFill>
                <a:latin typeface="Arial" charset="0"/>
                <a:ea typeface="ＭＳ Ｐゴシック" charset="-128"/>
                <a:cs typeface="ＭＳ Ｐゴシック" charset="-128"/>
              </a:rPr>
              <a:t>0.2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Tx/>
              <a:buChar char="-"/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increase with energy significantly stronger in data than MC’s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Tx/>
              <a:buChar char="-"/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Alice &amp; CMS agree to within 1 </a:t>
            </a:r>
            <a:r>
              <a:rPr lang="en-US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s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(&lt; 3%)  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925513"/>
            <a:ext cx="4989513" cy="4448175"/>
            <a:chOff x="1" y="406"/>
            <a:chExt cx="3143" cy="2269"/>
          </a:xfrm>
        </p:grpSpPr>
        <p:pic>
          <p:nvPicPr>
            <p:cNvPr id="4200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1337" t="3618"/>
            <a:stretch>
              <a:fillRect/>
            </a:stretch>
          </p:blipFill>
          <p:spPr bwMode="auto">
            <a:xfrm>
              <a:off x="1" y="406"/>
              <a:ext cx="3143" cy="2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312" y="1267"/>
              <a:ext cx="1279" cy="1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NonSingleDiffractive</a:t>
              </a:r>
            </a:p>
          </p:txBody>
        </p:sp>
        <p:sp>
          <p:nvSpPr>
            <p:cNvPr id="158734" name="Text Box 14"/>
            <p:cNvSpPr txBox="1">
              <a:spLocks noChangeArrowheads="1"/>
            </p:cNvSpPr>
            <p:nvPr/>
          </p:nvSpPr>
          <p:spPr bwMode="auto">
            <a:xfrm>
              <a:off x="2240" y="1417"/>
              <a:ext cx="754" cy="1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all Inelastic</a:t>
              </a:r>
            </a:p>
          </p:txBody>
        </p:sp>
        <p:sp>
          <p:nvSpPr>
            <p:cNvPr id="158735" name="Line 15"/>
            <p:cNvSpPr>
              <a:spLocks noChangeShapeType="1"/>
            </p:cNvSpPr>
            <p:nvPr/>
          </p:nvSpPr>
          <p:spPr bwMode="auto">
            <a:xfrm flipV="1">
              <a:off x="1600" y="1209"/>
              <a:ext cx="434" cy="5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8736" name="Line 16"/>
            <p:cNvSpPr>
              <a:spLocks noChangeShapeType="1"/>
            </p:cNvSpPr>
            <p:nvPr/>
          </p:nvSpPr>
          <p:spPr bwMode="auto">
            <a:xfrm flipH="1" flipV="1">
              <a:off x="2062" y="1451"/>
              <a:ext cx="164" cy="49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8739" name="Text Box 19"/>
            <p:cNvSpPr txBox="1">
              <a:spLocks noChangeArrowheads="1"/>
            </p:cNvSpPr>
            <p:nvPr/>
          </p:nvSpPr>
          <p:spPr bwMode="auto">
            <a:xfrm>
              <a:off x="1523" y="515"/>
              <a:ext cx="1521" cy="1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Inelastic N</a:t>
              </a:r>
              <a:r>
                <a:rPr lang="en-US" sz="1600" baseline="-250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ch</a:t>
              </a:r>
              <a:r>
                <a:rPr lang="en-US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≥ 1 in |</a:t>
              </a:r>
              <a:r>
                <a:rPr lang="en-US" sz="1600">
                  <a:solidFill>
                    <a:srgbClr val="0000FF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h</a:t>
              </a:r>
              <a:r>
                <a:rPr lang="en-US" sz="1600">
                  <a:solidFill>
                    <a:srgbClr val="0000FF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|&lt;1</a:t>
              </a:r>
            </a:p>
          </p:txBody>
        </p:sp>
        <p:sp>
          <p:nvSpPr>
            <p:cNvPr id="158740" name="Line 20"/>
            <p:cNvSpPr>
              <a:spLocks noChangeShapeType="1"/>
            </p:cNvSpPr>
            <p:nvPr/>
          </p:nvSpPr>
          <p:spPr bwMode="auto">
            <a:xfrm>
              <a:off x="1948" y="725"/>
              <a:ext cx="434" cy="1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2009" name="TextBox 17"/>
            <p:cNvSpPr txBox="1">
              <a:spLocks noChangeArrowheads="1"/>
            </p:cNvSpPr>
            <p:nvPr/>
          </p:nvSpPr>
          <p:spPr bwMode="auto">
            <a:xfrm>
              <a:off x="946" y="2026"/>
              <a:ext cx="51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fits ~ </a:t>
              </a:r>
              <a:r>
                <a:rPr lang="en-GB" sz="1200" b="1" i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</a:t>
              </a:r>
              <a:r>
                <a:rPr lang="en-GB" sz="1200" b="1" baseline="300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0.1</a:t>
              </a:r>
            </a:p>
          </p:txBody>
        </p:sp>
      </p:grpSp>
      <p:sp>
        <p:nvSpPr>
          <p:cNvPr id="158742" name="Text Box 22"/>
          <p:cNvSpPr txBox="1">
            <a:spLocks noChangeArrowheads="1"/>
          </p:cNvSpPr>
          <p:nvPr/>
        </p:nvSpPr>
        <p:spPr bwMode="auto">
          <a:xfrm rot="-2084591">
            <a:off x="2827338" y="2968625"/>
            <a:ext cx="4070350" cy="954088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Good news for the Heavy Ion program:</a:t>
            </a:r>
          </a:p>
          <a:p>
            <a:pPr algn="ctr" eaLnBrk="0" hangingPunct="0">
              <a:defRPr/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More charged particles will create</a:t>
            </a:r>
          </a:p>
          <a:p>
            <a:pPr algn="ctr" eaLnBrk="0" hangingPunct="0">
              <a:defRPr/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a denser and hotter system !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3351213" y="1968500"/>
            <a:ext cx="1454150" cy="733425"/>
            <a:chOff x="2119" y="1047"/>
            <a:chExt cx="916" cy="462"/>
          </a:xfrm>
        </p:grpSpPr>
        <p:sp>
          <p:nvSpPr>
            <p:cNvPr id="158746" name="Text Box 26"/>
            <p:cNvSpPr txBox="1">
              <a:spLocks noChangeArrowheads="1"/>
            </p:cNvSpPr>
            <p:nvPr/>
          </p:nvSpPr>
          <p:spPr bwMode="auto">
            <a:xfrm>
              <a:off x="2438" y="1047"/>
              <a:ext cx="597" cy="46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 sz="2000" b="1">
                  <a:solidFill>
                    <a:srgbClr val="FF0066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ALICE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r>
                <a:rPr lang="en-US" sz="20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CMS</a:t>
              </a:r>
            </a:p>
          </p:txBody>
        </p:sp>
        <p:sp>
          <p:nvSpPr>
            <p:cNvPr id="158747" name="Line 27"/>
            <p:cNvSpPr>
              <a:spLocks noChangeShapeType="1"/>
            </p:cNvSpPr>
            <p:nvPr/>
          </p:nvSpPr>
          <p:spPr bwMode="auto">
            <a:xfrm flipH="1">
              <a:off x="2119" y="1159"/>
              <a:ext cx="349" cy="213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8748" name="Line 28"/>
            <p:cNvSpPr>
              <a:spLocks noChangeShapeType="1"/>
            </p:cNvSpPr>
            <p:nvPr/>
          </p:nvSpPr>
          <p:spPr bwMode="auto">
            <a:xfrm flipH="1">
              <a:off x="2127" y="1373"/>
              <a:ext cx="356" cy="4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58750" name="Text Box 30"/>
          <p:cNvSpPr txBox="1">
            <a:spLocks noChangeArrowheads="1"/>
          </p:cNvSpPr>
          <p:nvPr/>
        </p:nvSpPr>
        <p:spPr bwMode="auto">
          <a:xfrm>
            <a:off x="925513" y="644525"/>
            <a:ext cx="2028825" cy="3397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dN</a:t>
            </a:r>
            <a:r>
              <a:rPr lang="en-US" baseline="-250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/d</a:t>
            </a:r>
            <a:r>
              <a:rPr lang="en-US">
                <a:solidFill>
                  <a:srgbClr val="0000FF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h 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versus</a:t>
            </a:r>
            <a:r>
              <a:rPr lang="en-US">
                <a:solidFill>
                  <a:srgbClr val="0000FF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 </a:t>
            </a:r>
            <a:r>
              <a:rPr lang="en-US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√s</a:t>
            </a:r>
            <a:endParaRPr lang="en-US">
              <a:solidFill>
                <a:srgbClr val="0000FF"/>
              </a:solidFill>
              <a:latin typeface="Symbol" charset="2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5648325" y="3319463"/>
            <a:ext cx="2705100" cy="992187"/>
            <a:chOff x="3558" y="2091"/>
            <a:chExt cx="1704" cy="625"/>
          </a:xfrm>
        </p:grpSpPr>
        <p:graphicFrame>
          <p:nvGraphicFramePr>
            <p:cNvPr id="41986" name="Object 2"/>
            <p:cNvGraphicFramePr>
              <a:graphicFrameLocks noChangeAspect="1"/>
            </p:cNvGraphicFramePr>
            <p:nvPr/>
          </p:nvGraphicFramePr>
          <p:xfrm>
            <a:off x="3558" y="2396"/>
            <a:ext cx="485" cy="320"/>
          </p:xfrm>
          <a:graphic>
            <a:graphicData uri="http://schemas.openxmlformats.org/presentationml/2006/ole">
              <p:oleObj spid="_x0000_s254978" name="Equation" r:id="rId5" imgW="596880" imgH="393480" progId="Equation.3">
                <p:embed/>
              </p:oleObj>
            </a:graphicData>
          </a:graphic>
        </p:graphicFrame>
        <p:graphicFrame>
          <p:nvGraphicFramePr>
            <p:cNvPr id="41987" name="Object 3"/>
            <p:cNvGraphicFramePr>
              <a:graphicFrameLocks noChangeAspect="1"/>
            </p:cNvGraphicFramePr>
            <p:nvPr/>
          </p:nvGraphicFramePr>
          <p:xfrm>
            <a:off x="4461" y="2110"/>
            <a:ext cx="504" cy="340"/>
          </p:xfrm>
          <a:graphic>
            <a:graphicData uri="http://schemas.openxmlformats.org/presentationml/2006/ole">
              <p:oleObj spid="_x0000_s254979" name="Equation" r:id="rId6" imgW="583920" imgH="393480" progId="Equation.3">
                <p:embed/>
              </p:oleObj>
            </a:graphicData>
          </a:graphic>
        </p:graphicFrame>
        <p:sp>
          <p:nvSpPr>
            <p:cNvPr id="158754" name="Line 34"/>
            <p:cNvSpPr>
              <a:spLocks noChangeShapeType="1"/>
            </p:cNvSpPr>
            <p:nvPr/>
          </p:nvSpPr>
          <p:spPr bwMode="auto">
            <a:xfrm flipV="1">
              <a:off x="4964" y="2091"/>
              <a:ext cx="298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8755" name="Line 35"/>
            <p:cNvSpPr>
              <a:spLocks noChangeShapeType="1"/>
            </p:cNvSpPr>
            <p:nvPr/>
          </p:nvSpPr>
          <p:spPr bwMode="auto">
            <a:xfrm flipV="1">
              <a:off x="4047" y="2520"/>
              <a:ext cx="170" cy="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charset="2"/>
                <a:buNone/>
                <a:defRPr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4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12B91A9-6DA5-5147-BBFC-D56BA64FD438}" type="slidenum">
              <a:rPr lang="en-US"/>
              <a:pPr/>
              <a:t>22</a:t>
            </a:fld>
            <a:endParaRPr lang="en-US"/>
          </a:p>
        </p:txBody>
      </p:sp>
      <p:sp>
        <p:nvSpPr>
          <p:cNvPr id="46083" name="Title 1"/>
          <p:cNvSpPr>
            <a:spLocks noGrp="1"/>
          </p:cNvSpPr>
          <p:nvPr>
            <p:ph type="title" idx="4294967295"/>
          </p:nvPr>
        </p:nvSpPr>
        <p:spPr>
          <a:xfrm>
            <a:off x="2359025" y="47625"/>
            <a:ext cx="4591050" cy="585788"/>
          </a:xfrm>
          <a:noFill/>
        </p:spPr>
        <p:txBody>
          <a:bodyPr wrap="square" lIns="91440" tIns="45720" rIns="91440" bIns="45720"/>
          <a:lstStyle/>
          <a:p>
            <a:r>
              <a:rPr lang="en-GB">
                <a:effectLst/>
              </a:rPr>
              <a:t>MC Scoreboard</a:t>
            </a:r>
          </a:p>
        </p:txBody>
      </p:sp>
      <p:sp>
        <p:nvSpPr>
          <p:cNvPr id="46084" name="Slide Number Placeholder 5"/>
          <p:cNvSpPr txBox="1">
            <a:spLocks noGrp="1"/>
          </p:cNvSpPr>
          <p:nvPr/>
        </p:nvSpPr>
        <p:spPr bwMode="auto">
          <a:xfrm>
            <a:off x="7315200" y="655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335A0432-17E7-5C45-9EDB-6D34124C4947}" type="slidenum">
              <a:rPr lang="en-US" sz="1600">
                <a:solidFill>
                  <a:srgbClr val="FFFFFF"/>
                </a:solidFill>
                <a:latin typeface="Gill Sans" charset="0"/>
                <a:ea typeface="ＭＳ Ｐゴシック" charset="-128"/>
                <a:cs typeface="ＭＳ Ｐゴシック" charset="-128"/>
              </a:rPr>
              <a:pPr algn="r"/>
              <a:t>22</a:t>
            </a:fld>
            <a:endParaRPr lang="en-US" sz="1600">
              <a:solidFill>
                <a:srgbClr val="FFFFFF"/>
              </a:solidFill>
              <a:latin typeface="Gill San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6085" name="Rectangle 76"/>
          <p:cNvSpPr>
            <a:spLocks noChangeArrowheads="1"/>
          </p:cNvSpPr>
          <p:nvPr/>
        </p:nvSpPr>
        <p:spPr bwMode="auto">
          <a:xfrm>
            <a:off x="7258050" y="1087438"/>
            <a:ext cx="16462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66CCFF"/>
              </a:buClr>
              <a:buFont typeface="Wingdings" charset="2"/>
              <a:buChar char="§"/>
            </a:pPr>
            <a:r>
              <a:rPr lang="en-US" sz="2000" b="1">
                <a:solidFill>
                  <a:srgbClr val="000000"/>
                </a:solidFill>
                <a:latin typeface="Abadi MT Condensed Light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MC &lt;&lt; data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MC &gt;&gt; data</a:t>
            </a:r>
          </a:p>
          <a:p>
            <a:pPr>
              <a:buClr>
                <a:srgbClr val="80FF00"/>
              </a:buClr>
              <a:buFont typeface="Wingdings" charset="2"/>
              <a:buChar char="§"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MC ≈ data</a:t>
            </a:r>
          </a:p>
        </p:txBody>
      </p:sp>
      <p:graphicFrame>
        <p:nvGraphicFramePr>
          <p:cNvPr id="167042" name="Group 130"/>
          <p:cNvGraphicFramePr>
            <a:graphicFrameLocks noGrp="1"/>
          </p:cNvGraphicFramePr>
          <p:nvPr/>
        </p:nvGraphicFramePr>
        <p:xfrm>
          <a:off x="469900" y="925513"/>
          <a:ext cx="6815456" cy="2133601"/>
        </p:xfrm>
        <a:graphic>
          <a:graphicData uri="http://schemas.openxmlformats.org/drawingml/2006/table">
            <a:tbl>
              <a:tblPr/>
              <a:tblGrid>
                <a:gridCol w="1271588"/>
                <a:gridCol w="1098550"/>
                <a:gridCol w="208280"/>
                <a:gridCol w="1192213"/>
                <a:gridCol w="382587"/>
                <a:gridCol w="1147763"/>
                <a:gridCol w="381000"/>
                <a:gridCol w="1133475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MC/TUNE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D6T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Perugia0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CSC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PHOJET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dN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/d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2"/>
                          <a:ea typeface="Osaka" charset="-128"/>
                          <a:cs typeface="Osaka" charset="-128"/>
                          <a:sym typeface="Symbol" charset="2"/>
                        </a:rPr>
                        <a:t>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-17%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+3%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t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p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p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&lt;p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t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7043" name="Group 131"/>
          <p:cNvGraphicFramePr>
            <a:graphicFrameLocks noGrp="1"/>
          </p:cNvGraphicFramePr>
          <p:nvPr/>
        </p:nvGraphicFramePr>
        <p:xfrm>
          <a:off x="458788" y="3168650"/>
          <a:ext cx="6789737" cy="731520"/>
        </p:xfrm>
        <a:graphic>
          <a:graphicData uri="http://schemas.openxmlformats.org/drawingml/2006/table">
            <a:tbl>
              <a:tblPr/>
              <a:tblGrid>
                <a:gridCol w="1219200"/>
                <a:gridCol w="381000"/>
                <a:gridCol w="914400"/>
                <a:gridCol w="381000"/>
                <a:gridCol w="838200"/>
                <a:gridCol w="1524000"/>
                <a:gridCol w="1531937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2"/>
                          <a:ea typeface="Osaka" charset="-128"/>
                          <a:cs typeface="Osaka" charset="-128"/>
                          <a:sym typeface="Symbol" charset="2"/>
                        </a:rPr>
                        <a:t>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  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 &gt;20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&gt;15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7044" name="Group 132"/>
          <p:cNvGraphicFramePr>
            <a:graphicFrameLocks noGrp="1"/>
          </p:cNvGraphicFramePr>
          <p:nvPr/>
        </p:nvGraphicFramePr>
        <p:xfrm>
          <a:off x="469900" y="4046538"/>
          <a:ext cx="6800850" cy="802323"/>
        </p:xfrm>
        <a:graphic>
          <a:graphicData uri="http://schemas.openxmlformats.org/drawingml/2006/table">
            <a:tbl>
              <a:tblPr/>
              <a:tblGrid>
                <a:gridCol w="1219200"/>
                <a:gridCol w="1295400"/>
                <a:gridCol w="1219200"/>
                <a:gridCol w="1524000"/>
                <a:gridCol w="1543050"/>
              </a:tblGrid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2"/>
                          <a:ea typeface="Osaka" charset="-128"/>
                          <a:cs typeface="Osaka" charset="-128"/>
                          <a:sym typeface="Symbol" charset="2"/>
                        </a:rPr>
                        <a:t>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-24%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-17%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N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  N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badi MT Condensed Light" charset="0"/>
                          <a:ea typeface="Osaka" charset="-128"/>
                          <a:cs typeface="Osaka" charset="-128"/>
                        </a:rPr>
                        <a:t> &gt;30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4488" algn="l"/>
                        </a:tabLst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badi MT Condensed Light" charset="0"/>
                        <a:ea typeface="Osaka" charset="-128"/>
                        <a:cs typeface="Osaka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46175" name="TextBox 12"/>
          <p:cNvSpPr txBox="1">
            <a:spLocks noChangeArrowheads="1"/>
          </p:cNvSpPr>
          <p:nvPr/>
        </p:nvSpPr>
        <p:spPr bwMode="auto">
          <a:xfrm rot="-5400000">
            <a:off x="-340518" y="1831181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0.9 TeV</a:t>
            </a:r>
          </a:p>
        </p:txBody>
      </p:sp>
      <p:sp>
        <p:nvSpPr>
          <p:cNvPr id="46176" name="TextBox 13"/>
          <p:cNvSpPr txBox="1">
            <a:spLocks noChangeArrowheads="1"/>
          </p:cNvSpPr>
          <p:nvPr/>
        </p:nvSpPr>
        <p:spPr bwMode="auto">
          <a:xfrm rot="-5400000">
            <a:off x="-404018" y="3455193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2.36 TeV</a:t>
            </a:r>
          </a:p>
        </p:txBody>
      </p:sp>
      <p:sp>
        <p:nvSpPr>
          <p:cNvPr id="46177" name="TextBox 14"/>
          <p:cNvSpPr txBox="1">
            <a:spLocks noChangeArrowheads="1"/>
          </p:cNvSpPr>
          <p:nvPr/>
        </p:nvSpPr>
        <p:spPr bwMode="auto">
          <a:xfrm rot="-5400000">
            <a:off x="-213518" y="4321968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7 TeV</a:t>
            </a:r>
          </a:p>
        </p:txBody>
      </p:sp>
      <p:sp>
        <p:nvSpPr>
          <p:cNvPr id="167024" name="Rectangle 112"/>
          <p:cNvSpPr>
            <a:spLocks noChangeArrowheads="1"/>
          </p:cNvSpPr>
          <p:nvPr/>
        </p:nvSpPr>
        <p:spPr bwMode="auto">
          <a:xfrm>
            <a:off x="4210050" y="3521075"/>
            <a:ext cx="327025" cy="384175"/>
          </a:xfrm>
          <a:prstGeom prst="rect">
            <a:avLst/>
          </a:prstGeom>
          <a:solidFill>
            <a:srgbClr val="66C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endParaRPr lang="en-GB" sz="1600">
              <a:solidFill>
                <a:srgbClr val="0000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7025" name="Rectangle 113"/>
          <p:cNvSpPr>
            <a:spLocks noChangeArrowheads="1"/>
          </p:cNvSpPr>
          <p:nvPr/>
        </p:nvSpPr>
        <p:spPr bwMode="auto">
          <a:xfrm>
            <a:off x="4198938" y="4400550"/>
            <a:ext cx="327025" cy="428625"/>
          </a:xfrm>
          <a:prstGeom prst="rect">
            <a:avLst/>
          </a:prstGeom>
          <a:solidFill>
            <a:srgbClr val="66C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endParaRPr lang="en-GB" sz="1600">
              <a:solidFill>
                <a:srgbClr val="0000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7026" name="Rectangle 114"/>
          <p:cNvSpPr>
            <a:spLocks noChangeArrowheads="1"/>
          </p:cNvSpPr>
          <p:nvPr/>
        </p:nvSpPr>
        <p:spPr bwMode="auto">
          <a:xfrm>
            <a:off x="5746750" y="2632075"/>
            <a:ext cx="327025" cy="428625"/>
          </a:xfrm>
          <a:prstGeom prst="rect">
            <a:avLst/>
          </a:prstGeom>
          <a:solidFill>
            <a:srgbClr val="FF0066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endParaRPr lang="en-GB" sz="1600">
              <a:solidFill>
                <a:srgbClr val="0000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7027" name="Rectangle 115"/>
          <p:cNvSpPr>
            <a:spLocks noChangeArrowheads="1"/>
          </p:cNvSpPr>
          <p:nvPr/>
        </p:nvSpPr>
        <p:spPr bwMode="auto">
          <a:xfrm>
            <a:off x="5715000" y="3535363"/>
            <a:ext cx="327025" cy="384175"/>
          </a:xfrm>
          <a:prstGeom prst="rect">
            <a:avLst/>
          </a:prstGeom>
          <a:solidFill>
            <a:srgbClr val="FF0066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endParaRPr lang="en-GB" sz="1600">
              <a:solidFill>
                <a:srgbClr val="0000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7035" name="Text Box 123"/>
          <p:cNvSpPr txBox="1">
            <a:spLocks noChangeArrowheads="1"/>
          </p:cNvSpPr>
          <p:nvPr/>
        </p:nvSpPr>
        <p:spPr bwMode="auto">
          <a:xfrm>
            <a:off x="247650" y="5203825"/>
            <a:ext cx="8401050" cy="1358900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charset="2"/>
              <a:buNone/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Conclusion: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Tx/>
              <a:buChar char="-"/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>
                <a:solidFill>
                  <a:srgbClr val="FF0066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none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of the tested MC’s (adjusted at lower energy) </a:t>
            </a:r>
            <a:r>
              <a:rPr lang="en-US">
                <a:solidFill>
                  <a:srgbClr val="FF0066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does really well</a:t>
            </a:r>
            <a:endParaRPr lang="en-US" baseline="-25000">
              <a:solidFill>
                <a:srgbClr val="FF0066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Tx/>
              <a:buChar char="-"/>
              <a:defRPr/>
            </a:pPr>
            <a:r>
              <a:rPr lang="en-US" baseline="-250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tuning one or two results is easy, </a:t>
            </a:r>
            <a:r>
              <a:rPr lang="en-US">
                <a:solidFill>
                  <a:srgbClr val="FF0066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getting everything right will require more effort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(and may, with some luck, actually teach us something on soft QCD rather than only turning knobs)</a:t>
            </a:r>
          </a:p>
        </p:txBody>
      </p:sp>
      <p:sp>
        <p:nvSpPr>
          <p:cNvPr id="167036" name="Text Box 124"/>
          <p:cNvSpPr txBox="1">
            <a:spLocks noChangeArrowheads="1"/>
          </p:cNvSpPr>
          <p:nvPr/>
        </p:nvSpPr>
        <p:spPr bwMode="auto">
          <a:xfrm rot="-2198516">
            <a:off x="3443288" y="2616200"/>
            <a:ext cx="2063750" cy="557213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sz="2800" b="1">
                <a:solidFill>
                  <a:srgbClr val="FF0066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Stay tuned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7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7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7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035" grpId="0" animBg="1"/>
      <p:bldP spid="1670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Entering uncharted territories…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First signs of new phenomena?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FD50-4641-4705-A70E-EC5981110B96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7" name="Picture 6" descr="1007216_01-A4-at-144-dp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716977"/>
            <a:ext cx="9144000" cy="5141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0819E-7 1.8805E-6 L 4.40819E-7 -0.16674 " pathEditMode="relative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“The ridge” in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990600"/>
            <a:ext cx="6934200" cy="5618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0" y="0"/>
            <a:ext cx="9205913" cy="6858000"/>
            <a:chOff x="0" y="0"/>
            <a:chExt cx="9206301" cy="6858000"/>
          </a:xfrm>
        </p:grpSpPr>
        <p:sp>
          <p:nvSpPr>
            <p:cNvPr id="6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9144385" cy="6858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GB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59400" name="Picture 19" descr="mt.png"/>
            <p:cNvPicPr preferRelativeResize="0"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54480" y="4617148"/>
              <a:ext cx="3017520" cy="2164652"/>
            </a:xfrm>
            <a:prstGeom prst="rect">
              <a:avLst/>
            </a:prstGeom>
            <a:noFill/>
            <a:ln w="38100">
              <a:solidFill>
                <a:srgbClr val="999900"/>
              </a:solidFill>
              <a:round/>
              <a:headEnd/>
              <a:tailEnd/>
            </a:ln>
          </p:spPr>
        </p:pic>
        <p:pic>
          <p:nvPicPr>
            <p:cNvPr id="59401" name="Picture 18" descr="angle.png"/>
            <p:cNvPicPr preferRelativeResize="0"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41648" y="304800"/>
              <a:ext cx="3097987" cy="2222375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pic>
        <p:pic>
          <p:nvPicPr>
            <p:cNvPr id="59402" name="Picture 5" descr="mct.png"/>
            <p:cNvPicPr preferRelativeResize="0"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200" y="2362200"/>
              <a:ext cx="2743200" cy="196786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90"/>
              </a:solidFill>
              <a:round/>
              <a:headEnd/>
              <a:tailEnd/>
            </a:ln>
          </p:spPr>
        </p:pic>
        <p:pic>
          <p:nvPicPr>
            <p:cNvPr id="59403" name="Picture 11" descr="eta-ratio.png"/>
            <p:cNvPicPr preferRelativeResize="0"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62200" y="2362200"/>
              <a:ext cx="2566401" cy="2444191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</p:spPr>
        </p:pic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3527681" y="4942370"/>
              <a:ext cx="5540119" cy="1839430"/>
              <a:chOff x="3527681" y="4942370"/>
              <a:chExt cx="5540119" cy="1839430"/>
            </a:xfrm>
          </p:grpSpPr>
          <p:pic>
            <p:nvPicPr>
              <p:cNvPr id="59411" name="Picture 7" descr="stop.png"/>
              <p:cNvPicPr preferRelativeResize="0"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324790" y="4942370"/>
                <a:ext cx="2743010" cy="1839430"/>
              </a:xfrm>
              <a:prstGeom prst="rect">
                <a:avLst/>
              </a:prstGeom>
              <a:noFill/>
              <a:ln w="38100">
                <a:solidFill>
                  <a:srgbClr val="336633"/>
                </a:solidFill>
                <a:round/>
                <a:headEnd/>
                <a:tailEnd/>
              </a:ln>
            </p:spPr>
          </p:pic>
          <p:pic>
            <p:nvPicPr>
              <p:cNvPr id="59412" name="Picture 13" descr="jets.png"/>
              <p:cNvPicPr preferRelativeResize="0"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527681" y="4957572"/>
                <a:ext cx="2720340" cy="1824228"/>
              </a:xfrm>
              <a:prstGeom prst="rect">
                <a:avLst/>
              </a:prstGeom>
              <a:noFill/>
              <a:ln w="38100">
                <a:solidFill>
                  <a:srgbClr val="336633"/>
                </a:solidFill>
                <a:round/>
                <a:headEnd/>
                <a:tailEnd/>
              </a:ln>
            </p:spPr>
          </p:pic>
          <p:sp>
            <p:nvSpPr>
              <p:cNvPr id="20" name="TextBox 8"/>
              <p:cNvSpPr txBox="1">
                <a:spLocks noChangeArrowheads="1"/>
              </p:cNvSpPr>
              <p:nvPr/>
            </p:nvSpPr>
            <p:spPr bwMode="auto">
              <a:xfrm>
                <a:off x="5105615" y="5602288"/>
                <a:ext cx="2319436" cy="6000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100">
                    <a:solidFill>
                      <a:srgbClr val="000000"/>
                    </a:solidFill>
                    <a:latin typeface="Comic Sans MS" charset="0"/>
                    <a:ea typeface="ＭＳ Ｐゴシック" pitchFamily="-112" charset="-128"/>
                    <a:cs typeface="ＭＳ Ｐゴシック" pitchFamily="-112" charset="-128"/>
                  </a:rPr>
                  <a:t>Backgrounds to gluino R-hadrons </a:t>
                </a:r>
              </a:p>
              <a:p>
                <a:pPr eaLnBrk="0" hangingPunct="0"/>
                <a:r>
                  <a:rPr lang="en-US" sz="1100">
                    <a:solidFill>
                      <a:srgbClr val="000000"/>
                    </a:solidFill>
                    <a:latin typeface="Comic Sans MS" charset="0"/>
                    <a:ea typeface="ＭＳ Ｐゴシック" pitchFamily="-112" charset="-128"/>
                    <a:cs typeface="ＭＳ Ｐゴシック" pitchFamily="-112" charset="-128"/>
                  </a:rPr>
                  <a:t>decaying in the calorimeters</a:t>
                </a:r>
              </a:p>
              <a:p>
                <a:pPr eaLnBrk="0" hangingPunct="0"/>
                <a:r>
                  <a:rPr lang="en-US" sz="1100">
                    <a:solidFill>
                      <a:srgbClr val="000000"/>
                    </a:solidFill>
                    <a:latin typeface="Comic Sans MS" charset="0"/>
                    <a:ea typeface="ＭＳ Ｐゴシック" pitchFamily="-112" charset="-128"/>
                    <a:cs typeface="ＭＳ Ｐゴシック" pitchFamily="-112" charset="-128"/>
                  </a:rPr>
                  <a:t>out-of-time of collisions</a:t>
                </a:r>
              </a:p>
            </p:txBody>
          </p:sp>
        </p:grpSp>
        <p:pic>
          <p:nvPicPr>
            <p:cNvPr id="59405" name="Picture 15" descr="chi.png"/>
            <p:cNvPicPr preferRelativeResize="0"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7912" y="76200"/>
              <a:ext cx="2380488" cy="2263140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</p:spPr>
        </p:pic>
        <p:pic>
          <p:nvPicPr>
            <p:cNvPr id="59406" name="Picture 14" descr="susy1.png"/>
            <p:cNvPicPr preferRelativeResize="0"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86000" y="22955"/>
              <a:ext cx="3154630" cy="2263045"/>
            </a:xfrm>
            <a:prstGeom prst="rect">
              <a:avLst/>
            </a:prstGeom>
            <a:noFill/>
            <a:ln w="38100">
              <a:solidFill>
                <a:srgbClr val="999900"/>
              </a:solidFill>
              <a:round/>
              <a:headEnd/>
              <a:tailEnd/>
            </a:ln>
          </p:spPr>
        </p:pic>
        <p:pic>
          <p:nvPicPr>
            <p:cNvPr id="59407" name="Picture 17" descr="pippo.png"/>
            <p:cNvPicPr preferRelativeResize="0"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791200" y="2438400"/>
              <a:ext cx="3344416" cy="2399156"/>
            </a:xfrm>
            <a:prstGeom prst="rect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</p:spPr>
        </p:pic>
        <p:pic>
          <p:nvPicPr>
            <p:cNvPr id="59408" name="Picture 6" descr="dilep.png"/>
            <p:cNvPicPr preferRelativeResize="0"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19800" y="0"/>
              <a:ext cx="3186501" cy="2165272"/>
            </a:xfrm>
            <a:prstGeom prst="rect">
              <a:avLst/>
            </a:prstGeom>
            <a:noFill/>
            <a:ln w="38100">
              <a:solidFill>
                <a:srgbClr val="FF3366"/>
              </a:solidFill>
              <a:round/>
              <a:headEnd/>
              <a:tailEnd/>
            </a:ln>
          </p:spPr>
        </p:pic>
        <p:pic>
          <p:nvPicPr>
            <p:cNvPr id="59409" name="Picture 10" descr="chi.png"/>
            <p:cNvPicPr preferRelativeResize="0"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4389120"/>
              <a:ext cx="2596896" cy="2468880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</p:spPr>
        </p:pic>
        <p:pic>
          <p:nvPicPr>
            <p:cNvPr id="59410" name="Picture 21" descr="eta.png"/>
            <p:cNvPicPr preferRelativeResize="0"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72000" y="2438400"/>
              <a:ext cx="2495112" cy="2376297"/>
            </a:xfrm>
            <a:prstGeom prst="rect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</p:spPr>
        </p:pic>
      </p:grp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08E96DA-96AA-0042-AF2C-3EC3E21694F2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228600" y="2652713"/>
            <a:ext cx="8891588" cy="1462087"/>
          </a:xfrm>
          <a:prstGeom prst="rect">
            <a:avLst/>
          </a:pr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7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Present goals: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7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understand backgrounds by comparing MC to data for key search-sensitive </a:t>
            </a:r>
          </a:p>
          <a:p>
            <a:pPr eaLnBrk="0" hangingPunct="0"/>
            <a:r>
              <a:rPr lang="en-US" sz="17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   distributions  ( complementary studies to Standard Model analyses)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7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</a:t>
            </a:r>
            <a:r>
              <a:rPr lang="en-US" sz="19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started to set competitive limits with Tevatron   two results shown here</a:t>
            </a:r>
          </a:p>
          <a:p>
            <a:pPr eaLnBrk="0" hangingPunct="0">
              <a:buClr>
                <a:srgbClr val="FFFFFF"/>
              </a:buClr>
              <a:buFont typeface="Wingdings" charset="2"/>
              <a:buChar char="q"/>
            </a:pPr>
            <a:r>
              <a:rPr lang="en-US" sz="19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be prepared for discoveries when enough data available </a:t>
            </a:r>
          </a:p>
        </p:txBody>
      </p:sp>
      <p:sp>
        <p:nvSpPr>
          <p:cNvPr id="59397" name="TextBox 10"/>
          <p:cNvSpPr txBox="1">
            <a:spLocks noChangeArrowheads="1"/>
          </p:cNvSpPr>
          <p:nvPr/>
        </p:nvSpPr>
        <p:spPr bwMode="auto">
          <a:xfrm>
            <a:off x="862013" y="681038"/>
            <a:ext cx="5614987" cy="538162"/>
          </a:xfrm>
          <a:prstGeom prst="rect">
            <a:avLst/>
          </a:pr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9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First searches for New Physics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38200" y="4572000"/>
            <a:ext cx="6853238" cy="15700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Typically: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few pb</a:t>
            </a:r>
            <a:r>
              <a:rPr lang="en-US" sz="1600" baseline="30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</a:t>
            </a: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: start to compete with Tevatron sensitivity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O (100 pb</a:t>
            </a:r>
            <a:r>
              <a:rPr lang="en-US" sz="1600" baseline="30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 </a:t>
            </a: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): discovery (5</a:t>
            </a:r>
            <a:r>
              <a:rPr lang="en-US" sz="1600" smtClean="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σ</a:t>
            </a: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 potential (just) beyond Tevatron limits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~ 1 fb</a:t>
            </a:r>
            <a:r>
              <a:rPr lang="en-US" sz="1600" baseline="30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</a:t>
            </a: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: discovery potential extends into new territory, e.g.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                W’ up to m~ 2 TeV  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                SUSY up to m (squarks, gluinos) ~ 750 GeV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"/>
          <p:cNvSpPr>
            <a:spLocks noChangeArrowheads="1"/>
          </p:cNvSpPr>
          <p:nvPr/>
        </p:nvSpPr>
        <p:spPr bwMode="auto">
          <a:xfrm>
            <a:off x="328613" y="2333625"/>
            <a:ext cx="8129587" cy="399097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GB" sz="1600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60419" name="Picture 19" descr="q2.png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362200"/>
            <a:ext cx="3821113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12381E-3795-2D43-B64E-E9A88C081A9A}" type="slidenum">
              <a:rPr lang="en-US" smtClean="0">
                <a:solidFill>
                  <a:srgbClr val="000000"/>
                </a:solidFill>
              </a:rPr>
              <a:pPr/>
              <a:t>27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0421" name="TextBox 7"/>
          <p:cNvSpPr txBox="1">
            <a:spLocks noChangeArrowheads="1"/>
          </p:cNvSpPr>
          <p:nvPr/>
        </p:nvSpPr>
        <p:spPr bwMode="auto">
          <a:xfrm>
            <a:off x="76200" y="71438"/>
            <a:ext cx="5316538" cy="446087"/>
          </a:xfrm>
          <a:prstGeom prst="rect">
            <a:avLst/>
          </a:prstGeom>
          <a:solidFill>
            <a:srgbClr val="00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3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Searches for excited quarks:  q*</a:t>
            </a:r>
            <a:r>
              <a:rPr lang="en-US" sz="23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 jj</a:t>
            </a:r>
            <a:endParaRPr lang="en-US" sz="2300" smtClean="0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0422" name="TextBox 13"/>
          <p:cNvSpPr txBox="1">
            <a:spLocks noChangeArrowheads="1"/>
          </p:cNvSpPr>
          <p:nvPr/>
        </p:nvSpPr>
        <p:spPr bwMode="auto">
          <a:xfrm>
            <a:off x="125413" y="533400"/>
            <a:ext cx="650398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Look for di-jet resonance in the measured M(jj) distribution</a:t>
            </a:r>
          </a:p>
          <a:p>
            <a:pPr eaLnBrk="0" hangingPunct="0"/>
            <a:r>
              <a:rPr lang="en-US" sz="15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 s</a:t>
            </a: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pectrum compatible with a smooth monotonic function </a:t>
            </a: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 no bumps</a:t>
            </a:r>
          </a:p>
        </p:txBody>
      </p:sp>
      <p:sp>
        <p:nvSpPr>
          <p:cNvPr id="60423" name="TextBox 22"/>
          <p:cNvSpPr txBox="1">
            <a:spLocks noChangeArrowheads="1"/>
          </p:cNvSpPr>
          <p:nvPr/>
        </p:nvSpPr>
        <p:spPr bwMode="auto">
          <a:xfrm>
            <a:off x="152400" y="1143000"/>
            <a:ext cx="7340600" cy="1092200"/>
          </a:xfrm>
          <a:prstGeom prst="rect">
            <a:avLst/>
          </a:prstGeom>
          <a:solidFill>
            <a:srgbClr val="00009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6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August 2010: with 315 nb</a:t>
            </a:r>
            <a:r>
              <a:rPr lang="en-US" sz="1600" baseline="300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 </a:t>
            </a:r>
            <a:r>
              <a:rPr lang="en-US" sz="16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: 0.4 &lt; M (q*) &lt; 1.26 TeV excluded at 95% C.L</a:t>
            </a:r>
            <a:r>
              <a:rPr lang="en-US" sz="16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. </a:t>
            </a:r>
          </a:p>
          <a:p>
            <a:pPr eaLnBrk="0" hangingPunct="0"/>
            <a:r>
              <a:rPr lang="en-US" sz="16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    beyond the Tevatron for the first time </a:t>
            </a:r>
          </a:p>
          <a:p>
            <a:pPr eaLnBrk="0" hangingPunct="0"/>
            <a:r>
              <a:rPr lang="en-US" sz="16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  <a:sym typeface="Wingdings" charset="2"/>
              </a:rPr>
              <a:t>     accepted for publication in Phys. Rev. Lett.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FFFFFF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7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Today: with 3.1 pb</a:t>
            </a:r>
            <a:r>
              <a:rPr lang="en-US" sz="1700" baseline="300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-1:</a:t>
            </a:r>
            <a:r>
              <a:rPr lang="en-US" sz="17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 limit extended to ~ 1.5 TeV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76200"/>
            <a:ext cx="2921000" cy="492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Latest published limit: CDF (1 fb</a:t>
            </a:r>
            <a:r>
              <a:rPr lang="en-US" sz="1300" baseline="300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</a:t>
            </a:r>
            <a:r>
              <a:rPr lang="en-US" sz="13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): </a:t>
            </a:r>
          </a:p>
          <a:p>
            <a:pPr eaLnBrk="0" hangingPunct="0"/>
            <a:r>
              <a:rPr lang="en-US" sz="13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260 &lt; M (q*) &lt; 870 GeV</a:t>
            </a:r>
          </a:p>
        </p:txBody>
      </p:sp>
      <p:sp>
        <p:nvSpPr>
          <p:cNvPr id="60425" name="TextBox 14"/>
          <p:cNvSpPr txBox="1">
            <a:spLocks noChangeArrowheads="1"/>
          </p:cNvSpPr>
          <p:nvPr/>
        </p:nvSpPr>
        <p:spPr bwMode="auto">
          <a:xfrm>
            <a:off x="184150" y="6019800"/>
            <a:ext cx="7969250" cy="769938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p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(j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1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, j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2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 &gt; 150, 30 GeV, |</a:t>
            </a:r>
            <a:r>
              <a:rPr lang="en-US" sz="1400" smtClean="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η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|&lt;2.5, |</a:t>
            </a:r>
            <a:r>
              <a:rPr lang="en-US" sz="1400" smtClean="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η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1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</a:t>
            </a:r>
            <a:r>
              <a:rPr lang="en-US" sz="1400" smtClean="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η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2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|&lt;1.3,  m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jj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&gt; 350 GeV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Experimental systematic uncertainties (luminosity, jet E-scale, background fit, …) included 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Impact of theoretical uncertainties (PDF, scale): &lt; 100 GeV </a:t>
            </a:r>
            <a:r>
              <a:rPr lang="en-US" sz="1400" smtClean="0">
                <a:solidFill>
                  <a:srgbClr val="CC00CC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pic>
        <p:nvPicPr>
          <p:cNvPr id="60426" name="Picture 18" descr="q1.png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2438400"/>
            <a:ext cx="3644900" cy="3497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0427" name="TextBox 20"/>
          <p:cNvSpPr txBox="1">
            <a:spLocks noChangeArrowheads="1"/>
          </p:cNvSpPr>
          <p:nvPr/>
        </p:nvSpPr>
        <p:spPr bwMode="auto">
          <a:xfrm>
            <a:off x="2819400" y="2438400"/>
            <a:ext cx="925513" cy="5842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internal</a:t>
            </a:r>
          </a:p>
        </p:txBody>
      </p:sp>
      <p:cxnSp>
        <p:nvCxnSpPr>
          <p:cNvPr id="60428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6749257" y="5076031"/>
            <a:ext cx="457200" cy="15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0429" name="TextBox 16"/>
          <p:cNvSpPr txBox="1">
            <a:spLocks noChangeArrowheads="1"/>
          </p:cNvSpPr>
          <p:nvPr/>
        </p:nvSpPr>
        <p:spPr bwMode="auto">
          <a:xfrm>
            <a:off x="6623050" y="5159375"/>
            <a:ext cx="920750" cy="307975"/>
          </a:xfrm>
          <a:prstGeom prst="rect">
            <a:avLst/>
          </a:prstGeom>
          <a:solidFill>
            <a:srgbClr val="00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1.53 TeV</a:t>
            </a:r>
          </a:p>
        </p:txBody>
      </p:sp>
      <p:sp>
        <p:nvSpPr>
          <p:cNvPr id="60430" name="TextBox 20"/>
          <p:cNvSpPr txBox="1">
            <a:spLocks noChangeArrowheads="1"/>
          </p:cNvSpPr>
          <p:nvPr/>
        </p:nvSpPr>
        <p:spPr bwMode="auto">
          <a:xfrm>
            <a:off x="6858000" y="2438400"/>
            <a:ext cx="925513" cy="5842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internal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F1AD3F-0738-8144-A96F-737C56552D02}" type="slidenum">
              <a:rPr lang="en-US" smtClean="0">
                <a:solidFill>
                  <a:srgbClr val="000000"/>
                </a:solidFill>
              </a:rPr>
              <a:pPr/>
              <a:t>28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44" name="TextBox 7"/>
          <p:cNvSpPr txBox="1">
            <a:spLocks noChangeArrowheads="1"/>
          </p:cNvSpPr>
          <p:nvPr/>
        </p:nvSpPr>
        <p:spPr bwMode="auto">
          <a:xfrm>
            <a:off x="76200" y="71438"/>
            <a:ext cx="5726113" cy="446087"/>
          </a:xfrm>
          <a:prstGeom prst="rect">
            <a:avLst/>
          </a:prstGeom>
          <a:solidFill>
            <a:srgbClr val="00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3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Searches for quark contact interactions</a:t>
            </a:r>
          </a:p>
        </p:txBody>
      </p:sp>
      <p:sp>
        <p:nvSpPr>
          <p:cNvPr id="61445" name="TextBox 13"/>
          <p:cNvSpPr txBox="1">
            <a:spLocks noChangeArrowheads="1"/>
          </p:cNvSpPr>
          <p:nvPr/>
        </p:nvSpPr>
        <p:spPr bwMode="auto">
          <a:xfrm>
            <a:off x="152400" y="576263"/>
            <a:ext cx="5984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Look for deviations from QCD in dijet angular distributions</a:t>
            </a:r>
            <a:endParaRPr lang="en-US" sz="1500" smtClean="0">
              <a:solidFill>
                <a:srgbClr val="000000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  <a:sym typeface="Wingdings" charset="2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04800" y="990600"/>
            <a:ext cx="7239000" cy="685800"/>
            <a:chOff x="304800" y="1066800"/>
            <a:chExt cx="7239000" cy="68580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304800" y="1066800"/>
              <a:ext cx="7239000" cy="685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GB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aphicFrame>
          <p:nvGraphicFramePr>
            <p:cNvPr id="61442" name="Object 2"/>
            <p:cNvGraphicFramePr>
              <a:graphicFrameLocks noChangeAspect="1"/>
            </p:cNvGraphicFramePr>
            <p:nvPr/>
          </p:nvGraphicFramePr>
          <p:xfrm>
            <a:off x="468312" y="1195387"/>
            <a:ext cx="2732088" cy="481013"/>
          </p:xfrm>
          <a:graphic>
            <a:graphicData uri="http://schemas.openxmlformats.org/presentationml/2006/ole">
              <p:oleObj spid="_x0000_s265218" name="Equation" r:id="rId3" imgW="2095500" imgH="368300" progId="Equation.3">
                <p:embed/>
              </p:oleObj>
            </a:graphicData>
          </a:graphic>
        </p:graphicFrame>
        <p:sp>
          <p:nvSpPr>
            <p:cNvPr id="61457" name="TextBox 16"/>
            <p:cNvSpPr txBox="1">
              <a:spLocks noChangeArrowheads="1"/>
            </p:cNvSpPr>
            <p:nvPr/>
          </p:nvSpPr>
          <p:spPr bwMode="auto">
            <a:xfrm>
              <a:off x="3403122" y="1261646"/>
              <a:ext cx="3607278" cy="338554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Lucida Grande" charset="0"/>
                  <a:ea typeface="Lucida Grande" charset="0"/>
                  <a:cs typeface="Lucida Grande" charset="0"/>
                </a:rPr>
                <a:t>ϑ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* = polar angle of the dijet system</a:t>
              </a:r>
            </a:p>
          </p:txBody>
        </p:sp>
      </p:grpSp>
      <p:sp>
        <p:nvSpPr>
          <p:cNvPr id="61447" name="TextBox 17"/>
          <p:cNvSpPr txBox="1">
            <a:spLocks noChangeArrowheads="1"/>
          </p:cNvSpPr>
          <p:nvPr/>
        </p:nvSpPr>
        <p:spPr bwMode="auto">
          <a:xfrm>
            <a:off x="228600" y="1828800"/>
            <a:ext cx="7353300" cy="830263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Clr>
                <a:srgbClr val="FFFF00"/>
              </a:buClr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6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QCD: </a:t>
            </a:r>
            <a:r>
              <a:rPr lang="en-US" sz="1600" smtClean="0">
                <a:solidFill>
                  <a:srgbClr val="FFFF00"/>
                </a:solidFill>
                <a:latin typeface="Lucida Grande" charset="0"/>
                <a:ea typeface="Lucida Grande" charset="0"/>
                <a:cs typeface="Lucida Grande" charset="0"/>
              </a:rPr>
              <a:t>χ</a:t>
            </a:r>
            <a:r>
              <a:rPr lang="en-US" sz="1600" smtClean="0">
                <a:solidFill>
                  <a:srgbClr val="FFFF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distribution ~ flat</a:t>
            </a:r>
            <a:r>
              <a:rPr lang="en-US" sz="1600" smtClean="0">
                <a:solidFill>
                  <a:srgbClr val="FFFF00"/>
                </a:solidFill>
                <a:latin typeface="Comic Sans MS" charset="0"/>
                <a:ea typeface="Lucida Grande" charset="0"/>
                <a:cs typeface="Lucida Grande" charset="0"/>
              </a:rPr>
              <a:t> (t-channel g-exchange dominates)</a:t>
            </a:r>
          </a:p>
          <a:p>
            <a:pPr eaLnBrk="0" hangingPunct="0">
              <a:buClr>
                <a:srgbClr val="FF9933"/>
              </a:buClr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Lucida Grande" charset="0"/>
                <a:cs typeface="Lucida Grande" charset="0"/>
              </a:rPr>
              <a:t> </a:t>
            </a:r>
            <a:r>
              <a:rPr lang="en-US" sz="1600" smtClean="0">
                <a:solidFill>
                  <a:srgbClr val="FF9933"/>
                </a:solidFill>
                <a:latin typeface="Comic Sans MS" charset="0"/>
                <a:ea typeface="Lucida Grande" charset="0"/>
                <a:cs typeface="Lucida Grande" charset="0"/>
              </a:rPr>
              <a:t>Contact interactions (characterized by a scale </a:t>
            </a:r>
            <a:r>
              <a:rPr lang="en-US" sz="1600" smtClean="0">
                <a:solidFill>
                  <a:srgbClr val="FF9933"/>
                </a:solidFill>
                <a:latin typeface="Lucida Grande" charset="0"/>
                <a:ea typeface="Lucida Grande" charset="0"/>
                <a:cs typeface="Lucida Grande" charset="0"/>
              </a:rPr>
              <a:t>Λ</a:t>
            </a:r>
            <a:r>
              <a:rPr lang="en-US" sz="1600" smtClean="0">
                <a:solidFill>
                  <a:srgbClr val="FF9933"/>
                </a:solidFill>
                <a:latin typeface="Comic Sans MS" charset="0"/>
                <a:ea typeface="Lucida Grande" charset="0"/>
                <a:cs typeface="Lucida Grande" charset="0"/>
              </a:rPr>
              <a:t>) or new massive physics: </a:t>
            </a:r>
          </a:p>
          <a:p>
            <a:pPr eaLnBrk="0" hangingPunct="0"/>
            <a:r>
              <a:rPr lang="en-US" sz="1600" smtClean="0">
                <a:solidFill>
                  <a:srgbClr val="FF9933"/>
                </a:solidFill>
                <a:latin typeface="Comic Sans MS" charset="0"/>
                <a:ea typeface="Lucida Grande" charset="0"/>
                <a:cs typeface="Lucida Grande" charset="0"/>
              </a:rPr>
              <a:t>    excess at low </a:t>
            </a:r>
            <a:r>
              <a:rPr lang="en-US" sz="1600" smtClean="0">
                <a:solidFill>
                  <a:srgbClr val="FF9933"/>
                </a:solidFill>
                <a:latin typeface="Lucida Grande" charset="0"/>
                <a:ea typeface="Lucida Grande" charset="0"/>
                <a:cs typeface="Lucida Grande" charset="0"/>
              </a:rPr>
              <a:t>χ </a:t>
            </a:r>
            <a:r>
              <a:rPr lang="en-US" sz="1600" smtClean="0">
                <a:solidFill>
                  <a:srgbClr val="FF9933"/>
                </a:solidFill>
                <a:latin typeface="Comic Sans MS" charset="0"/>
                <a:ea typeface="Lucida Grande" charset="0"/>
                <a:cs typeface="Lucida Grande" charset="0"/>
              </a:rPr>
              <a:t>for large M(jj)</a:t>
            </a:r>
            <a:endParaRPr lang="en-US" sz="1600" smtClean="0">
              <a:solidFill>
                <a:srgbClr val="FF9933"/>
              </a:solidFill>
              <a:latin typeface="Comic Sans MS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1448" name="TextBox 13"/>
          <p:cNvSpPr txBox="1">
            <a:spLocks noChangeArrowheads="1"/>
          </p:cNvSpPr>
          <p:nvPr/>
        </p:nvSpPr>
        <p:spPr bwMode="auto">
          <a:xfrm>
            <a:off x="6019800" y="179388"/>
            <a:ext cx="2865438" cy="35401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7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Full data sample: ~ 3.1 pb</a:t>
            </a:r>
            <a:r>
              <a:rPr lang="en-US" sz="1700" baseline="30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</a:t>
            </a:r>
          </a:p>
        </p:txBody>
      </p:sp>
      <p:pic>
        <p:nvPicPr>
          <p:cNvPr id="61449" name="Picture 22" descr="chi.pn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288" y="2795588"/>
            <a:ext cx="4278312" cy="3986212"/>
          </a:xfrm>
          <a:prstGeom prst="rect">
            <a:avLst/>
          </a:prstGeom>
          <a:noFill/>
          <a:ln w="76200">
            <a:solidFill>
              <a:srgbClr val="000090"/>
            </a:solidFill>
            <a:round/>
            <a:headEnd/>
            <a:tailEnd/>
          </a:ln>
        </p:spPr>
      </p:pic>
      <p:sp>
        <p:nvSpPr>
          <p:cNvPr id="61450" name="TextBox 19"/>
          <p:cNvSpPr txBox="1">
            <a:spLocks noChangeArrowheads="1"/>
          </p:cNvSpPr>
          <p:nvPr/>
        </p:nvSpPr>
        <p:spPr bwMode="auto">
          <a:xfrm>
            <a:off x="914400" y="2952750"/>
            <a:ext cx="1641475" cy="323850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5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internal</a:t>
            </a:r>
          </a:p>
        </p:txBody>
      </p:sp>
      <p:sp>
        <p:nvSpPr>
          <p:cNvPr id="61451" name="TextBox 14"/>
          <p:cNvSpPr txBox="1">
            <a:spLocks noChangeArrowheads="1"/>
          </p:cNvSpPr>
          <p:nvPr/>
        </p:nvSpPr>
        <p:spPr bwMode="auto">
          <a:xfrm>
            <a:off x="5562600" y="4354513"/>
            <a:ext cx="2828925" cy="369887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mtClean="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Λ</a:t>
            </a:r>
            <a:r>
              <a:rPr lang="en-US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&gt; 3.43 TeV at 95% C.L.</a:t>
            </a:r>
          </a:p>
        </p:txBody>
      </p:sp>
      <p:cxnSp>
        <p:nvCxnSpPr>
          <p:cNvPr id="61452" name="Straight Arrow Connector 17"/>
          <p:cNvCxnSpPr>
            <a:cxnSpLocks noChangeShapeType="1"/>
          </p:cNvCxnSpPr>
          <p:nvPr/>
        </p:nvCxnSpPr>
        <p:spPr bwMode="auto">
          <a:xfrm>
            <a:off x="4267200" y="4495800"/>
            <a:ext cx="1143000" cy="15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453" name="TextBox 19"/>
          <p:cNvSpPr txBox="1">
            <a:spLocks noChangeArrowheads="1"/>
          </p:cNvSpPr>
          <p:nvPr/>
        </p:nvSpPr>
        <p:spPr bwMode="auto">
          <a:xfrm>
            <a:off x="5638800" y="5334000"/>
            <a:ext cx="2373313" cy="5842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Latest published limit: </a:t>
            </a:r>
          </a:p>
          <a:p>
            <a:pPr eaLnBrk="0" hangingPunct="0"/>
            <a:r>
              <a:rPr lang="en-US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D0 (0.7 fb</a:t>
            </a:r>
            <a:r>
              <a:rPr lang="en-US" sz="1600" baseline="300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-1</a:t>
            </a:r>
            <a:r>
              <a:rPr lang="en-US" sz="16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): 2.84 TeV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62600" y="4800600"/>
            <a:ext cx="2474913" cy="3079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Expected limit: </a:t>
            </a:r>
            <a:r>
              <a:rPr lang="en-US" sz="1400">
                <a:solidFill>
                  <a:srgbClr val="000000"/>
                </a:solidFill>
                <a:latin typeface="Lucida Grande" charset="0"/>
                <a:ea typeface="Lucida Grande" charset="0"/>
                <a:cs typeface="Lucida Grande" charset="0"/>
              </a:rPr>
              <a:t>Λ</a:t>
            </a:r>
            <a:r>
              <a:rPr lang="en-US" sz="14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&gt; 3.49 TeV </a:t>
            </a:r>
            <a:r>
              <a:rPr lang="en-US" sz="13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1455" name="TextBox 14"/>
          <p:cNvSpPr txBox="1">
            <a:spLocks noChangeArrowheads="1"/>
          </p:cNvSpPr>
          <p:nvPr/>
        </p:nvSpPr>
        <p:spPr bwMode="auto">
          <a:xfrm>
            <a:off x="4459288" y="2951163"/>
            <a:ext cx="4608512" cy="55403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charset="2"/>
              <a:buChar char="q"/>
            </a:pPr>
            <a:r>
              <a: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p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(j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1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, j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2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) &gt; 60, 30 GeV, |y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1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+y</a:t>
            </a:r>
            <a:r>
              <a:rPr lang="en-US" sz="1400" baseline="-250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2</a:t>
            </a: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|&lt;1.5, M(jj) &gt;340 GeV</a:t>
            </a:r>
          </a:p>
          <a:p>
            <a:pPr eaLnBrk="0" hangingPunct="0">
              <a:buFont typeface="Wingdings" charset="2"/>
              <a:buChar char="q"/>
            </a:pP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Jet E-scale and PDF uncertainties included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Box 2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 smtClean="0">
              <a:solidFill>
                <a:prstClr val="black"/>
              </a:solidFill>
              <a:latin typeface="Arial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6096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400" dirty="0" err="1" smtClean="0">
                <a:solidFill>
                  <a:srgbClr val="FFFF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Supersimmetry</a:t>
            </a:r>
            <a:endParaRPr lang="en-GB" sz="2400" dirty="0">
              <a:solidFill>
                <a:srgbClr val="FFFF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Footer Placeholder 3"/>
          <p:cNvSpPr txBox="1">
            <a:spLocks/>
          </p:cNvSpPr>
          <p:nvPr/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 anchor="ctr"/>
          <a:lstStyle/>
          <a:p>
            <a:r>
              <a:rPr lang="en-GB" sz="1200" dirty="0" smtClean="0">
                <a:solidFill>
                  <a:srgbClr val="898989"/>
                </a:solidFill>
                <a:latin typeface="Calibri" pitchFamily="34" charset="0"/>
              </a:rPr>
              <a:t>Canada and CERN / October 2009</a:t>
            </a:r>
            <a:endParaRPr lang="en-GB" sz="12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90" name="Slide Number Placeholder 4"/>
          <p:cNvSpPr txBox="1">
            <a:spLocks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 anchor="ctr"/>
          <a:lstStyle/>
          <a:p>
            <a:pPr algn="ctr"/>
            <a:fld id="{BDEF0293-4368-492B-8193-79D8C0E409FA}" type="slidenum">
              <a:rPr lang="en-GB" sz="1200" smtClean="0">
                <a:solidFill>
                  <a:srgbClr val="898989"/>
                </a:solidFill>
                <a:latin typeface="Calibri" pitchFamily="34" charset="0"/>
              </a:rPr>
              <a:pPr algn="ctr"/>
              <a:t>3</a:t>
            </a:fld>
            <a:endParaRPr lang="en-GB" sz="1200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391" name="Rectangle 102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16392" name="Picture 1027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028"/>
          <p:cNvSpPr>
            <a:spLocks noChangeArrowheads="1"/>
          </p:cNvSpPr>
          <p:nvPr/>
        </p:nvSpPr>
        <p:spPr bwMode="auto">
          <a:xfrm>
            <a:off x="384474" y="2563815"/>
            <a:ext cx="1118591" cy="3715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89989" tIns="46794" rIns="89989" bIns="46794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</a:t>
            </a:r>
            <a:r>
              <a:rPr lang="en-GB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Bang</a:t>
            </a: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6394" name="Rectangle 1029"/>
          <p:cNvSpPr>
            <a:spLocks noChangeArrowheads="1"/>
          </p:cNvSpPr>
          <p:nvPr/>
        </p:nvSpPr>
        <p:spPr bwMode="auto">
          <a:xfrm>
            <a:off x="472709" y="214313"/>
            <a:ext cx="5885242" cy="7100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89989" tIns="46794" rIns="89989" bIns="46794">
            <a:spAutoFit/>
          </a:bodyPr>
          <a:lstStyle/>
          <a:p>
            <a:r>
              <a:rPr lang="en-GB" sz="4000" dirty="0" smtClean="0">
                <a:solidFill>
                  <a:srgbClr val="FFFFFF"/>
                </a:solidFill>
              </a:rPr>
              <a:t>Evolution of the Universe</a:t>
            </a:r>
            <a:endParaRPr lang="en-GB" sz="3200" dirty="0" smtClean="0">
              <a:solidFill>
                <a:srgbClr val="FFFFFF"/>
              </a:solidFill>
              <a:latin typeface="TheSans 6-SemiBold"/>
            </a:endParaRPr>
          </a:p>
        </p:txBody>
      </p:sp>
      <p:grpSp>
        <p:nvGrpSpPr>
          <p:cNvPr id="2" name="Group 1030"/>
          <p:cNvGrpSpPr>
            <a:grpSpLocks/>
          </p:cNvGrpSpPr>
          <p:nvPr/>
        </p:nvGrpSpPr>
        <p:grpSpPr bwMode="auto">
          <a:xfrm>
            <a:off x="1817687" y="5372102"/>
            <a:ext cx="6723063" cy="889001"/>
            <a:chOff x="1145" y="3384"/>
            <a:chExt cx="4235" cy="560"/>
          </a:xfrm>
        </p:grpSpPr>
        <p:sp>
          <p:nvSpPr>
            <p:cNvPr id="16404" name="Line 1031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en-GB" u="sng" smtClean="0">
                <a:solidFill>
                  <a:prstClr val="black"/>
                </a:solidFill>
              </a:endParaRPr>
            </a:p>
          </p:txBody>
        </p:sp>
        <p:sp>
          <p:nvSpPr>
            <p:cNvPr id="24" name="Rectangle 1032"/>
            <p:cNvSpPr>
              <a:spLocks noChangeArrowheads="1"/>
            </p:cNvSpPr>
            <p:nvPr/>
          </p:nvSpPr>
          <p:spPr bwMode="auto">
            <a:xfrm>
              <a:off x="4877" y="3552"/>
              <a:ext cx="503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en-GB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  <a:endParaRPr lang="en-GB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5" name="Rectangle 1033"/>
            <p:cNvSpPr>
              <a:spLocks noChangeArrowheads="1"/>
            </p:cNvSpPr>
            <p:nvPr/>
          </p:nvSpPr>
          <p:spPr bwMode="auto">
            <a:xfrm>
              <a:off x="2292" y="3384"/>
              <a:ext cx="1230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  <a:endParaRPr lang="en-GB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6" name="Rectangle 1034"/>
            <p:cNvSpPr>
              <a:spLocks noChangeArrowheads="1"/>
            </p:cNvSpPr>
            <p:nvPr/>
          </p:nvSpPr>
          <p:spPr bwMode="auto">
            <a:xfrm>
              <a:off x="1399" y="3710"/>
              <a:ext cx="3286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en-GB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en-GB" baseline="3000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en-GB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 or 100 000 000 000 000 000 000 000 km</a:t>
              </a:r>
              <a:endParaRPr lang="en-GB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408" name="Line 1035"/>
            <p:cNvSpPr>
              <a:spLocks noChangeShapeType="1"/>
            </p:cNvSpPr>
            <p:nvPr/>
          </p:nvSpPr>
          <p:spPr bwMode="auto">
            <a:xfrm flipH="1">
              <a:off x="1145" y="3613"/>
              <a:ext cx="0" cy="18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u="sng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57188" y="3429002"/>
            <a:ext cx="1671637" cy="2428875"/>
            <a:chOff x="327898" y="2357437"/>
            <a:chExt cx="1672334" cy="2428892"/>
          </a:xfrm>
        </p:grpSpPr>
        <p:sp>
          <p:nvSpPr>
            <p:cNvPr id="16400" name="Rectangle 4"/>
            <p:cNvSpPr>
              <a:spLocks/>
            </p:cNvSpPr>
            <p:nvPr/>
          </p:nvSpPr>
          <p:spPr bwMode="auto">
            <a:xfrm>
              <a:off x="327898" y="2928940"/>
              <a:ext cx="822251" cy="422381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r>
                <a:rPr lang="en-GB" sz="2000" dirty="0" smtClean="0">
                  <a:solidFill>
                    <a:srgbClr val="FFFF00"/>
                  </a:solidFill>
                  <a:ea typeface="Gill Sans"/>
                  <a:cs typeface="Arial" pitchFamily="34" charset="0"/>
                  <a:sym typeface="Gill Sans"/>
                </a:rPr>
                <a:t>LHC</a:t>
              </a:r>
            </a:p>
          </p:txBody>
        </p:sp>
        <p:sp>
          <p:nvSpPr>
            <p:cNvPr id="16401" name="Line 6"/>
            <p:cNvSpPr>
              <a:spLocks noChangeShapeType="1"/>
            </p:cNvSpPr>
            <p:nvPr/>
          </p:nvSpPr>
          <p:spPr bwMode="auto">
            <a:xfrm rot="10800000" flipV="1">
              <a:off x="1142976" y="2428874"/>
              <a:ext cx="857256" cy="71438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endParaRPr lang="en-GB" u="sng" smtClean="0">
                <a:solidFill>
                  <a:prstClr val="black"/>
                </a:solidFill>
              </a:endParaRPr>
            </a:p>
          </p:txBody>
        </p:sp>
        <p:sp>
          <p:nvSpPr>
            <p:cNvPr id="16402" name="TextBox 30"/>
            <p:cNvSpPr txBox="1">
              <a:spLocks noChangeArrowheads="1"/>
            </p:cNvSpPr>
            <p:nvPr/>
          </p:nvSpPr>
          <p:spPr bwMode="auto">
            <a:xfrm>
              <a:off x="1357290" y="4000510"/>
              <a:ext cx="642942" cy="30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 smtClean="0">
                  <a:solidFill>
                    <a:srgbClr val="FFFF00"/>
                  </a:solidFill>
                </a:rPr>
                <a:t>10</a:t>
              </a:r>
              <a:r>
                <a:rPr lang="en-GB" sz="1400" baseline="30000" dirty="0" smtClean="0">
                  <a:solidFill>
                    <a:srgbClr val="FFFF00"/>
                  </a:solidFill>
                </a:rPr>
                <a:t>-10</a:t>
              </a:r>
              <a:r>
                <a:rPr lang="en-GB" sz="1400" dirty="0" smtClean="0">
                  <a:solidFill>
                    <a:srgbClr val="FFFF00"/>
                  </a:solidFill>
                </a:rPr>
                <a:t>s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785785" y="3571883"/>
              <a:ext cx="2428892" cy="0"/>
            </a:xfrm>
            <a:prstGeom prst="line">
              <a:avLst/>
            </a:prstGeom>
            <a:ln w="12700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2010</a:t>
            </a:r>
            <a:endParaRPr lang="en-GB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A0020-93CA-4BEA-8D96-FCE1E3931E4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704850"/>
            <a:ext cx="7262812" cy="3549650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1205" name="TextBox 5"/>
          <p:cNvSpPr txBox="1">
            <a:spLocks noChangeArrowheads="1"/>
          </p:cNvSpPr>
          <p:nvPr/>
        </p:nvSpPr>
        <p:spPr bwMode="auto">
          <a:xfrm>
            <a:off x="228600" y="152400"/>
            <a:ext cx="3466188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Search for </a:t>
            </a:r>
            <a:r>
              <a:rPr lang="en-US" sz="2000" dirty="0" err="1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Supersymmetry</a:t>
            </a:r>
            <a:r>
              <a:rPr lang="en-US" sz="2000" dirty="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51206" name="TextBox 8"/>
          <p:cNvSpPr txBox="1">
            <a:spLocks noChangeArrowheads="1"/>
          </p:cNvSpPr>
          <p:nvPr/>
        </p:nvSpPr>
        <p:spPr bwMode="auto">
          <a:xfrm>
            <a:off x="6705600" y="1752600"/>
            <a:ext cx="2389188" cy="1285875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Expected 95% C.L.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exclusions from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≥ 3 jets + E</a:t>
            </a:r>
            <a:r>
              <a:rPr lang="en-US" sz="1500" baseline="-250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T</a:t>
            </a:r>
            <a:r>
              <a:rPr lang="en-US" sz="1500" baseline="300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miss</a:t>
            </a:r>
            <a:r>
              <a:rPr lang="en-US" sz="15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 searches </a:t>
            </a:r>
            <a:endParaRPr lang="en-US" sz="1500" smtClean="0">
              <a:solidFill>
                <a:srgbClr val="000000"/>
              </a:solidFill>
              <a:latin typeface="Comic Sans MS" charset="0"/>
              <a:ea typeface="ＭＳ Ｐゴシック" charset="-128"/>
              <a:cs typeface="ＭＳ Ｐゴシック" charset="-128"/>
              <a:sym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(50% background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400" smtClean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  <a:sym typeface="Arial" charset="0"/>
              </a:rPr>
              <a:t> uncertainty included) </a:t>
            </a:r>
            <a:endParaRPr lang="en-US" sz="1400" smtClean="0">
              <a:solidFill>
                <a:srgbClr val="000000"/>
              </a:solidFill>
              <a:latin typeface="Comic Sans MS" charset="0"/>
              <a:ea typeface="ＭＳ Ｐゴシック" charset="-128"/>
              <a:cs typeface="ＭＳ Ｐゴシック" charset="-128"/>
              <a:sym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066800" y="4648200"/>
            <a:ext cx="4522788" cy="338138"/>
            <a:chOff x="457200" y="4800600"/>
            <a:chExt cx="4522492" cy="338554"/>
          </a:xfrm>
        </p:grpSpPr>
        <p:sp>
          <p:nvSpPr>
            <p:cNvPr id="51216" name="TextBox 15"/>
            <p:cNvSpPr txBox="1">
              <a:spLocks noChangeArrowheads="1"/>
            </p:cNvSpPr>
            <p:nvPr/>
          </p:nvSpPr>
          <p:spPr bwMode="auto">
            <a:xfrm>
              <a:off x="457200" y="4800600"/>
              <a:ext cx="4522492" cy="338554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LHC discovery reach for          , 1 experiment</a:t>
              </a:r>
            </a:p>
          </p:txBody>
        </p:sp>
        <p:graphicFrame>
          <p:nvGraphicFramePr>
            <p:cNvPr id="51202" name="Object 2"/>
            <p:cNvGraphicFramePr>
              <a:graphicFrameLocks noChangeAspect="1"/>
            </p:cNvGraphicFramePr>
            <p:nvPr/>
          </p:nvGraphicFramePr>
          <p:xfrm>
            <a:off x="2971800" y="4876800"/>
            <a:ext cx="395288" cy="242888"/>
          </p:xfrm>
          <a:graphic>
            <a:graphicData uri="http://schemas.openxmlformats.org/presentationml/2006/ole">
              <p:oleObj spid="_x0000_s269314" name="Equation" r:id="rId4" imgW="266700" imgH="165100" progId="Equation.3">
                <p:embed/>
              </p:oleObj>
            </a:graphicData>
          </a:graphic>
        </p:graphicFrame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524000" y="5181600"/>
            <a:ext cx="3657600" cy="1077913"/>
            <a:chOff x="609600" y="5257800"/>
            <a:chExt cx="3657600" cy="1077218"/>
          </a:xfrm>
        </p:grpSpPr>
        <p:sp>
          <p:nvSpPr>
            <p:cNvPr id="51211" name="TextBox 9"/>
            <p:cNvSpPr txBox="1">
              <a:spLocks noChangeArrowheads="1"/>
            </p:cNvSpPr>
            <p:nvPr/>
          </p:nvSpPr>
          <p:spPr bwMode="auto">
            <a:xfrm>
              <a:off x="609600" y="5257800"/>
              <a:ext cx="3647250" cy="1077218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M (TeV)      1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           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2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    5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</a:p>
            <a:p>
              <a:pPr eaLnBrk="0" hangingPunct="0"/>
              <a:endPara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√s=7 TeV     0.7           0.8         1 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√s=8 TeV     0.8           0.9         1.1     </a:t>
              </a:r>
            </a:p>
          </p:txBody>
        </p:sp>
        <p:cxnSp>
          <p:nvCxnSpPr>
            <p:cNvPr id="51212" name="Straight Connector 11"/>
            <p:cNvCxnSpPr>
              <a:cxnSpLocks noChangeShapeType="1"/>
            </p:cNvCxnSpPr>
            <p:nvPr/>
          </p:nvCxnSpPr>
          <p:spPr bwMode="auto">
            <a:xfrm>
              <a:off x="609600" y="5638800"/>
              <a:ext cx="3657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1213" name="Straight Connector 13"/>
            <p:cNvCxnSpPr>
              <a:cxnSpLocks noChangeShapeType="1"/>
            </p:cNvCxnSpPr>
            <p:nvPr/>
          </p:nvCxnSpPr>
          <p:spPr bwMode="auto">
            <a:xfrm rot="5400000">
              <a:off x="1143000" y="5791200"/>
              <a:ext cx="1066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1214" name="Straight Connector 14"/>
            <p:cNvCxnSpPr>
              <a:cxnSpLocks noChangeShapeType="1"/>
            </p:cNvCxnSpPr>
            <p:nvPr/>
          </p:nvCxnSpPr>
          <p:spPr bwMode="auto">
            <a:xfrm rot="5400000">
              <a:off x="2056606" y="5790406"/>
              <a:ext cx="1066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1215" name="Straight Connector 15"/>
            <p:cNvCxnSpPr>
              <a:cxnSpLocks noChangeShapeType="1"/>
            </p:cNvCxnSpPr>
            <p:nvPr/>
          </p:nvCxnSpPr>
          <p:spPr bwMode="auto">
            <a:xfrm rot="5400000">
              <a:off x="2896394" y="5790406"/>
              <a:ext cx="1066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cxnSp>
        <p:nvCxnSpPr>
          <p:cNvPr id="51209" name="Straight Arrow Connector 19"/>
          <p:cNvCxnSpPr>
            <a:cxnSpLocks noChangeShapeType="1"/>
          </p:cNvCxnSpPr>
          <p:nvPr/>
        </p:nvCxnSpPr>
        <p:spPr bwMode="auto">
          <a:xfrm rot="16200000" flipH="1">
            <a:off x="1546226" y="2765425"/>
            <a:ext cx="665162" cy="523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" name="TextBox 17"/>
          <p:cNvSpPr txBox="1"/>
          <p:nvPr/>
        </p:nvSpPr>
        <p:spPr>
          <a:xfrm>
            <a:off x="914400" y="1981200"/>
            <a:ext cx="1874838" cy="5540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5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Tevatron exclusion </a:t>
            </a:r>
          </a:p>
          <a:p>
            <a:pPr eaLnBrk="0" hangingPunct="0"/>
            <a:r>
              <a:rPr lang="en-US" sz="150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reach: ~ 450 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8A07E7E-5DCA-1541-9867-1A7CDD021BF7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6200" y="706438"/>
            <a:ext cx="8915400" cy="2341562"/>
            <a:chOff x="76200" y="630999"/>
            <a:chExt cx="8915400" cy="2340001"/>
          </a:xfrm>
        </p:grpSpPr>
        <p:sp>
          <p:nvSpPr>
            <p:cNvPr id="56329" name="TextBox 2"/>
            <p:cNvSpPr txBox="1">
              <a:spLocks noChangeArrowheads="1"/>
            </p:cNvSpPr>
            <p:nvPr/>
          </p:nvSpPr>
          <p:spPr bwMode="auto">
            <a:xfrm>
              <a:off x="88659" y="662676"/>
              <a:ext cx="8881791" cy="23083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Luminosity                Comments         ATLAS+CMS          ATLAS+CMS        ATLAS+CMS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per expt and √s                                95% CL exclusion    3</a:t>
              </a:r>
              <a:r>
                <a:rPr lang="en-US" sz="1600" smtClean="0">
                  <a:solidFill>
                    <a:srgbClr val="000000"/>
                  </a:solidFill>
                  <a:latin typeface="Lucida Grande" charset="0"/>
                  <a:ea typeface="Lucida Grande" charset="0"/>
                  <a:cs typeface="Lucida Grande" charset="0"/>
                </a:rPr>
                <a:t>σ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evidence        5</a:t>
              </a:r>
              <a:r>
                <a:rPr lang="en-US" sz="1600" smtClean="0">
                  <a:solidFill>
                    <a:srgbClr val="000000"/>
                  </a:solidFill>
                  <a:latin typeface="Lucida Grande" charset="0"/>
                  <a:ea typeface="Lucida Grande" charset="0"/>
                  <a:cs typeface="Lucida Grande" charset="0"/>
                </a:rPr>
                <a:t>σ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discovery</a:t>
              </a:r>
            </a:p>
            <a:p>
              <a:pPr eaLnBrk="0" hangingPunct="0"/>
              <a:endPara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1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   7 TeV               2011               123-550 GeV          130-450 GeV     152-174 GeV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1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   8 TeV               2011 </a:t>
              </a:r>
              <a:r>
                <a:rPr lang="en-US" sz="14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(?)            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120-570                 127-500            150-176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2.5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7 TeV      </a:t>
              </a:r>
              <a:r>
                <a:rPr lang="en-US" sz="15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2011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lang="en-US" sz="14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“aggressive”       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114-600                  123-530            138-220 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5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   7 TeV        2012 (if run)         114-600                  114-600            124-510          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5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  14 TeV           2013                                                                           ≥ 115</a:t>
              </a:r>
            </a:p>
            <a:p>
              <a:pPr eaLnBrk="0" hangingPunct="0"/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30 fb</a:t>
              </a:r>
              <a:r>
                <a:rPr lang="en-US" sz="1600" baseline="300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-1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</a:rPr>
                <a:t> 14 TeV          ~2014                                                                      H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  <a:sym typeface="Wingdings" charset="2"/>
                </a:rPr>
                <a:t> bb at 4-5 </a:t>
              </a:r>
              <a:r>
                <a:rPr lang="en-US" sz="1600" smtClean="0">
                  <a:solidFill>
                    <a:srgbClr val="000000"/>
                  </a:solidFill>
                  <a:latin typeface="Lucida Grande" charset="0"/>
                  <a:ea typeface="Lucida Grande" charset="0"/>
                  <a:cs typeface="Lucida Grande" charset="0"/>
                  <a:sym typeface="Wingdings" charset="2"/>
                </a:rPr>
                <a:t>σ </a:t>
              </a:r>
              <a:r>
                <a:rPr lang="en-US" sz="1600" smtClean="0">
                  <a:solidFill>
                    <a:srgbClr val="000000"/>
                  </a:solidFill>
                  <a:latin typeface="Comic Sans MS" charset="0"/>
                  <a:ea typeface="ＭＳ Ｐゴシック" pitchFamily="-112" charset="-128"/>
                  <a:cs typeface="ＭＳ Ｐゴシック" pitchFamily="-112" charset="-128"/>
                  <a:sym typeface="Wingdings" charset="2"/>
                </a:rPr>
                <a:t>?</a:t>
              </a:r>
              <a:endParaRPr lang="en-US" sz="16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56330" name="Straight Connector 4"/>
            <p:cNvCxnSpPr>
              <a:cxnSpLocks noChangeShapeType="1"/>
            </p:cNvCxnSpPr>
            <p:nvPr/>
          </p:nvCxnSpPr>
          <p:spPr bwMode="auto">
            <a:xfrm>
              <a:off x="76200" y="1219200"/>
              <a:ext cx="8915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6331" name="Straight Connector 6"/>
            <p:cNvCxnSpPr>
              <a:cxnSpLocks noChangeShapeType="1"/>
            </p:cNvCxnSpPr>
            <p:nvPr/>
          </p:nvCxnSpPr>
          <p:spPr bwMode="auto">
            <a:xfrm rot="5400000">
              <a:off x="658800" y="1800205"/>
              <a:ext cx="2340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6332" name="Straight Connector 7"/>
            <p:cNvCxnSpPr>
              <a:cxnSpLocks noChangeShapeType="1"/>
            </p:cNvCxnSpPr>
            <p:nvPr/>
          </p:nvCxnSpPr>
          <p:spPr bwMode="auto">
            <a:xfrm rot="5400000">
              <a:off x="2334406" y="1800205"/>
              <a:ext cx="2340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6333" name="Straight Connector 8"/>
            <p:cNvCxnSpPr>
              <a:cxnSpLocks noChangeShapeType="1"/>
            </p:cNvCxnSpPr>
            <p:nvPr/>
          </p:nvCxnSpPr>
          <p:spPr bwMode="auto">
            <a:xfrm rot="5400000">
              <a:off x="4239406" y="1800205"/>
              <a:ext cx="2340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6334" name="Straight Connector 9"/>
            <p:cNvCxnSpPr>
              <a:cxnSpLocks noChangeShapeType="1"/>
            </p:cNvCxnSpPr>
            <p:nvPr/>
          </p:nvCxnSpPr>
          <p:spPr bwMode="auto">
            <a:xfrm rot="5400000">
              <a:off x="5763405" y="1800206"/>
              <a:ext cx="2340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6324" name="TextBox 14"/>
          <p:cNvSpPr txBox="1">
            <a:spLocks noChangeArrowheads="1"/>
          </p:cNvSpPr>
          <p:nvPr/>
        </p:nvSpPr>
        <p:spPr bwMode="auto">
          <a:xfrm>
            <a:off x="152400" y="76200"/>
            <a:ext cx="3940175" cy="35401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7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Expected Higgs mass coverage (GeV)</a:t>
            </a:r>
          </a:p>
        </p:txBody>
      </p:sp>
      <p:pic>
        <p:nvPicPr>
          <p:cNvPr id="56325" name="Picture 16" descr="plot1.png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595688"/>
            <a:ext cx="4540250" cy="3109912"/>
          </a:xfrm>
          <a:prstGeom prst="rect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</p:pic>
      <p:pic>
        <p:nvPicPr>
          <p:cNvPr id="56326" name="Picture 5" descr="del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3463" y="3670300"/>
            <a:ext cx="4224337" cy="30353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6327" name="TextBox 19"/>
          <p:cNvSpPr txBox="1">
            <a:spLocks noChangeArrowheads="1"/>
          </p:cNvSpPr>
          <p:nvPr/>
        </p:nvSpPr>
        <p:spPr bwMode="auto">
          <a:xfrm>
            <a:off x="1001713" y="3349625"/>
            <a:ext cx="1495425" cy="307975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internal</a:t>
            </a:r>
          </a:p>
        </p:txBody>
      </p:sp>
      <p:sp>
        <p:nvSpPr>
          <p:cNvPr id="56328" name="TextBox 19"/>
          <p:cNvSpPr txBox="1">
            <a:spLocks noChangeArrowheads="1"/>
          </p:cNvSpPr>
          <p:nvPr/>
        </p:nvSpPr>
        <p:spPr bwMode="auto">
          <a:xfrm>
            <a:off x="4572000" y="149225"/>
            <a:ext cx="4114800" cy="307975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smtClean="0">
                <a:solidFill>
                  <a:srgbClr val="000000"/>
                </a:solidFill>
                <a:latin typeface="Comic Sans MS" charset="0"/>
                <a:ea typeface="ＭＳ Ｐゴシック" pitchFamily="-112" charset="-128"/>
                <a:cs typeface="ＭＳ Ｐゴシック" pitchFamily="-112" charset="-128"/>
              </a:rPr>
              <a:t>ATLAS and CMS internal and very preliminary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and Quark-Gluon Plasma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107105"/>
            <a:ext cx="7086600" cy="520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6" charset="-128"/>
                <a:cs typeface="ＭＳ Ｐゴシック" pitchFamily="-106" charset="-128"/>
              </a:rPr>
              <a:t>Heavy Ions:   Flow at LHC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one of the first and most anticipated answers from LHC</a:t>
            </a:r>
          </a:p>
          <a:p>
            <a:pPr lvl="1"/>
            <a:r>
              <a:rPr lang="en-US"/>
              <a:t> 2</a:t>
            </a:r>
            <a:r>
              <a:rPr lang="en-US" baseline="30000"/>
              <a:t>nd </a:t>
            </a:r>
            <a:r>
              <a:rPr lang="en-US"/>
              <a:t>RHIC paper: </a:t>
            </a:r>
            <a:r>
              <a:rPr lang="en-US">
                <a:solidFill>
                  <a:srgbClr val="FF66FF"/>
                </a:solidFill>
              </a:rPr>
              <a:t>Aug 24</a:t>
            </a:r>
            <a:r>
              <a:rPr lang="en-US"/>
              <a:t>, 22k MB events, </a:t>
            </a:r>
            <a:r>
              <a:rPr lang="en-US" b="1">
                <a:solidFill>
                  <a:schemeClr val="hlink"/>
                </a:solidFill>
              </a:rPr>
              <a:t>flow surprise</a:t>
            </a:r>
            <a:r>
              <a:rPr lang="en-US"/>
              <a:t> ( v</a:t>
            </a:r>
            <a:r>
              <a:rPr lang="en-US" baseline="-25000"/>
              <a:t>2</a:t>
            </a:r>
            <a:r>
              <a:rPr lang="en-US"/>
              <a:t>)</a:t>
            </a:r>
          </a:p>
          <a:p>
            <a:pPr lvl="2"/>
            <a:r>
              <a:rPr lang="en-US"/>
              <a:t> Hydrodynamics: </a:t>
            </a:r>
            <a:r>
              <a:rPr lang="en-US">
                <a:solidFill>
                  <a:srgbClr val="FF00FF"/>
                </a:solidFill>
              </a:rPr>
              <a:t>modest rise </a:t>
            </a:r>
            <a:r>
              <a:rPr lang="en-US"/>
              <a:t>(Depending on EoS, viscosity, speed of sound)</a:t>
            </a:r>
          </a:p>
          <a:p>
            <a:pPr lvl="2"/>
            <a:r>
              <a:rPr lang="en-US"/>
              <a:t> experimental trend &amp; scaling predicts </a:t>
            </a:r>
            <a:r>
              <a:rPr lang="en-US">
                <a:solidFill>
                  <a:srgbClr val="FF00FF"/>
                </a:solidFill>
              </a:rPr>
              <a:t>large increase</a:t>
            </a:r>
            <a:r>
              <a:rPr lang="en-US"/>
              <a:t> of flow</a:t>
            </a:r>
          </a:p>
          <a:p>
            <a:pPr>
              <a:buFont typeface="Wingdings" charset="2"/>
              <a:buNone/>
            </a:pPr>
            <a:endParaRPr lang="en-US"/>
          </a:p>
        </p:txBody>
      </p:sp>
      <p:pic>
        <p:nvPicPr>
          <p:cNvPr id="267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133600"/>
            <a:ext cx="5472112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5554663" y="3505200"/>
            <a:ext cx="3436937" cy="120015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charset="2"/>
              <a:buNone/>
            </a:pPr>
            <a:r>
              <a:rPr lang="en-US" sz="10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BNL Press release, April 18, 2005:</a:t>
            </a:r>
          </a:p>
          <a:p>
            <a:pPr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charset="2"/>
              <a:buNone/>
            </a:pPr>
            <a:r>
              <a:rPr lang="en-US" sz="1600" b="1">
                <a:solidFill>
                  <a:srgbClr val="009999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Data = ideal Hydro</a:t>
            </a:r>
          </a:p>
          <a:p>
            <a:pPr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charset="2"/>
              <a:buNone/>
            </a:pPr>
            <a:r>
              <a:rPr lang="en-US" sz="1600" b="1">
                <a:solidFill>
                  <a:srgbClr val="009999"/>
                </a:solidFill>
                <a:latin typeface="Arial" charset="0"/>
                <a:ea typeface="ＭＳ Ｐゴシック" charset="-128"/>
                <a:cs typeface="ＭＳ Ｐゴシック" charset="-128"/>
              </a:rPr>
              <a:t>"Perfect" Liquid</a:t>
            </a:r>
          </a:p>
          <a:p>
            <a:pPr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charset="2"/>
              <a:buNone/>
            </a:pPr>
            <a:r>
              <a:rPr lang="en-US" sz="10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New state of matter more remarkable than predicted –</a:t>
            </a:r>
          </a:p>
          <a:p>
            <a:pPr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charset="2"/>
              <a:buNone/>
            </a:pPr>
            <a:r>
              <a:rPr lang="en-US" sz="10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raising many new questions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97050" y="779463"/>
            <a:ext cx="7194550" cy="4052887"/>
            <a:chOff x="1132" y="491"/>
            <a:chExt cx="4532" cy="255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32" y="491"/>
              <a:ext cx="4446" cy="2553"/>
              <a:chOff x="1132" y="491"/>
              <a:chExt cx="4446" cy="2553"/>
            </a:xfrm>
          </p:grpSpPr>
          <p:sp>
            <p:nvSpPr>
              <p:cNvPr id="267281" name="AutoShape 8"/>
              <p:cNvSpPr>
                <a:spLocks noChangeArrowheads="1"/>
              </p:cNvSpPr>
              <p:nvPr/>
            </p:nvSpPr>
            <p:spPr bwMode="auto">
              <a:xfrm>
                <a:off x="5456" y="491"/>
                <a:ext cx="122" cy="237"/>
              </a:xfrm>
              <a:prstGeom prst="plus">
                <a:avLst>
                  <a:gd name="adj" fmla="val 25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prstTxWarp prst="textNoShape">
                  <a:avLst/>
                </a:prstTxWarp>
                <a:spAutoFit/>
              </a:bodyPr>
              <a:lstStyle/>
              <a:p>
                <a:pPr defTabSz="457200"/>
                <a:endParaRPr lang="en-GB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67282" name="Line 9"/>
              <p:cNvSpPr>
                <a:spLocks noChangeShapeType="1"/>
              </p:cNvSpPr>
              <p:nvPr/>
            </p:nvSpPr>
            <p:spPr bwMode="auto">
              <a:xfrm flipV="1">
                <a:off x="1132" y="618"/>
                <a:ext cx="4424" cy="24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defTabSz="457200"/>
                <a:endParaRPr lang="en-GB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267280" name="Text Box 10"/>
            <p:cNvSpPr txBox="1">
              <a:spLocks noChangeArrowheads="1"/>
            </p:cNvSpPr>
            <p:nvPr/>
          </p:nvSpPr>
          <p:spPr bwMode="auto">
            <a:xfrm>
              <a:off x="5132" y="912"/>
              <a:ext cx="532" cy="239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57200"/>
              <a:r>
                <a: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LHC ?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719638" y="2579688"/>
            <a:ext cx="4175125" cy="954087"/>
            <a:chOff x="2973" y="1625"/>
            <a:chExt cx="2630" cy="601"/>
          </a:xfrm>
        </p:grpSpPr>
        <p:sp>
          <p:nvSpPr>
            <p:cNvPr id="267277" name="AutoShape 12"/>
            <p:cNvSpPr>
              <a:spLocks noChangeArrowheads="1"/>
            </p:cNvSpPr>
            <p:nvPr/>
          </p:nvSpPr>
          <p:spPr bwMode="auto">
            <a:xfrm rot="-5887708">
              <a:off x="4018" y="642"/>
              <a:ext cx="539" cy="2630"/>
            </a:xfrm>
            <a:prstGeom prst="triangle">
              <a:avLst>
                <a:gd name="adj" fmla="val 50000"/>
              </a:avLst>
            </a:prstGeom>
            <a:solidFill>
              <a:srgbClr val="66FF33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eaVert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defTabSz="457200">
                <a:lnSpc>
                  <a:spcPct val="90000"/>
                </a:lnSpc>
                <a:spcBef>
                  <a:spcPct val="30000"/>
                </a:spcBef>
                <a:buClr>
                  <a:srgbClr val="009999"/>
                </a:buClr>
                <a:buFont typeface="Wingdings" charset="2"/>
                <a:buNone/>
              </a:pPr>
              <a:endParaRPr lang="en-GB" sz="16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67278" name="AutoShape 13"/>
            <p:cNvSpPr>
              <a:spLocks noChangeArrowheads="1"/>
            </p:cNvSpPr>
            <p:nvPr/>
          </p:nvSpPr>
          <p:spPr bwMode="auto">
            <a:xfrm>
              <a:off x="5411" y="1625"/>
              <a:ext cx="122" cy="237"/>
            </a:xfrm>
            <a:prstGeom prst="plus">
              <a:avLst>
                <a:gd name="adj" fmla="val 25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defTabSz="457200"/>
              <a:endParaRPr lang="en-GB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67272" name="Oval 14"/>
          <p:cNvSpPr>
            <a:spLocks noChangeArrowheads="1"/>
          </p:cNvSpPr>
          <p:nvPr/>
        </p:nvSpPr>
        <p:spPr bwMode="auto">
          <a:xfrm>
            <a:off x="4167188" y="3060700"/>
            <a:ext cx="671512" cy="490538"/>
          </a:xfrm>
          <a:prstGeom prst="ellipse">
            <a:avLst/>
          </a:prstGeom>
          <a:solidFill>
            <a:srgbClr val="FFFF00">
              <a:alpha val="2196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7273" name="Line 15"/>
          <p:cNvSpPr>
            <a:spLocks noChangeShapeType="1"/>
          </p:cNvSpPr>
          <p:nvPr/>
        </p:nvSpPr>
        <p:spPr bwMode="auto">
          <a:xfrm>
            <a:off x="4757738" y="3552825"/>
            <a:ext cx="774700" cy="325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defTabSz="457200"/>
            <a:endParaRPr lang="en-GB" smtClean="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5562600" y="4876800"/>
            <a:ext cx="3554413" cy="1654175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pitchFamily="-106" charset="2"/>
              <a:buNone/>
              <a:defRPr/>
            </a:pPr>
            <a:r>
              <a:rPr lang="en-US" sz="1600" b="1">
                <a:solidFill>
                  <a:srgbClr val="0000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LHC will either </a:t>
            </a:r>
          </a:p>
          <a:p>
            <a:pPr algn="ctr"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pitchFamily="-106" charset="2"/>
              <a:buNone/>
              <a:defRPr/>
            </a:pPr>
            <a:r>
              <a:rPr lang="en-US" sz="1600" b="1">
                <a:solidFill>
                  <a:srgbClr val="0000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confirm the RHIC interpretation</a:t>
            </a:r>
          </a:p>
          <a:p>
            <a:pPr algn="ctr"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pitchFamily="-106" charset="2"/>
              <a:buNone/>
              <a:defRPr/>
            </a:pPr>
            <a:r>
              <a:rPr lang="en-US" sz="1400" b="1">
                <a:solidFill>
                  <a:srgbClr val="0000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(and measure parameters of the QGP EoS)</a:t>
            </a:r>
          </a:p>
          <a:p>
            <a:pPr algn="ctr"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pitchFamily="-106" charset="2"/>
              <a:buNone/>
              <a:defRPr/>
            </a:pPr>
            <a:r>
              <a:rPr lang="en-US" sz="1600" b="1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OR</a:t>
            </a:r>
          </a:p>
          <a:p>
            <a:pPr algn="ctr" defTabSz="457200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Font typeface="Wingdings" pitchFamily="-106" charset="2"/>
              <a:buNone/>
              <a:defRPr/>
            </a:pPr>
            <a:r>
              <a:rPr lang="en-US" sz="1600" b="1">
                <a:solidFill>
                  <a:srgbClr val="0000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……………………..</a:t>
            </a:r>
          </a:p>
        </p:txBody>
      </p:sp>
      <p:pic>
        <p:nvPicPr>
          <p:cNvPr id="26727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76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76" name="Picture 20" descr="031408-pi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75363"/>
            <a:ext cx="8382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The LHC Computing grid today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275856" y="1676400"/>
            <a:ext cx="5400600" cy="456091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Distributed computing for LHC is a reality and enables physics output in a very short time</a:t>
            </a:r>
          </a:p>
          <a:p>
            <a:r>
              <a:rPr lang="en-GB" dirty="0" smtClean="0"/>
              <a:t>Experience with real data and real users suggests areas for improvement </a:t>
            </a:r>
          </a:p>
          <a:p>
            <a:pPr lvl="1"/>
            <a:r>
              <a:rPr lang="en-GB" dirty="0" smtClean="0"/>
              <a:t>The infrastructure will evolve with the underlying technology and commercial offerings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400" dirty="0" smtClean="0"/>
              <a:t>CERN and the HEP community have been involved with grids from the beginning</a:t>
            </a:r>
          </a:p>
          <a:p>
            <a:r>
              <a:rPr lang="en-GB" sz="2400" dirty="0" smtClean="0"/>
              <a:t>Recognised as a key technology for implementing the LHC computing model</a:t>
            </a:r>
          </a:p>
          <a:p>
            <a:r>
              <a:rPr lang="en-GB" sz="2400" dirty="0" smtClean="0"/>
              <a:t>HEP work with EDG/EGEE in Europe, </a:t>
            </a:r>
            <a:r>
              <a:rPr lang="en-GB" sz="2400" dirty="0" err="1" smtClean="0"/>
              <a:t>iVDGL</a:t>
            </a:r>
            <a:r>
              <a:rPr lang="en-GB" sz="2400" dirty="0" smtClean="0"/>
              <a:t>/Grid3/OSG etc. </a:t>
            </a:r>
            <a:r>
              <a:rPr lang="en-GB" sz="2400" dirty="0"/>
              <a:t>i</a:t>
            </a:r>
            <a:r>
              <a:rPr lang="en-GB" sz="2400" dirty="0" smtClean="0"/>
              <a:t>n US</a:t>
            </a:r>
            <a:r>
              <a:rPr lang="en-GB" sz="2400" dirty="0"/>
              <a:t> </a:t>
            </a:r>
            <a:r>
              <a:rPr lang="en-GB" sz="2400" dirty="0" smtClean="0"/>
              <a:t>has been of clear </a:t>
            </a:r>
            <a:r>
              <a:rPr lang="en-GB" sz="2400" i="1" u="sng" dirty="0" smtClean="0"/>
              <a:t>mutual</a:t>
            </a:r>
            <a:r>
              <a:rPr lang="en-GB" sz="2400" dirty="0" smtClean="0"/>
              <a:t> benefit</a:t>
            </a:r>
          </a:p>
          <a:p>
            <a:pPr lvl="1"/>
            <a:r>
              <a:rPr lang="en-GB" sz="2000" dirty="0" smtClean="0"/>
              <a:t>Infrastructure development driven by HEP needs</a:t>
            </a:r>
          </a:p>
          <a:p>
            <a:pPr lvl="1"/>
            <a:r>
              <a:rPr lang="en-GB" sz="2000" dirty="0" smtClean="0"/>
              <a:t>Robustness needed by </a:t>
            </a:r>
            <a:br>
              <a:rPr lang="en-GB" sz="2000" dirty="0" smtClean="0"/>
            </a:br>
            <a:r>
              <a:rPr lang="en-GB" sz="2000" dirty="0" smtClean="0"/>
              <a:t>WLCG is benefitting other </a:t>
            </a:r>
            <a:br>
              <a:rPr lang="en-GB" sz="2000" dirty="0" smtClean="0"/>
            </a:br>
            <a:r>
              <a:rPr lang="en-GB" sz="2000" dirty="0" smtClean="0"/>
              <a:t>communities</a:t>
            </a:r>
            <a:endParaRPr lang="en-GB" sz="2400" dirty="0" smtClean="0"/>
          </a:p>
          <a:p>
            <a:pPr lvl="1"/>
            <a:r>
              <a:rPr lang="en-GB" sz="2000" dirty="0" smtClean="0"/>
              <a:t>Transfer of technology from</a:t>
            </a:r>
            <a:br>
              <a:rPr lang="en-GB" sz="2000" dirty="0" smtClean="0"/>
            </a:br>
            <a:r>
              <a:rPr lang="en-GB" sz="2000" dirty="0" smtClean="0"/>
              <a:t>HEP</a:t>
            </a:r>
          </a:p>
          <a:p>
            <a:pPr lvl="2"/>
            <a:r>
              <a:rPr lang="en-GB" sz="1600" dirty="0" err="1" smtClean="0"/>
              <a:t>Ganga</a:t>
            </a:r>
            <a:r>
              <a:rPr lang="en-GB" sz="1600" dirty="0" smtClean="0"/>
              <a:t>, AMGA, etc used by </a:t>
            </a:r>
            <a:br>
              <a:rPr lang="en-GB" sz="1600" dirty="0" smtClean="0"/>
            </a:br>
            <a:r>
              <a:rPr lang="en-GB" sz="1600" dirty="0" smtClean="0"/>
              <a:t>many communities now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D4D2D0">
                    <a:shade val="50000"/>
                  </a:srgbClr>
                </a:solidFill>
              </a:rPr>
              <a:t>Sergio Bertolucci, CERN</a:t>
            </a:r>
            <a:endParaRPr lang="en-GB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49161-1555-4DBA-A804-9EB42E758A37}" type="slidenum">
              <a:rPr lang="en-GB" smtClean="0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35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Grids &amp; HEP: Common history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14th April 2010</a:t>
            </a:r>
            <a:endParaRPr lang="en-GB" dirty="0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82946" name="Picture 2" descr="\\cern.ch\dfs\Users\i\ibird\Desktop\Evolutio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650647"/>
            <a:ext cx="4786314" cy="320735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LHC, the experiments, &amp; computing have taken ~20 years to build and commission</a:t>
            </a:r>
          </a:p>
          <a:p>
            <a:r>
              <a:rPr lang="en-GB" dirty="0" smtClean="0"/>
              <a:t>They will run for at least 20 years</a:t>
            </a:r>
          </a:p>
          <a:p>
            <a:r>
              <a:rPr lang="en-GB" dirty="0" smtClean="0"/>
              <a:t>We must be able to rely on long term infrastructures</a:t>
            </a:r>
          </a:p>
          <a:p>
            <a:pPr lvl="1"/>
            <a:r>
              <a:rPr lang="en-GB" dirty="0" smtClean="0"/>
              <a:t>Global networking</a:t>
            </a:r>
          </a:p>
          <a:p>
            <a:pPr lvl="1"/>
            <a:r>
              <a:rPr lang="en-GB" dirty="0" smtClean="0"/>
              <a:t>Strong and stable NGIs (or their evolution)</a:t>
            </a:r>
          </a:p>
          <a:p>
            <a:pPr lvl="2"/>
            <a:r>
              <a:rPr lang="en-GB" dirty="0" smtClean="0"/>
              <a:t>That should be eventually self-sustaining</a:t>
            </a:r>
          </a:p>
          <a:p>
            <a:pPr lvl="1"/>
            <a:r>
              <a:rPr lang="en-GB" dirty="0" smtClean="0"/>
              <a:t>Long term sustainability  - must come out of the current short term project funding cycles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926FF-1421-463B-9348-245BC621DF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scale = long times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500813"/>
            <a:ext cx="2133600" cy="2857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14th April 2010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HEP has been a leader in needing and building global collaborations in order to achieve its goals</a:t>
            </a:r>
          </a:p>
          <a:p>
            <a:r>
              <a:rPr lang="en-GB" dirty="0" smtClean="0"/>
              <a:t>It is no longer unique – many other sciences now have similar needs</a:t>
            </a:r>
          </a:p>
          <a:p>
            <a:pPr lvl="1"/>
            <a:r>
              <a:rPr lang="en-GB" dirty="0" smtClean="0"/>
              <a:t>Life sciences, astrophysics, ESFRI projects</a:t>
            </a:r>
          </a:p>
          <a:p>
            <a:pPr lvl="1"/>
            <a:r>
              <a:rPr lang="en-GB" dirty="0" smtClean="0"/>
              <a:t>Anticipate huge data volumes</a:t>
            </a:r>
          </a:p>
          <a:p>
            <a:pPr lvl="1"/>
            <a:r>
              <a:rPr lang="en-GB" dirty="0" smtClean="0"/>
              <a:t>Need global collaborations</a:t>
            </a:r>
          </a:p>
          <a:p>
            <a:r>
              <a:rPr lang="en-GB" dirty="0" smtClean="0"/>
              <a:t>There are important lessons from our experiences,</a:t>
            </a:r>
          </a:p>
          <a:p>
            <a:pPr lvl="1"/>
            <a:r>
              <a:rPr lang="en-GB" dirty="0" smtClean="0"/>
              <a:t>HEP was able to do this because it has a long history of global collaboration; missing from many other sciences</a:t>
            </a:r>
          </a:p>
          <a:p>
            <a:r>
              <a:rPr lang="en-GB" dirty="0" smtClean="0"/>
              <a:t>We must also collaborate on common solutions where possible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is not alone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85800" y="914401"/>
            <a:ext cx="8382000" cy="3657600"/>
          </a:xfrm>
        </p:spPr>
        <p:txBody>
          <a:bodyPr>
            <a:normAutofit/>
          </a:bodyPr>
          <a:lstStyle/>
          <a:p>
            <a:r>
              <a:rPr lang="en-GB" dirty="0" smtClean="0"/>
              <a:t>… on technology follow-up</a:t>
            </a:r>
          </a:p>
          <a:p>
            <a:r>
              <a:rPr lang="en-GB" dirty="0" smtClean="0"/>
              <a:t>… on paradigm changes</a:t>
            </a:r>
          </a:p>
          <a:p>
            <a:r>
              <a:rPr lang="en-GB" dirty="0" smtClean="0"/>
              <a:t>… on organization</a:t>
            </a:r>
          </a:p>
          <a:p>
            <a:r>
              <a:rPr lang="en-GB" dirty="0" smtClean="0"/>
              <a:t>… on inclusion of wider communities</a:t>
            </a:r>
          </a:p>
          <a:p>
            <a:r>
              <a:rPr lang="en-GB" dirty="0" smtClean="0"/>
              <a:t>… on expansion to wider sectors of the society</a:t>
            </a:r>
          </a:p>
          <a:p>
            <a:pPr>
              <a:buNone/>
            </a:pPr>
            <a:r>
              <a:rPr lang="en-GB" dirty="0" smtClean="0"/>
              <a:t> In short: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Bertolucci,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926FF-1421-463B-9348-245BC621DF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762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Long times require constant progress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500813"/>
            <a:ext cx="2133600" cy="2857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14th April 2010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4724400"/>
            <a:ext cx="769620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003399"/>
                </a:solidFill>
                <a:latin typeface="Calibri"/>
              </a:rPr>
              <a:t>MORE BRAINWARE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FD50-4641-4705-A70E-EC5981110B96}" type="slidenum">
              <a:rPr lang="en-GB" smtClean="0"/>
              <a:pPr/>
              <a:t>39</a:t>
            </a:fld>
            <a:endParaRPr lang="en-GB"/>
          </a:p>
        </p:txBody>
      </p:sp>
      <p:pic>
        <p:nvPicPr>
          <p:cNvPr id="6" name="Picture 5" descr="LCG_Google_Earth.tiff"/>
          <p:cNvPicPr>
            <a:picLocks noChangeAspect="1"/>
          </p:cNvPicPr>
          <p:nvPr/>
        </p:nvPicPr>
        <p:blipFill>
          <a:blip r:embed="rId3" cstate="screen"/>
          <a:srcRect l="5344" t="-212" r="3053" b="-464"/>
          <a:stretch>
            <a:fillRect/>
          </a:stretch>
        </p:blipFill>
        <p:spPr>
          <a:xfrm>
            <a:off x="0" y="858986"/>
            <a:ext cx="9144000" cy="5989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8141" y="2828837"/>
            <a:ext cx="5927730" cy="1200318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pPr algn="ctr"/>
            <a:r>
              <a:rPr lang="de-DE" sz="7200" dirty="0" err="1" smtClean="0">
                <a:solidFill>
                  <a:srgbClr val="FFFF00"/>
                </a:solidFill>
                <a:latin typeface="Lucida Calligraphy"/>
                <a:cs typeface="Lucida Calligraphy"/>
              </a:rPr>
              <a:t>Thank</a:t>
            </a:r>
            <a:r>
              <a:rPr lang="de-DE" sz="7200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 </a:t>
            </a:r>
            <a:r>
              <a:rPr lang="de-DE" sz="7200" dirty="0" err="1" smtClean="0">
                <a:solidFill>
                  <a:srgbClr val="FFFF00"/>
                </a:solidFill>
                <a:latin typeface="Lucida Calligraphy"/>
                <a:cs typeface="Lucida Calligraphy"/>
              </a:rPr>
              <a:t>you</a:t>
            </a:r>
            <a:r>
              <a:rPr lang="de-DE" sz="7200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!</a:t>
            </a:r>
            <a:endParaRPr lang="de-DE" sz="7200" dirty="0">
              <a:solidFill>
                <a:srgbClr val="FFFF00"/>
              </a:solidFill>
              <a:latin typeface="Lucida Calligraphy"/>
              <a:cs typeface="Lucida Calligraph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096000" y="4800600"/>
            <a:ext cx="2819400" cy="1606550"/>
            <a:chOff x="3696" y="3264"/>
            <a:chExt cx="1776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33845" name="Picture 4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46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CH" sz="1200">
                    <a:solidFill>
                      <a:srgbClr val="EAEAEA"/>
                    </a:solidFill>
                    <a:latin typeface="Tahoma" charset="0"/>
                    <a:ea typeface="ＭＳ Ｐゴシック" pitchFamily="-112" charset="-128"/>
                    <a:cs typeface="ＭＳ Ｐゴシック" pitchFamily="-112" charset="-128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5" cy="486"/>
              <a:chOff x="4848" y="3792"/>
              <a:chExt cx="545" cy="486"/>
            </a:xfrm>
          </p:grpSpPr>
          <p:pic>
            <p:nvPicPr>
              <p:cNvPr id="33843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3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rgbClr val="EAEAEA"/>
                    </a:solidFill>
                    <a:latin typeface="Tahoma" pitchFamily="-111" charset="0"/>
                    <a:ea typeface="ＭＳ Ｐゴシック" pitchFamily="-111" charset="-128"/>
                    <a:cs typeface="ＭＳ Ｐゴシック" pitchFamily="-111" charset="-128"/>
                  </a:rPr>
                  <a:t>ALMA</a:t>
                </a:r>
                <a:endParaRPr lang="de-CH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33841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42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CH" sz="1200">
                    <a:solidFill>
                      <a:srgbClr val="EAEAEA"/>
                    </a:solidFill>
                    <a:latin typeface="Tahoma" charset="0"/>
                    <a:ea typeface="ＭＳ Ｐゴシック" pitchFamily="-112" charset="-128"/>
                    <a:cs typeface="ＭＳ Ｐゴシック" pitchFamily="-112" charset="-128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33839" name="Picture 5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87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rgbClr val="EAEAEA"/>
                    </a:solidFill>
                    <a:latin typeface="Tahoma" pitchFamily="-111" charset="0"/>
                    <a:ea typeface="ＭＳ Ｐゴシック" pitchFamily="-111" charset="-128"/>
                    <a:cs typeface="ＭＳ Ｐゴシック" pitchFamily="-111" charset="-128"/>
                  </a:rPr>
                  <a:t>WMAP</a:t>
                </a:r>
                <a:endParaRPr lang="de-CH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1115616" y="476672"/>
            <a:ext cx="7877175" cy="5137150"/>
            <a:chOff x="671" y="362"/>
            <a:chExt cx="4962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>
                    <a:solidFill>
                      <a:srgbClr val="FF6600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>
                    <a:solidFill>
                      <a:srgbClr val="FF6600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>
                    <a:solidFill>
                      <a:srgbClr val="FF6600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>
                    <a:solidFill>
                      <a:srgbClr val="58BB4F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Radius of Earth</a:t>
                </a:r>
                <a:endParaRPr lang="de-DE" sz="1600">
                  <a:solidFill>
                    <a:srgbClr val="58BB4F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>
                    <a:solidFill>
                      <a:srgbClr val="58BB4F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Radius of Galaxies</a:t>
                </a:r>
                <a:endParaRPr lang="de-DE" sz="1600">
                  <a:solidFill>
                    <a:srgbClr val="58BB4F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>
                    <a:solidFill>
                      <a:srgbClr val="58BB4F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>
                    <a:solidFill>
                      <a:srgbClr val="58BB4F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228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>
                  <a:solidFill>
                    <a:srgbClr val="FFFFFF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Study physics laws of first moments after Big Bang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>
                  <a:solidFill>
                    <a:srgbClr val="FFFFFF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increasing Symbiosis between Particle Physics,</a:t>
              </a:r>
            </a:p>
            <a:p>
              <a:pPr eaLnBrk="0" hangingPunct="0">
                <a:lnSpc>
                  <a:spcPct val="110000"/>
                </a:lnSpc>
                <a:buFont typeface="Monotype Sorts" pitchFamily="-111" charset="2"/>
                <a:buNone/>
                <a:defRPr/>
              </a:pPr>
              <a:r>
                <a:rPr lang="en-GB">
                  <a:solidFill>
                    <a:srgbClr val="FFFFFF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Astrophysics and Cosmology</a:t>
              </a:r>
              <a:endParaRPr lang="de-DE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1" name="Group 91"/>
          <p:cNvGrpSpPr>
            <a:grpSpLocks/>
          </p:cNvGrpSpPr>
          <p:nvPr/>
        </p:nvGrpSpPr>
        <p:grpSpPr bwMode="auto">
          <a:xfrm>
            <a:off x="65088" y="2085975"/>
            <a:ext cx="3217862" cy="2779713"/>
            <a:chOff x="41" y="1314"/>
            <a:chExt cx="2027" cy="1751"/>
          </a:xfrm>
        </p:grpSpPr>
        <p:sp>
          <p:nvSpPr>
            <p:cNvPr id="33807" name="Line 45"/>
            <p:cNvSpPr>
              <a:spLocks noChangeShapeType="1"/>
            </p:cNvSpPr>
            <p:nvPr/>
          </p:nvSpPr>
          <p:spPr bwMode="auto">
            <a:xfrm>
              <a:off x="1494" y="1314"/>
              <a:ext cx="0" cy="144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3808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3809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41" y="2761"/>
              <a:ext cx="167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107000"/>
                </a:lnSpc>
                <a:defRPr/>
              </a:pPr>
              <a:r>
                <a:rPr lang="en-GB" sz="2400">
                  <a:solidFill>
                    <a:srgbClr val="C7EEF0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Super-Microscope</a:t>
              </a:r>
              <a:endParaRPr lang="en-GB" sz="200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1" name="Text Box 50"/>
            <p:cNvSpPr txBox="1">
              <a:spLocks noChangeArrowheads="1"/>
            </p:cNvSpPr>
            <p:nvPr/>
          </p:nvSpPr>
          <p:spPr bwMode="auto">
            <a:xfrm>
              <a:off x="1632" y="2373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de-CH" sz="2000">
                  <a:solidFill>
                    <a:srgbClr val="C7EEF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LHC</a:t>
              </a:r>
            </a:p>
          </p:txBody>
        </p:sp>
        <p:pic>
          <p:nvPicPr>
            <p:cNvPr id="33812" name="Picture 7" descr="interconnect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1" descr="flags"/>
          <p:cNvPicPr>
            <a:picLocks noChangeAspect="1" noChangeArrowheads="1"/>
          </p:cNvPicPr>
          <p:nvPr/>
        </p:nvPicPr>
        <p:blipFill>
          <a:blip r:embed="rId3" cstate="screen">
            <a:lum bright="40000"/>
          </a:blip>
          <a:stretch>
            <a:fillRect/>
          </a:stretch>
        </p:blipFill>
        <p:spPr bwMode="auto">
          <a:xfrm>
            <a:off x="285028" y="1435462"/>
            <a:ext cx="8644690" cy="5018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28596" y="1425575"/>
            <a:ext cx="8429684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/>
          <a:lstStyle/>
          <a:p>
            <a:pPr marL="266667" indent="-266667" eaLnBrk="0" hangingPunct="0">
              <a:spcBef>
                <a:spcPct val="20000"/>
              </a:spcBef>
            </a:pPr>
            <a:r>
              <a:rPr lang="en-GB" sz="2400" b="1" dirty="0">
                <a:solidFill>
                  <a:srgbClr val="376092"/>
                </a:solidFill>
                <a:latin typeface="Calibri" pitchFamily="34" charset="0"/>
              </a:rPr>
              <a:t>Twenty Member States:</a:t>
            </a:r>
            <a:br>
              <a:rPr lang="en-GB" sz="2400" b="1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Austria	Belgium	Bulgaria	Czech Republic</a:t>
            </a:r>
            <a:br>
              <a:rPr lang="en-GB" sz="2400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Denmark	Finland		France		Germany</a:t>
            </a:r>
            <a:br>
              <a:rPr lang="en-GB" sz="2400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Greece	Hungary	Italy		Netherlands</a:t>
            </a:r>
            <a:br>
              <a:rPr lang="en-GB" sz="2400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Norway	Poland		Portugal	Slovak Republic</a:t>
            </a:r>
            <a:br>
              <a:rPr lang="en-GB" sz="2400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Spain	Sweden	Switzerland	United Kingdom</a:t>
            </a:r>
          </a:p>
          <a:p>
            <a:pPr marL="266667" indent="-266667" eaLnBrk="0" hangingPunct="0">
              <a:spcBef>
                <a:spcPct val="20000"/>
              </a:spcBef>
            </a:pPr>
            <a:endParaRPr lang="en-GB" sz="1000" dirty="0">
              <a:solidFill>
                <a:srgbClr val="376092"/>
              </a:solidFill>
              <a:latin typeface="Calibri" pitchFamily="34" charset="0"/>
            </a:endParaRPr>
          </a:p>
          <a:p>
            <a:pPr marL="266667" indent="-266667" eaLnBrk="0" hangingPunct="0">
              <a:spcBef>
                <a:spcPct val="20000"/>
              </a:spcBef>
            </a:pPr>
            <a:r>
              <a:rPr lang="en-GB" sz="2400" b="1" dirty="0">
                <a:solidFill>
                  <a:srgbClr val="376092"/>
                </a:solidFill>
                <a:latin typeface="Calibri" pitchFamily="34" charset="0"/>
              </a:rPr>
              <a:t>Plus eight </a:t>
            </a:r>
            <a:r>
              <a:rPr lang="en-GB" sz="2400" b="1" dirty="0" smtClean="0">
                <a:solidFill>
                  <a:srgbClr val="376092"/>
                </a:solidFill>
                <a:latin typeface="Calibri" pitchFamily="34" charset="0"/>
              </a:rPr>
              <a:t>Observers:</a:t>
            </a:r>
            <a:r>
              <a:rPr lang="en-GB" sz="2400" dirty="0" smtClean="0">
                <a:solidFill>
                  <a:srgbClr val="376092"/>
                </a:solidFill>
                <a:latin typeface="Calibri" pitchFamily="34" charset="0"/>
              </a:rPr>
              <a:t> </a:t>
            </a:r>
            <a:r>
              <a:rPr lang="en-GB" sz="2400" dirty="0">
                <a:solidFill>
                  <a:srgbClr val="376092"/>
                </a:solidFill>
                <a:latin typeface="Calibri" pitchFamily="34" charset="0"/>
              </a:rPr>
              <a:t>European Commission, India, Israel, Japan, Russian Federation, Turkey, UNESCO and USA</a:t>
            </a:r>
          </a:p>
          <a:p>
            <a:pPr marL="266667" indent="-266667" eaLnBrk="0" hangingPunct="0">
              <a:spcBef>
                <a:spcPct val="20000"/>
              </a:spcBef>
            </a:pPr>
            <a:endParaRPr lang="en-GB" sz="1000" dirty="0" smtClean="0">
              <a:solidFill>
                <a:srgbClr val="376092"/>
              </a:solidFill>
              <a:latin typeface="Calibri" pitchFamily="34" charset="0"/>
            </a:endParaRPr>
          </a:p>
          <a:p>
            <a:pPr marL="266667" indent="-266667" eaLnBrk="0" hangingPunct="0">
              <a:spcBef>
                <a:spcPct val="20000"/>
              </a:spcBef>
            </a:pPr>
            <a:r>
              <a:rPr lang="en-GB" sz="2400" b="1" dirty="0" smtClean="0">
                <a:solidFill>
                  <a:srgbClr val="376092"/>
                </a:solidFill>
                <a:latin typeface="Calibri" pitchFamily="34" charset="0"/>
              </a:rPr>
              <a:t>Annual Budget:</a:t>
            </a:r>
            <a:r>
              <a:rPr lang="en-GB" sz="2400" dirty="0" smtClean="0">
                <a:solidFill>
                  <a:srgbClr val="376092"/>
                </a:solidFill>
                <a:latin typeface="Calibri" pitchFamily="34" charset="0"/>
              </a:rPr>
              <a:t> ~1000 MCHF</a:t>
            </a:r>
            <a:endParaRPr lang="en-GB" sz="2400" dirty="0">
              <a:solidFill>
                <a:srgbClr val="376092"/>
              </a:solidFill>
              <a:latin typeface="Calibri" pitchFamily="34" charset="0"/>
            </a:endParaRPr>
          </a:p>
          <a:p>
            <a:pPr marL="266667" indent="-266667" eaLnBrk="0" hangingPunct="0">
              <a:spcBef>
                <a:spcPct val="20000"/>
              </a:spcBef>
            </a:pPr>
            <a:endParaRPr lang="en-GB" sz="1000" dirty="0">
              <a:solidFill>
                <a:srgbClr val="376092"/>
              </a:solidFill>
              <a:latin typeface="Calibri" pitchFamily="34" charset="0"/>
            </a:endParaRPr>
          </a:p>
          <a:p>
            <a:pPr marL="266667" indent="-266667" eaLnBrk="0" hangingPunct="0">
              <a:spcBef>
                <a:spcPct val="20000"/>
              </a:spcBef>
            </a:pPr>
            <a:r>
              <a:rPr lang="en-GB" sz="2400" b="1" dirty="0">
                <a:solidFill>
                  <a:srgbClr val="376092"/>
                </a:solidFill>
                <a:latin typeface="Calibri" pitchFamily="34" charset="0"/>
              </a:rPr>
              <a:t>Personnel: </a:t>
            </a:r>
            <a:r>
              <a:rPr lang="fr-FR" sz="2400" dirty="0" smtClean="0">
                <a:solidFill>
                  <a:srgbClr val="376092"/>
                </a:solidFill>
                <a:latin typeface="Calibri" pitchFamily="34" charset="0"/>
              </a:rPr>
              <a:t>2250 </a:t>
            </a:r>
            <a:r>
              <a:rPr lang="fr-FR" sz="2400" dirty="0">
                <a:solidFill>
                  <a:srgbClr val="376092"/>
                </a:solidFill>
                <a:latin typeface="Calibri" pitchFamily="34" charset="0"/>
              </a:rPr>
              <a:t>Staff, 700 Fellows and Associates</a:t>
            </a:r>
            <a:r>
              <a:rPr lang="fr-FR" sz="2400" dirty="0" smtClean="0">
                <a:solidFill>
                  <a:srgbClr val="376092"/>
                </a:solidFill>
                <a:latin typeface="Calibri" pitchFamily="34" charset="0"/>
              </a:rPr>
              <a:t>, &gt;10’000 </a:t>
            </a:r>
            <a:r>
              <a:rPr lang="fr-FR" sz="2400" dirty="0" err="1">
                <a:solidFill>
                  <a:srgbClr val="376092"/>
                </a:solidFill>
                <a:latin typeface="Calibri" pitchFamily="34" charset="0"/>
              </a:rPr>
              <a:t>Users</a:t>
            </a:r>
            <a:endParaRPr lang="en-US" sz="2400" dirty="0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500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CERN Governance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7599-A0AA-4894-AEA1-EBF2511C52D7}" type="slidenum">
              <a:rPr lang="fr-FR"/>
              <a:pPr/>
              <a:t>5</a:t>
            </a:fld>
            <a:endParaRPr lang="fr-FR"/>
          </a:p>
        </p:txBody>
      </p:sp>
      <p:sp>
        <p:nvSpPr>
          <p:cNvPr id="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October 2010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 September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 von Rüden,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D57C-06D8-4FAB-8F18-13CE3755B61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6" descr="1001076-A4-at-144-dp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489174"/>
            <a:ext cx="9144000" cy="636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en-GB" dirty="0" smtClean="0"/>
              <a:t>CERN’s tools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986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The world’s most powerful </a:t>
            </a:r>
            <a:r>
              <a:rPr lang="en-GB" dirty="0" smtClean="0">
                <a:solidFill>
                  <a:srgbClr val="FF0000"/>
                </a:solidFill>
              </a:rPr>
              <a:t>accelerator</a:t>
            </a:r>
            <a:r>
              <a:rPr lang="en-GB" dirty="0" smtClean="0"/>
              <a:t>: LHC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A 27 km long tunnel filled with high-tech instruments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Equipped with thousands of superconducting magnets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Accelerates particles to energies never obtained before 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Produces particle collisions creating microscopic “big bangs”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Very large sophisticated </a:t>
            </a:r>
            <a:r>
              <a:rPr lang="en-GB" dirty="0" smtClean="0">
                <a:solidFill>
                  <a:srgbClr val="FF0000"/>
                </a:solidFill>
              </a:rPr>
              <a:t>detectors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Four experiments each the size of a cathedral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Hundred million measurement channels each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Data acquisition systems treating Petabytes per second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Top level </a:t>
            </a:r>
            <a:r>
              <a:rPr lang="en-GB" dirty="0" smtClean="0">
                <a:solidFill>
                  <a:srgbClr val="FF0000"/>
                </a:solidFill>
              </a:rPr>
              <a:t>computing</a:t>
            </a:r>
            <a:r>
              <a:rPr lang="en-GB" dirty="0" smtClean="0"/>
              <a:t> to distribute and analyse the data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A Computing Grid linking ~140 computer centres around the globe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Sufficient computing power, storage and networking to handle 15 Petabytes per year, making them available to thousands of physicists for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Enter a New Era in Fundamental Science</a:t>
            </a:r>
            <a:endParaRPr lang="en-GB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-111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Start-up of the Large </a:t>
            </a:r>
            <a:r>
              <a:rPr lang="en-GB" sz="2000" dirty="0" err="1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Hadron</a:t>
            </a:r>
            <a:r>
              <a:rPr lang="en-GB" sz="20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 Collider (</a:t>
            </a:r>
            <a:r>
              <a:rPr lang="en-GB" sz="20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LHC</a:t>
            </a:r>
            <a:r>
              <a:rPr lang="en-GB" sz="20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), one of the largest and truly global scientific projects ever, is the most exciting turning point in particle physics.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8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 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Proton-proton collisions at E</a:t>
            </a:r>
            <a:r>
              <a:rPr lang="en-GB" sz="2600" baseline="-250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CM</a:t>
            </a:r>
            <a:r>
              <a:rPr lang="en-GB" sz="2600" dirty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=</a:t>
            </a:r>
            <a:r>
              <a:rPr lang="en-GB" sz="2600" dirty="0" smtClean="0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7 </a:t>
            </a:r>
            <a:r>
              <a:rPr lang="en-GB" sz="2600" dirty="0" err="1">
                <a:solidFill>
                  <a:srgbClr val="FCF93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TeV</a:t>
            </a:r>
            <a:endParaRPr lang="en-GB" sz="2600" dirty="0">
              <a:solidFill>
                <a:srgbClr val="FCF93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6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35850" name="Rectangle 8"/>
          <p:cNvSpPr>
            <a:spLocks noChangeArrowheads="1"/>
          </p:cNvSpPr>
          <p:nvPr/>
        </p:nvSpPr>
        <p:spPr bwMode="auto">
          <a:xfrm>
            <a:off x="3101975" y="4648200"/>
            <a:ext cx="20701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60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27 km circumference</a:t>
            </a:r>
            <a:endParaRPr lang="en-GB" sz="20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701800"/>
            <a:ext cx="3241675" cy="1727200"/>
            <a:chOff x="336" y="1072"/>
            <a:chExt cx="2042" cy="1088"/>
          </a:xfrm>
        </p:grpSpPr>
        <p:sp>
          <p:nvSpPr>
            <p:cNvPr id="35874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875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876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35877" name="Picture 73" descr="bul-pho-2007-07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>
                  <a:solidFill>
                    <a:srgbClr val="EAEAEA"/>
                  </a:solidFill>
                  <a:latin typeface="Century Gothic" pitchFamily="-111" charset="0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35869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870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871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35872" name="Picture 79" descr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73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4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>
                  <a:solidFill>
                    <a:srgbClr val="EAEAEA"/>
                  </a:solidFill>
                  <a:latin typeface="Century Gothic" charset="0"/>
                  <a:ea typeface="ＭＳ Ｐゴシック" pitchFamily="-112" charset="-128"/>
                  <a:cs typeface="ＭＳ Ｐゴシック" pitchFamily="-112" charset="-128"/>
                </a:rPr>
                <a:t>ALICE</a:t>
              </a:r>
              <a:endParaRPr lang="de-CH" sz="2000">
                <a:solidFill>
                  <a:srgbClr val="EAEAEA"/>
                </a:solidFill>
                <a:latin typeface="Tahoma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0" y="172085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5865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5866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5867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pic>
            <p:nvPicPr>
              <p:cNvPr id="35868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5863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>
                  <a:solidFill>
                    <a:srgbClr val="EAEAEA"/>
                  </a:solidFill>
                  <a:latin typeface="Century Gothic" pitchFamily="-111" charset="0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00" y="4724400"/>
            <a:ext cx="3119438" cy="1695450"/>
            <a:chOff x="3600" y="2976"/>
            <a:chExt cx="1965" cy="1068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35858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5859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5860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pic>
            <p:nvPicPr>
              <p:cNvPr id="35861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5856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857" name="Text Box 96"/>
            <p:cNvSpPr txBox="1">
              <a:spLocks noChangeArrowheads="1"/>
            </p:cNvSpPr>
            <p:nvPr/>
          </p:nvSpPr>
          <p:spPr bwMode="auto">
            <a:xfrm>
              <a:off x="5082" y="3832"/>
              <a:ext cx="4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>
                  <a:solidFill>
                    <a:srgbClr val="003366"/>
                  </a:solidFill>
                  <a:latin typeface="Century Gothic" charset="0"/>
                  <a:ea typeface="ＭＳ Ｐゴシック" pitchFamily="-112" charset="-128"/>
                  <a:cs typeface="ＭＳ Ｐゴシック" pitchFamily="-112" charset="-128"/>
                </a:rPr>
                <a:t>ATLAS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 September 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Wolfgang von Rüden, CERN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B538-E552-4E3B-9057-5699D33579E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 descr="0911188_01-A4-at-144-dp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32" y="1"/>
            <a:ext cx="9144064" cy="685802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66730"/>
            <a:ext cx="9144000" cy="928731"/>
          </a:xfrm>
        </p:spPr>
        <p:txBody>
          <a:bodyPr/>
          <a:lstStyle/>
          <a:p>
            <a:r>
              <a:rPr lang="en-GB" sz="4800" b="1" dirty="0" smtClean="0">
                <a:solidFill>
                  <a:srgbClr val="FFFF00"/>
                </a:solidFill>
              </a:rPr>
              <a:t>Inside the Large </a:t>
            </a:r>
            <a:r>
              <a:rPr lang="en-GB" sz="4800" b="1" dirty="0" err="1" smtClean="0">
                <a:solidFill>
                  <a:srgbClr val="FFFF00"/>
                </a:solidFill>
              </a:rPr>
              <a:t>Hadron</a:t>
            </a:r>
            <a:r>
              <a:rPr lang="en-GB" sz="4800" b="1" dirty="0" smtClean="0">
                <a:solidFill>
                  <a:srgbClr val="FFFF00"/>
                </a:solidFill>
              </a:rPr>
              <a:t> Collider</a:t>
            </a:r>
            <a:endParaRPr lang="en-GB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8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9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0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_HEUG_Down_Under_2008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30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1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1_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_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3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IT no bor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CERN_Template_WvR</Template>
  <TotalTime>7148</TotalTime>
  <Words>2082</Words>
  <Application>Microsoft Office PowerPoint</Application>
  <PresentationFormat>On-screen Show (4:3)</PresentationFormat>
  <Paragraphs>390</Paragraphs>
  <Slides>39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32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72" baseType="lpstr">
      <vt:lpstr>CERN_Template_WvR</vt:lpstr>
      <vt:lpstr>1_EGEE_template</vt:lpstr>
      <vt:lpstr>2_EGEE_template</vt:lpstr>
      <vt:lpstr>3_IT no border</vt:lpstr>
      <vt:lpstr>11_EGEE_template</vt:lpstr>
      <vt:lpstr>1_CERN_Template_WvR</vt:lpstr>
      <vt:lpstr>2_CERN_Template_WvR</vt:lpstr>
      <vt:lpstr>3_CERN_Template_WvR</vt:lpstr>
      <vt:lpstr>4_CERN_Template_WvR</vt:lpstr>
      <vt:lpstr>5_CERN_Template_WvR</vt:lpstr>
      <vt:lpstr>6_CERN_Template_WvR</vt:lpstr>
      <vt:lpstr>7_CERN_Template_WvR</vt:lpstr>
      <vt:lpstr>8_CERN_Template_WvR</vt:lpstr>
      <vt:lpstr>9_CERN_Template_WvR</vt:lpstr>
      <vt:lpstr>10_CERN_Template_WvR</vt:lpstr>
      <vt:lpstr>1_HEUG_Down_Under_2008_V2</vt:lpstr>
      <vt:lpstr>30_CERN_Template_WvR</vt:lpstr>
      <vt:lpstr>WLCG-new</vt:lpstr>
      <vt:lpstr>EG-InSPIRE</vt:lpstr>
      <vt:lpstr>11_CERN_Template_WvR</vt:lpstr>
      <vt:lpstr>1_Office Theme</vt:lpstr>
      <vt:lpstr>1_WLCG-new</vt:lpstr>
      <vt:lpstr>2_WLCG-new</vt:lpstr>
      <vt:lpstr>Bold Stripes</vt:lpstr>
      <vt:lpstr>1_Bold Stripes</vt:lpstr>
      <vt:lpstr>2_Bold Stripes</vt:lpstr>
      <vt:lpstr>3_Bold Stripes</vt:lpstr>
      <vt:lpstr>1_Default Design</vt:lpstr>
      <vt:lpstr>2_Paper Presentation 1</vt:lpstr>
      <vt:lpstr>3_Default Design</vt:lpstr>
      <vt:lpstr>Office Theme</vt:lpstr>
      <vt:lpstr>4_Default Design</vt:lpstr>
      <vt:lpstr>Equation</vt:lpstr>
      <vt:lpstr>Slide 1</vt:lpstr>
      <vt:lpstr>The Mission of CERN</vt:lpstr>
      <vt:lpstr>Slide 3</vt:lpstr>
      <vt:lpstr>Slide 4</vt:lpstr>
      <vt:lpstr>CERN Governance</vt:lpstr>
      <vt:lpstr>Slide 6</vt:lpstr>
      <vt:lpstr>CERN’s tools</vt:lpstr>
      <vt:lpstr>Enter a New Era in Fundamental Science</vt:lpstr>
      <vt:lpstr>Inside the Large Hadron Collider</vt:lpstr>
      <vt:lpstr>An impressive start</vt:lpstr>
      <vt:lpstr>The Computing Challenge</vt:lpstr>
      <vt:lpstr>Worldwide resources</vt:lpstr>
      <vt:lpstr>Slide 13</vt:lpstr>
      <vt:lpstr>6 months of LHC data</vt:lpstr>
      <vt:lpstr>LHC progress</vt:lpstr>
      <vt:lpstr>LHC progress</vt:lpstr>
      <vt:lpstr>LHC progress</vt:lpstr>
      <vt:lpstr>LHC Experiments</vt:lpstr>
      <vt:lpstr>Slide 19</vt:lpstr>
      <vt:lpstr>Slide 20</vt:lpstr>
      <vt:lpstr>dNch/dh versus √(s)</vt:lpstr>
      <vt:lpstr>MC Scoreboard</vt:lpstr>
      <vt:lpstr>Entering uncharted territories…</vt:lpstr>
      <vt:lpstr>First signs of new phenomena?</vt:lpstr>
      <vt:lpstr>“The ridge” in CMS</vt:lpstr>
      <vt:lpstr>Slide 26</vt:lpstr>
      <vt:lpstr>Slide 27</vt:lpstr>
      <vt:lpstr>Slide 28</vt:lpstr>
      <vt:lpstr>Slide 29</vt:lpstr>
      <vt:lpstr>Slide 30</vt:lpstr>
      <vt:lpstr>Slide 31</vt:lpstr>
      <vt:lpstr>Ions and Quark-Gluon Plasma</vt:lpstr>
      <vt:lpstr>Heavy Ions:   Flow at LHC</vt:lpstr>
      <vt:lpstr>Slide 34</vt:lpstr>
      <vt:lpstr>Grids &amp; HEP: Common history</vt:lpstr>
      <vt:lpstr>Large scale = long times</vt:lpstr>
      <vt:lpstr>LHC is not alone</vt:lpstr>
      <vt:lpstr>Long times require constant progress </vt:lpstr>
      <vt:lpstr>Slide 39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Comprendre le début de l’Univers en cherchant l’infiniment petit</dc:title>
  <dc:creator>Wolfgang von Rüden</dc:creator>
  <cp:lastModifiedBy>yhauser</cp:lastModifiedBy>
  <cp:revision>200</cp:revision>
  <dcterms:created xsi:type="dcterms:W3CDTF">2010-11-04T10:34:48Z</dcterms:created>
  <dcterms:modified xsi:type="dcterms:W3CDTF">2010-11-04T13:09:22Z</dcterms:modified>
</cp:coreProperties>
</file>