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0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8" r:id="rId3"/>
    <p:sldId id="279" r:id="rId4"/>
    <p:sldId id="280" r:id="rId5"/>
    <p:sldId id="297" r:id="rId6"/>
    <p:sldId id="285" r:id="rId7"/>
    <p:sldId id="295" r:id="rId8"/>
    <p:sldId id="291" r:id="rId9"/>
    <p:sldId id="296" r:id="rId10"/>
    <p:sldId id="293" r:id="rId11"/>
    <p:sldId id="266" r:id="rId12"/>
    <p:sldId id="298" r:id="rId13"/>
    <p:sldId id="299" r:id="rId14"/>
    <p:sldId id="301" r:id="rId15"/>
    <p:sldId id="28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F2B5B"/>
    <a:srgbClr val="5E82A3"/>
    <a:srgbClr val="FFFFFF"/>
    <a:srgbClr val="204C82"/>
    <a:srgbClr val="012857"/>
    <a:srgbClr val="012147"/>
    <a:srgbClr val="022A5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586" autoAdjust="0"/>
  </p:normalViewPr>
  <p:slideViewPr>
    <p:cSldViewPr snapToGrid="0"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3130" y="-93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926F9BB-5D12-498E-915E-22F1A6B7C27D}" type="datetimeFigureOut">
              <a:rPr lang="en-US"/>
              <a:pPr>
                <a:defRPr/>
              </a:pPr>
              <a:t>11/4/2010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1C4253-23E1-4BA5-B6E2-7233D68F3C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8558D23-F20B-48F5-8F4D-786612AABCE9}" type="datetimeFigureOut">
              <a:rPr lang="en-US"/>
              <a:pPr>
                <a:defRPr/>
              </a:pPr>
              <a:t>11/4/2010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EB50CA8-67DC-4ECC-8F5A-4379FBD31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rgbClr val="0F2B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rgbClr val="5E82A3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rgbClr val="204C8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794" y="6533536"/>
            <a:ext cx="8455741" cy="304800"/>
          </a:xfrm>
          <a:prstGeom prst="rect">
            <a:avLst/>
          </a:prstGeom>
        </p:spPr>
        <p:txBody>
          <a:bodyPr anchor="t" anchorCtr="0"/>
          <a:lstStyle>
            <a:lvl1pPr algn="ctr">
              <a:defRPr sz="1000" b="1">
                <a:solidFill>
                  <a:srgbClr val="0F2B5B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999" y="5867400"/>
            <a:ext cx="6894871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r">
              <a:spcBef>
                <a:spcPts val="0"/>
              </a:spcBef>
              <a:buNone/>
              <a:defRPr sz="2000">
                <a:solidFill>
                  <a:srgbClr val="0F2B5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999" y="4648200"/>
            <a:ext cx="6885039" cy="1219200"/>
          </a:xfrm>
        </p:spPr>
        <p:txBody>
          <a:bodyPr anchor="t" anchorCtr="0">
            <a:noAutofit/>
          </a:bodyPr>
          <a:lstStyle>
            <a:lvl1pPr algn="l"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8" name="Picture 17" descr="OpenAIRE_ALL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55601" y="329036"/>
            <a:ext cx="5501366" cy="18045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748" y="19664"/>
            <a:ext cx="8367252" cy="127819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5743" y="1514168"/>
            <a:ext cx="8150942" cy="48669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3057" y="6538450"/>
            <a:ext cx="7983795" cy="261681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57" y="6508954"/>
            <a:ext cx="511275" cy="34904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EEA70E3-35D0-4287-B1E5-3FB308DC425F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5304" cy="6858000"/>
            <a:chOff x="-442912" y="457200"/>
            <a:chExt cx="9145304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684000"/>
            </a:xfrm>
            <a:prstGeom prst="rect">
              <a:avLst/>
            </a:prstGeom>
            <a:solidFill>
              <a:srgbClr val="0F2B5B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34392" y="457200"/>
              <a:ext cx="1368000" cy="6858000"/>
            </a:xfrm>
            <a:prstGeom prst="rect">
              <a:avLst/>
            </a:prstGeom>
            <a:solidFill>
              <a:srgbClr val="5E82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334392" y="457200"/>
              <a:ext cx="1368000" cy="684000"/>
            </a:xfrm>
            <a:prstGeom prst="rect">
              <a:avLst/>
            </a:prstGeom>
            <a:solidFill>
              <a:srgbClr val="204C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6309" y="737421"/>
            <a:ext cx="1236405" cy="597801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6812" y="816078"/>
            <a:ext cx="7511845" cy="5692878"/>
          </a:xfrm>
        </p:spPr>
        <p:txBody>
          <a:bodyPr vert="eaVert"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1276" y="6577781"/>
            <a:ext cx="7049730" cy="250723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pic>
        <p:nvPicPr>
          <p:cNvPr id="14" name="Picture 13" descr="OpenAIRE_ALL_RGB_Only_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5400000">
            <a:off x="8233339" y="14392"/>
            <a:ext cx="539135" cy="648000"/>
          </a:xfrm>
          <a:prstGeom prst="rect">
            <a:avLst/>
          </a:prstGeom>
        </p:spPr>
      </p:pic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" y="6538452"/>
            <a:ext cx="481780" cy="319547"/>
          </a:xfrm>
        </p:spPr>
        <p:txBody>
          <a:bodyPr/>
          <a:lstStyle>
            <a:lvl1pPr>
              <a:defRPr sz="12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fld id="{65DB0213-5975-4CFB-A12A-A9884076BEE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084" y="58996"/>
            <a:ext cx="8259098" cy="124869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3" y="1543665"/>
            <a:ext cx="8190271" cy="4896464"/>
          </a:xfrm>
        </p:spPr>
        <p:txBody>
          <a:bodyPr>
            <a:normAutofit/>
          </a:bodyPr>
          <a:lstStyle>
            <a:lvl1pPr marL="360000" indent="-396000" algn="l">
              <a:buClr>
                <a:srgbClr val="5E82A3"/>
              </a:buClr>
              <a:buSzPct val="110000"/>
              <a:buFontTx/>
              <a:buBlip>
                <a:blip r:embed="rId2"/>
              </a:buBlip>
              <a:defRPr sz="3200">
                <a:solidFill>
                  <a:srgbClr val="0F2B5B"/>
                </a:solidFill>
              </a:defRPr>
            </a:lvl1pPr>
            <a:lvl2pPr algn="l">
              <a:spcBef>
                <a:spcPts val="1200"/>
              </a:spcBef>
              <a:buClr>
                <a:srgbClr val="5E82A3"/>
              </a:buClr>
              <a:defRPr sz="3200">
                <a:solidFill>
                  <a:srgbClr val="204C82"/>
                </a:solidFill>
              </a:defRPr>
            </a:lvl2pPr>
            <a:lvl3pPr>
              <a:buClr>
                <a:srgbClr val="5E82A3"/>
              </a:buClr>
              <a:defRPr sz="2800">
                <a:solidFill>
                  <a:srgbClr val="5E82A3"/>
                </a:solidFill>
              </a:defRPr>
            </a:lvl3pPr>
            <a:lvl4pPr>
              <a:buClr>
                <a:srgbClr val="5E82A3"/>
              </a:buClr>
              <a:defRPr sz="2400">
                <a:solidFill>
                  <a:srgbClr val="0F2B5B"/>
                </a:solidFill>
              </a:defRPr>
            </a:lvl4pPr>
            <a:lvl5pPr>
              <a:buClr>
                <a:srgbClr val="5E82A3"/>
              </a:buCl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6077" y="6538450"/>
            <a:ext cx="8160775" cy="261681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9664" y="6440128"/>
            <a:ext cx="698090" cy="417871"/>
          </a:xfrm>
        </p:spPr>
        <p:txBody>
          <a:bodyPr/>
          <a:lstStyle/>
          <a:p>
            <a:pPr>
              <a:defRPr/>
            </a:pPr>
            <a:fld id="{25062EAD-E077-42C2-BA76-46A87BCA59F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rgbClr val="0F2B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rgbClr val="204C82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rgbClr val="5E82A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04999" y="2667000"/>
            <a:ext cx="6904703" cy="1531374"/>
          </a:xfr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none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 (sections)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0"/>
          </p:nvPr>
        </p:nvSpPr>
        <p:spPr>
          <a:xfrm>
            <a:off x="4542502" y="4510548"/>
            <a:ext cx="4286865" cy="210656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2000" b="1" kern="1200">
                <a:solidFill>
                  <a:srgbClr val="204C8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pic>
        <p:nvPicPr>
          <p:cNvPr id="21" name="Picture 20" descr="OpenAIRE_ALL_RGB_Only_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9758" y="481778"/>
            <a:ext cx="924390" cy="11110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748" y="39328"/>
            <a:ext cx="8249266" cy="12634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5917" y="1531791"/>
            <a:ext cx="4032000" cy="4896000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7229" y="1541623"/>
            <a:ext cx="4032000" cy="4896000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45574" y="6617110"/>
            <a:ext cx="8160775" cy="191730"/>
          </a:xfrm>
          <a:prstGeom prst="rect">
            <a:avLst/>
          </a:prstGeom>
        </p:spPr>
        <p:txBody>
          <a:bodyPr/>
          <a:lstStyle>
            <a:lvl1pPr algn="ctr">
              <a:defRPr sz="1100" b="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6440128"/>
            <a:ext cx="698090" cy="417871"/>
          </a:xfrm>
        </p:spPr>
        <p:txBody>
          <a:bodyPr/>
          <a:lstStyle/>
          <a:p>
            <a:pPr>
              <a:defRPr/>
            </a:pPr>
            <a:fld id="{25062EAD-E077-42C2-BA76-46A87BCA59F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583" y="81117"/>
            <a:ext cx="8239430" cy="123640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5784" y="1524801"/>
            <a:ext cx="4032000" cy="684000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rgbClr val="0F2B5B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309" y="2370750"/>
            <a:ext cx="4032000" cy="41040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11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458" y="1524801"/>
            <a:ext cx="4032000" cy="6840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solidFill>
                  <a:srgbClr val="0F2B5B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458" y="2370749"/>
            <a:ext cx="4032000" cy="4104000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11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rgbClr val="0F2B5B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45575" y="6558116"/>
            <a:ext cx="8042786" cy="212519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0" y="6440128"/>
            <a:ext cx="698090" cy="417871"/>
          </a:xfrm>
        </p:spPr>
        <p:txBody>
          <a:bodyPr/>
          <a:lstStyle/>
          <a:p>
            <a:pPr>
              <a:defRPr/>
            </a:pPr>
            <a:fld id="{25062EAD-E077-42C2-BA76-46A87BCA59F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 userDrawn="1"/>
        </p:nvGrpSpPr>
        <p:grpSpPr>
          <a:xfrm>
            <a:off x="0" y="0"/>
            <a:ext cx="9144000" cy="1440000"/>
            <a:chOff x="0" y="0"/>
            <a:chExt cx="9144000" cy="1440000"/>
          </a:xfrm>
          <a:solidFill>
            <a:srgbClr val="5E82A3"/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1440000"/>
            </a:xfrm>
            <a:prstGeom prst="rect">
              <a:avLst/>
            </a:prstGeom>
            <a:grpFill/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440000"/>
            </a:xfrm>
            <a:prstGeom prst="rect">
              <a:avLst/>
            </a:prstGeom>
            <a:solidFill>
              <a:srgbClr val="204C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213" y="49160"/>
            <a:ext cx="8032954" cy="13175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86580" y="6518788"/>
            <a:ext cx="8229601" cy="261680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" y="6469626"/>
            <a:ext cx="540774" cy="388374"/>
          </a:xfrm>
        </p:spPr>
        <p:txBody>
          <a:bodyPr/>
          <a:lstStyle>
            <a:lvl1pPr>
              <a:defRPr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fld id="{553BD9FF-1A2B-432A-87AA-10F0F7EC6FE3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4" name="Picture 13" descr="OpenAIRE_ALL_RGB_Only_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3110" y="442451"/>
            <a:ext cx="633985" cy="7620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828800" cy="1368000"/>
          </a:xfrm>
          <a:prstGeom prst="rect">
            <a:avLst/>
          </a:prstGeom>
          <a:solidFill>
            <a:srgbClr val="204C82"/>
          </a:solidFill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9096" y="6449961"/>
            <a:ext cx="8268929" cy="271514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" y="6420464"/>
            <a:ext cx="452284" cy="437535"/>
          </a:xfrm>
        </p:spPr>
        <p:txBody>
          <a:bodyPr/>
          <a:lstStyle>
            <a:lvl1pPr>
              <a:defRPr sz="12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fld id="{65DB0213-5975-4CFB-A12A-A9884076BEE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2" name="Picture 11" descr="OpenAIRE_ALL_RGB_Only_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07239" y="275306"/>
            <a:ext cx="633985" cy="7620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245" y="0"/>
            <a:ext cx="8190271" cy="1371600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cap="none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574" y="1553496"/>
            <a:ext cx="8141109" cy="48473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spcBef>
                <a:spcPts val="600"/>
              </a:spcBef>
              <a:defRPr sz="2800"/>
            </a:lvl2pPr>
            <a:lvl3pPr>
              <a:spcBef>
                <a:spcPts val="600"/>
              </a:spcBef>
              <a:defRPr sz="2400"/>
            </a:lvl3pPr>
            <a:lvl4pPr>
              <a:spcBef>
                <a:spcPts val="600"/>
              </a:spcBef>
              <a:defRPr sz="2000"/>
            </a:lvl4pPr>
            <a:lvl5pPr>
              <a:spcBef>
                <a:spcPts val="600"/>
              </a:spcBef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18503"/>
            <a:ext cx="1524000" cy="2375187"/>
          </a:xfrm>
          <a:solidFill>
            <a:schemeClr val="bg1">
              <a:alpha val="1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5E82A3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0" y="6440129"/>
            <a:ext cx="678426" cy="417871"/>
          </a:xfrm>
        </p:spPr>
        <p:txBody>
          <a:bodyPr/>
          <a:lstStyle/>
          <a:p>
            <a:pPr>
              <a:defRPr/>
            </a:pPr>
            <a:fld id="{9E617930-2B9D-4BF4-B895-0B126119B27F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86580" y="6518788"/>
            <a:ext cx="8229601" cy="261680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058" y="228600"/>
            <a:ext cx="815094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cap="none" spc="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0206" y="1769807"/>
            <a:ext cx="7531510" cy="4483510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585" y="3975386"/>
            <a:ext cx="1527048" cy="2359152"/>
          </a:xfrm>
          <a:solidFill>
            <a:schemeClr val="bg1">
              <a:alpha val="1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lnSpc>
                <a:spcPct val="150000"/>
              </a:lnSpc>
              <a:buNone/>
              <a:defRPr sz="1400" b="1" kern="1200">
                <a:solidFill>
                  <a:srgbClr val="5E82A3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1884" y="6567947"/>
            <a:ext cx="7905108" cy="163359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652" y="6489290"/>
            <a:ext cx="501445" cy="368710"/>
          </a:xfrm>
        </p:spPr>
        <p:txBody>
          <a:bodyPr/>
          <a:lstStyle>
            <a:lvl1pPr>
              <a:defRPr>
                <a:solidFill>
                  <a:srgbClr val="5E82A3"/>
                </a:solidFill>
              </a:defRPr>
            </a:lvl1pPr>
          </a:lstStyle>
          <a:p>
            <a:pPr>
              <a:defRPr/>
            </a:pPr>
            <a:fld id="{FB7D2CCF-07D3-4D32-9F2A-99D8456EAF7D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-1" y="0"/>
            <a:ext cx="9144001" cy="6858000"/>
            <a:chOff x="-1" y="0"/>
            <a:chExt cx="9144001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368000"/>
            </a:xfrm>
            <a:prstGeom prst="rect">
              <a:avLst/>
            </a:prstGeom>
            <a:solidFill>
              <a:srgbClr val="5E82A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-1" y="0"/>
              <a:ext cx="720000" cy="6858000"/>
            </a:xfrm>
            <a:prstGeom prst="rect">
              <a:avLst/>
            </a:prstGeom>
            <a:solidFill>
              <a:srgbClr val="0F2B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0"/>
              <a:ext cx="720000" cy="1368000"/>
            </a:xfrm>
            <a:prstGeom prst="rect">
              <a:avLst/>
            </a:prstGeom>
            <a:solidFill>
              <a:srgbClr val="204C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413" y="1484671"/>
            <a:ext cx="8190271" cy="5043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6916" y="39328"/>
            <a:ext cx="8367252" cy="1278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pic>
        <p:nvPicPr>
          <p:cNvPr id="12" name="Picture 11" descr="OpenAIRE_ALL_RGB_Only_O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6133" y="363795"/>
            <a:ext cx="539135" cy="648000"/>
          </a:xfrm>
          <a:prstGeom prst="rect">
            <a:avLst/>
          </a:prstGeom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5745" y="6558114"/>
            <a:ext cx="8170603" cy="261681"/>
          </a:xfrm>
          <a:prstGeom prst="rect">
            <a:avLst/>
          </a:prstGeom>
        </p:spPr>
        <p:txBody>
          <a:bodyPr/>
          <a:lstStyle>
            <a:lvl1pPr algn="ctr">
              <a:defRPr sz="1100" b="0">
                <a:solidFill>
                  <a:srgbClr val="204C8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508954"/>
            <a:ext cx="639097" cy="3490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small" baseline="0">
                <a:solidFill>
                  <a:srgbClr val="5E82A3"/>
                </a:solidFill>
                <a:latin typeface="+mj-lt"/>
              </a:defRPr>
            </a:lvl1pPr>
          </a:lstStyle>
          <a:p>
            <a:pPr>
              <a:defRPr/>
            </a:pPr>
            <a:fld id="{5A016E00-BB37-446F-A409-78FFA1C9B00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kern="1200" cap="none" spc="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396000" algn="l" defTabSz="914400" rtl="0" eaLnBrk="1" latinLnBrk="0" hangingPunct="1">
        <a:spcBef>
          <a:spcPts val="1200"/>
        </a:spcBef>
        <a:buClr>
          <a:srgbClr val="5E82A3"/>
        </a:buClr>
        <a:buSzPct val="110000"/>
        <a:buFontTx/>
        <a:buBlip>
          <a:blip r:embed="rId14"/>
        </a:buBlip>
        <a:defRPr sz="2800" kern="1200">
          <a:solidFill>
            <a:srgbClr val="0F2B5B"/>
          </a:solidFill>
          <a:latin typeface="+mn-lt"/>
          <a:ea typeface="+mn-ea"/>
          <a:cs typeface="+mn-cs"/>
        </a:defRPr>
      </a:lvl1pPr>
      <a:lvl2pPr marL="914400" indent="-396000" algn="l" defTabSz="914400" rtl="0" eaLnBrk="1" latinLnBrk="0" hangingPunct="1">
        <a:spcBef>
          <a:spcPts val="600"/>
        </a:spcBef>
        <a:buClr>
          <a:srgbClr val="0F2B5B"/>
        </a:buClr>
        <a:buSzPct val="80000"/>
        <a:buFont typeface="Calibri" pitchFamily="34" charset="0"/>
        <a:buChar char="–"/>
        <a:defRPr sz="2800" kern="1200">
          <a:solidFill>
            <a:srgbClr val="204C82"/>
          </a:solidFill>
          <a:latin typeface="+mn-lt"/>
          <a:ea typeface="+mn-ea"/>
          <a:cs typeface="+mn-cs"/>
        </a:defRPr>
      </a:lvl2pPr>
      <a:lvl3pPr marL="1371600" indent="-396000" algn="l" defTabSz="914400" rtl="0" eaLnBrk="1" latinLnBrk="0" hangingPunct="1">
        <a:spcBef>
          <a:spcPts val="600"/>
        </a:spcBef>
        <a:buClr>
          <a:srgbClr val="5E82A3"/>
        </a:buClr>
        <a:buSzPct val="80000"/>
        <a:buFont typeface="Wingdings" pitchFamily="2" charset="2"/>
        <a:buChar char=""/>
        <a:defRPr sz="2400" kern="1200">
          <a:solidFill>
            <a:srgbClr val="5E82A3"/>
          </a:solidFill>
          <a:latin typeface="+mn-lt"/>
          <a:ea typeface="+mn-ea"/>
          <a:cs typeface="+mn-cs"/>
        </a:defRPr>
      </a:lvl3pPr>
      <a:lvl4pPr marL="1828800" indent="-396000" algn="l" defTabSz="914400" rtl="0" eaLnBrk="1" latinLnBrk="0" hangingPunct="1">
        <a:spcBef>
          <a:spcPts val="600"/>
        </a:spcBef>
        <a:buClr>
          <a:srgbClr val="5E82A3"/>
        </a:buClr>
        <a:buSzPct val="80000"/>
        <a:buFont typeface="Wingdings" pitchFamily="2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286000" indent="-396000" algn="l" defTabSz="914400" rtl="0" eaLnBrk="1" latinLnBrk="0" hangingPunct="1">
        <a:spcBef>
          <a:spcPts val="600"/>
        </a:spcBef>
        <a:buClr>
          <a:srgbClr val="5E82A3"/>
        </a:buClr>
        <a:buSzPct val="80000"/>
        <a:buFont typeface="Wingdings" pitchFamily="2" charset="2"/>
        <a:buChar char=""/>
        <a:defRPr sz="2000" kern="1200">
          <a:solidFill>
            <a:srgbClr val="0F2B5B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1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naire.e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174431" y="5641734"/>
            <a:ext cx="6894871" cy="457200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Natalia Manola</a:t>
            </a:r>
          </a:p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Department of Informatics &amp; Telecommunications</a:t>
            </a:r>
          </a:p>
          <a:p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University of Athens, Greece</a:t>
            </a:r>
            <a:endParaRPr lang="el-GR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829693" y="4572894"/>
            <a:ext cx="6885039" cy="1219200"/>
          </a:xfrm>
        </p:spPr>
        <p:txBody>
          <a:bodyPr/>
          <a:lstStyle/>
          <a:p>
            <a:r>
              <a:rPr lang="en-US" sz="3200" b="1" dirty="0" smtClean="0"/>
              <a:t>Implementing &amp; measuring </a:t>
            </a:r>
            <a:br>
              <a:rPr lang="en-US" sz="3200" b="1" dirty="0" smtClean="0"/>
            </a:br>
            <a:r>
              <a:rPr lang="en-US" sz="3200" b="1" dirty="0" smtClean="0"/>
              <a:t>the FP7 OA pilots </a:t>
            </a:r>
            <a:r>
              <a:rPr lang="en-US" sz="3200" dirty="0" smtClean="0"/>
              <a:t>	</a:t>
            </a:r>
            <a:endParaRPr lang="el-GR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216998" y="2226822"/>
            <a:ext cx="47441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8th e-Infrastructure Concertation Meeting</a:t>
            </a:r>
          </a:p>
          <a:p>
            <a:pPr algn="r"/>
            <a:r>
              <a:rPr lang="en-US" sz="1400" dirty="0" smtClean="0"/>
              <a:t> CERN, Geneva</a:t>
            </a:r>
          </a:p>
          <a:p>
            <a:pPr algn="r"/>
            <a:r>
              <a:rPr lang="en-US" sz="1400" dirty="0" smtClean="0"/>
              <a:t>4-5 Nov,  2010</a:t>
            </a:r>
            <a:endParaRPr lang="en-GB" sz="1400" dirty="0" smtClean="0"/>
          </a:p>
          <a:p>
            <a:pPr algn="r"/>
            <a:endParaRPr lang="en-US" sz="1400" dirty="0"/>
          </a:p>
        </p:txBody>
      </p:sp>
      <p:pic>
        <p:nvPicPr>
          <p:cNvPr id="6" name="Picture 5" descr="einfrastructu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54753" y="3830862"/>
            <a:ext cx="1616786" cy="602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n 16"/>
          <p:cNvSpPr/>
          <p:nvPr/>
        </p:nvSpPr>
        <p:spPr>
          <a:xfrm>
            <a:off x="2320099" y="2169496"/>
            <a:ext cx="839097" cy="742277"/>
          </a:xfrm>
          <a:prstGeom prst="can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Orphan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39763" y="6450013"/>
            <a:ext cx="8267700" cy="2714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100" dirty="0" smtClean="0"/>
              <a:t>8th e-Infrastructure Concertation Meeting, Geneva, 4-5 Nov, 2010</a:t>
            </a:r>
            <a:endParaRPr lang="en-GB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19385" y="4658062"/>
            <a:ext cx="8534158" cy="14845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OpenAIRE measures</a:t>
            </a:r>
            <a:r>
              <a:rPr lang="en-US" dirty="0" smtClean="0">
                <a:solidFill>
                  <a:srgbClr val="C00000"/>
                </a:solidFill>
              </a:rPr>
              <a:t> research impact:</a:t>
            </a:r>
            <a:r>
              <a:rPr lang="en-US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Harvests usage data from institutional repositories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Processes usage data to generate usage statistics</a:t>
            </a:r>
          </a:p>
          <a:p>
            <a:pPr>
              <a:buNone/>
            </a:pPr>
            <a:endParaRPr lang="en-US" sz="3200" dirty="0" smtClean="0"/>
          </a:p>
        </p:txBody>
      </p:sp>
      <p:sp>
        <p:nvSpPr>
          <p:cNvPr id="6" name="Can 5"/>
          <p:cNvSpPr/>
          <p:nvPr/>
        </p:nvSpPr>
        <p:spPr>
          <a:xfrm>
            <a:off x="2689445" y="2657163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n 6"/>
          <p:cNvSpPr/>
          <p:nvPr/>
        </p:nvSpPr>
        <p:spPr>
          <a:xfrm>
            <a:off x="2841845" y="2809563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n 7"/>
          <p:cNvSpPr/>
          <p:nvPr/>
        </p:nvSpPr>
        <p:spPr>
          <a:xfrm>
            <a:off x="2994245" y="2961963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n 8"/>
          <p:cNvSpPr/>
          <p:nvPr/>
        </p:nvSpPr>
        <p:spPr>
          <a:xfrm>
            <a:off x="3146645" y="3114363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6200000">
            <a:off x="4028733" y="2544187"/>
            <a:ext cx="398065" cy="774571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37586" y="3840504"/>
            <a:ext cx="179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OA repositories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48640" y="2476076"/>
            <a:ext cx="157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Researchers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23939" y="1047114"/>
            <a:ext cx="110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Funders</a:t>
            </a:r>
            <a:endParaRPr lang="en-US" dirty="0"/>
          </a:p>
        </p:txBody>
      </p:sp>
      <p:pic>
        <p:nvPicPr>
          <p:cNvPr id="21" name="Picture 20" descr="users_t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5983" y="2986954"/>
            <a:ext cx="788990" cy="788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Picture 21" descr="telplus_stats_countr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44122" y="1272497"/>
            <a:ext cx="1542237" cy="7929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4475181" y="500245"/>
            <a:ext cx="2947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Repository Managers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271191" y="2863350"/>
            <a:ext cx="1796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view</a:t>
            </a:r>
          </a:p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download</a:t>
            </a:r>
          </a:p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rate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699707" y="3539256"/>
            <a:ext cx="1215614" cy="10758"/>
          </a:xfrm>
          <a:prstGeom prst="straightConnector1">
            <a:avLst/>
          </a:prstGeom>
          <a:ln w="28575">
            <a:prstDash val="sysDot"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Cloud 12"/>
          <p:cNvSpPr/>
          <p:nvPr/>
        </p:nvSpPr>
        <p:spPr>
          <a:xfrm>
            <a:off x="4615080" y="2194614"/>
            <a:ext cx="3668320" cy="1506070"/>
          </a:xfrm>
          <a:prstGeom prst="cloud">
            <a:avLst/>
          </a:prstGeom>
          <a:solidFill>
            <a:srgbClr val="FFFFFF">
              <a:alpha val="43922"/>
            </a:srgbClr>
          </a:solidFill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OpenAIRE_ALL_RGB_noTA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56110" y="2282907"/>
            <a:ext cx="1581915" cy="1173482"/>
          </a:xfrm>
          <a:prstGeom prst="rect">
            <a:avLst/>
          </a:prstGeom>
        </p:spPr>
      </p:pic>
      <p:pic>
        <p:nvPicPr>
          <p:cNvPr id="30" name="Picture 29" descr="telplus_stats_colection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02110" y="1089345"/>
            <a:ext cx="1512168" cy="7932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" name="Picture 23" descr="chart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71637" y="1462432"/>
            <a:ext cx="816258" cy="742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Measuring research impact of FP7 publications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Usage statistics on FP7 OA publications</a:t>
            </a:r>
          </a:p>
          <a:p>
            <a:r>
              <a:rPr lang="en-US" dirty="0" smtClean="0"/>
              <a:t>Calculate research impact per</a:t>
            </a:r>
          </a:p>
          <a:p>
            <a:pPr lvl="1"/>
            <a:r>
              <a:rPr lang="en-US" sz="2800" dirty="0" smtClean="0"/>
              <a:t>Publication</a:t>
            </a:r>
          </a:p>
          <a:p>
            <a:pPr lvl="1"/>
            <a:r>
              <a:rPr lang="en-US" sz="2800" dirty="0" smtClean="0"/>
              <a:t>Programme/Project</a:t>
            </a:r>
          </a:p>
          <a:p>
            <a:pPr lvl="1"/>
            <a:r>
              <a:rPr lang="en-US" sz="2800" dirty="0" smtClean="0"/>
              <a:t>Scientific area</a:t>
            </a:r>
          </a:p>
          <a:p>
            <a:pPr lvl="1"/>
            <a:r>
              <a:rPr lang="en-US" sz="2800" dirty="0" smtClean="0"/>
              <a:t>Institution/Repository</a:t>
            </a:r>
          </a:p>
          <a:p>
            <a:pPr lvl="1"/>
            <a:r>
              <a:rPr lang="en-US" sz="2800" dirty="0" smtClean="0"/>
              <a:t>Country </a:t>
            </a:r>
          </a:p>
          <a:p>
            <a:pPr lvl="1"/>
            <a:r>
              <a:rPr lang="en-US" sz="2800" dirty="0" smtClean="0"/>
              <a:t>…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pic>
        <p:nvPicPr>
          <p:cNvPr id="5" name="Picture 4" descr="telplus_stats_colecti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7522" y="4163210"/>
            <a:ext cx="3880587" cy="2035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Measurement - Metrics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# of national infrastructures on board</a:t>
            </a:r>
          </a:p>
          <a:p>
            <a:r>
              <a:rPr lang="en-US" dirty="0" smtClean="0"/>
              <a:t># of repositories that become compliant</a:t>
            </a:r>
          </a:p>
          <a:p>
            <a:pPr lvl="1"/>
            <a:r>
              <a:rPr lang="en-US" dirty="0" smtClean="0"/>
              <a:t>IRs of large research organizations</a:t>
            </a:r>
          </a:p>
          <a:p>
            <a:pPr lvl="1"/>
            <a:r>
              <a:rPr lang="en-US" dirty="0" smtClean="0"/>
              <a:t>Thematic vs. Institutional repositories</a:t>
            </a:r>
          </a:p>
          <a:p>
            <a:r>
              <a:rPr lang="en-US" dirty="0" smtClean="0"/>
              <a:t># of new repositories</a:t>
            </a:r>
          </a:p>
          <a:p>
            <a:r>
              <a:rPr lang="en-US" dirty="0" smtClean="0"/>
              <a:t># of identified (harvested) FP7 publications </a:t>
            </a:r>
          </a:p>
          <a:p>
            <a:r>
              <a:rPr lang="en-US" dirty="0" smtClean="0"/>
              <a:t># of depositions  in the Orphan (OA &amp; non-OA)</a:t>
            </a:r>
          </a:p>
          <a:p>
            <a:r>
              <a:rPr lang="en-US" dirty="0" smtClean="0"/>
              <a:t># of identified FP7 publications</a:t>
            </a:r>
          </a:p>
          <a:p>
            <a:pPr lvl="1"/>
            <a:r>
              <a:rPr lang="en-US" dirty="0" smtClean="0"/>
              <a:t>non OpenAIRE compliant repositories</a:t>
            </a:r>
          </a:p>
          <a:p>
            <a:pPr lvl="1"/>
            <a:r>
              <a:rPr lang="en-US" dirty="0" smtClean="0"/>
              <a:t>publishers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actual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27 National infrastructures 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Compliant repositories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30 (Univ. of Minho </a:t>
            </a:r>
            <a:r>
              <a:rPr lang="en-US" dirty="0" err="1" smtClean="0"/>
              <a:t>Dspace</a:t>
            </a:r>
            <a:r>
              <a:rPr lang="en-US" dirty="0" smtClean="0"/>
              <a:t> </a:t>
            </a:r>
            <a:r>
              <a:rPr lang="en-US" dirty="0" err="1" smtClean="0"/>
              <a:t>addon</a:t>
            </a:r>
            <a:r>
              <a:rPr lang="en-US" dirty="0" smtClean="0"/>
              <a:t>)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50-60 by the end of the year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125 identified (harvested) FP7 publications 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HAL independent project started in April 2009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0 publications in the “orphan”</a:t>
            </a:r>
            <a:r>
              <a:rPr lang="en-US" i="1" dirty="0" smtClean="0">
                <a:solidFill>
                  <a:srgbClr val="FF0000"/>
                </a:solidFill>
              </a:rPr>
              <a:t>– not public yet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0 identified FP7 publications </a:t>
            </a:r>
            <a:r>
              <a:rPr lang="en-US" i="1" dirty="0" smtClean="0">
                <a:solidFill>
                  <a:srgbClr val="FF0000"/>
                </a:solidFill>
              </a:rPr>
              <a:t>– not public yet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Projected for OA pilot (20% of FP7) – 15K publications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impact -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Bibliometrics</a:t>
            </a:r>
            <a:r>
              <a:rPr lang="en-US" dirty="0" smtClean="0"/>
              <a:t> &amp; </a:t>
            </a:r>
            <a:r>
              <a:rPr lang="en-US" dirty="0" err="1" smtClean="0"/>
              <a:t>webometrics</a:t>
            </a:r>
            <a:endParaRPr lang="en-US" dirty="0" smtClean="0"/>
          </a:p>
          <a:p>
            <a:r>
              <a:rPr lang="en-US" dirty="0" smtClean="0"/>
              <a:t>Set of usage metrics for publication impact</a:t>
            </a:r>
          </a:p>
          <a:p>
            <a:pPr lvl="1"/>
            <a:r>
              <a:rPr lang="en-US" dirty="0" smtClean="0"/>
              <a:t>Frequency-based metrics</a:t>
            </a:r>
          </a:p>
          <a:p>
            <a:pPr lvl="1"/>
            <a:r>
              <a:rPr lang="en-US" dirty="0" smtClean="0"/>
              <a:t>Time-based metrics</a:t>
            </a:r>
          </a:p>
          <a:p>
            <a:pPr lvl="1"/>
            <a:r>
              <a:rPr lang="en-US" dirty="0" smtClean="0"/>
              <a:t>Trend </a:t>
            </a:r>
            <a:r>
              <a:rPr lang="en-US" dirty="0" err="1" smtClean="0"/>
              <a:t>behaviour</a:t>
            </a:r>
            <a:r>
              <a:rPr lang="en-US" dirty="0" smtClean="0"/>
              <a:t> metrics</a:t>
            </a:r>
          </a:p>
          <a:p>
            <a:r>
              <a:rPr lang="en-US" dirty="0" smtClean="0"/>
              <a:t>Metrics calculated </a:t>
            </a:r>
            <a:r>
              <a:rPr lang="en-US" dirty="0" err="1" smtClean="0"/>
              <a:t>wrt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FP7 </a:t>
            </a:r>
            <a:r>
              <a:rPr lang="en-US" dirty="0" err="1" smtClean="0"/>
              <a:t>programmes</a:t>
            </a:r>
            <a:r>
              <a:rPr lang="en-US" dirty="0" smtClean="0"/>
              <a:t>, projects, scientific areas</a:t>
            </a:r>
          </a:p>
          <a:p>
            <a:pPr lvl="1"/>
            <a:r>
              <a:rPr lang="en-US" dirty="0" smtClean="0"/>
              <a:t>Repositories, countries, institutions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OpenAIRE status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3" y="1543665"/>
            <a:ext cx="8190271" cy="4717286"/>
          </a:xfrm>
        </p:spPr>
        <p:txBody>
          <a:bodyPr>
            <a:normAutofit/>
          </a:bodyPr>
          <a:lstStyle/>
          <a:p>
            <a:r>
              <a:rPr lang="en-US" dirty="0" smtClean="0"/>
              <a:t>OpenAIRE is set to provide production quality 24x7 services</a:t>
            </a:r>
          </a:p>
          <a:p>
            <a:r>
              <a:rPr lang="en-US" dirty="0" smtClean="0"/>
              <a:t>Helpdesk waiting to reply to your questions @ </a:t>
            </a:r>
            <a:r>
              <a:rPr lang="en-US" dirty="0" smtClean="0">
                <a:hlinkClick r:id="rId2"/>
              </a:rPr>
              <a:t>www.openaire.eu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Services and infrastructure go public in December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Important for all project coordinators to attend the OpenAIRE training session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3" y="1543664"/>
            <a:ext cx="8190271" cy="504001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Open Access – initiatives &amp; impact</a:t>
            </a:r>
          </a:p>
          <a:p>
            <a:r>
              <a:rPr lang="en-US" dirty="0" smtClean="0"/>
              <a:t>OpenAIRE</a:t>
            </a:r>
          </a:p>
          <a:p>
            <a:pPr lvl="1"/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Services</a:t>
            </a:r>
          </a:p>
          <a:p>
            <a:r>
              <a:rPr lang="en-US" dirty="0" smtClean="0"/>
              <a:t>Impact assessment</a:t>
            </a:r>
          </a:p>
          <a:p>
            <a:pPr lvl="1"/>
            <a:r>
              <a:rPr lang="en-US" dirty="0" smtClean="0"/>
              <a:t>Open Access pilot</a:t>
            </a:r>
          </a:p>
          <a:p>
            <a:pPr lvl="1"/>
            <a:r>
              <a:rPr lang="en-US" dirty="0" smtClean="0"/>
              <a:t>Repositories infrastructure</a:t>
            </a:r>
          </a:p>
          <a:p>
            <a:pPr lvl="1"/>
            <a:r>
              <a:rPr lang="en-US" dirty="0" smtClean="0"/>
              <a:t>FP7 Research publications</a:t>
            </a:r>
          </a:p>
          <a:p>
            <a:r>
              <a:rPr lang="en-US" dirty="0" smtClean="0"/>
              <a:t>Infrastructure measurements/metrics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3" y="1543665"/>
            <a:ext cx="8190271" cy="4502133"/>
          </a:xfrm>
        </p:spPr>
        <p:txBody>
          <a:bodyPr>
            <a:normAutofit/>
          </a:bodyPr>
          <a:lstStyle/>
          <a:p>
            <a:r>
              <a:rPr lang="en-US" dirty="0" smtClean="0"/>
              <a:t>Open Access mandates internationally</a:t>
            </a:r>
          </a:p>
          <a:p>
            <a:pPr lvl="1"/>
            <a:r>
              <a:rPr lang="en-US" dirty="0" smtClean="0"/>
              <a:t>27 funder mandates</a:t>
            </a:r>
          </a:p>
          <a:p>
            <a:pPr lvl="1"/>
            <a:r>
              <a:rPr lang="en-US" dirty="0" smtClean="0"/>
              <a:t>22 institutional mandates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EC Open Access initiatives – Aug 2008</a:t>
            </a:r>
          </a:p>
          <a:p>
            <a:pPr lvl="1"/>
            <a:r>
              <a:rPr lang="en-US" dirty="0" smtClean="0"/>
              <a:t>FP7 pilot within seven scientific areas</a:t>
            </a:r>
          </a:p>
          <a:p>
            <a:pPr lvl="1"/>
            <a:r>
              <a:rPr lang="en-US" dirty="0" smtClean="0"/>
              <a:t>ERC OA guidelines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10005" y="3410176"/>
            <a:ext cx="8442000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innerShdw blurRad="114300">
              <a:srgbClr val="5E82A3"/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32000"/>
            <a:r>
              <a:rPr lang="en-US" dirty="0" smtClean="0">
                <a:solidFill>
                  <a:srgbClr val="C00000"/>
                </a:solidFill>
              </a:rPr>
              <a:t>Source: EC Open Access Pilot publication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3000" dirty="0" smtClean="0">
                <a:solidFill>
                  <a:srgbClr val="C00000"/>
                </a:solidFill>
              </a:rPr>
              <a:t>Researchers: </a:t>
            </a:r>
            <a:r>
              <a:rPr lang="en-US" sz="3000" dirty="0" smtClean="0"/>
              <a:t>disseminate research results </a:t>
            </a:r>
            <a:r>
              <a:rPr lang="en-US" sz="3000" b="1" dirty="0" smtClean="0"/>
              <a:t>as widely and effectively</a:t>
            </a:r>
            <a:r>
              <a:rPr lang="en-US" sz="3000" dirty="0" smtClean="0"/>
              <a:t> as possible to guarantee </a:t>
            </a:r>
            <a:r>
              <a:rPr lang="en-US" sz="3000" b="1" dirty="0" smtClean="0"/>
              <a:t>maximum exploitation and impact. </a:t>
            </a:r>
            <a:endParaRPr lang="en-US" sz="3000" dirty="0" smtClean="0"/>
          </a:p>
          <a:p>
            <a:pPr>
              <a:spcBef>
                <a:spcPts val="600"/>
              </a:spcBef>
            </a:pPr>
            <a:r>
              <a:rPr lang="en-US" sz="3000" dirty="0" smtClean="0">
                <a:solidFill>
                  <a:srgbClr val="C00000"/>
                </a:solidFill>
              </a:rPr>
              <a:t>Funders: </a:t>
            </a:r>
            <a:r>
              <a:rPr lang="en-US" sz="3000" dirty="0" smtClean="0"/>
              <a:t>observe </a:t>
            </a:r>
            <a:r>
              <a:rPr lang="en-US" sz="3000" b="1" dirty="0" smtClean="0"/>
              <a:t>increased impact of (the EU's) investment</a:t>
            </a:r>
            <a:r>
              <a:rPr lang="en-US" sz="3000" dirty="0" smtClean="0"/>
              <a:t> in research and development and to  </a:t>
            </a:r>
            <a:r>
              <a:rPr lang="en-US" sz="3000" b="1" dirty="0" smtClean="0"/>
              <a:t>avoid wasting time </a:t>
            </a:r>
            <a:r>
              <a:rPr lang="en-US" sz="3000" dirty="0" smtClean="0"/>
              <a:t>and</a:t>
            </a:r>
            <a:r>
              <a:rPr lang="en-US" sz="3000" b="1" dirty="0" smtClean="0"/>
              <a:t> valuable resources</a:t>
            </a:r>
            <a:r>
              <a:rPr lang="en-US" sz="3000" dirty="0" smtClean="0"/>
              <a:t> on duplicative research.</a:t>
            </a:r>
          </a:p>
          <a:p>
            <a:pPr>
              <a:spcBef>
                <a:spcPts val="600"/>
              </a:spcBef>
            </a:pPr>
            <a:r>
              <a:rPr lang="en-US" sz="3000" dirty="0" smtClean="0">
                <a:solidFill>
                  <a:srgbClr val="C00000"/>
                </a:solidFill>
              </a:rPr>
              <a:t>SMEs:</a:t>
            </a:r>
            <a:r>
              <a:rPr lang="en-US" sz="3000" b="1" dirty="0" smtClean="0"/>
              <a:t> </a:t>
            </a:r>
            <a:r>
              <a:rPr lang="en-US" sz="3000" dirty="0" smtClean="0"/>
              <a:t>benefit from </a:t>
            </a:r>
            <a:r>
              <a:rPr lang="en-US" sz="3000" b="1" dirty="0" smtClean="0"/>
              <a:t>improved access to the latest research</a:t>
            </a:r>
            <a:r>
              <a:rPr lang="en-US" sz="3000" dirty="0" smtClean="0"/>
              <a:t> developments to speed up </a:t>
            </a:r>
            <a:r>
              <a:rPr lang="en-US" sz="3000" b="1" dirty="0" err="1" smtClean="0"/>
              <a:t>commercialisation</a:t>
            </a:r>
            <a:r>
              <a:rPr lang="en-US" sz="3000" b="1" dirty="0" smtClean="0"/>
              <a:t> </a:t>
            </a:r>
            <a:r>
              <a:rPr lang="en-US" sz="3000" dirty="0" smtClean="0"/>
              <a:t>and</a:t>
            </a:r>
            <a:r>
              <a:rPr lang="en-US" sz="3000" b="1" dirty="0" smtClean="0"/>
              <a:t> innovation</a:t>
            </a:r>
            <a:r>
              <a:rPr lang="en-US" sz="3000" dirty="0" smtClean="0"/>
              <a:t>.</a:t>
            </a:r>
          </a:p>
          <a:p>
            <a:pPr>
              <a:spcBef>
                <a:spcPts val="600"/>
              </a:spcBef>
            </a:pPr>
            <a:endParaRPr lang="en-US" sz="3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OpenAIRE fact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3" y="1350021"/>
            <a:ext cx="8190271" cy="4896464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2400" dirty="0" smtClean="0"/>
              <a:t>Started Dec 1, 2009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Coordination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University of Athens </a:t>
            </a:r>
          </a:p>
          <a:p>
            <a:pPr lvl="1">
              <a:spcBef>
                <a:spcPts val="300"/>
              </a:spcBef>
            </a:pPr>
            <a:r>
              <a:rPr lang="en-US" sz="2400" dirty="0" err="1" smtClean="0"/>
              <a:t>Göttingen</a:t>
            </a:r>
            <a:r>
              <a:rPr lang="en-US" sz="2400" dirty="0" smtClean="0"/>
              <a:t> State and University Library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CNR-ISTI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5 technical partners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Digital libraries, e-Infrastructure experts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6 libraries/library ITs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Active on OA - European &amp; international level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27 national organizations</a:t>
            </a:r>
          </a:p>
          <a:p>
            <a:pPr lvl="1">
              <a:spcBef>
                <a:spcPts val="300"/>
              </a:spcBef>
            </a:pPr>
            <a:r>
              <a:rPr lang="en-US" sz="2400" dirty="0" smtClean="0"/>
              <a:t>National research infrastructures on scholarly publications</a:t>
            </a:r>
          </a:p>
          <a:p>
            <a:pPr>
              <a:spcBef>
                <a:spcPts val="300"/>
              </a:spcBef>
            </a:pPr>
            <a:r>
              <a:rPr lang="en-US" sz="2400" dirty="0" smtClean="0"/>
              <a:t>5 scientific communities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eft-Right-Up Arrow 10"/>
          <p:cNvSpPr/>
          <p:nvPr/>
        </p:nvSpPr>
        <p:spPr>
          <a:xfrm>
            <a:off x="3862032" y="2721713"/>
            <a:ext cx="1914861" cy="828339"/>
          </a:xfrm>
          <a:prstGeom prst="leftRight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39763" y="6450013"/>
            <a:ext cx="8267700" cy="2714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100" dirty="0" smtClean="0"/>
              <a:t>8th e-Infrastructure Concertation Meeting, Geneva, 4-5 Nov, 2010</a:t>
            </a:r>
            <a:endParaRPr lang="en-GB" sz="11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2122" y="4270786"/>
            <a:ext cx="8971878" cy="219456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200" dirty="0" smtClean="0"/>
              <a:t>Links OA repositories with FP7 projects</a:t>
            </a:r>
          </a:p>
          <a:p>
            <a:pPr>
              <a:buFont typeface="Courier New" pitchFamily="49" charset="0"/>
              <a:buChar char="o"/>
            </a:pPr>
            <a:r>
              <a:rPr lang="en-US" sz="3200" dirty="0" smtClean="0"/>
              <a:t>Provides repository for “orphan” researchers</a:t>
            </a:r>
          </a:p>
          <a:p>
            <a:pPr>
              <a:buFont typeface="Courier New" pitchFamily="49" charset="0"/>
              <a:buChar char="o"/>
            </a:pPr>
            <a:r>
              <a:rPr lang="en-US" sz="3200" dirty="0" smtClean="0"/>
              <a:t>Calculates document statistics on OA deposition</a:t>
            </a:r>
          </a:p>
        </p:txBody>
      </p:sp>
      <p:sp>
        <p:nvSpPr>
          <p:cNvPr id="6" name="Can 5"/>
          <p:cNvSpPr/>
          <p:nvPr/>
        </p:nvSpPr>
        <p:spPr>
          <a:xfrm>
            <a:off x="2689445" y="2786259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Can 6"/>
          <p:cNvSpPr/>
          <p:nvPr/>
        </p:nvSpPr>
        <p:spPr>
          <a:xfrm>
            <a:off x="2841845" y="2938659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2994245" y="3091059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an 8"/>
          <p:cNvSpPr/>
          <p:nvPr/>
        </p:nvSpPr>
        <p:spPr>
          <a:xfrm>
            <a:off x="3146645" y="3243459"/>
            <a:ext cx="839097" cy="742277"/>
          </a:xfrm>
          <a:prstGeom prst="ca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Bevel 9"/>
          <p:cNvSpPr/>
          <p:nvPr/>
        </p:nvSpPr>
        <p:spPr>
          <a:xfrm>
            <a:off x="5733863" y="2893831"/>
            <a:ext cx="2108498" cy="935916"/>
          </a:xfrm>
          <a:prstGeom prst="bevel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FP7 Project Information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21967" y="3313384"/>
            <a:ext cx="1796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OA repositories</a:t>
            </a:r>
            <a:endParaRPr lang="en-US" dirty="0"/>
          </a:p>
        </p:txBody>
      </p:sp>
      <p:sp>
        <p:nvSpPr>
          <p:cNvPr id="17" name="Can 16"/>
          <p:cNvSpPr/>
          <p:nvPr/>
        </p:nvSpPr>
        <p:spPr>
          <a:xfrm>
            <a:off x="2438432" y="1749942"/>
            <a:ext cx="839097" cy="742277"/>
          </a:xfrm>
          <a:prstGeom prst="can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Orphan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336198" y="797887"/>
            <a:ext cx="1579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Researchers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45444" y="702861"/>
            <a:ext cx="1104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Funders</a:t>
            </a:r>
            <a:endParaRPr lang="en-US" dirty="0"/>
          </a:p>
        </p:txBody>
      </p:sp>
      <p:pic>
        <p:nvPicPr>
          <p:cNvPr id="21" name="Picture 20" descr="users_t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6275" y="598761"/>
            <a:ext cx="788990" cy="788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Cloud 12"/>
          <p:cNvSpPr/>
          <p:nvPr/>
        </p:nvSpPr>
        <p:spPr>
          <a:xfrm>
            <a:off x="3087468" y="1269437"/>
            <a:ext cx="3668320" cy="1506070"/>
          </a:xfrm>
          <a:prstGeom prst="cloud">
            <a:avLst/>
          </a:prstGeom>
          <a:solidFill>
            <a:srgbClr val="FFFFFF">
              <a:alpha val="43922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OpenAIRE_ALL_RGB_noTA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3950" y="1433036"/>
            <a:ext cx="1581915" cy="1173482"/>
          </a:xfrm>
          <a:prstGeom prst="rect">
            <a:avLst/>
          </a:prstGeom>
        </p:spPr>
      </p:pic>
      <p:pic>
        <p:nvPicPr>
          <p:cNvPr id="24" name="Picture 23" descr="chart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76785" y="741684"/>
            <a:ext cx="816258" cy="7428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OpenAIRE participatory design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6413" y="1452282"/>
            <a:ext cx="8186222" cy="514215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Building on </a:t>
            </a:r>
            <a:r>
              <a:rPr lang="en-US" u="sng" dirty="0" smtClean="0"/>
              <a:t>existing</a:t>
            </a:r>
            <a:r>
              <a:rPr lang="en-US" dirty="0" smtClean="0"/>
              <a:t> repository infrastructure -   DRIVER projects</a:t>
            </a:r>
          </a:p>
          <a:p>
            <a:r>
              <a:rPr lang="en-US" dirty="0" smtClean="0"/>
              <a:t>Institutional repositories and deposited publications - </a:t>
            </a:r>
            <a:r>
              <a:rPr lang="en-US" u="sng" dirty="0" smtClean="0"/>
              <a:t>growing over time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u="sng" dirty="0" smtClean="0">
                <a:solidFill>
                  <a:srgbClr val="C00000"/>
                </a:solidFill>
              </a:rPr>
              <a:t>Cost</a:t>
            </a:r>
            <a:r>
              <a:rPr lang="en-US" dirty="0" smtClean="0"/>
              <a:t> of maintaining a central repository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Institutional: 29K – 240K €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ArXiv: 285K → 355K € </a:t>
            </a:r>
          </a:p>
          <a:p>
            <a:pPr lvl="1">
              <a:spcBef>
                <a:spcPts val="2400"/>
              </a:spcBef>
              <a:buNone/>
            </a:pPr>
            <a:endParaRPr lang="en-US" dirty="0" smtClean="0"/>
          </a:p>
          <a:p>
            <a:pPr>
              <a:spcBef>
                <a:spcPts val="2400"/>
              </a:spcBef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8th e-Infrastructure Concertation Meeting, Geneva, 4-5 Nov, 2010</a:t>
            </a:r>
            <a:endParaRPr lang="en-GB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7027" y="2743201"/>
            <a:ext cx="3451056" cy="21569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744588" y="5421858"/>
            <a:ext cx="2452743" cy="30777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innerShdw blurRad="114300">
              <a:srgbClr val="5E82A3"/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Source: JISC report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62" y="58996"/>
            <a:ext cx="8423238" cy="124869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OpenAIRE implements the OA pilot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Services to researchers to </a:t>
            </a:r>
          </a:p>
          <a:p>
            <a:pPr lvl="1"/>
            <a:r>
              <a:rPr lang="en-US" dirty="0" smtClean="0"/>
              <a:t>Deposit (FP7 funded) publications</a:t>
            </a:r>
          </a:p>
          <a:p>
            <a:pPr lvl="1"/>
            <a:r>
              <a:rPr lang="en-US" dirty="0" smtClean="0"/>
              <a:t>Refer published (FP7) OA/non-OA publications </a:t>
            </a:r>
          </a:p>
          <a:p>
            <a:pPr lvl="1"/>
            <a:r>
              <a:rPr lang="en-US" dirty="0" smtClean="0"/>
              <a:t>Access FP7 publications </a:t>
            </a:r>
          </a:p>
          <a:p>
            <a:pPr lvl="1"/>
            <a:r>
              <a:rPr lang="en-US" dirty="0" smtClean="0"/>
              <a:t>Ask questions: Helpdesk</a:t>
            </a:r>
          </a:p>
          <a:p>
            <a:r>
              <a:rPr lang="en-US" dirty="0" smtClean="0"/>
              <a:t>Organizational support with toolkits (</a:t>
            </a:r>
            <a:r>
              <a:rPr lang="en-US" dirty="0" err="1" smtClean="0"/>
              <a:t>howto’s</a:t>
            </a:r>
            <a:r>
              <a:rPr lang="en-US" dirty="0" smtClean="0"/>
              <a:t>) to</a:t>
            </a:r>
          </a:p>
          <a:p>
            <a:pPr lvl="1"/>
            <a:r>
              <a:rPr lang="en-US" dirty="0" smtClean="0"/>
              <a:t>Researchers</a:t>
            </a:r>
          </a:p>
          <a:p>
            <a:pPr lvl="1"/>
            <a:r>
              <a:rPr lang="en-US" dirty="0" smtClean="0"/>
              <a:t>Institutional managers</a:t>
            </a:r>
          </a:p>
          <a:p>
            <a:pPr lvl="1"/>
            <a:r>
              <a:rPr lang="en-US" dirty="0" smtClean="0"/>
              <a:t>National Organizations </a:t>
            </a:r>
          </a:p>
          <a:p>
            <a:pPr lvl="1"/>
            <a:r>
              <a:rPr lang="en-US" dirty="0" smtClean="0"/>
              <a:t>Repository Managers (Guidelines)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OpenAIRE measures the OA pilot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5915" y="1531791"/>
            <a:ext cx="7952325" cy="4896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Document statistics for OA deposition</a:t>
            </a:r>
          </a:p>
          <a:p>
            <a:pPr lvl="1"/>
            <a:r>
              <a:rPr lang="en-US" sz="3200" dirty="0" smtClean="0"/>
              <a:t>% rate of OA deposition</a:t>
            </a:r>
          </a:p>
          <a:p>
            <a:pPr lvl="1"/>
            <a:r>
              <a:rPr lang="en-US" sz="3200" dirty="0" smtClean="0"/>
              <a:t>Research output of EC funding per</a:t>
            </a:r>
          </a:p>
          <a:p>
            <a:pPr lvl="2">
              <a:buFont typeface="Courier New" pitchFamily="49" charset="0"/>
              <a:buChar char="o"/>
            </a:pPr>
            <a:r>
              <a:rPr lang="en-US" sz="2800" dirty="0" smtClean="0"/>
              <a:t>FP7 </a:t>
            </a:r>
            <a:r>
              <a:rPr lang="en-US" sz="2800" dirty="0" err="1" smtClean="0"/>
              <a:t>programmes</a:t>
            </a:r>
            <a:r>
              <a:rPr lang="en-US" sz="2800" dirty="0" smtClean="0"/>
              <a:t>/projects</a:t>
            </a:r>
          </a:p>
          <a:p>
            <a:pPr lvl="2">
              <a:buFont typeface="Courier New" pitchFamily="49" charset="0"/>
              <a:buChar char="o"/>
            </a:pPr>
            <a:r>
              <a:rPr lang="en-US" sz="2800" dirty="0" smtClean="0"/>
              <a:t>FP7 scientific area</a:t>
            </a:r>
          </a:p>
          <a:p>
            <a:pPr lvl="2">
              <a:buFont typeface="Courier New" pitchFamily="49" charset="0"/>
              <a:buChar char="o"/>
            </a:pPr>
            <a:r>
              <a:rPr lang="en-US" sz="2800" dirty="0" smtClean="0"/>
              <a:t>Countries/institutions</a:t>
            </a:r>
          </a:p>
          <a:p>
            <a:pPr lvl="2">
              <a:buFont typeface="Courier New" pitchFamily="49" charset="0"/>
              <a:buChar char="o"/>
            </a:pPr>
            <a:r>
              <a:rPr lang="en-US" sz="2800" dirty="0" smtClean="0"/>
              <a:t>Flavors of Open Access</a:t>
            </a:r>
          </a:p>
          <a:p>
            <a:pPr lvl="2">
              <a:buFont typeface="Courier New" pitchFamily="49" charset="0"/>
              <a:buChar char="o"/>
            </a:pPr>
            <a:r>
              <a:rPr lang="en-US" sz="2800" dirty="0" smtClean="0"/>
              <a:t>….</a:t>
            </a:r>
          </a:p>
          <a:p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8th e-Infrastructure Concertation Meeting, Geneva, 4-5 Nov, 2010</a:t>
            </a:r>
            <a:endParaRPr lang="en-GB" dirty="0"/>
          </a:p>
        </p:txBody>
      </p:sp>
      <p:pic>
        <p:nvPicPr>
          <p:cNvPr id="15" name="Content Placeholder 14" descr="cha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97157" y="3894268"/>
            <a:ext cx="3415563" cy="25543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penAIRE_v_1_0">
  <a:themeElements>
    <a:clrScheme name="OpenAIRE2">
      <a:dk1>
        <a:srgbClr val="0F2B5B"/>
      </a:dk1>
      <a:lt1>
        <a:sysClr val="window" lastClr="FFFFFF"/>
      </a:lt1>
      <a:dk2>
        <a:srgbClr val="21066E"/>
      </a:dk2>
      <a:lt2>
        <a:srgbClr val="4E8BA1"/>
      </a:lt2>
      <a:accent1>
        <a:srgbClr val="513C74"/>
      </a:accent1>
      <a:accent2>
        <a:srgbClr val="C00000"/>
      </a:accent2>
      <a:accent3>
        <a:srgbClr val="BECA95"/>
      </a:accent3>
      <a:accent4>
        <a:srgbClr val="7153A0"/>
      </a:accent4>
      <a:accent5>
        <a:srgbClr val="ECCB58"/>
      </a:accent5>
      <a:accent6>
        <a:srgbClr val="5E82A3"/>
      </a:accent6>
      <a:hlink>
        <a:srgbClr val="EE8E00"/>
      </a:hlink>
      <a:folHlink>
        <a:srgbClr val="7C9263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OpenAIRE_v_1_0</Template>
  <TotalTime>7232</TotalTime>
  <Words>756</Words>
  <Application>Microsoft Office PowerPoint</Application>
  <PresentationFormat>On-screen Show (4:3)</PresentationFormat>
  <Paragraphs>152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OpenAIRE_v_1_0</vt:lpstr>
      <vt:lpstr>Implementing &amp; measuring  the FP7 OA pilots  </vt:lpstr>
      <vt:lpstr>Outline</vt:lpstr>
      <vt:lpstr>Open Access initiatives</vt:lpstr>
      <vt:lpstr>Open Access impact</vt:lpstr>
      <vt:lpstr>OpenAIRE fact sheet</vt:lpstr>
      <vt:lpstr>Slide 6</vt:lpstr>
      <vt:lpstr>OpenAIRE participatory design </vt:lpstr>
      <vt:lpstr>OpenAIRE implements the OA pilot</vt:lpstr>
      <vt:lpstr>OpenAIRE measures the OA pilot </vt:lpstr>
      <vt:lpstr>Slide 10</vt:lpstr>
      <vt:lpstr>Measuring research impact of FP7 publications</vt:lpstr>
      <vt:lpstr>Impact Measurement - Metrics</vt:lpstr>
      <vt:lpstr>Some actual numbers</vt:lpstr>
      <vt:lpstr>Research impact - Metrics</vt:lpstr>
      <vt:lpstr>OpenAIRE status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Usage statistics </dc:title>
  <dc:creator>Natalia Manola</dc:creator>
  <cp:lastModifiedBy>yhauser</cp:lastModifiedBy>
  <cp:revision>223</cp:revision>
  <dcterms:created xsi:type="dcterms:W3CDTF">2010-03-27T18:39:08Z</dcterms:created>
  <dcterms:modified xsi:type="dcterms:W3CDTF">2010-11-04T14:47:34Z</dcterms:modified>
</cp:coreProperties>
</file>