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02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4" r:id="rId3"/>
    <p:sldId id="283" r:id="rId4"/>
    <p:sldId id="298" r:id="rId5"/>
    <p:sldId id="284" r:id="rId6"/>
    <p:sldId id="285" r:id="rId7"/>
    <p:sldId id="287" r:id="rId8"/>
    <p:sldId id="289" r:id="rId9"/>
    <p:sldId id="299" r:id="rId10"/>
    <p:sldId id="301" r:id="rId11"/>
    <p:sldId id="300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82A3"/>
    <a:srgbClr val="204C82"/>
    <a:srgbClr val="FFFFFF"/>
    <a:srgbClr val="0F2B5B"/>
    <a:srgbClr val="012857"/>
    <a:srgbClr val="012147"/>
    <a:srgbClr val="022A5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1" autoAdjust="0"/>
    <p:restoredTop sz="94586" autoAdjust="0"/>
  </p:normalViewPr>
  <p:slideViewPr>
    <p:cSldViewPr snapToGrid="0">
      <p:cViewPr varScale="1">
        <p:scale>
          <a:sx n="86" d="100"/>
          <a:sy n="86" d="100"/>
        </p:scale>
        <p:origin x="-751" y="-8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-3177" y="-99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7715A0C-7B6A-4B0A-BD66-01492A04ADB5}" type="datetimeFigureOut">
              <a:rPr lang="en-US"/>
              <a:pPr>
                <a:defRPr/>
              </a:pPr>
              <a:t>11/5/2010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D4CA915-46E2-4357-AF59-F93404DE42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B92A6AB-AACB-47A1-A89D-B20D3FDC8BDB}" type="datetimeFigureOut">
              <a:rPr lang="en-US"/>
              <a:pPr>
                <a:defRPr/>
              </a:pPr>
              <a:t>11/5/2010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6049E85-CC98-4CBD-B8B2-5186D18928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5" name="Rectangle 4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rgbClr val="0F2B5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rgbClr val="5E82A3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/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rgbClr val="204C82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pic>
        <p:nvPicPr>
          <p:cNvPr id="10" name="Picture 18" descr="OpenAIRE_ALL_RGB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5975" y="328613"/>
            <a:ext cx="5500688" cy="18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4999" y="5867400"/>
            <a:ext cx="6894871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r">
              <a:spcBef>
                <a:spcPts val="0"/>
              </a:spcBef>
              <a:buNone/>
              <a:defRPr sz="2000">
                <a:solidFill>
                  <a:srgbClr val="0F2B5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4999" y="4648200"/>
            <a:ext cx="6885039" cy="1219200"/>
          </a:xfrm>
        </p:spPr>
        <p:txBody>
          <a:bodyPr anchor="b" anchorCtr="0">
            <a:noAutofit/>
          </a:bodyPr>
          <a:lstStyle>
            <a:lvl1pPr algn="l"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63538" y="6534150"/>
            <a:ext cx="8456612" cy="304800"/>
          </a:xfrm>
        </p:spPr>
        <p:txBody>
          <a:bodyPr anchor="t" anchorCtr="0"/>
          <a:lstStyle>
            <a:lvl1pPr algn="ctr">
              <a:defRPr sz="1000" b="1">
                <a:solidFill>
                  <a:srgbClr val="0F2B5B"/>
                </a:solidFill>
              </a:defRPr>
            </a:lvl1pPr>
          </a:lstStyle>
          <a:p>
            <a:pPr>
              <a:defRPr/>
            </a:pPr>
            <a:r>
              <a:rPr lang="en-US" smtClean="0"/>
              <a:t>8th e-Infrastructure Concertation Meeting, Geneva, 4-5 Nov, 2010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748" y="19664"/>
            <a:ext cx="8367252" cy="127819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5743" y="1514168"/>
            <a:ext cx="8150942" cy="48669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993775" y="6538913"/>
            <a:ext cx="7983538" cy="261937"/>
          </a:xfrm>
        </p:spPr>
        <p:txBody>
          <a:bodyPr/>
          <a:lstStyle>
            <a:lvl1pPr algn="ctr">
              <a:defRPr sz="1100">
                <a:solidFill>
                  <a:srgbClr val="204C8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8th e-Infrastructure Concertation Meeting, Geneva, 4-5 Nov, 2010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7950" y="6508750"/>
            <a:ext cx="511175" cy="349250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9C6EFFC-AED2-4685-A972-EB52D67D46E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0" y="0"/>
            <a:ext cx="9145588" cy="6858000"/>
            <a:chOff x="-442912" y="457200"/>
            <a:chExt cx="9145304" cy="6858000"/>
          </a:xfrm>
        </p:grpSpPr>
        <p:sp>
          <p:nvSpPr>
            <p:cNvPr id="5" name="Rectangle 4"/>
            <p:cNvSpPr/>
            <p:nvPr/>
          </p:nvSpPr>
          <p:spPr>
            <a:xfrm>
              <a:off x="-442912" y="457200"/>
              <a:ext cx="9129712" cy="684000"/>
            </a:xfrm>
            <a:prstGeom prst="rect">
              <a:avLst/>
            </a:prstGeom>
            <a:solidFill>
              <a:srgbClr val="0F2B5B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6" name="Rectangle 5"/>
            <p:cNvSpPr/>
            <p:nvPr/>
          </p:nvSpPr>
          <p:spPr>
            <a:xfrm>
              <a:off x="7334009" y="457200"/>
              <a:ext cx="1368383" cy="6858000"/>
            </a:xfrm>
            <a:prstGeom prst="rect">
              <a:avLst/>
            </a:prstGeom>
            <a:solidFill>
              <a:srgbClr val="5E82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7334009" y="457200"/>
              <a:ext cx="1368383" cy="684213"/>
            </a:xfrm>
            <a:prstGeom prst="rect">
              <a:avLst/>
            </a:prstGeom>
            <a:solidFill>
              <a:srgbClr val="204C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pic>
        <p:nvPicPr>
          <p:cNvPr id="8" name="Picture 16" descr="OpenAIRE_ALL_RGB_Only_O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8800" y="68263"/>
            <a:ext cx="6477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36309" y="737421"/>
            <a:ext cx="1236405" cy="597801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6812" y="816078"/>
            <a:ext cx="7511845" cy="5692878"/>
          </a:xfrm>
        </p:spPr>
        <p:txBody>
          <a:bodyPr vert="eaVert"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11175" y="6577013"/>
            <a:ext cx="7050088" cy="250825"/>
          </a:xfrm>
        </p:spPr>
        <p:txBody>
          <a:bodyPr/>
          <a:lstStyle>
            <a:lvl1pPr algn="ctr">
              <a:defRPr sz="1100">
                <a:solidFill>
                  <a:srgbClr val="204C8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8th e-Infrastructure Concertation Meeting, Geneva, 4-5 Nov, 2010</a:t>
            </a:r>
            <a:endParaRPr lang="en-GB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0" y="6538913"/>
            <a:ext cx="481013" cy="319087"/>
          </a:xfrm>
        </p:spPr>
        <p:txBody>
          <a:bodyPr/>
          <a:lstStyle>
            <a:lvl1pPr>
              <a:defRPr sz="1200">
                <a:solidFill>
                  <a:srgbClr val="204C82"/>
                </a:solidFill>
              </a:defRPr>
            </a:lvl1pPr>
          </a:lstStyle>
          <a:p>
            <a:pPr>
              <a:defRPr/>
            </a:pPr>
            <a:fld id="{73230E5D-1E19-4BD1-A9F9-9A2A4C9560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7084" y="58996"/>
            <a:ext cx="8259098" cy="1248694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6413" y="1543665"/>
            <a:ext cx="8190271" cy="4896464"/>
          </a:xfrm>
        </p:spPr>
        <p:txBody>
          <a:bodyPr>
            <a:normAutofit/>
          </a:bodyPr>
          <a:lstStyle>
            <a:lvl1pPr marL="360000" indent="-396000" algn="l">
              <a:buClr>
                <a:srgbClr val="5E82A3"/>
              </a:buClr>
              <a:buSzPct val="110000"/>
              <a:buFontTx/>
              <a:buBlip>
                <a:blip r:embed="rId2"/>
              </a:buBlip>
              <a:defRPr sz="3200">
                <a:solidFill>
                  <a:srgbClr val="0F2B5B"/>
                </a:solidFill>
              </a:defRPr>
            </a:lvl1pPr>
            <a:lvl2pPr algn="l">
              <a:spcBef>
                <a:spcPts val="1200"/>
              </a:spcBef>
              <a:buClr>
                <a:srgbClr val="5E82A3"/>
              </a:buClr>
              <a:defRPr sz="3200">
                <a:solidFill>
                  <a:srgbClr val="204C82"/>
                </a:solidFill>
              </a:defRPr>
            </a:lvl2pPr>
            <a:lvl3pPr>
              <a:buClr>
                <a:srgbClr val="5E82A3"/>
              </a:buClr>
              <a:defRPr sz="2800">
                <a:solidFill>
                  <a:srgbClr val="5E82A3"/>
                </a:solidFill>
              </a:defRPr>
            </a:lvl3pPr>
            <a:lvl4pPr>
              <a:buClr>
                <a:srgbClr val="5E82A3"/>
              </a:buClr>
              <a:defRPr sz="2400">
                <a:solidFill>
                  <a:srgbClr val="0F2B5B"/>
                </a:solidFill>
              </a:defRPr>
            </a:lvl4pPr>
            <a:lvl5pPr>
              <a:buClr>
                <a:srgbClr val="5E82A3"/>
              </a:buClr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815975" y="6538913"/>
            <a:ext cx="8161338" cy="261937"/>
          </a:xfrm>
        </p:spPr>
        <p:txBody>
          <a:bodyPr/>
          <a:lstStyle>
            <a:lvl1pPr algn="ctr">
              <a:defRPr sz="1100">
                <a:solidFill>
                  <a:srgbClr val="204C8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8th e-Infrastructure Concertation Meeting, Geneva, 4-5 Nov, 2010</a:t>
            </a:r>
            <a:endParaRPr lang="en-GB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19050" y="6440488"/>
            <a:ext cx="698500" cy="4175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DA7B0-DDD5-4CBF-A35D-DD8015A492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rgbClr val="0F2B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rgbClr val="204C82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rgbClr val="5E82A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pic>
        <p:nvPicPr>
          <p:cNvPr id="9" name="Picture 16" descr="OpenAIRE_ALL_RGB_Only_O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375" y="481013"/>
            <a:ext cx="923925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4999" y="2667000"/>
            <a:ext cx="6904703" cy="1531374"/>
          </a:xfrm>
        </p:spPr>
        <p:txBody>
          <a:bodyPr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none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idx="10"/>
          </p:nvPr>
        </p:nvSpPr>
        <p:spPr>
          <a:xfrm>
            <a:off x="4542502" y="4510548"/>
            <a:ext cx="4286865" cy="2106561"/>
          </a:xfrm>
        </p:spPr>
        <p:txBody>
          <a:bodyPr rtlCol="0">
            <a:normAutofit/>
          </a:bodyPr>
          <a:lstStyle>
            <a:lvl1pPr marL="0" indent="0">
              <a:lnSpc>
                <a:spcPct val="200000"/>
              </a:lnSpc>
              <a:buNone/>
              <a:defRPr sz="2000" b="1" kern="1200">
                <a:solidFill>
                  <a:srgbClr val="204C8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748" y="39328"/>
            <a:ext cx="8249266" cy="12634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5917" y="1531791"/>
            <a:ext cx="4032000" cy="4896000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7229" y="1541623"/>
            <a:ext cx="4032000" cy="4896000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846138" y="6616700"/>
            <a:ext cx="8159750" cy="192088"/>
          </a:xfrm>
        </p:spPr>
        <p:txBody>
          <a:bodyPr/>
          <a:lstStyle>
            <a:lvl1pPr algn="ctr">
              <a:defRPr sz="1100" b="0">
                <a:solidFill>
                  <a:srgbClr val="204C8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8th e-Infrastructure Concertation Meeting, Geneva, 4-5 Nov, 2010</a:t>
            </a:r>
            <a:endParaRPr lang="en-GB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0" y="6440488"/>
            <a:ext cx="698500" cy="4175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7FB74B-070B-417D-8A6F-D8F7084C0AA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583" y="81117"/>
            <a:ext cx="8239430" cy="123640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5784" y="1524801"/>
            <a:ext cx="4032000" cy="684000"/>
          </a:xfrm>
        </p:spPr>
        <p:txBody>
          <a:bodyPr rtlCol="0" anchor="ctr">
            <a:noAutofit/>
          </a:bodyPr>
          <a:lstStyle>
            <a:lvl1pPr marL="0" indent="0">
              <a:buNone/>
              <a:defRPr sz="2200" b="0" kern="1200">
                <a:solidFill>
                  <a:srgbClr val="0F2B5B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309" y="2370750"/>
            <a:ext cx="4032000" cy="4104000"/>
          </a:xfr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buSzPct val="110000"/>
              <a:buFont typeface="Wingdings" pitchFamily="2" charset="2"/>
              <a:defRPr sz="1800" kern="1200">
                <a:solidFill>
                  <a:srgbClr val="0F2B5B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Calibri" pitchFamily="34" charset="0"/>
              <a:buChar char="–"/>
              <a:tabLst/>
              <a:defRPr sz="1800" kern="1200">
                <a:solidFill>
                  <a:srgbClr val="0F2B5B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rgbClr val="0F2B5B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rgbClr val="0F2B5B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rgbClr val="0F2B5B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458" y="1524801"/>
            <a:ext cx="4032000" cy="684000"/>
          </a:xfrm>
        </p:spPr>
        <p:txBody>
          <a:bodyPr anchor="ctr">
            <a:noAutofit/>
          </a:bodyPr>
          <a:lstStyle>
            <a:lvl1pPr marL="0" indent="0">
              <a:buNone/>
              <a:defRPr sz="2200" b="0">
                <a:solidFill>
                  <a:srgbClr val="0F2B5B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458" y="2370749"/>
            <a:ext cx="4032000" cy="4104000"/>
          </a:xfr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buSzPct val="110000"/>
              <a:buFont typeface="Wingdings" pitchFamily="2" charset="2"/>
              <a:defRPr sz="1800" kern="1200">
                <a:solidFill>
                  <a:srgbClr val="0F2B5B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Calibri" pitchFamily="34" charset="0"/>
              <a:buChar char="–"/>
              <a:defRPr sz="1800" kern="1200">
                <a:solidFill>
                  <a:srgbClr val="0F2B5B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rgbClr val="0F2B5B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rgbClr val="0F2B5B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rgbClr val="0F2B5B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0"/>
          </p:nvPr>
        </p:nvSpPr>
        <p:spPr>
          <a:xfrm>
            <a:off x="846138" y="6557963"/>
            <a:ext cx="8042275" cy="212725"/>
          </a:xfrm>
        </p:spPr>
        <p:txBody>
          <a:bodyPr/>
          <a:lstStyle>
            <a:lvl1pPr algn="ctr">
              <a:defRPr sz="1100">
                <a:solidFill>
                  <a:srgbClr val="204C8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8th e-Infrastructure Concertation Meeting, Geneva, 4-5 Nov, 2010</a:t>
            </a:r>
            <a:endParaRPr lang="en-GB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0" y="6440488"/>
            <a:ext cx="698500" cy="4175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BDF7D-87AA-4924-9917-3B0050E0150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0"/>
            <a:ext cx="9144000" cy="1440000"/>
            <a:chOff x="0" y="0"/>
            <a:chExt cx="9144000" cy="1440000"/>
          </a:xfrm>
          <a:solidFill>
            <a:srgbClr val="5E82A3"/>
          </a:solidFill>
        </p:grpSpPr>
        <p:sp>
          <p:nvSpPr>
            <p:cNvPr id="4" name="Rectangle 3"/>
            <p:cNvSpPr/>
            <p:nvPr/>
          </p:nvSpPr>
          <p:spPr>
            <a:xfrm>
              <a:off x="0" y="0"/>
              <a:ext cx="9144000" cy="1440000"/>
            </a:xfrm>
            <a:prstGeom prst="rect">
              <a:avLst/>
            </a:prstGeom>
            <a:grpFill/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5" name="Rectangle 4"/>
            <p:cNvSpPr/>
            <p:nvPr/>
          </p:nvSpPr>
          <p:spPr>
            <a:xfrm>
              <a:off x="0" y="0"/>
              <a:ext cx="1828800" cy="1440000"/>
            </a:xfrm>
            <a:prstGeom prst="rect">
              <a:avLst/>
            </a:prstGeom>
            <a:solidFill>
              <a:srgbClr val="204C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pic>
        <p:nvPicPr>
          <p:cNvPr id="6" name="Picture 15" descr="OpenAIRE_ALL_RGB_Only_O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525" y="442913"/>
            <a:ext cx="6334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1213" y="49160"/>
            <a:ext cx="8032954" cy="13175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85813" y="6518275"/>
            <a:ext cx="8229600" cy="261938"/>
          </a:xfrm>
        </p:spPr>
        <p:txBody>
          <a:bodyPr/>
          <a:lstStyle>
            <a:lvl1pPr algn="ctr">
              <a:defRPr sz="1100">
                <a:solidFill>
                  <a:srgbClr val="204C8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8th e-Infrastructure Concertation Meeting, Geneva, 4-5 Nov, 2010</a:t>
            </a:r>
            <a:endParaRPr lang="en-GB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0" y="6469063"/>
            <a:ext cx="541338" cy="388937"/>
          </a:xfrm>
        </p:spPr>
        <p:txBody>
          <a:bodyPr/>
          <a:lstStyle>
            <a:lvl1pPr>
              <a:defRPr>
                <a:solidFill>
                  <a:srgbClr val="204C82"/>
                </a:solidFill>
              </a:defRPr>
            </a:lvl1pPr>
          </a:lstStyle>
          <a:p>
            <a:pPr>
              <a:defRPr/>
            </a:pPr>
            <a:fld id="{8DF6F4CF-DECF-4393-AEB0-ED24C139E2A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828800" cy="1368000"/>
          </a:xfrm>
          <a:prstGeom prst="rect">
            <a:avLst/>
          </a:prstGeom>
          <a:solidFill>
            <a:srgbClr val="204C82"/>
          </a:solidFill>
          <a:ln>
            <a:noFill/>
          </a:ln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pic>
        <p:nvPicPr>
          <p:cNvPr id="3" name="Picture 12" descr="OpenAIRE_ALL_RGB_Only_O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013" y="274638"/>
            <a:ext cx="6334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639763" y="6450013"/>
            <a:ext cx="8267700" cy="271462"/>
          </a:xfrm>
        </p:spPr>
        <p:txBody>
          <a:bodyPr/>
          <a:lstStyle>
            <a:lvl1pPr algn="ctr">
              <a:defRPr sz="1100">
                <a:solidFill>
                  <a:srgbClr val="204C8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8th e-Infrastructure Concertation Meeting, Geneva, 4-5 Nov, 2010</a:t>
            </a:r>
            <a:endParaRPr lang="en-GB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0" y="6419850"/>
            <a:ext cx="452438" cy="438150"/>
          </a:xfrm>
        </p:spPr>
        <p:txBody>
          <a:bodyPr/>
          <a:lstStyle>
            <a:lvl1pPr>
              <a:defRPr sz="1200">
                <a:solidFill>
                  <a:srgbClr val="204C82"/>
                </a:solidFill>
              </a:defRPr>
            </a:lvl1pPr>
          </a:lstStyle>
          <a:p>
            <a:pPr>
              <a:defRPr/>
            </a:pPr>
            <a:fld id="{5166D81D-CC94-4A79-BB1E-3D51680BC7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245" y="0"/>
            <a:ext cx="8190271" cy="1371600"/>
          </a:xfr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cap="none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5574" y="1553496"/>
            <a:ext cx="8141109" cy="484730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spcBef>
                <a:spcPts val="600"/>
              </a:spcBef>
              <a:defRPr sz="2800"/>
            </a:lvl2pPr>
            <a:lvl3pPr>
              <a:spcBef>
                <a:spcPts val="600"/>
              </a:spcBef>
              <a:defRPr sz="2400"/>
            </a:lvl3pPr>
            <a:lvl4pPr>
              <a:spcBef>
                <a:spcPts val="600"/>
              </a:spcBef>
              <a:defRPr sz="2000"/>
            </a:lvl4pPr>
            <a:lvl5pPr>
              <a:spcBef>
                <a:spcPts val="600"/>
              </a:spcBef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18503"/>
            <a:ext cx="1524000" cy="2375187"/>
          </a:xfrm>
          <a:solidFill>
            <a:schemeClr val="bg1">
              <a:alpha val="10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5E82A3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0" y="6440488"/>
            <a:ext cx="677863" cy="4175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E0E84-2A0D-4E89-B2B2-49FF733FFA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85813" y="6518275"/>
            <a:ext cx="8229600" cy="261938"/>
          </a:xfrm>
        </p:spPr>
        <p:txBody>
          <a:bodyPr/>
          <a:lstStyle>
            <a:lvl1pPr algn="ctr">
              <a:defRPr sz="1100">
                <a:solidFill>
                  <a:srgbClr val="204C8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8th e-Infrastructure Concertation Meeting, Geneva, 4-5 Nov, 2010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3058" y="228600"/>
            <a:ext cx="8150942" cy="1143000"/>
          </a:xfr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cap="none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60206" y="1769807"/>
            <a:ext cx="7531510" cy="4483510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rtlCol="0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585" y="3975386"/>
            <a:ext cx="1527048" cy="2359152"/>
          </a:xfrm>
          <a:solidFill>
            <a:schemeClr val="bg1">
              <a:alpha val="10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b">
            <a:normAutofit/>
          </a:bodyPr>
          <a:lstStyle>
            <a:lvl1pPr marL="0" indent="0" algn="r">
              <a:lnSpc>
                <a:spcPct val="150000"/>
              </a:lnSpc>
              <a:buNone/>
              <a:defRPr sz="1400" b="1" kern="1200">
                <a:solidFill>
                  <a:srgbClr val="5E82A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062038" y="6567488"/>
            <a:ext cx="7904162" cy="163512"/>
          </a:xfrm>
        </p:spPr>
        <p:txBody>
          <a:bodyPr/>
          <a:lstStyle>
            <a:lvl1pPr algn="ctr">
              <a:defRPr sz="1100">
                <a:solidFill>
                  <a:srgbClr val="204C8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8th e-Infrastructure Concertation Meeting, Geneva, 4-5 Nov, 2010</a:t>
            </a:r>
            <a:endParaRPr lang="en-GB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138113" y="6489700"/>
            <a:ext cx="501650" cy="368300"/>
          </a:xfrm>
        </p:spPr>
        <p:txBody>
          <a:bodyPr/>
          <a:lstStyle>
            <a:lvl1pPr>
              <a:defRPr>
                <a:solidFill>
                  <a:srgbClr val="5E82A3"/>
                </a:solidFill>
              </a:defRPr>
            </a:lvl1pPr>
          </a:lstStyle>
          <a:p>
            <a:pPr>
              <a:defRPr/>
            </a:pPr>
            <a:fld id="{A0C9067F-2605-4EC5-9B3E-BC027D3A35E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1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-1" y="0"/>
            <a:chExt cx="9144001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368000"/>
            </a:xfrm>
            <a:prstGeom prst="rect">
              <a:avLst/>
            </a:prstGeom>
            <a:solidFill>
              <a:srgbClr val="5E82A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-1" y="0"/>
              <a:ext cx="720725" cy="6858000"/>
            </a:xfrm>
            <a:prstGeom prst="rect">
              <a:avLst/>
            </a:prstGeom>
            <a:solidFill>
              <a:srgbClr val="0F2B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-1" y="0"/>
              <a:ext cx="720725" cy="1368425"/>
            </a:xfrm>
            <a:prstGeom prst="rect">
              <a:avLst/>
            </a:prstGeom>
            <a:solidFill>
              <a:srgbClr val="204C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96925" y="1484313"/>
            <a:ext cx="8189913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 smtClean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6763" y="39688"/>
            <a:ext cx="8367712" cy="12779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pic>
        <p:nvPicPr>
          <p:cNvPr id="1029" name="Picture 11" descr="OpenAIRE_ALL_RGB_Only_O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5725" y="363538"/>
            <a:ext cx="5397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5025" y="6557963"/>
            <a:ext cx="8170863" cy="261937"/>
          </a:xfrm>
          <a:prstGeom prst="rect">
            <a:avLst/>
          </a:prstGeom>
        </p:spPr>
        <p:txBody>
          <a:bodyPr/>
          <a:lstStyle>
            <a:lvl1pPr algn="ctr">
              <a:defRPr sz="1100" b="0">
                <a:solidFill>
                  <a:srgbClr val="204C8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8th e-Infrastructure Concertation Meeting, Geneva, 4-5 Nov, 2010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508750"/>
            <a:ext cx="639763" cy="34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small" baseline="0">
                <a:solidFill>
                  <a:srgbClr val="5E82A3"/>
                </a:solidFill>
                <a:latin typeface="+mj-lt"/>
              </a:defRPr>
            </a:lvl1pPr>
          </a:lstStyle>
          <a:p>
            <a:pPr>
              <a:defRPr/>
            </a:pPr>
            <a:fld id="{E87F03C4-20F6-4079-816D-5226D21EEF9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9" r:id="rId1"/>
    <p:sldLayoutId id="2147484170" r:id="rId2"/>
    <p:sldLayoutId id="2147484171" r:id="rId3"/>
    <p:sldLayoutId id="2147484172" r:id="rId4"/>
    <p:sldLayoutId id="2147484173" r:id="rId5"/>
    <p:sldLayoutId id="2147484174" r:id="rId6"/>
    <p:sldLayoutId id="2147484175" r:id="rId7"/>
    <p:sldLayoutId id="2147484176" r:id="rId8"/>
    <p:sldLayoutId id="2147484177" r:id="rId9"/>
    <p:sldLayoutId id="2147484178" r:id="rId10"/>
    <p:sldLayoutId id="2147484179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 spc="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rebuchet MS" pitchFamily="34" charset="0"/>
        </a:defRPr>
      </a:lvl9pPr>
    </p:titleStyle>
    <p:bodyStyle>
      <a:lvl1pPr marL="457200" indent="-395288" algn="l" rtl="0" eaLnBrk="0" fontAlgn="base" hangingPunct="0">
        <a:spcBef>
          <a:spcPts val="1200"/>
        </a:spcBef>
        <a:spcAft>
          <a:spcPct val="0"/>
        </a:spcAft>
        <a:buClr>
          <a:srgbClr val="5E82A3"/>
        </a:buClr>
        <a:buSzPct val="110000"/>
        <a:buBlip>
          <a:blip r:embed="rId14"/>
        </a:buBlip>
        <a:defRPr sz="2800" kern="1200">
          <a:solidFill>
            <a:srgbClr val="0F2B5B"/>
          </a:solidFill>
          <a:latin typeface="+mn-lt"/>
          <a:ea typeface="+mn-ea"/>
          <a:cs typeface="+mn-cs"/>
        </a:defRPr>
      </a:lvl1pPr>
      <a:lvl2pPr marL="914400" indent="-395288" algn="l" rtl="0" eaLnBrk="0" fontAlgn="base" hangingPunct="0">
        <a:spcBef>
          <a:spcPts val="600"/>
        </a:spcBef>
        <a:spcAft>
          <a:spcPct val="0"/>
        </a:spcAft>
        <a:buClr>
          <a:srgbClr val="0F2B5B"/>
        </a:buClr>
        <a:buSzPct val="80000"/>
        <a:buFont typeface="Calibri" pitchFamily="34" charset="0"/>
        <a:buChar char="–"/>
        <a:defRPr sz="2800" kern="1200">
          <a:solidFill>
            <a:srgbClr val="204C82"/>
          </a:solidFill>
          <a:latin typeface="+mn-lt"/>
          <a:ea typeface="+mn-ea"/>
          <a:cs typeface="+mn-cs"/>
        </a:defRPr>
      </a:lvl2pPr>
      <a:lvl3pPr marL="1371600" indent="-395288" algn="l" rtl="0" eaLnBrk="0" fontAlgn="base" hangingPunct="0">
        <a:spcBef>
          <a:spcPts val="600"/>
        </a:spcBef>
        <a:spcAft>
          <a:spcPct val="0"/>
        </a:spcAft>
        <a:buClr>
          <a:srgbClr val="5E82A3"/>
        </a:buClr>
        <a:buSzPct val="80000"/>
        <a:buFont typeface="Wingdings" pitchFamily="2" charset="2"/>
        <a:buChar char=""/>
        <a:defRPr sz="2400" kern="1200">
          <a:solidFill>
            <a:srgbClr val="5E82A3"/>
          </a:solidFill>
          <a:latin typeface="+mn-lt"/>
          <a:ea typeface="+mn-ea"/>
          <a:cs typeface="+mn-cs"/>
        </a:defRPr>
      </a:lvl3pPr>
      <a:lvl4pPr marL="1828800" indent="-395288" algn="l" rtl="0" eaLnBrk="0" fontAlgn="base" hangingPunct="0">
        <a:spcBef>
          <a:spcPts val="600"/>
        </a:spcBef>
        <a:spcAft>
          <a:spcPct val="0"/>
        </a:spcAft>
        <a:buClr>
          <a:srgbClr val="5E82A3"/>
        </a:buClr>
        <a:buSzPct val="80000"/>
        <a:buFont typeface="Wingdings" pitchFamily="2" charset="2"/>
        <a:buChar char=""/>
        <a:defRPr sz="2000" kern="1200">
          <a:solidFill>
            <a:srgbClr val="595959"/>
          </a:solidFill>
          <a:latin typeface="+mn-lt"/>
          <a:ea typeface="+mn-ea"/>
          <a:cs typeface="+mn-cs"/>
        </a:defRPr>
      </a:lvl4pPr>
      <a:lvl5pPr marL="2286000" indent="-395288" algn="l" rtl="0" eaLnBrk="0" fontAlgn="base" hangingPunct="0">
        <a:spcBef>
          <a:spcPts val="600"/>
        </a:spcBef>
        <a:spcAft>
          <a:spcPct val="0"/>
        </a:spcAft>
        <a:buClr>
          <a:srgbClr val="5E82A3"/>
        </a:buClr>
        <a:buSzPct val="80000"/>
        <a:buFont typeface="Wingdings" pitchFamily="2" charset="2"/>
        <a:buChar char=""/>
        <a:defRPr sz="2000" kern="1200">
          <a:solidFill>
            <a:srgbClr val="0F2B5B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enaire.eu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884988" cy="1219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Implementing </a:t>
            </a:r>
            <a:r>
              <a:rPr lang="en-US" dirty="0" smtClean="0"/>
              <a:t>&amp; measuring OA pilot</a:t>
            </a:r>
            <a:r>
              <a:rPr lang="en-US" dirty="0" smtClean="0"/>
              <a:t>	</a:t>
            </a:r>
            <a:endParaRPr lang="el-GR" dirty="0"/>
          </a:p>
        </p:txBody>
      </p:sp>
      <p:pic>
        <p:nvPicPr>
          <p:cNvPr id="13316" name="Picture 11" descr="FP7-gen-RGB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40738" y="4000500"/>
            <a:ext cx="684212" cy="55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8" descr="Logo-e-Infrastructure_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7700" y="4146550"/>
            <a:ext cx="1079500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16998" y="2226822"/>
            <a:ext cx="47441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8th e-Infrastructure Concertation Meeting</a:t>
            </a:r>
          </a:p>
          <a:p>
            <a:pPr algn="r"/>
            <a:r>
              <a:rPr lang="en-US" sz="1400" dirty="0" smtClean="0"/>
              <a:t> CERN, Geneva</a:t>
            </a:r>
          </a:p>
          <a:p>
            <a:pPr algn="r"/>
            <a:r>
              <a:rPr lang="en-US" sz="1400" dirty="0" smtClean="0"/>
              <a:t>4-5 Nov,  2010</a:t>
            </a:r>
            <a:endParaRPr lang="en-GB" sz="1400" dirty="0" smtClean="0"/>
          </a:p>
          <a:p>
            <a:pPr algn="r"/>
            <a:endParaRPr lang="en-US" sz="1400" dirty="0"/>
          </a:p>
        </p:txBody>
      </p:sp>
      <p:sp>
        <p:nvSpPr>
          <p:cNvPr id="8" name="Subtitle 1"/>
          <p:cNvSpPr txBox="1">
            <a:spLocks/>
          </p:cNvSpPr>
          <p:nvPr/>
        </p:nvSpPr>
        <p:spPr bwMode="auto">
          <a:xfrm>
            <a:off x="2174431" y="5518673"/>
            <a:ext cx="6894871" cy="580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5E82A3"/>
              </a:buClr>
              <a:buSzPct val="110000"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Natalia Manola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5E82A3"/>
              </a:buClr>
              <a:buSzPct val="110000"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Department of Informatics &amp; Telecommunications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5E82A3"/>
              </a:buClr>
              <a:buSzPct val="110000"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Athens, Greece</a:t>
            </a:r>
            <a:endParaRPr kumimoji="0" lang="el-GR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an 16"/>
          <p:cNvSpPr/>
          <p:nvPr/>
        </p:nvSpPr>
        <p:spPr>
          <a:xfrm>
            <a:off x="2320099" y="2793460"/>
            <a:ext cx="839097" cy="742277"/>
          </a:xfrm>
          <a:prstGeom prst="can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Orphan</a:t>
            </a:r>
            <a:endParaRPr lang="en-US" sz="1600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impact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1100" dirty="0" smtClean="0"/>
              <a:t>8th e-Infrastructure Concertation Meeting, Geneva, 4-5 Nov, 2010</a:t>
            </a:r>
            <a:endParaRPr lang="en-GB" sz="11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3682" y="4937433"/>
            <a:ext cx="8534400" cy="1484313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buNone/>
            </a:pPr>
            <a:r>
              <a:rPr lang="en-US" dirty="0" smtClean="0"/>
              <a:t>OpenAIRE measures</a:t>
            </a:r>
            <a:r>
              <a:rPr lang="en-US" dirty="0" smtClean="0">
                <a:solidFill>
                  <a:srgbClr val="C00000"/>
                </a:solidFill>
              </a:rPr>
              <a:t> research impact:</a:t>
            </a:r>
            <a:r>
              <a:rPr lang="en-US" dirty="0" smtClean="0"/>
              <a:t> </a:t>
            </a:r>
          </a:p>
          <a:p>
            <a:pPr>
              <a:spcBef>
                <a:spcPts val="600"/>
              </a:spcBef>
              <a:buFont typeface="Courier New" pitchFamily="49" charset="0"/>
              <a:buChar char="o"/>
            </a:pPr>
            <a:r>
              <a:rPr lang="en-US" dirty="0" smtClean="0"/>
              <a:t>Harvests usage data from institutional repositories</a:t>
            </a:r>
          </a:p>
          <a:p>
            <a:pPr>
              <a:spcBef>
                <a:spcPts val="600"/>
              </a:spcBef>
              <a:buFont typeface="Courier New" pitchFamily="49" charset="0"/>
              <a:buChar char="o"/>
            </a:pPr>
            <a:r>
              <a:rPr lang="en-US" dirty="0" smtClean="0"/>
              <a:t>Processes usage data to generate usage statistics</a:t>
            </a:r>
          </a:p>
          <a:p>
            <a:pPr>
              <a:spcBef>
                <a:spcPts val="600"/>
              </a:spcBef>
              <a:buNone/>
            </a:pPr>
            <a:endParaRPr lang="en-US" sz="3200" dirty="0" smtClean="0"/>
          </a:p>
        </p:txBody>
      </p:sp>
      <p:sp>
        <p:nvSpPr>
          <p:cNvPr id="6" name="Can 5"/>
          <p:cNvSpPr/>
          <p:nvPr/>
        </p:nvSpPr>
        <p:spPr>
          <a:xfrm>
            <a:off x="2689445" y="3281127"/>
            <a:ext cx="839097" cy="742277"/>
          </a:xfrm>
          <a:prstGeom prst="ca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n 6"/>
          <p:cNvSpPr/>
          <p:nvPr/>
        </p:nvSpPr>
        <p:spPr>
          <a:xfrm>
            <a:off x="2841845" y="3433527"/>
            <a:ext cx="839097" cy="742277"/>
          </a:xfrm>
          <a:prstGeom prst="ca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an 7"/>
          <p:cNvSpPr/>
          <p:nvPr/>
        </p:nvSpPr>
        <p:spPr>
          <a:xfrm>
            <a:off x="2994245" y="3585927"/>
            <a:ext cx="839097" cy="742277"/>
          </a:xfrm>
          <a:prstGeom prst="ca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an 8"/>
          <p:cNvSpPr/>
          <p:nvPr/>
        </p:nvSpPr>
        <p:spPr>
          <a:xfrm>
            <a:off x="3146645" y="3738327"/>
            <a:ext cx="839097" cy="742277"/>
          </a:xfrm>
          <a:prstGeom prst="ca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 rot="16200000">
            <a:off x="4028733" y="3168151"/>
            <a:ext cx="398065" cy="774571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237586" y="4464468"/>
            <a:ext cx="1796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OA repositories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33480" y="3261410"/>
            <a:ext cx="1579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Researchers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221985" y="1703352"/>
            <a:ext cx="1104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Funders</a:t>
            </a:r>
            <a:endParaRPr lang="en-US" dirty="0"/>
          </a:p>
        </p:txBody>
      </p:sp>
      <p:pic>
        <p:nvPicPr>
          <p:cNvPr id="21" name="Picture 20" descr="users_t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5983" y="3610918"/>
            <a:ext cx="788990" cy="7889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2" name="Picture 21" descr="telplus_stats_countri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2168" y="1982525"/>
            <a:ext cx="1542237" cy="7929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3" name="TextBox 22"/>
          <p:cNvSpPr txBox="1"/>
          <p:nvPr/>
        </p:nvSpPr>
        <p:spPr>
          <a:xfrm>
            <a:off x="4324595" y="1457700"/>
            <a:ext cx="2947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Repository Managers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271191" y="3487314"/>
            <a:ext cx="17965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C00000"/>
                </a:solidFill>
              </a:rPr>
              <a:t>view</a:t>
            </a:r>
          </a:p>
          <a:p>
            <a:pPr algn="ctr"/>
            <a:r>
              <a:rPr lang="en-US" sz="1400" dirty="0" smtClean="0">
                <a:solidFill>
                  <a:srgbClr val="C00000"/>
                </a:solidFill>
              </a:rPr>
              <a:t>download</a:t>
            </a:r>
          </a:p>
          <a:p>
            <a:pPr algn="ctr"/>
            <a:r>
              <a:rPr lang="en-US" sz="1400" dirty="0" smtClean="0">
                <a:solidFill>
                  <a:srgbClr val="C00000"/>
                </a:solidFill>
              </a:rPr>
              <a:t>rate</a:t>
            </a:r>
            <a:endParaRPr lang="en-US" sz="1400" dirty="0">
              <a:solidFill>
                <a:srgbClr val="C000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1699707" y="4163220"/>
            <a:ext cx="1215614" cy="10758"/>
          </a:xfrm>
          <a:prstGeom prst="straightConnector1">
            <a:avLst/>
          </a:prstGeom>
          <a:ln w="28575">
            <a:prstDash val="sysDot"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Cloud 12"/>
          <p:cNvSpPr/>
          <p:nvPr/>
        </p:nvSpPr>
        <p:spPr>
          <a:xfrm>
            <a:off x="4615080" y="2818578"/>
            <a:ext cx="3668320" cy="1506070"/>
          </a:xfrm>
          <a:prstGeom prst="cloud">
            <a:avLst/>
          </a:prstGeom>
          <a:solidFill>
            <a:srgbClr val="FFFFFF">
              <a:alpha val="43922"/>
            </a:srgbClr>
          </a:solidFill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OpenAIRE_ALL_RGB_noTA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56110" y="2906871"/>
            <a:ext cx="1581915" cy="1173482"/>
          </a:xfrm>
          <a:prstGeom prst="rect">
            <a:avLst/>
          </a:prstGeom>
        </p:spPr>
      </p:pic>
      <p:pic>
        <p:nvPicPr>
          <p:cNvPr id="24" name="Picture 23" descr="chart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69683" y="2118670"/>
            <a:ext cx="816258" cy="7428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 statistics - example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8th e-Infrastructure Concertation Meeting, Geneva, 4-5 Nov, 2010</a:t>
            </a:r>
            <a:endParaRPr lang="en-GB" dirty="0"/>
          </a:p>
        </p:txBody>
      </p:sp>
      <p:pic>
        <p:nvPicPr>
          <p:cNvPr id="4" name="Picture 3" descr="telplus_stats_colectio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7361" y="1853139"/>
            <a:ext cx="7418305" cy="38914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OpenAIRE - factsheet</a:t>
            </a:r>
            <a:endParaRPr lang="el-GR" dirty="0"/>
          </a:p>
        </p:txBody>
      </p:sp>
      <p:sp>
        <p:nvSpPr>
          <p:cNvPr id="14339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Programme</a:t>
            </a:r>
            <a:r>
              <a:rPr lang="en-US" dirty="0" smtClean="0"/>
              <a:t>: FP7 – Research Infrastructures</a:t>
            </a:r>
          </a:p>
          <a:p>
            <a:r>
              <a:rPr lang="en-US" dirty="0" smtClean="0"/>
              <a:t>Starting date: December 1, 2009</a:t>
            </a:r>
          </a:p>
          <a:p>
            <a:r>
              <a:rPr lang="en-US" dirty="0" smtClean="0"/>
              <a:t>Duration: 36 months</a:t>
            </a:r>
          </a:p>
          <a:p>
            <a:r>
              <a:rPr lang="en-US" dirty="0" smtClean="0"/>
              <a:t>Budget: 4.1 Million</a:t>
            </a:r>
          </a:p>
          <a:p>
            <a:r>
              <a:rPr lang="en-US" dirty="0" smtClean="0"/>
              <a:t>38 partners covering all European </a:t>
            </a:r>
            <a:r>
              <a:rPr lang="en-US" dirty="0" smtClean="0"/>
              <a:t>member-states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C00000"/>
                </a:solidFill>
              </a:rPr>
              <a:t>OpenAIRE services to be launched in Dec 2010</a:t>
            </a:r>
            <a:endParaRPr lang="en-US" dirty="0" smtClean="0">
              <a:solidFill>
                <a:srgbClr val="C00000"/>
              </a:solidFill>
            </a:endParaRPr>
          </a:p>
          <a:p>
            <a:endParaRPr lang="el-GR" dirty="0" smtClean="0"/>
          </a:p>
        </p:txBody>
      </p:sp>
      <p:sp>
        <p:nvSpPr>
          <p:cNvPr id="14340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8th e-Infrastructure Concertation Meeting, Geneva, 4-5 Nov, 2010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8th e-Infrastructure Concertation Meeting, Geneva, 4-5 Nov, 2010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4098" y="579672"/>
            <a:ext cx="7354309" cy="57691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378834" y="139847"/>
            <a:ext cx="3453204" cy="578882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3"/>
              </a:rPr>
              <a:t>www.openaire.eu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OpenAIRE overview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8th e-Infrastructure Concertation Meeting, Geneva, 4-5 Nov, 2010</a:t>
            </a:r>
            <a:endParaRPr lang="en-GB" dirty="0"/>
          </a:p>
        </p:txBody>
      </p:sp>
      <p:sp>
        <p:nvSpPr>
          <p:cNvPr id="3" name="Left-Right-Up Arrow 2"/>
          <p:cNvSpPr/>
          <p:nvPr/>
        </p:nvSpPr>
        <p:spPr>
          <a:xfrm>
            <a:off x="3808242" y="3507047"/>
            <a:ext cx="1914861" cy="828339"/>
          </a:xfrm>
          <a:prstGeom prst="leftRight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Can 3"/>
          <p:cNvSpPr/>
          <p:nvPr/>
        </p:nvSpPr>
        <p:spPr>
          <a:xfrm>
            <a:off x="2635655" y="3571593"/>
            <a:ext cx="839097" cy="742277"/>
          </a:xfrm>
          <a:prstGeom prst="ca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Can 4"/>
          <p:cNvSpPr/>
          <p:nvPr/>
        </p:nvSpPr>
        <p:spPr>
          <a:xfrm>
            <a:off x="2788055" y="3723993"/>
            <a:ext cx="839097" cy="742277"/>
          </a:xfrm>
          <a:prstGeom prst="ca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Can 5"/>
          <p:cNvSpPr/>
          <p:nvPr/>
        </p:nvSpPr>
        <p:spPr>
          <a:xfrm>
            <a:off x="2940455" y="3876393"/>
            <a:ext cx="839097" cy="742277"/>
          </a:xfrm>
          <a:prstGeom prst="ca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Can 6"/>
          <p:cNvSpPr/>
          <p:nvPr/>
        </p:nvSpPr>
        <p:spPr>
          <a:xfrm>
            <a:off x="3092855" y="4028793"/>
            <a:ext cx="839097" cy="742277"/>
          </a:xfrm>
          <a:prstGeom prst="ca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Bevel 7"/>
          <p:cNvSpPr/>
          <p:nvPr/>
        </p:nvSpPr>
        <p:spPr>
          <a:xfrm>
            <a:off x="5680073" y="3679165"/>
            <a:ext cx="2108498" cy="935916"/>
          </a:xfrm>
          <a:prstGeom prst="bevel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FP7 Project Information</a:t>
            </a:r>
            <a:endParaRPr lang="en-US" dirty="0"/>
          </a:p>
        </p:txBody>
      </p:sp>
      <p:sp>
        <p:nvSpPr>
          <p:cNvPr id="9" name="Can 8"/>
          <p:cNvSpPr/>
          <p:nvPr/>
        </p:nvSpPr>
        <p:spPr>
          <a:xfrm>
            <a:off x="2384642" y="2535276"/>
            <a:ext cx="839097" cy="742277"/>
          </a:xfrm>
          <a:prstGeom prst="can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Orphan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2207102" y="1637011"/>
            <a:ext cx="1579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Researchers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791654" y="1488195"/>
            <a:ext cx="1104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Funders</a:t>
            </a:r>
            <a:endParaRPr lang="en-US" dirty="0"/>
          </a:p>
        </p:txBody>
      </p:sp>
      <p:pic>
        <p:nvPicPr>
          <p:cNvPr id="12" name="Picture 11" descr="users_t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87179" y="1437885"/>
            <a:ext cx="788990" cy="7889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Cloud 12"/>
          <p:cNvSpPr/>
          <p:nvPr/>
        </p:nvSpPr>
        <p:spPr>
          <a:xfrm>
            <a:off x="3033678" y="2054771"/>
            <a:ext cx="3668320" cy="1506070"/>
          </a:xfrm>
          <a:prstGeom prst="cloud">
            <a:avLst/>
          </a:prstGeom>
          <a:solidFill>
            <a:srgbClr val="FFFFFF">
              <a:alpha val="43922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 descr="OpenAIRE_ALL_RGB_noTA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10160" y="2218370"/>
            <a:ext cx="1581915" cy="1173482"/>
          </a:xfrm>
          <a:prstGeom prst="rect">
            <a:avLst/>
          </a:prstGeom>
        </p:spPr>
      </p:pic>
      <p:pic>
        <p:nvPicPr>
          <p:cNvPr id="15" name="Picture 14" descr="chart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2995" y="1527018"/>
            <a:ext cx="816258" cy="7428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172122" y="4663440"/>
            <a:ext cx="8971878" cy="1909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457200" marR="0" lvl="0" indent="-395288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E82A3"/>
              </a:buClr>
              <a:buSzPct val="110000"/>
              <a:buFont typeface="Courier New" pitchFamily="49" charset="0"/>
              <a:buChar char="o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F2B5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Links OA repositories with FP7 projects</a:t>
            </a:r>
          </a:p>
          <a:p>
            <a:pPr marL="457200" marR="0" lvl="0" indent="-395288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E82A3"/>
              </a:buClr>
              <a:buSzPct val="110000"/>
              <a:buFont typeface="Courier New" pitchFamily="49" charset="0"/>
              <a:buChar char="o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F2B5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Provides repository for “orphan” researchers</a:t>
            </a:r>
          </a:p>
          <a:p>
            <a:pPr marL="457200" marR="0" lvl="0" indent="-395288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E82A3"/>
              </a:buClr>
              <a:buSzPct val="110000"/>
              <a:buFont typeface="Courier New" pitchFamily="49" charset="0"/>
              <a:buChar char="o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F2B5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Calculates document statistics on OA deposition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51057" y="4303113"/>
            <a:ext cx="1796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OA repositories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8th e-Infrastructure Concertation Meeting, Geneva, 4-5 Nov, 2010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0" y="3619276"/>
            <a:ext cx="9144000" cy="2512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0" indent="-395288" algn="ctr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E82A3"/>
              </a:buClr>
              <a:buSzPct val="110000"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F2B5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Based on</a:t>
            </a:r>
            <a:r>
              <a:rPr kumimoji="0" lang="en-US" sz="4800" b="0" i="0" u="none" strike="noStrike" kern="1200" cap="none" spc="0" normalizeH="0" noProof="0" dirty="0" smtClean="0">
                <a:ln>
                  <a:noFill/>
                </a:ln>
                <a:solidFill>
                  <a:srgbClr val="0F2B5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network of OA repository infrastructure built during the DRIVER </a:t>
            </a:r>
            <a:r>
              <a:rPr kumimoji="0" lang="en-US" sz="4800" b="0" i="0" u="none" strike="noStrike" kern="1200" cap="none" spc="0" normalizeH="0" noProof="0" dirty="0" smtClean="0">
                <a:ln>
                  <a:noFill/>
                </a:ln>
                <a:solidFill>
                  <a:srgbClr val="0F2B5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projects</a:t>
            </a: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rgbClr val="0F2B5B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9522" y="640024"/>
            <a:ext cx="5029200" cy="28670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Oval 7"/>
          <p:cNvSpPr/>
          <p:nvPr/>
        </p:nvSpPr>
        <p:spPr>
          <a:xfrm>
            <a:off x="1570616" y="2151529"/>
            <a:ext cx="3711389" cy="1441525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8th e-Infrastructure Concertation Meeting, Geneva, 4-5 Nov, 2010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83932" y="3619276"/>
            <a:ext cx="8189912" cy="2512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0" indent="-395288" algn="ctr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E82A3"/>
              </a:buClr>
              <a:buSzPct val="110000"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F2B5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Close</a:t>
            </a:r>
            <a:r>
              <a:rPr kumimoji="0" lang="en-US" sz="4800" b="0" i="0" u="none" strike="noStrike" kern="1200" cap="none" spc="0" normalizeH="0" noProof="0" dirty="0" smtClean="0">
                <a:ln>
                  <a:noFill/>
                </a:ln>
                <a:solidFill>
                  <a:srgbClr val="0F2B5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collaboration with the EC providing FP7 project information</a:t>
            </a: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rgbClr val="0F2B5B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4285" y="565097"/>
            <a:ext cx="4219654" cy="29203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Cloud 9"/>
          <p:cNvSpPr/>
          <p:nvPr/>
        </p:nvSpPr>
        <p:spPr>
          <a:xfrm>
            <a:off x="365759" y="1850321"/>
            <a:ext cx="3442435" cy="1506070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OpenAIRE_ALL_RGB_noTA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56211" y="1960130"/>
            <a:ext cx="1581915" cy="1173482"/>
          </a:xfrm>
          <a:prstGeom prst="rect">
            <a:avLst/>
          </a:prstGeom>
        </p:spPr>
      </p:pic>
      <p:sp>
        <p:nvSpPr>
          <p:cNvPr id="9" name="Left-Right Arrow 8"/>
          <p:cNvSpPr/>
          <p:nvPr/>
        </p:nvSpPr>
        <p:spPr>
          <a:xfrm>
            <a:off x="3582296" y="2463503"/>
            <a:ext cx="1290918" cy="279699"/>
          </a:xfrm>
          <a:prstGeom prst="left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8th e-Infrastructure Concertation Meeting, Geneva, 4-5 Nov, 2010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0" y="3791404"/>
            <a:ext cx="9144000" cy="2512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0" indent="-395288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E82A3"/>
              </a:buClr>
              <a:buSzPct val="110000"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F2B5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Provide repository for </a:t>
            </a:r>
            <a:r>
              <a:rPr kumimoji="0" lang="en-US" sz="3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F2B5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“orphan”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F2B5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researchers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rgbClr val="0F2B5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no institutional or thematic repository </a:t>
            </a:r>
          </a:p>
          <a:p>
            <a:pPr marL="457200" marR="0" lvl="0" indent="-395288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E82A3"/>
              </a:buClr>
              <a:buSzPct val="110000"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rgbClr val="0F2B5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 reference</a:t>
            </a: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srgbClr val="0F2B5B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395288" algn="ctr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E82A3"/>
              </a:buClr>
              <a:buSzPct val="110000"/>
              <a:buFontTx/>
              <a:buNone/>
              <a:tabLst/>
              <a:defRPr/>
            </a:pPr>
            <a:r>
              <a:rPr lang="en-US" sz="2800" noProof="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CERN- </a:t>
            </a:r>
            <a:r>
              <a:rPr lang="en-US" sz="2800" i="1" noProof="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powered</a:t>
            </a:r>
            <a:r>
              <a:rPr lang="en-US" sz="2800" noProof="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 by </a:t>
            </a:r>
            <a:r>
              <a:rPr lang="en-US" sz="2800" noProof="0" dirty="0" err="1" smtClean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Invenio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0406" y="553776"/>
            <a:ext cx="5634037" cy="30955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Oval 7"/>
          <p:cNvSpPr/>
          <p:nvPr/>
        </p:nvSpPr>
        <p:spPr>
          <a:xfrm>
            <a:off x="2883051" y="548638"/>
            <a:ext cx="4475181" cy="591670"/>
          </a:xfrm>
          <a:prstGeom prst="ellipse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8th e-Infrastructure Concertation Meeting, Geneva, 4-5 Nov, 2010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83932" y="1032734"/>
            <a:ext cx="8189912" cy="557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0" indent="-395288" algn="ctr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E82A3"/>
              </a:buClr>
              <a:buSzPct val="110000"/>
              <a:buFontTx/>
              <a:buNone/>
              <a:tabLst/>
              <a:defRPr/>
            </a:pPr>
            <a:r>
              <a:rPr lang="en-US" sz="540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4-step deposition</a:t>
            </a:r>
          </a:p>
          <a:p>
            <a:pPr marL="457200" lvl="0" indent="-395288" algn="ctr" eaLnBrk="0" hangingPunct="0">
              <a:spcBef>
                <a:spcPts val="1200"/>
              </a:spcBef>
              <a:buClr>
                <a:srgbClr val="5E82A3"/>
              </a:buClr>
              <a:buSzPct val="110000"/>
            </a:pPr>
            <a:r>
              <a:rPr lang="en-US" sz="4800" dirty="0" smtClean="0">
                <a:solidFill>
                  <a:srgbClr val="0F2B5B"/>
                </a:solidFill>
                <a:latin typeface="+mn-lt"/>
              </a:rPr>
              <a:t>Find </a:t>
            </a:r>
            <a:r>
              <a:rPr lang="en-US" sz="4800" u="sng" dirty="0" smtClean="0">
                <a:solidFill>
                  <a:srgbClr val="C00000"/>
                </a:solidFill>
                <a:latin typeface="+mn-lt"/>
              </a:rPr>
              <a:t>your</a:t>
            </a:r>
            <a:r>
              <a:rPr lang="en-US" sz="4800" dirty="0" smtClean="0">
                <a:solidFill>
                  <a:srgbClr val="0F2B5B"/>
                </a:solidFill>
                <a:latin typeface="+mn-lt"/>
              </a:rPr>
              <a:t> </a:t>
            </a:r>
            <a:r>
              <a:rPr lang="en-US" sz="4800" dirty="0" smtClean="0">
                <a:solidFill>
                  <a:srgbClr val="0F2B5B"/>
                </a:solidFill>
                <a:latin typeface="+mn-lt"/>
              </a:rPr>
              <a:t>repository </a:t>
            </a:r>
            <a:endParaRPr lang="en-US" sz="4800" dirty="0" smtClean="0">
              <a:solidFill>
                <a:srgbClr val="0F2B5B"/>
              </a:solidFill>
              <a:latin typeface="+mn-lt"/>
            </a:endParaRPr>
          </a:p>
          <a:p>
            <a:pPr marL="457200" lvl="0" indent="-395288" algn="ctr" eaLnBrk="0" hangingPunct="0">
              <a:spcBef>
                <a:spcPts val="1200"/>
              </a:spcBef>
              <a:buClr>
                <a:srgbClr val="5E82A3"/>
              </a:buClr>
              <a:buSzPct val="110000"/>
            </a:pP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F2B5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Identify your project(s)</a:t>
            </a:r>
          </a:p>
          <a:p>
            <a:pPr marL="457200" marR="0" lvl="0" indent="-395288" algn="ctr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E82A3"/>
              </a:buClr>
              <a:buSzPct val="110000"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F2B5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Upload</a:t>
            </a:r>
            <a:r>
              <a:rPr kumimoji="0" lang="en-US" sz="4800" b="0" i="0" u="none" strike="noStrike" kern="1200" cap="none" spc="0" normalizeH="0" noProof="0" dirty="0" smtClean="0">
                <a:ln>
                  <a:noFill/>
                </a:ln>
                <a:solidFill>
                  <a:srgbClr val="0F2B5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publication(s)</a:t>
            </a:r>
          </a:p>
          <a:p>
            <a:pPr marL="457200" marR="0" lvl="0" indent="-395288" algn="ctr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E82A3"/>
              </a:buClr>
              <a:buSzPct val="110000"/>
              <a:buFontTx/>
              <a:buNone/>
              <a:tabLst/>
              <a:defRPr/>
            </a:pPr>
            <a:r>
              <a:rPr lang="en-US" sz="4800" dirty="0" smtClean="0">
                <a:solidFill>
                  <a:srgbClr val="0F2B5B"/>
                </a:solidFill>
                <a:latin typeface="+mn-lt"/>
                <a:cs typeface="+mn-cs"/>
              </a:rPr>
              <a:t>Fill in metadata</a:t>
            </a:r>
            <a:endParaRPr kumimoji="0" lang="en-US" sz="4800" b="0" i="0" u="none" strike="noStrike" kern="1200" cap="none" spc="0" normalizeH="0" noProof="0" dirty="0" smtClean="0">
              <a:ln>
                <a:noFill/>
              </a:ln>
              <a:solidFill>
                <a:srgbClr val="0F2B5B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395288" algn="ctr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E82A3"/>
              </a:buClr>
              <a:buSzPct val="110000"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0F2B5B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Deposition in OA repositories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8th e-Infrastructure Concertation Meeting, Geneva, 4-5 Nov, 2010</a:t>
            </a:r>
            <a:endParaRPr lang="en-GB" dirty="0"/>
          </a:p>
        </p:txBody>
      </p:sp>
      <p:sp>
        <p:nvSpPr>
          <p:cNvPr id="6" name="Can 5"/>
          <p:cNvSpPr/>
          <p:nvPr/>
        </p:nvSpPr>
        <p:spPr>
          <a:xfrm>
            <a:off x="2198197" y="4760290"/>
            <a:ext cx="839097" cy="742277"/>
          </a:xfrm>
          <a:prstGeom prst="ca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PUMA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an 6"/>
          <p:cNvSpPr/>
          <p:nvPr/>
        </p:nvSpPr>
        <p:spPr>
          <a:xfrm>
            <a:off x="4243999" y="4760290"/>
            <a:ext cx="839097" cy="742277"/>
          </a:xfrm>
          <a:prstGeom prst="ca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HAL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Can 8"/>
          <p:cNvSpPr/>
          <p:nvPr/>
        </p:nvSpPr>
        <p:spPr>
          <a:xfrm>
            <a:off x="1050708" y="3998336"/>
            <a:ext cx="839097" cy="742277"/>
          </a:xfrm>
          <a:prstGeom prst="can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Orphan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3046203" y="1701531"/>
            <a:ext cx="1579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Researchers</a:t>
            </a:r>
            <a:endParaRPr lang="en-US" dirty="0"/>
          </a:p>
        </p:txBody>
      </p:sp>
      <p:pic>
        <p:nvPicPr>
          <p:cNvPr id="12" name="Picture 11" descr="users_t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69311" y="1470130"/>
            <a:ext cx="788990" cy="7889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5593985" y="4959304"/>
            <a:ext cx="5163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…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863853" y="5563527"/>
            <a:ext cx="1568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IR Repository </a:t>
            </a:r>
            <a:endParaRPr lang="en-US" dirty="0"/>
          </a:p>
        </p:txBody>
      </p:sp>
      <p:pic>
        <p:nvPicPr>
          <p:cNvPr id="3074" name="Picture 2" descr="C:\UoA\OPENAIRE\WP1\OpenAIRE website\images\compliantrep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34738" y="4793831"/>
            <a:ext cx="427037" cy="519019"/>
          </a:xfrm>
          <a:prstGeom prst="rect">
            <a:avLst/>
          </a:prstGeom>
          <a:noFill/>
        </p:spPr>
      </p:pic>
      <p:pic>
        <p:nvPicPr>
          <p:cNvPr id="3075" name="Picture 3" descr="C:\UoA\OPENAIRE\WP1\OpenAIRE website\images\noncompliantrep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3279" y="4793831"/>
            <a:ext cx="426757" cy="518673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1907697" y="5563527"/>
            <a:ext cx="1568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IR Repository </a:t>
            </a:r>
            <a:endParaRPr lang="en-US" dirty="0"/>
          </a:p>
        </p:txBody>
      </p:sp>
      <p:pic>
        <p:nvPicPr>
          <p:cNvPr id="21" name="Picture 2" descr="C:\UoA\OPENAIRE\WP1\OpenAIRE website\images\compliantrep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9173" y="3860007"/>
            <a:ext cx="427037" cy="519019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692076" y="4672479"/>
            <a:ext cx="1568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Repository </a:t>
            </a:r>
            <a:endParaRPr lang="en-US" dirty="0"/>
          </a:p>
        </p:txBody>
      </p:sp>
      <p:sp>
        <p:nvSpPr>
          <p:cNvPr id="23" name="Can 22"/>
          <p:cNvSpPr/>
          <p:nvPr/>
        </p:nvSpPr>
        <p:spPr>
          <a:xfrm>
            <a:off x="6203627" y="4760290"/>
            <a:ext cx="839097" cy="742277"/>
          </a:xfrm>
          <a:prstGeom prst="ca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CERN CDS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23481" y="5563527"/>
            <a:ext cx="1568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IR Repository </a:t>
            </a:r>
            <a:endParaRPr lang="en-US" dirty="0"/>
          </a:p>
        </p:txBody>
      </p:sp>
      <p:pic>
        <p:nvPicPr>
          <p:cNvPr id="25" name="Picture 2" descr="C:\UoA\OPENAIRE\WP1\OpenAIRE website\images\compliantrep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4366" y="4793831"/>
            <a:ext cx="427037" cy="519019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1475599" y="4971854"/>
            <a:ext cx="5163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…</a:t>
            </a:r>
            <a:endParaRPr lang="en-US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7682761" y="5014885"/>
            <a:ext cx="5163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…</a:t>
            </a:r>
            <a:endParaRPr lang="en-US" b="1" dirty="0"/>
          </a:p>
        </p:txBody>
      </p:sp>
      <p:cxnSp>
        <p:nvCxnSpPr>
          <p:cNvPr id="30" name="Curved Connector 29"/>
          <p:cNvCxnSpPr>
            <a:endCxn id="6" idx="1"/>
          </p:cNvCxnSpPr>
          <p:nvPr/>
        </p:nvCxnSpPr>
        <p:spPr>
          <a:xfrm rot="5400000">
            <a:off x="2467995" y="2441131"/>
            <a:ext cx="2468911" cy="2169407"/>
          </a:xfrm>
          <a:prstGeom prst="curvedConnector3">
            <a:avLst>
              <a:gd name="adj1" fmla="val 45643"/>
            </a:avLst>
          </a:prstGeom>
          <a:ln w="38100">
            <a:prstDash val="sysDot"/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Curved Connector 31"/>
          <p:cNvCxnSpPr>
            <a:endCxn id="7" idx="1"/>
          </p:cNvCxnSpPr>
          <p:nvPr/>
        </p:nvCxnSpPr>
        <p:spPr>
          <a:xfrm rot="5400000">
            <a:off x="3487310" y="3447894"/>
            <a:ext cx="2488634" cy="136158"/>
          </a:xfrm>
          <a:prstGeom prst="curvedConnector3">
            <a:avLst>
              <a:gd name="adj1" fmla="val 50000"/>
            </a:avLst>
          </a:prstGeom>
          <a:ln w="38100">
            <a:prstDash val="sysDot"/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Curved Connector 32"/>
          <p:cNvCxnSpPr>
            <a:endCxn id="23" idx="1"/>
          </p:cNvCxnSpPr>
          <p:nvPr/>
        </p:nvCxnSpPr>
        <p:spPr>
          <a:xfrm rot="16200000" flipH="1">
            <a:off x="4458160" y="2595273"/>
            <a:ext cx="2540629" cy="1789404"/>
          </a:xfrm>
          <a:prstGeom prst="curvedConnector3">
            <a:avLst>
              <a:gd name="adj1" fmla="val 50000"/>
            </a:avLst>
          </a:prstGeom>
          <a:ln w="38100">
            <a:prstDash val="sysDot"/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4" name="Curved Connector 33"/>
          <p:cNvCxnSpPr>
            <a:endCxn id="9" idx="1"/>
          </p:cNvCxnSpPr>
          <p:nvPr/>
        </p:nvCxnSpPr>
        <p:spPr>
          <a:xfrm rot="10800000" flipV="1">
            <a:off x="1470257" y="2291378"/>
            <a:ext cx="3435234" cy="1706958"/>
          </a:xfrm>
          <a:prstGeom prst="curvedConnector2">
            <a:avLst/>
          </a:prstGeom>
          <a:ln w="38100">
            <a:prstDash val="sysDot"/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Cloud 12"/>
          <p:cNvSpPr/>
          <p:nvPr/>
        </p:nvSpPr>
        <p:spPr>
          <a:xfrm>
            <a:off x="1936376" y="2420471"/>
            <a:ext cx="4765624" cy="1506104"/>
          </a:xfrm>
          <a:prstGeom prst="cloud">
            <a:avLst/>
          </a:prstGeom>
          <a:solidFill>
            <a:srgbClr val="FFFFFF">
              <a:alpha val="72157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 descr="OpenAIRE_ALL_RGB_noTA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44402" y="2562588"/>
            <a:ext cx="1581915" cy="1173482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1699708" y="6088828"/>
            <a:ext cx="6594438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OpenAIRE compliant repository: maintains FP7 project information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41" name="Picture 2" descr="C:\UoA\OPENAIRE\WP1\OpenAIRE website\images\compliantrep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6960" y="6021996"/>
            <a:ext cx="427037" cy="519019"/>
          </a:xfrm>
          <a:prstGeom prst="rect">
            <a:avLst/>
          </a:prstGeom>
          <a:noFill/>
        </p:spPr>
      </p:pic>
      <p:sp>
        <p:nvSpPr>
          <p:cNvPr id="42" name="TextBox 41"/>
          <p:cNvSpPr txBox="1"/>
          <p:nvPr/>
        </p:nvSpPr>
        <p:spPr>
          <a:xfrm>
            <a:off x="5552739" y="1723019"/>
            <a:ext cx="258004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Deposit only once policy!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44" name="Picture 43" descr="users_t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95970" y="3763301"/>
            <a:ext cx="788990" cy="7889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46" name="Shape 45"/>
          <p:cNvCxnSpPr>
            <a:endCxn id="23" idx="1"/>
          </p:cNvCxnSpPr>
          <p:nvPr/>
        </p:nvCxnSpPr>
        <p:spPr>
          <a:xfrm rot="10800000" flipV="1">
            <a:off x="6623177" y="4303058"/>
            <a:ext cx="724297" cy="457231"/>
          </a:xfrm>
          <a:prstGeom prst="curvedConnector2">
            <a:avLst/>
          </a:prstGeom>
          <a:ln w="28575">
            <a:solidFill>
              <a:srgbClr val="5E82A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hape 46"/>
          <p:cNvCxnSpPr>
            <a:endCxn id="7" idx="1"/>
          </p:cNvCxnSpPr>
          <p:nvPr/>
        </p:nvCxnSpPr>
        <p:spPr>
          <a:xfrm rot="10800000" flipV="1">
            <a:off x="4663549" y="4313814"/>
            <a:ext cx="2662411" cy="446475"/>
          </a:xfrm>
          <a:prstGeom prst="curvedConnector2">
            <a:avLst/>
          </a:prstGeom>
          <a:ln w="28575">
            <a:solidFill>
              <a:srgbClr val="5E82A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penAIRE_v_1_0">
  <a:themeElements>
    <a:clrScheme name="OpenAIRE2">
      <a:dk1>
        <a:srgbClr val="0F2B5B"/>
      </a:dk1>
      <a:lt1>
        <a:sysClr val="window" lastClr="FFFFFF"/>
      </a:lt1>
      <a:dk2>
        <a:srgbClr val="21066E"/>
      </a:dk2>
      <a:lt2>
        <a:srgbClr val="4E8BA1"/>
      </a:lt2>
      <a:accent1>
        <a:srgbClr val="513C74"/>
      </a:accent1>
      <a:accent2>
        <a:srgbClr val="C00000"/>
      </a:accent2>
      <a:accent3>
        <a:srgbClr val="BECA95"/>
      </a:accent3>
      <a:accent4>
        <a:srgbClr val="7153A0"/>
      </a:accent4>
      <a:accent5>
        <a:srgbClr val="ECCB58"/>
      </a:accent5>
      <a:accent6>
        <a:srgbClr val="5E82A3"/>
      </a:accent6>
      <a:hlink>
        <a:srgbClr val="EE8E00"/>
      </a:hlink>
      <a:folHlink>
        <a:srgbClr val="7C9263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7793</TotalTime>
  <Words>330</Words>
  <Application>Microsoft Office PowerPoint</Application>
  <PresentationFormat>On-screen Show (4:3)</PresentationFormat>
  <Paragraphs>73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OpenAIRE_v_1_0</vt:lpstr>
      <vt:lpstr>Implementing &amp; measuring OA pilot </vt:lpstr>
      <vt:lpstr>OpenAIRE - factsheet</vt:lpstr>
      <vt:lpstr>Slide 3</vt:lpstr>
      <vt:lpstr>OpenAIRE overview</vt:lpstr>
      <vt:lpstr>Slide 5</vt:lpstr>
      <vt:lpstr>Slide 6</vt:lpstr>
      <vt:lpstr>Slide 7</vt:lpstr>
      <vt:lpstr>Slide 8</vt:lpstr>
      <vt:lpstr>Deposition in OA repositories</vt:lpstr>
      <vt:lpstr>Research impact</vt:lpstr>
      <vt:lpstr>Usage statistics - example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Description</dc:title>
  <dc:creator>Natalia Manola</dc:creator>
  <cp:lastModifiedBy>Natalia Manola</cp:lastModifiedBy>
  <cp:revision>95</cp:revision>
  <dcterms:created xsi:type="dcterms:W3CDTF">2009-10-03T16:26:55Z</dcterms:created>
  <dcterms:modified xsi:type="dcterms:W3CDTF">2010-11-05T12:11:35Z</dcterms:modified>
</cp:coreProperties>
</file>