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9"/>
  </p:notesMasterIdLst>
  <p:sldIdLst>
    <p:sldId id="256" r:id="rId5"/>
    <p:sldId id="258" r:id="rId6"/>
    <p:sldId id="257" r:id="rId7"/>
    <p:sldId id="260" r:id="rId8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livier Crespo-Lopez" initials="OC" lastIdx="5" clrIdx="0">
    <p:extLst>
      <p:ext uri="{19B8F6BF-5375-455C-9EA6-DF929625EA0E}">
        <p15:presenceInfo xmlns:p15="http://schemas.microsoft.com/office/powerpoint/2012/main" userId="S-1-5-21-1526224874-1540688658-1361462980-24505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646"/>
    <a:srgbClr val="00FF00"/>
    <a:srgbClr val="FF00FF"/>
    <a:srgbClr val="62869E"/>
    <a:srgbClr val="0000FF"/>
    <a:srgbClr val="8C38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24" autoAdjust="0"/>
    <p:restoredTop sz="94660"/>
  </p:normalViewPr>
  <p:slideViewPr>
    <p:cSldViewPr>
      <p:cViewPr varScale="1">
        <p:scale>
          <a:sx n="108" d="100"/>
          <a:sy n="108" d="100"/>
        </p:scale>
        <p:origin x="120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1D8F39-DF0A-4B9B-8274-A77883512871}" type="datetimeFigureOut">
              <a:rPr lang="en-US" smtClean="0"/>
              <a:t>10/19/2021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6F3157-66FF-48A3-884F-127595D5D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828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F3157-66FF-48A3-884F-127595D5DEA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818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309320"/>
            <a:ext cx="12192000" cy="54868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80000">
                <a:schemeClr val="accent1">
                  <a:shade val="67500"/>
                  <a:satMod val="115000"/>
                  <a:lumMod val="100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41500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3339" y="6401099"/>
            <a:ext cx="2064229" cy="365125"/>
          </a:xfrm>
          <a:prstGeom prst="rect">
            <a:avLst/>
          </a:prstGeom>
          <a:ln>
            <a:noFill/>
          </a:ln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>
              <a:defRPr sz="1800" b="1" cap="none" spc="15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en-US"/>
              <a:t>19/10/2021</a:t>
            </a:r>
            <a:endParaRPr lang="en-US" dirty="0"/>
          </a:p>
        </p:txBody>
      </p:sp>
      <p:pic>
        <p:nvPicPr>
          <p:cNvPr id="2050" name="Picture 2" descr="\\cern.ch\dfs\Users\c\ciapettm\Documents\Library\Logos\ATLAS_White_480x720_02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29" y="19224"/>
            <a:ext cx="1008112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.ch\dfs\Users\c\ciapettm\Documents\Library\Logos\CERN-logo-blue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2503" y="44625"/>
            <a:ext cx="1531715" cy="1432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0" descr="paint"/>
          <p:cNvPicPr>
            <a:picLocks noChangeArrowheads="1"/>
          </p:cNvPicPr>
          <p:nvPr userDrawn="1"/>
        </p:nvPicPr>
        <p:blipFill>
          <a:blip r:embed="rId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987557" y="3284984"/>
            <a:ext cx="10160000" cy="304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73412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352" y="1124744"/>
            <a:ext cx="11665296" cy="533816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 marL="1143000" indent="-228600">
              <a:buFont typeface="Courier New" panose="02070309020205020404" pitchFamily="49" charset="0"/>
              <a:buChar char="o"/>
              <a:defRPr sz="2000"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63352" y="188640"/>
            <a:ext cx="11665296" cy="82168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Picture 2" descr="\\cern.ch\dfs\Users\c\ciapettm\Documents\Library\Logos\ATLAS_White_480x720_02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0" y="188640"/>
            <a:ext cx="535230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\\cern.ch\dfs\Users\c\ciapettm\Documents\Library\Logos\CERN-logo-blue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4592" y="247311"/>
            <a:ext cx="720081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0" descr="paint"/>
          <p:cNvPicPr>
            <a:picLocks noChangeArrowheads="1"/>
          </p:cNvPicPr>
          <p:nvPr userDrawn="1"/>
        </p:nvPicPr>
        <p:blipFill>
          <a:blip r:embed="rId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16000" y="892716"/>
            <a:ext cx="10160000" cy="1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90000" y="6552000"/>
            <a:ext cx="90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r>
              <a:rPr lang="en-US"/>
              <a:t>19/10/2021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5000" y="6552000"/>
            <a:ext cx="972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2869E"/>
                </a:solidFill>
              </a:defRPr>
            </a:lvl1pPr>
          </a:lstStyle>
          <a:p>
            <a:fld id="{B80E61DE-7917-4B53-816D-D9F416F99D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008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82168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984" y="1124744"/>
            <a:ext cx="5909008" cy="525658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 marL="1143000" indent="-228600">
              <a:buFont typeface="Courier New" panose="02070309020205020404" pitchFamily="49" charset="0"/>
              <a:buChar char="o"/>
              <a:defRPr sz="1800"/>
            </a:lvl3pPr>
            <a:lvl4pPr marL="1600200" indent="-228600">
              <a:buFont typeface="Wingdings" panose="05000000000000000000" pitchFamily="2" charset="2"/>
              <a:buChar char="§"/>
              <a:defRPr sz="1800"/>
            </a:lvl4pPr>
            <a:lvl5pPr marL="2057400" indent="-228600">
              <a:buFont typeface="Wingdings" panose="05000000000000000000" pitchFamily="2" charset="2"/>
              <a:buChar char="Ø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8008" y="1124744"/>
            <a:ext cx="5908069" cy="525658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 marL="1143000" indent="-228600">
              <a:buFont typeface="Courier New" panose="02070309020205020404" pitchFamily="49" charset="0"/>
              <a:buChar char="o"/>
              <a:defRPr sz="1800"/>
            </a:lvl3pPr>
            <a:lvl4pPr marL="1600200" indent="-228600">
              <a:buFont typeface="Wingdings" panose="05000000000000000000" pitchFamily="2" charset="2"/>
              <a:buChar char="§"/>
              <a:defRPr sz="1800"/>
            </a:lvl4pPr>
            <a:lvl5pPr marL="2057400" indent="-228600">
              <a:buFont typeface="Wingdings" panose="05000000000000000000" pitchFamily="2" charset="2"/>
              <a:buChar char="Ø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6" name="Picture 30" descr="paint"/>
          <p:cNvPicPr>
            <a:picLocks noChangeArrowheads="1"/>
          </p:cNvPicPr>
          <p:nvPr userDrawn="1"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16000" y="892716"/>
            <a:ext cx="10160000" cy="1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\\cern.ch\dfs\Users\c\ciapettm\Documents\Library\Logos\ATLAS_White_480x720_02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0" y="188640"/>
            <a:ext cx="535230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\\cern.ch\dfs\Users\c\ciapettm\Documents\Library\Logos\CERN-logo-blue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4592" y="247311"/>
            <a:ext cx="720081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Date Placeholder 3"/>
          <p:cNvSpPr>
            <a:spLocks noGrp="1"/>
          </p:cNvSpPr>
          <p:nvPr>
            <p:ph type="dt" sz="half" idx="14"/>
          </p:nvPr>
        </p:nvSpPr>
        <p:spPr>
          <a:xfrm>
            <a:off x="90000" y="6552000"/>
            <a:ext cx="90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r>
              <a:rPr lang="en-US"/>
              <a:t>19/10/2021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5000" y="6552000"/>
            <a:ext cx="972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2869E"/>
                </a:solidFill>
              </a:defRPr>
            </a:lvl1pPr>
          </a:lstStyle>
          <a:p>
            <a:fld id="{B80E61DE-7917-4B53-816D-D9F416F99D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071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24744"/>
            <a:ext cx="5386917" cy="639762"/>
          </a:xfrm>
        </p:spPr>
        <p:txBody>
          <a:bodyPr anchor="b"/>
          <a:lstStyle>
            <a:lvl1pPr marL="0" indent="0">
              <a:buNone/>
              <a:defRPr sz="24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764506"/>
            <a:ext cx="5386917" cy="41127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124744"/>
            <a:ext cx="5389033" cy="639762"/>
          </a:xfrm>
        </p:spPr>
        <p:txBody>
          <a:bodyPr anchor="b"/>
          <a:lstStyle>
            <a:lvl1pPr marL="0" indent="0">
              <a:buNone/>
              <a:defRPr sz="24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764506"/>
            <a:ext cx="5389033" cy="41127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82168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7" name="Picture 30" descr="paint"/>
          <p:cNvPicPr>
            <a:picLocks noChangeArrowheads="1"/>
          </p:cNvPicPr>
          <p:nvPr userDrawn="1"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16000" y="892716"/>
            <a:ext cx="10160000" cy="1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Content Placeholder 2"/>
          <p:cNvSpPr>
            <a:spLocks noGrp="1"/>
          </p:cNvSpPr>
          <p:nvPr>
            <p:ph idx="13"/>
          </p:nvPr>
        </p:nvSpPr>
        <p:spPr>
          <a:xfrm>
            <a:off x="609600" y="5920705"/>
            <a:ext cx="10972800" cy="57606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>
              <a:defRPr sz="2200"/>
            </a:lvl2pPr>
            <a:lvl3pPr marL="1143000" indent="-228600">
              <a:buFont typeface="Courier New" panose="02070309020205020404" pitchFamily="49" charset="0"/>
              <a:buChar char="o"/>
              <a:defRPr sz="2000"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4" name="Picture 2" descr="\\cern.ch\dfs\Users\c\ciapettm\Documents\Library\Logos\ATLAS_White_480x720_02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0" y="188640"/>
            <a:ext cx="535230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\\cern.ch\dfs\Users\c\ciapettm\Documents\Library\Logos\CERN-logo-blue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4592" y="247311"/>
            <a:ext cx="720081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Date Placeholder 3"/>
          <p:cNvSpPr>
            <a:spLocks noGrp="1"/>
          </p:cNvSpPr>
          <p:nvPr>
            <p:ph type="dt" sz="half" idx="14"/>
          </p:nvPr>
        </p:nvSpPr>
        <p:spPr>
          <a:xfrm>
            <a:off x="90000" y="6552000"/>
            <a:ext cx="90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r>
              <a:rPr lang="en-US"/>
              <a:t>19/10/2021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1395000" y="6552000"/>
            <a:ext cx="972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11520000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2869E"/>
                </a:solidFill>
              </a:defRPr>
            </a:lvl1pPr>
          </a:lstStyle>
          <a:p>
            <a:fld id="{B80E61DE-7917-4B53-816D-D9F416F99D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867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82168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2" name="Picture 30" descr="paint"/>
          <p:cNvPicPr>
            <a:picLocks noChangeArrowheads="1"/>
          </p:cNvPicPr>
          <p:nvPr userDrawn="1"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16000" y="892716"/>
            <a:ext cx="10160000" cy="1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\\cern.ch\dfs\Users\c\ciapettm\Documents\Library\Logos\ATLAS_White_480x720_02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0" y="188640"/>
            <a:ext cx="535230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\\cern.ch\dfs\Users\c\ciapettm\Documents\Library\Logos\CERN-logo-blue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4592" y="247311"/>
            <a:ext cx="720081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90000" y="6552000"/>
            <a:ext cx="90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r>
              <a:rPr lang="en-US"/>
              <a:t>19/10/2021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5000" y="6552000"/>
            <a:ext cx="972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2869E"/>
                </a:solidFill>
              </a:defRPr>
            </a:lvl1pPr>
          </a:lstStyle>
          <a:p>
            <a:fld id="{B80E61DE-7917-4B53-816D-D9F416F99D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095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3352" y="187200"/>
            <a:ext cx="11665296" cy="82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3352" y="1124744"/>
            <a:ext cx="11665296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90000" y="6552000"/>
            <a:ext cx="90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r>
              <a:rPr lang="en-US"/>
              <a:t>19/10/2021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5000" y="6552000"/>
            <a:ext cx="972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2869E"/>
                </a:solidFill>
              </a:defRPr>
            </a:lvl1pPr>
          </a:lstStyle>
          <a:p>
            <a:fld id="{B80E61DE-7917-4B53-816D-D9F416F99D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753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717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5360" y="1844824"/>
            <a:ext cx="11449272" cy="1470025"/>
          </a:xfrm>
        </p:spPr>
        <p:txBody>
          <a:bodyPr/>
          <a:lstStyle/>
          <a:p>
            <a:r>
              <a:rPr lang="en-GB" dirty="0"/>
              <a:t>Design office meeting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2021-10-19</a:t>
            </a:r>
          </a:p>
          <a:p>
            <a:r>
              <a:rPr lang="en-GB" dirty="0"/>
              <a:t>Raphael Vuillermet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3352" y="6381328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2021/10/19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790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A3F445C-6C99-477D-A5A1-CFA15EDF76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124744"/>
            <a:ext cx="7488832" cy="53381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This year several new colleagues in the ATLAS design office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Albert Davletov -&gt; </a:t>
            </a:r>
            <a:r>
              <a:rPr lang="en-US" dirty="0"/>
              <a:t>Muon access for BI project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Daniele Benvenuti </a:t>
            </a:r>
            <a:r>
              <a:rPr lang="en-US" dirty="0"/>
              <a:t>-&gt; design of CO2 support frame and false floor reinforcement in USA15-CV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Jan Brajer </a:t>
            </a:r>
            <a:r>
              <a:rPr lang="en-US" dirty="0"/>
              <a:t>-&gt; Integration of the CO2 system, (USA15-CV, ULX, Toroid)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Martin Smetana </a:t>
            </a:r>
            <a:r>
              <a:rPr lang="en-GB" dirty="0"/>
              <a:t>-&gt; integration of PP2 area 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Ahmet </a:t>
            </a:r>
            <a:r>
              <a:rPr lang="en-GB" dirty="0" err="1">
                <a:solidFill>
                  <a:srgbClr val="0070C0"/>
                </a:solidFill>
              </a:rPr>
              <a:t>Renklioglu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/>
              <a:t>-&gt; working on the BIR &amp; BIM layout definition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Abdou </a:t>
            </a:r>
            <a:r>
              <a:rPr lang="en-GB" dirty="0" err="1">
                <a:solidFill>
                  <a:srgbClr val="0070C0"/>
                </a:solidFill>
              </a:rPr>
              <a:t>Seck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/>
              <a:t>-&gt; working on SR1 the CO2 system with Martin Doubek 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GB" dirty="0"/>
              <a:t>Welcome to all of you</a:t>
            </a: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6F148E-32FA-478E-BC80-F471ED5BD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5E6003-CF04-44E0-8B3B-3F2C1B0ABBB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19/10/2021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5C786E-AA3E-45D0-A1B4-D98DAB278B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80E61DE-7917-4B53-816D-D9F416F99DF8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CB7EB5-AD9B-4B65-A239-BB7E819E86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053" t="20601" r="32872" b="12201"/>
          <a:stretch/>
        </p:blipFill>
        <p:spPr>
          <a:xfrm>
            <a:off x="7608168" y="1412776"/>
            <a:ext cx="4032448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197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2174C9-49F3-45E3-B53F-39D5F80B23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Importance of well organizing and documenting the CAD database </a:t>
            </a:r>
          </a:p>
          <a:p>
            <a:pPr lvl="1"/>
            <a:r>
              <a:rPr lang="en-US" dirty="0"/>
              <a:t>For easy and fast retrieval (whoever is looking for information)</a:t>
            </a:r>
          </a:p>
          <a:p>
            <a:pPr lvl="1"/>
            <a:r>
              <a:rPr lang="en-US" dirty="0"/>
              <a:t>For future activities </a:t>
            </a:r>
          </a:p>
          <a:p>
            <a:pPr lvl="1"/>
            <a:r>
              <a:rPr lang="en-US" dirty="0"/>
              <a:t>For future colleagues (ATLAS, CERN, Institutes)</a:t>
            </a:r>
          </a:p>
          <a:p>
            <a:pPr lvl="1"/>
            <a:r>
              <a:rPr lang="en-US" dirty="0"/>
              <a:t>For the continuity of the projects (overall several years especially when upgrade time is coming)</a:t>
            </a:r>
          </a:p>
          <a:p>
            <a:pPr lvl="1"/>
            <a:r>
              <a:rPr lang="en-US" dirty="0"/>
              <a:t>For future migration (PLM or CAD)</a:t>
            </a:r>
          </a:p>
          <a:p>
            <a:pPr marL="457200" lvl="1" indent="0">
              <a:buNone/>
            </a:pPr>
            <a:endParaRPr lang="en-US" dirty="0"/>
          </a:p>
          <a:p>
            <a:pPr marL="400050"/>
            <a:r>
              <a:rPr lang="en-US" dirty="0"/>
              <a:t>We should keep in mind that : </a:t>
            </a:r>
          </a:p>
          <a:p>
            <a:pPr marL="1200150" lvl="2" indent="-342900">
              <a:buFontTx/>
              <a:buChar char="-"/>
            </a:pPr>
            <a:r>
              <a:rPr lang="en-US" dirty="0"/>
              <a:t>ATLAS will be operating  at least until 2035 and most probably longer … </a:t>
            </a:r>
          </a:p>
          <a:p>
            <a:pPr marL="1200150" lvl="2" indent="-342900">
              <a:buFontTx/>
              <a:buChar char="-"/>
            </a:pPr>
            <a:r>
              <a:rPr lang="en-US" dirty="0"/>
              <a:t>ATLAS decommissioning will take place much later … but punctually become earlier (SW) !</a:t>
            </a:r>
          </a:p>
          <a:p>
            <a:pPr marL="57150" indent="0">
              <a:buNone/>
            </a:pPr>
            <a:endParaRPr lang="en-US" dirty="0"/>
          </a:p>
          <a:p>
            <a:pPr marL="57150" indent="0">
              <a:buNone/>
            </a:pPr>
            <a:r>
              <a:rPr lang="en-US" dirty="0">
                <a:solidFill>
                  <a:srgbClr val="FF0000"/>
                </a:solidFill>
              </a:rPr>
              <a:t>Leaving well structured model and project is part of our job</a:t>
            </a:r>
          </a:p>
          <a:p>
            <a:pPr marL="1200150" lvl="2" indent="-342900">
              <a:buFontTx/>
              <a:buChar char="-"/>
            </a:pPr>
            <a:endParaRPr lang="en-US" dirty="0"/>
          </a:p>
          <a:p>
            <a:pPr marL="1200150" lvl="2" indent="-342900">
              <a:buFontTx/>
              <a:buChar char="-"/>
            </a:pPr>
            <a:endParaRPr lang="en-US" dirty="0"/>
          </a:p>
          <a:p>
            <a:pPr marL="857250" lvl="2" indent="0">
              <a:buNone/>
            </a:pPr>
            <a:endParaRPr lang="en-US" dirty="0"/>
          </a:p>
          <a:p>
            <a:pPr marL="857250" lvl="2" indent="0">
              <a:buNone/>
            </a:pPr>
            <a:endParaRPr lang="en-US" dirty="0"/>
          </a:p>
          <a:p>
            <a:pPr marL="514350" indent="-457200">
              <a:buFont typeface="+mj-lt"/>
              <a:buAutoNum type="arabicPeriod"/>
            </a:pPr>
            <a:endParaRPr lang="en-US" dirty="0"/>
          </a:p>
          <a:p>
            <a:pPr marL="857250" lvl="2" indent="0">
              <a:buNone/>
            </a:pPr>
            <a:endParaRPr lang="en-US" dirty="0"/>
          </a:p>
          <a:p>
            <a:pPr marL="514350" indent="-457200">
              <a:buFont typeface="+mj-lt"/>
              <a:buAutoNum type="arabicPeriod"/>
            </a:pPr>
            <a:endParaRPr lang="en-US" dirty="0"/>
          </a:p>
          <a:p>
            <a:pPr marL="514350" indent="-457200">
              <a:buFont typeface="+mj-lt"/>
              <a:buAutoNum type="arabicPeriod"/>
            </a:pPr>
            <a:endParaRPr lang="en-US" dirty="0"/>
          </a:p>
          <a:p>
            <a:pPr marL="514350" indent="-457200">
              <a:buFont typeface="+mj-lt"/>
              <a:buAutoNum type="arabicPeriod"/>
            </a:pPr>
            <a:endParaRPr lang="en-US" dirty="0"/>
          </a:p>
          <a:p>
            <a:pPr marL="514350" indent="-457200">
              <a:buFont typeface="+mj-lt"/>
              <a:buAutoNum type="arabicPeriod"/>
            </a:pPr>
            <a:endParaRPr lang="en-US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5BE932A-B043-4E1D-95CB-1089AD6C1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Reminder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251FAC-5ED7-4C34-A388-76C1FE69D57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19/10/2021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0D79B6-C00E-4899-9352-56BA6D06EB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80E61DE-7917-4B53-816D-D9F416F99DF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735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B8B1912-FAE4-47D9-9692-740B3AA43E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closing of the ATLAS detector is schedule for the end of January 2022</a:t>
            </a:r>
            <a:r>
              <a:rPr lang="en-GB" dirty="0"/>
              <a:t>.</a:t>
            </a:r>
          </a:p>
          <a:p>
            <a:pPr lvl="1"/>
            <a:r>
              <a:rPr lang="en-GB" u="sng" dirty="0"/>
              <a:t>No access in the toroid and UX15 until the end of 2022</a:t>
            </a:r>
            <a:r>
              <a:rPr lang="en-GB" dirty="0"/>
              <a:t>. </a:t>
            </a:r>
          </a:p>
          <a:p>
            <a:pPr lvl="1"/>
            <a:r>
              <a:rPr lang="en-GB" dirty="0"/>
              <a:t>All information ( photo, scan, measurements, situations,…) shall be taken before to allow a smooth and productive work during the run.</a:t>
            </a:r>
          </a:p>
          <a:p>
            <a:pPr lvl="1"/>
            <a:r>
              <a:rPr lang="en-GB" dirty="0"/>
              <a:t>I invite you to make the </a:t>
            </a:r>
            <a:r>
              <a:rPr lang="en-GB" dirty="0">
                <a:solidFill>
                  <a:srgbClr val="00B050"/>
                </a:solidFill>
              </a:rPr>
              <a:t>point</a:t>
            </a:r>
            <a:r>
              <a:rPr lang="en-GB" dirty="0"/>
              <a:t> on each of your project and anticipate this closure</a:t>
            </a:r>
          </a:p>
          <a:p>
            <a:pPr lvl="1"/>
            <a:endParaRPr lang="en-GB" dirty="0"/>
          </a:p>
          <a:p>
            <a:pPr marL="514350" indent="-457200"/>
            <a:r>
              <a:rPr lang="en-US" dirty="0"/>
              <a:t>Work organization</a:t>
            </a:r>
          </a:p>
          <a:p>
            <a:pPr lvl="1"/>
            <a:r>
              <a:rPr lang="en-US" dirty="0"/>
              <a:t>Edouard is in charge of the </a:t>
            </a:r>
            <a:r>
              <a:rPr lang="en-US" u="sng" dirty="0"/>
              <a:t>PC support activities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Edouard is the CAD </a:t>
            </a:r>
            <a:r>
              <a:rPr lang="en-US" u="sng" dirty="0"/>
              <a:t>Local correspondent </a:t>
            </a:r>
            <a:r>
              <a:rPr lang="en-US" dirty="0"/>
              <a:t>of the office</a:t>
            </a:r>
          </a:p>
          <a:p>
            <a:pPr lvl="1"/>
            <a:r>
              <a:rPr lang="en-US" dirty="0"/>
              <a:t>Lorenzo agrees to be </a:t>
            </a:r>
            <a:r>
              <a:rPr lang="en-US" u="sng" dirty="0"/>
              <a:t>centralized the order for </a:t>
            </a:r>
            <a:r>
              <a:rPr lang="en-US" u="sng" dirty="0" err="1"/>
              <a:t>economa</a:t>
            </a:r>
            <a:endParaRPr lang="en-US" u="sng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D29443-4DD4-46B6-92F9-36A4CA319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information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8BA3C-CFC3-4B19-AE59-75278A114B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19/10/2021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E4A2F5-7E06-4A0D-A84B-D27FA54DD5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80E61DE-7917-4B53-816D-D9F416F99DF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147691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 MYPRESENTA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7E85398-B877-47D5-8A60-81C851553FE9}" vid="{16C643D7-CC52-472C-99C0-0A7AA1CA3F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53FDB644DC8742A419434DA77200FC" ma:contentTypeVersion="0" ma:contentTypeDescription="Create a new document." ma:contentTypeScope="" ma:versionID="9dab565b660a83fefa88fae49cf09aa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06c56558001ed507dc960fe8063a5a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5E8F4A9-FAB5-442C-9192-20CE4DFFE1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4660BEA-DF33-48DE-89C7-373FB7468DD0}">
  <ds:schemaRefs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purl.org/dc/terms/"/>
    <ds:schemaRef ds:uri="http://purl.org/dc/elements/1.1/"/>
    <ds:schemaRef ds:uri="http://schemas.microsoft.com/office/2006/metadata/properties"/>
    <ds:schemaRef ds:uri="http://www.w3.org/XML/1998/namespace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55D1164D-4FF7-44E2-8DE8-815D83FAEA1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19374</TotalTime>
  <Words>305</Words>
  <Application>Microsoft Office PowerPoint</Application>
  <PresentationFormat>Widescreen</PresentationFormat>
  <Paragraphs>52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Courier New</vt:lpstr>
      <vt:lpstr>Wingdings</vt:lpstr>
      <vt:lpstr>Presentation MYPRESENTATION Template</vt:lpstr>
      <vt:lpstr>Design office meeting </vt:lpstr>
      <vt:lpstr>PowerPoint Presentation</vt:lpstr>
      <vt:lpstr>Reminder </vt:lpstr>
      <vt:lpstr>General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work recently completed</dc:title>
  <dc:creator>Raphael Vuillermet</dc:creator>
  <cp:lastModifiedBy>Raphael Vuillermet</cp:lastModifiedBy>
  <cp:revision>166</cp:revision>
  <dcterms:created xsi:type="dcterms:W3CDTF">2020-02-17T16:06:35Z</dcterms:created>
  <dcterms:modified xsi:type="dcterms:W3CDTF">2021-10-19T11:45:07Z</dcterms:modified>
</cp:coreProperties>
</file>