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306" r:id="rId3"/>
    <p:sldId id="300" r:id="rId4"/>
    <p:sldId id="305" r:id="rId5"/>
    <p:sldId id="308" r:id="rId6"/>
    <p:sldId id="301" r:id="rId7"/>
    <p:sldId id="307" r:id="rId8"/>
    <p:sldId id="30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86" autoAdjust="0"/>
  </p:normalViewPr>
  <p:slideViewPr>
    <p:cSldViewPr snapToGrid="0" snapToObjects="1">
      <p:cViewPr varScale="1">
        <p:scale>
          <a:sx n="161" d="100"/>
          <a:sy n="161" d="100"/>
        </p:scale>
        <p:origin x="15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23" d="100"/>
          <a:sy n="123" d="100"/>
        </p:scale>
        <p:origin x="49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23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ad-support.web.cern.ch/Pages/default.aspx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3191494"/>
          </a:xfrm>
        </p:spPr>
        <p:txBody>
          <a:bodyPr/>
          <a:lstStyle/>
          <a:p>
            <a:pPr algn="ctr"/>
            <a:r>
              <a:rPr lang="en-US" sz="4400" dirty="0"/>
              <a:t>Design Office CAD Meeting</a:t>
            </a:r>
            <a:br>
              <a:rPr lang="en-US" sz="4400" dirty="0"/>
            </a:br>
            <a:br>
              <a:rPr lang="en-US" sz="4400" dirty="0"/>
            </a:br>
            <a:br>
              <a:rPr lang="en-US" sz="4400" dirty="0"/>
            </a:br>
            <a:r>
              <a:rPr lang="en-US" sz="4400" dirty="0"/>
              <a:t>Tips &amp; Tricks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6109952"/>
            <a:ext cx="1236746" cy="350226"/>
          </a:xfrm>
        </p:spPr>
        <p:txBody>
          <a:bodyPr/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 err="1"/>
              <a:t>E.Demeure</a:t>
            </a:r>
            <a:endParaRPr lang="en-US" sz="1200" dirty="0"/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/>
              <a:t>19/10/2021</a:t>
            </a: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6D31B7AF-A761-4B4C-B4B2-2B5A82005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8431" y="5577334"/>
            <a:ext cx="2433569" cy="1280666"/>
          </a:xfrm>
          <a:prstGeom prst="rect">
            <a:avLst/>
          </a:prstGeom>
        </p:spPr>
      </p:pic>
      <p:pic>
        <p:nvPicPr>
          <p:cNvPr id="1026" name="Picture 2" descr="Le logiciel Catia V5 - TN20 - Modélisation géométrique : Modélisation d'un  aspirateur portatif">
            <a:extLst>
              <a:ext uri="{FF2B5EF4-FFF2-40B4-BE49-F238E27FC236}">
                <a16:creationId xmlns:a16="http://schemas.microsoft.com/office/drawing/2014/main" id="{C383ABF8-7BBB-4D5F-9A79-705896ABBF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437" y="4391747"/>
            <a:ext cx="2088141" cy="497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NOVIA SmarTeam Reviews 2021: Details, Pricing, &amp;amp; Features | G2">
            <a:extLst>
              <a:ext uri="{FF2B5EF4-FFF2-40B4-BE49-F238E27FC236}">
                <a16:creationId xmlns:a16="http://schemas.microsoft.com/office/drawing/2014/main" id="{62990BBC-1F10-476A-9A22-6BF067119E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1423" y="4283369"/>
            <a:ext cx="1324541" cy="69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90ED0-7A33-4DD5-9B98-694DC4760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CATIA Tips &amp; Tricks – How to solve </a:t>
            </a:r>
            <a:r>
              <a:rPr lang="fr-FR" dirty="0" err="1"/>
              <a:t>problems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291762"/>
            <a:ext cx="11533275" cy="488934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“Listen to CATIA” by reading what it exactly needs – Bottom left of the screen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Visit </a:t>
            </a:r>
            <a:r>
              <a:rPr lang="en-US" sz="1400" b="0" dirty="0">
                <a:sym typeface="Wingdings" panose="05000000000000000000" pitchFamily="2" charset="2"/>
                <a:hlinkClick r:id="rId2"/>
              </a:rPr>
              <a:t>CAD Support website</a:t>
            </a:r>
            <a:r>
              <a:rPr lang="en-US" sz="1400" b="0" dirty="0">
                <a:sym typeface="Wingdings" panose="05000000000000000000" pitchFamily="2" charset="2"/>
              </a:rPr>
              <a:t> (link available on the dashboard)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Use F1 key to open CATIA local help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Ask colleagues </a:t>
            </a:r>
            <a:r>
              <a:rPr lang="en-US" sz="1400" b="0" dirty="0">
                <a:sym typeface="Wingdings" panose="05000000000000000000" pitchFamily="2" charset="2"/>
              </a:rPr>
              <a:t></a:t>
            </a:r>
            <a:endParaRPr lang="en-US" sz="14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In case of emergency, call CAD Support at 160660</a:t>
            </a:r>
          </a:p>
          <a:p>
            <a:pPr algn="ctr"/>
            <a:endParaRPr lang="en-US" sz="2000" b="0" dirty="0"/>
          </a:p>
          <a:p>
            <a:pPr algn="ctr"/>
            <a:r>
              <a:rPr lang="en-US" sz="2000" b="0" dirty="0"/>
              <a:t>Don’t get stuck 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19/10/2021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Design Office CAD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4DBD9B9D-AFDD-47B0-B39E-168CA6F514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0504" y="6293306"/>
            <a:ext cx="1073052" cy="5646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BEF8DC-AD8E-46B1-9C6F-39B735C7B9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0630" y="2694466"/>
            <a:ext cx="2066925" cy="228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6C5723-2854-4D7E-AAAD-4B4DC4EC25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1144" y="1439335"/>
            <a:ext cx="2847975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642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90ED0-7A33-4DD5-9B98-694DC4760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CATIA Tips &amp; Tricks – Part &amp; Product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107699"/>
            <a:ext cx="11533275" cy="500154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F2 = Hide/show elements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Exploring hidden space can be useful (“swap visible space” button)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b="0" dirty="0"/>
              <a:t>When </a:t>
            </a:r>
            <a:r>
              <a:rPr lang="en-US" sz="1100" dirty="0"/>
              <a:t>studying on some big models, swapping the visible space twice helps a lot and make CATIA more fluid</a:t>
            </a:r>
            <a:endParaRPr lang="en-US" sz="11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F3 = Hide/show the tree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You can also modify its size by using CTRL + mouse wheel up/down (the size/position of the tree is saved with the part)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You can also move it by grabbing it by the vertical white lines (when the pointer shows the hand)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Compass tricks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Right click on the compass -&gt; Edit -&gt; To modify translation &amp; rotations increments when moving a part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b="0" dirty="0">
                <a:sym typeface="Wingdings" panose="05000000000000000000" pitchFamily="2" charset="2"/>
              </a:rPr>
              <a:t>When pressing SHIFT key, you can move a part according to the constrains it has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Select a hidden face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ALT + left click (or just arrow up/down) allows you to select a hidden face behind your pointer</a:t>
            </a:r>
          </a:p>
          <a:p>
            <a:pPr lvl="1" indent="0">
              <a:buNone/>
            </a:pPr>
            <a:endParaRPr lang="en-US" sz="1100" b="0" dirty="0">
              <a:sym typeface="Wingdings" panose="05000000000000000000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19/10/2021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Design Office CAD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4DBD9B9D-AFDD-47B0-B39E-168CA6F51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504" y="6293306"/>
            <a:ext cx="1073052" cy="5646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13151F0-8B26-4FC6-BBEC-B31E3681B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867" y="1476314"/>
            <a:ext cx="323850" cy="2952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EF95D3E-3369-4EAB-8DF3-2E9351DAFC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3969" y="3582699"/>
            <a:ext cx="390525" cy="52387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BAB8B29-40FB-4A1C-AF56-F4BC021975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2584" y="4571812"/>
            <a:ext cx="1853293" cy="8925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0B5915-3E8E-4713-A63F-8305484726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3718" y="1771589"/>
            <a:ext cx="24765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526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90ED0-7A33-4DD5-9B98-694DC4760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CATIA Tips &amp; Tricks – Part &amp; Product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107699"/>
            <a:ext cx="11533275" cy="500154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Model update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SmarTeam menu -&gt; Collaboration -&gt; Global update</a:t>
            </a:r>
            <a:endParaRPr lang="en-US" sz="1100" b="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Dimensions in sketches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Lock the dimensions positioning with CTRL key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b="0" dirty="0">
                <a:sym typeface="Wingdings" panose="05000000000000000000" pitchFamily="2" charset="2"/>
              </a:rPr>
              <a:t>Avoid the default locking with SHIFT </a:t>
            </a:r>
            <a:r>
              <a:rPr lang="en-US" sz="1100" dirty="0">
                <a:sym typeface="Wingdings" panose="05000000000000000000" pitchFamily="2" charset="2"/>
              </a:rPr>
              <a:t>key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CERN specific tools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CATDUAV5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b="0" dirty="0">
                <a:sym typeface="Wingdings" panose="05000000000000000000" pitchFamily="2" charset="2"/>
              </a:rPr>
              <a:t>Q-Checker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Toolbox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b="0" dirty="0" err="1">
                <a:sym typeface="Wingdings" panose="05000000000000000000" pitchFamily="2" charset="2"/>
              </a:rPr>
              <a:t>Tracepart</a:t>
            </a:r>
            <a:endParaRPr lang="en-US" sz="1100" b="0" dirty="0">
              <a:sym typeface="Wingdings" panose="05000000000000000000" pitchFamily="2" charset="2"/>
            </a:endParaRPr>
          </a:p>
          <a:p>
            <a:pPr marL="609600" lvl="1" indent="-285750">
              <a:buFont typeface="Arial" panose="020B0604020202020204" pitchFamily="34" charset="0"/>
              <a:buChar char="•"/>
            </a:pPr>
            <a:endParaRPr lang="en-US" sz="1100" b="0" dirty="0">
              <a:sym typeface="Wingdings" panose="05000000000000000000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19/10/2021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Design Office CAD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4DBD9B9D-AFDD-47B0-B39E-168CA6F51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504" y="6293306"/>
            <a:ext cx="1073052" cy="5646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3AC971-A9B1-409A-85B8-77B8EBFFC9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4782" y="1555998"/>
            <a:ext cx="1295400" cy="2381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67CBE01-5CC0-4568-9E7B-3EF9C5636E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9113" y="1527423"/>
            <a:ext cx="238125" cy="266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CDC727D-6E06-453B-9DBF-3F7F071BBB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4813" y="3605651"/>
            <a:ext cx="228600" cy="228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FB6234F-A727-49DD-AF99-ECE228C2EF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6713" y="3860970"/>
            <a:ext cx="266700" cy="2762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88065AB-B615-401E-925F-AC7B91110F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96896" y="4163914"/>
            <a:ext cx="228600" cy="23812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1A22CA3-6F45-410E-B24B-7C19CEDC19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99885" y="2927886"/>
            <a:ext cx="2615478" cy="8091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5453BF8-72A9-4E90-883C-7DEF2CD2E9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6388" y="4265158"/>
            <a:ext cx="2336841" cy="174969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94416FC-CE8C-4708-89EF-FBA22BB3836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71984" y="3310081"/>
            <a:ext cx="3450524" cy="24793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D5802B-6A45-4EED-80B7-FA8E53C3A68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85763" y="4430674"/>
            <a:ext cx="229914" cy="23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014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90ED0-7A33-4DD5-9B98-694DC4760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CATIA Tips &amp; Tricks – Part &amp; Product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107699"/>
            <a:ext cx="11533275" cy="500154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3D Previews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Very fast to open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b="0" dirty="0"/>
              <a:t>Limited interaction with the model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It can be copy/paste in an assembly but cannot be save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Design mode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Useful on small assemblies to move from CGR to real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Capture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Better image quality than windows print screen</a:t>
            </a:r>
            <a:endParaRPr lang="en-US" sz="1100" b="0" dirty="0">
              <a:sym typeface="Wingdings" panose="05000000000000000000" pitchFamily="2" charset="2"/>
            </a:endParaRPr>
          </a:p>
          <a:p>
            <a:pPr marL="609600" lvl="1" indent="-285750">
              <a:buFont typeface="Arial" panose="020B0604020202020204" pitchFamily="34" charset="0"/>
              <a:buChar char="•"/>
            </a:pPr>
            <a:endParaRPr lang="en-US" sz="1100" b="0" dirty="0"/>
          </a:p>
          <a:p>
            <a:pPr marL="609600" lvl="1" indent="-285750">
              <a:buFont typeface="Arial" panose="020B0604020202020204" pitchFamily="34" charset="0"/>
              <a:buChar char="•"/>
            </a:pPr>
            <a:endParaRPr lang="en-US" sz="1100" b="0" dirty="0">
              <a:sym typeface="Wingdings" panose="05000000000000000000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19/10/2021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Design Office CAD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4DBD9B9D-AFDD-47B0-B39E-168CA6F51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504" y="6293306"/>
            <a:ext cx="1073052" cy="5646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5D1EAA0-0EC1-4396-A990-8A53E922D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0606" y="1526973"/>
            <a:ext cx="1485900" cy="228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DDF3252-D3BB-4FDB-A47C-816D0A4BD1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1525" y="2863626"/>
            <a:ext cx="2038350" cy="2286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6CE8FFB-8AE3-49D2-98D1-ABDEF67991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0504" y="3583489"/>
            <a:ext cx="1162050" cy="21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792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90ED0-7A33-4DD5-9B98-694DC4760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CATIA Tips &amp; Tricks – </a:t>
            </a:r>
            <a:r>
              <a:rPr lang="fr-FR" dirty="0" err="1"/>
              <a:t>Drawing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291762"/>
            <a:ext cx="11784013" cy="488934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Dimensions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You can copy/paste dimensions from one view to another, CATIA will keep the link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Press CTRL key before positioning the dimension to catch the yellow dots to change the anchor of the dimension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Hide/show the frames of the views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Click this button to hide/show the frames to have a better overview of the drawing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b="0" dirty="0">
                <a:sym typeface="Wingdings" panose="05000000000000000000" pitchFamily="2" charset="2"/>
              </a:rPr>
              <a:t>When frames are shown, double-click on it to activate the view (mandatory to attach text notes properly, or to make a specific child view </a:t>
            </a:r>
            <a:r>
              <a:rPr lang="en-US" sz="1100" b="0" dirty="0" err="1">
                <a:sym typeface="Wingdings" panose="05000000000000000000" pitchFamily="2" charset="2"/>
              </a:rPr>
              <a:t>etc</a:t>
            </a:r>
            <a:r>
              <a:rPr lang="en-US" sz="1100" dirty="0">
                <a:sym typeface="Wingdings" panose="05000000000000000000" pitchFamily="2" charset="2"/>
              </a:rPr>
              <a:t>…</a:t>
            </a:r>
            <a:r>
              <a:rPr lang="en-US" sz="1100" b="0" dirty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Axis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Press CTRL key when grabbing the white dot of an axis to extend only one 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Bill of material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CATIA cannot make an automatic link between bubbles numbers and the bill of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Coordinates table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You can show the coordinates of some points regarding the axis system of the part/product. Be careful, this is not associative 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Surface color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It is possible to change the default pattern inside a surface</a:t>
            </a:r>
            <a:endParaRPr lang="en-US" sz="1100" b="0" dirty="0">
              <a:sym typeface="Wingdings" panose="05000000000000000000" pitchFamily="2" charset="2"/>
            </a:endParaRPr>
          </a:p>
          <a:p>
            <a:pPr marL="609600" lvl="1" indent="-285750">
              <a:buFont typeface="Arial" panose="020B0604020202020204" pitchFamily="34" charset="0"/>
              <a:buChar char="•"/>
            </a:pPr>
            <a:endParaRPr lang="en-US" sz="1100" b="0" dirty="0">
              <a:sym typeface="Wingdings" panose="05000000000000000000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19/10/2021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Design Office CAD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4DBD9B9D-AFDD-47B0-B39E-168CA6F51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504" y="6293306"/>
            <a:ext cx="1073052" cy="5646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CDF4E3-F011-484D-BC89-79D757F03B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9306" y="4734914"/>
            <a:ext cx="285750" cy="2857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F93B37-C661-486B-A0C4-E92889980B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8670" y="1208636"/>
            <a:ext cx="3724275" cy="342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5B43769-E24C-4553-B832-2DC56CBCCA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3169" y="2224654"/>
            <a:ext cx="295275" cy="3238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39322C5-026F-4225-9056-269912B76F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7806" y="4734914"/>
            <a:ext cx="571500" cy="285750"/>
          </a:xfrm>
          <a:prstGeom prst="rect">
            <a:avLst/>
          </a:prstGeom>
        </p:spPr>
      </p:pic>
      <p:pic>
        <p:nvPicPr>
          <p:cNvPr id="1026" name="Picture 1">
            <a:extLst>
              <a:ext uri="{FF2B5EF4-FFF2-40B4-BE49-F238E27FC236}">
                <a16:creationId xmlns:a16="http://schemas.microsoft.com/office/drawing/2014/main" id="{0D7383F1-B73F-4C28-9229-FB61FB7AF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100" y="5473151"/>
            <a:ext cx="270305" cy="28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>
            <a:extLst>
              <a:ext uri="{FF2B5EF4-FFF2-40B4-BE49-F238E27FC236}">
                <a16:creationId xmlns:a16="http://schemas.microsoft.com/office/drawing/2014/main" id="{0BFDA9AE-A2F4-4890-BB2F-83EA802D5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867" y="5473151"/>
            <a:ext cx="325439" cy="28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6584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90ED0-7A33-4DD5-9B98-694DC4760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SmarTeam</a:t>
            </a:r>
            <a:r>
              <a:rPr lang="fr-FR" dirty="0"/>
              <a:t> Tips &amp; Tricks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291762"/>
            <a:ext cx="11533275" cy="488934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Basic rules = Check in + Put team + Work in USER project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anose="05000000000000000000" pitchFamily="2" charset="2"/>
              </a:rPr>
              <a:t>Team by default = last team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“Overwrite” instead of “Keep” if no need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Clear CATIA cache + Clean Work</a:t>
            </a:r>
            <a:endParaRPr lang="en-US" sz="1100" b="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0" dirty="0">
              <a:sym typeface="Wingdings" panose="05000000000000000000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19/10/2021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Design Office CAD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4DBD9B9D-AFDD-47B0-B39E-168CA6F51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504" y="6293306"/>
            <a:ext cx="1073052" cy="5646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2826D8B-23E4-4760-849E-D38BE148E9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0808" y="2962893"/>
            <a:ext cx="1559884" cy="28092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4088B9-F711-420A-ABCC-B8792E4837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896" y="3799110"/>
            <a:ext cx="1733550" cy="3238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7F0D752-4F56-42BD-861B-80AE1F9A9A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5228" y="2425012"/>
            <a:ext cx="295275" cy="304800"/>
          </a:xfrm>
          <a:prstGeom prst="rect">
            <a:avLst/>
          </a:prstGeom>
        </p:spPr>
      </p:pic>
      <p:sp>
        <p:nvSpPr>
          <p:cNvPr id="15" name="Arrow: Notched Right 14">
            <a:extLst>
              <a:ext uri="{FF2B5EF4-FFF2-40B4-BE49-F238E27FC236}">
                <a16:creationId xmlns:a16="http://schemas.microsoft.com/office/drawing/2014/main" id="{89FDA683-6448-4D98-9EBD-D9CBCF9D37A7}"/>
              </a:ext>
            </a:extLst>
          </p:cNvPr>
          <p:cNvSpPr/>
          <p:nvPr/>
        </p:nvSpPr>
        <p:spPr>
          <a:xfrm>
            <a:off x="2778439" y="3858305"/>
            <a:ext cx="680376" cy="205459"/>
          </a:xfrm>
          <a:prstGeom prst="notchedRightArrow">
            <a:avLst>
              <a:gd name="adj1" fmla="val 50000"/>
              <a:gd name="adj2" fmla="val 1077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1354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90ED0-7A33-4DD5-9B98-694DC4760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About ARAS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291762"/>
            <a:ext cx="11533275" cy="488934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To be deployed in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Interface is on internet browser – Accessible from everywhere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1</a:t>
            </a:r>
            <a:r>
              <a:rPr lang="en-US" sz="1400" b="0" baseline="30000" dirty="0">
                <a:sym typeface="Wingdings" panose="05000000000000000000" pitchFamily="2" charset="2"/>
              </a:rPr>
              <a:t>st</a:t>
            </a:r>
            <a:r>
              <a:rPr lang="en-US" sz="1400" b="0" dirty="0">
                <a:sym typeface="Wingdings" panose="05000000000000000000" pitchFamily="2" charset="2"/>
              </a:rPr>
              <a:t> phase : user tests </a:t>
            </a:r>
            <a:r>
              <a:rPr lang="en-US" sz="1400" b="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→</a:t>
            </a:r>
            <a:r>
              <a:rPr lang="en-US" sz="1400" b="0" dirty="0">
                <a:sym typeface="Wingdings" panose="05000000000000000000" pitchFamily="2" charset="2"/>
              </a:rPr>
              <a:t> done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2</a:t>
            </a:r>
            <a:r>
              <a:rPr lang="en-US" sz="1400" b="0" baseline="30000" dirty="0">
                <a:sym typeface="Wingdings" panose="05000000000000000000" pitchFamily="2" charset="2"/>
              </a:rPr>
              <a:t>nd</a:t>
            </a:r>
            <a:r>
              <a:rPr lang="en-US" sz="1400" b="0" dirty="0">
                <a:sym typeface="Wingdings" panose="05000000000000000000" pitchFamily="2" charset="2"/>
              </a:rPr>
              <a:t> phase : pilot projects started Q3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Not very different than SmarTeam ; it uses different terminology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19/10/2021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Design Office CAD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4DBD9B9D-AFDD-47B0-B39E-168CA6F51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504" y="6293306"/>
            <a:ext cx="1073052" cy="5646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2BF29F-CCD8-4F14-A63E-8D5A615036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6940" y="373593"/>
            <a:ext cx="2695575" cy="44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561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Structure proposal</Template>
  <TotalTime>21859</TotalTime>
  <Words>634</Words>
  <Application>Microsoft Office PowerPoint</Application>
  <PresentationFormat>Widescreen</PresentationFormat>
  <Paragraphs>95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Design Office CAD Meeting   Tips &amp; Tricks </vt:lpstr>
      <vt:lpstr>CATIA Tips &amp; Tricks – How to solve problems</vt:lpstr>
      <vt:lpstr>CATIA Tips &amp; Tricks – Part &amp; Product</vt:lpstr>
      <vt:lpstr>CATIA Tips &amp; Tricks – Part &amp; Product</vt:lpstr>
      <vt:lpstr>CATIA Tips &amp; Tricks – Part &amp; Product</vt:lpstr>
      <vt:lpstr>CATIA Tips &amp; Tricks – Drawing</vt:lpstr>
      <vt:lpstr>SmarTeam Tips &amp; Tricks</vt:lpstr>
      <vt:lpstr>About ARAS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Edouard Demeure</dc:creator>
  <cp:lastModifiedBy>Edouard Demeure</cp:lastModifiedBy>
  <cp:revision>435</cp:revision>
  <dcterms:created xsi:type="dcterms:W3CDTF">2020-03-12T10:20:09Z</dcterms:created>
  <dcterms:modified xsi:type="dcterms:W3CDTF">2021-10-19T11:21:52Z</dcterms:modified>
</cp:coreProperties>
</file>