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5" r:id="rId6"/>
    <p:sldId id="259" r:id="rId7"/>
    <p:sldId id="260" r:id="rId8"/>
    <p:sldId id="267" r:id="rId9"/>
    <p:sldId id="262" r:id="rId10"/>
    <p:sldId id="263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210" y="13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19"/>
            <a:ext cx="8226854" cy="1160699"/>
          </a:xfrm>
        </p:spPr>
        <p:txBody>
          <a:bodyPr>
            <a:noAutofit/>
          </a:bodyPr>
          <a:lstStyle/>
          <a:p>
            <a:r>
              <a:rPr lang="fr-CH" sz="3600" dirty="0" smtClean="0"/>
              <a:t>FMC Carrier </a:t>
            </a:r>
            <a:r>
              <a:rPr lang="fr-CH" sz="3600" dirty="0" err="1" smtClean="0"/>
              <a:t>board</a:t>
            </a:r>
            <a:r>
              <a:rPr lang="fr-CH" sz="3600" dirty="0" smtClean="0"/>
              <a:t> </a:t>
            </a:r>
            <a:r>
              <a:rPr lang="fr-CH" sz="3600" dirty="0" err="1" smtClean="0"/>
              <a:t>requirements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539" y="1186453"/>
            <a:ext cx="8682824" cy="3010897"/>
          </a:xfrm>
        </p:spPr>
        <p:txBody>
          <a:bodyPr>
            <a:normAutofit/>
          </a:bodyPr>
          <a:lstStyle/>
          <a:p>
            <a:pPr lvl="1"/>
            <a:r>
              <a:rPr lang="fr-CH" dirty="0" smtClean="0"/>
              <a:t>1 FMC </a:t>
            </a:r>
            <a:r>
              <a:rPr lang="fr-CH" dirty="0" smtClean="0"/>
              <a:t>header for </a:t>
            </a:r>
            <a:r>
              <a:rPr lang="fr-CH" dirty="0" smtClean="0"/>
              <a:t>control and </a:t>
            </a:r>
            <a:r>
              <a:rPr lang="fr-CH" dirty="0" err="1" smtClean="0"/>
              <a:t>readout</a:t>
            </a:r>
            <a:endParaRPr lang="fr-CH" dirty="0" smtClean="0"/>
          </a:p>
          <a:p>
            <a:pPr lvl="1"/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/>
              <a:t>at least La bus (34 pairs), Ha bus </a:t>
            </a:r>
            <a:r>
              <a:rPr lang="fr-CH" dirty="0" err="1" smtClean="0"/>
              <a:t>required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for the 4th </a:t>
            </a:r>
            <a:r>
              <a:rPr lang="fr-CH" dirty="0" err="1" smtClean="0"/>
              <a:t>readout</a:t>
            </a:r>
            <a:r>
              <a:rPr lang="fr-CH" dirty="0" smtClean="0"/>
              <a:t> port.</a:t>
            </a:r>
            <a:endParaRPr lang="fr-CH" dirty="0"/>
          </a:p>
          <a:p>
            <a:pPr lvl="1"/>
            <a:r>
              <a:rPr lang="fr-CH" dirty="0" smtClean="0"/>
              <a:t>FPGA </a:t>
            </a:r>
            <a:r>
              <a:rPr lang="fr-CH" dirty="0" err="1" smtClean="0"/>
              <a:t>banks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/>
              <a:t>1.2V support (i.e. </a:t>
            </a:r>
            <a:r>
              <a:rPr lang="fr-CH" dirty="0" err="1" smtClean="0"/>
              <a:t>Xilinx</a:t>
            </a:r>
            <a:r>
              <a:rPr lang="fr-CH" dirty="0" smtClean="0"/>
              <a:t> 7 </a:t>
            </a:r>
            <a:r>
              <a:rPr lang="fr-CH" dirty="0" err="1" smtClean="0"/>
              <a:t>series</a:t>
            </a:r>
            <a:r>
              <a:rPr lang="fr-CH" dirty="0" smtClean="0"/>
              <a:t>). </a:t>
            </a:r>
            <a:endParaRPr lang="fr-CH" dirty="0" smtClean="0"/>
          </a:p>
          <a:p>
            <a:pPr lvl="1"/>
            <a:r>
              <a:rPr lang="fr-CH" dirty="0" err="1" smtClean="0"/>
              <a:t>Adjustable</a:t>
            </a:r>
            <a:r>
              <a:rPr lang="fr-CH" dirty="0" smtClean="0"/>
              <a:t> VADJ voltage down to 1.2V</a:t>
            </a:r>
            <a:endParaRPr lang="fr-CH" dirty="0" smtClean="0"/>
          </a:p>
          <a:p>
            <a:pPr marL="448056" lvl="1" indent="0">
              <a:buNone/>
            </a:pPr>
            <a:endParaRPr lang="fr-CH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9600" cy="1053770"/>
          </a:xfrm>
        </p:spPr>
        <p:txBody>
          <a:bodyPr>
            <a:noAutofit/>
          </a:bodyPr>
          <a:lstStyle/>
          <a:p>
            <a:r>
              <a:rPr lang="fr-CH" sz="3600" dirty="0" smtClean="0"/>
              <a:t>«</a:t>
            </a:r>
            <a:r>
              <a:rPr lang="fr-CH" sz="3600" dirty="0" err="1" smtClean="0"/>
              <a:t>probably</a:t>
            </a:r>
            <a:r>
              <a:rPr lang="fr-CH" sz="3600" dirty="0" smtClean="0"/>
              <a:t>» </a:t>
            </a:r>
            <a:r>
              <a:rPr lang="fr-CH" sz="3600" dirty="0" smtClean="0"/>
              <a:t>compatible </a:t>
            </a:r>
            <a:r>
              <a:rPr lang="fr-CH" sz="3600" dirty="0" smtClean="0"/>
              <a:t>FPGA </a:t>
            </a:r>
            <a:r>
              <a:rPr lang="fr-CH" sz="3600" dirty="0" err="1" smtClean="0"/>
              <a:t>boards</a:t>
            </a:r>
            <a:r>
              <a:rPr lang="fr-CH" sz="3600" dirty="0" smtClean="0"/>
              <a:t/>
            </a:r>
            <a:br>
              <a:rPr lang="fr-CH" sz="3600" dirty="0" smtClean="0"/>
            </a:br>
            <a:r>
              <a:rPr lang="fr-CH" sz="3600" dirty="0" smtClean="0"/>
              <a:t>Non exhaustive</a:t>
            </a:r>
            <a:r>
              <a:rPr lang="fr-CH" sz="3600" dirty="0" smtClean="0"/>
              <a:t> </a:t>
            </a:r>
            <a:r>
              <a:rPr lang="fr-CH" sz="3600" dirty="0"/>
              <a:t/>
            </a:r>
            <a:br>
              <a:rPr lang="fr-CH" sz="3600" dirty="0"/>
            </a:br>
            <a:endParaRPr lang="en-GB" sz="2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208365"/>
              </p:ext>
            </p:extLst>
          </p:nvPr>
        </p:nvGraphicFramePr>
        <p:xfrm>
          <a:off x="457200" y="1228890"/>
          <a:ext cx="8229600" cy="2588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971660059"/>
                    </a:ext>
                  </a:extLst>
                </a:gridCol>
                <a:gridCol w="896266">
                  <a:extLst>
                    <a:ext uri="{9D8B030D-6E8A-4147-A177-3AD203B41FA5}">
                      <a16:colId xmlns:a16="http://schemas.microsoft.com/office/drawing/2014/main" val="2874128944"/>
                    </a:ext>
                  </a:extLst>
                </a:gridCol>
                <a:gridCol w="1684481">
                  <a:extLst>
                    <a:ext uri="{9D8B030D-6E8A-4147-A177-3AD203B41FA5}">
                      <a16:colId xmlns:a16="http://schemas.microsoft.com/office/drawing/2014/main" val="2060195982"/>
                    </a:ext>
                  </a:extLst>
                </a:gridCol>
                <a:gridCol w="1562711">
                  <a:extLst>
                    <a:ext uri="{9D8B030D-6E8A-4147-A177-3AD203B41FA5}">
                      <a16:colId xmlns:a16="http://schemas.microsoft.com/office/drawing/2014/main" val="4175721165"/>
                    </a:ext>
                  </a:extLst>
                </a:gridCol>
                <a:gridCol w="1319171">
                  <a:extLst>
                    <a:ext uri="{9D8B030D-6E8A-4147-A177-3AD203B41FA5}">
                      <a16:colId xmlns:a16="http://schemas.microsoft.com/office/drawing/2014/main" val="1774099488"/>
                    </a:ext>
                  </a:extLst>
                </a:gridCol>
                <a:gridCol w="1319171">
                  <a:extLst>
                    <a:ext uri="{9D8B030D-6E8A-4147-A177-3AD203B41FA5}">
                      <a16:colId xmlns:a16="http://schemas.microsoft.com/office/drawing/2014/main" val="3674979860"/>
                    </a:ext>
                  </a:extLst>
                </a:gridCol>
              </a:tblGrid>
              <a:tr h="456693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Vendor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FPGA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FMC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Price (USD)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PicoTDC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Readout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381351"/>
                  </a:ext>
                </a:extLst>
              </a:tr>
              <a:tr h="544771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VC707 (*)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Xilinx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Virtex-7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1x HPC</a:t>
                      </a:r>
                      <a:r>
                        <a:rPr lang="fr-CH" sz="1400" baseline="0" dirty="0" smtClean="0"/>
                        <a:t> 1x LPC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1-2-3-4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775719"/>
                  </a:ext>
                </a:extLst>
              </a:tr>
              <a:tr h="3813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ZCU104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Xilinx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Zynq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UltraScale</a:t>
                      </a:r>
                      <a:r>
                        <a:rPr lang="en-GB" sz="1400" dirty="0" smtClean="0"/>
                        <a:t>+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1x LPC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1-2-3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332707"/>
                  </a:ext>
                </a:extLst>
              </a:tr>
              <a:tr h="3813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Genesys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Zu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Digilent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Zynq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UltraSscale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1x LPC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1150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1-2-3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595334"/>
                  </a:ext>
                </a:extLst>
              </a:tr>
              <a:tr h="3813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Nexys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Video</a:t>
                      </a:r>
                      <a:r>
                        <a:rPr lang="fr-CH" sz="1400" dirty="0" smtClean="0"/>
                        <a:t>(**)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Digilent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Artix-7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1x LPC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1-2-3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186641"/>
                  </a:ext>
                </a:extLst>
              </a:tr>
              <a:tr h="381340">
                <a:tc>
                  <a:txBody>
                    <a:bodyPr/>
                    <a:lstStyle/>
                    <a:p>
                      <a:r>
                        <a:rPr lang="fr-CH" sz="1400" strike="noStrike" dirty="0" smtClean="0">
                          <a:effectLst/>
                        </a:rPr>
                        <a:t>Genesys2 (**)</a:t>
                      </a:r>
                      <a:endParaRPr lang="en-GB" sz="1400" strike="noStrike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strike="noStrike" dirty="0" err="1" smtClean="0">
                          <a:effectLst/>
                        </a:rPr>
                        <a:t>Digilent</a:t>
                      </a:r>
                      <a:endParaRPr lang="en-GB" sz="1400" strike="noStrike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strike="noStrike" dirty="0" smtClean="0">
                          <a:effectLst/>
                        </a:rPr>
                        <a:t>Kintex-7</a:t>
                      </a:r>
                      <a:endParaRPr lang="en-GB" sz="1400" strike="noStrike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strike="noStrike" dirty="0" smtClean="0">
                          <a:effectLst/>
                        </a:rPr>
                        <a:t>1x HPC</a:t>
                      </a:r>
                      <a:endParaRPr lang="en-GB" sz="1400" strike="noStrike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strike="noStrike" dirty="0" smtClean="0">
                          <a:effectLst/>
                        </a:rPr>
                        <a:t>1000</a:t>
                      </a:r>
                      <a:endParaRPr lang="en-GB" sz="1400" strike="noStrike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trike="noStrike" dirty="0" smtClean="0">
                          <a:effectLst/>
                        </a:rPr>
                        <a:t>1-2-3-4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804044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811943"/>
            <a:ext cx="5935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Used by </a:t>
            </a:r>
            <a:r>
              <a:rPr lang="en-US" dirty="0" err="1" smtClean="0"/>
              <a:t>PicoTDC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** La Bus not on HP Bank – pseudo differential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71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PicoTDC</a:t>
            </a:r>
            <a:r>
              <a:rPr lang="en-US" dirty="0" smtClean="0"/>
              <a:t> update and plans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4666463" cy="1046244"/>
          </a:xfrm>
        </p:spPr>
        <p:txBody>
          <a:bodyPr>
            <a:normAutofit/>
          </a:bodyPr>
          <a:lstStyle/>
          <a:p>
            <a:r>
              <a:rPr lang="en-US" sz="2200" dirty="0" err="1" smtClean="0"/>
              <a:t>PicoTDC</a:t>
            </a:r>
            <a:r>
              <a:rPr lang="en-US" sz="2200" dirty="0" smtClean="0"/>
              <a:t> Users Meeting 09.11.2021</a:t>
            </a:r>
          </a:p>
          <a:p>
            <a:endParaRPr lang="en-US" sz="2200" dirty="0" smtClean="0"/>
          </a:p>
          <a:p>
            <a:r>
              <a:rPr lang="en-US" dirty="0" smtClean="0"/>
              <a:t>David Porret – CERN – EP-ESE-ME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6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: new package development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4952" y="994205"/>
            <a:ext cx="8361848" cy="337106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Mid 2020 contract awarded to the packaging company</a:t>
            </a:r>
          </a:p>
          <a:p>
            <a:r>
              <a:rPr lang="en-US" dirty="0" smtClean="0"/>
              <a:t>Fall 2020 packaging design (device power dissipation, SI simulations, layout iterations …)</a:t>
            </a:r>
          </a:p>
          <a:p>
            <a:r>
              <a:rPr lang="en-US" dirty="0" smtClean="0"/>
              <a:t>January 2021 final design approval</a:t>
            </a:r>
          </a:p>
          <a:p>
            <a:r>
              <a:rPr lang="en-US" dirty="0" smtClean="0"/>
              <a:t>Winter 2021 purchase of test contactors for production test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October 2021:</a:t>
            </a:r>
          </a:p>
          <a:p>
            <a:pPr lvl="1"/>
            <a:r>
              <a:rPr lang="en-US" dirty="0" smtClean="0"/>
              <a:t>prototyping batch received (target quantity 1337 – received 1312 )</a:t>
            </a:r>
          </a:p>
          <a:p>
            <a:pPr lvl="1"/>
            <a:r>
              <a:rPr lang="en-US" dirty="0" smtClean="0"/>
              <a:t>start of test and characterization with the new package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First tests showed that the new package matches </a:t>
            </a:r>
            <a:r>
              <a:rPr lang="en-US" dirty="0"/>
              <a:t>the design </a:t>
            </a:r>
            <a:r>
              <a:rPr lang="en-US" dirty="0" smtClean="0"/>
              <a:t>(no open or short), all functionalities are working.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Complete performances tests are in still progress but so far it is comparable or better to what has been measured before.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 </a:t>
            </a:r>
            <a:r>
              <a:rPr lang="en-US" dirty="0" err="1" smtClean="0"/>
              <a:t>picoTDC</a:t>
            </a:r>
            <a:r>
              <a:rPr lang="en-US" dirty="0" smtClean="0"/>
              <a:t> part has been added to the CERN </a:t>
            </a:r>
            <a:r>
              <a:rPr lang="en-US" dirty="0"/>
              <a:t>Altium </a:t>
            </a:r>
            <a:r>
              <a:rPr lang="en-US" dirty="0" smtClean="0"/>
              <a:t>Library (based on the draft version distributed by me to some of you).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Package comparison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0628" y="1044237"/>
            <a:ext cx="4468428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8357" y="3381827"/>
            <a:ext cx="921956" cy="36933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6" y="1044238"/>
            <a:ext cx="4511822" cy="3203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2514" y="3292402"/>
            <a:ext cx="1170763" cy="36933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48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Package details	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092" r="26363" b="10077"/>
          <a:stretch/>
        </p:blipFill>
        <p:spPr>
          <a:xfrm rot="5400000">
            <a:off x="1077757" y="259896"/>
            <a:ext cx="3064021" cy="43051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2756" y="1908208"/>
            <a:ext cx="2140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BGA 21x21 mm</a:t>
            </a:r>
          </a:p>
          <a:p>
            <a:r>
              <a:rPr lang="en-US" dirty="0" smtClean="0"/>
              <a:t>1.7 mm height</a:t>
            </a:r>
          </a:p>
          <a:p>
            <a:r>
              <a:rPr lang="en-US" dirty="0" smtClean="0"/>
              <a:t>1 mm ball pitch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8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Plans: production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All packaged devices have to be individually tested.</a:t>
            </a:r>
          </a:p>
          <a:p>
            <a:r>
              <a:rPr lang="en-US" dirty="0"/>
              <a:t>Testing based on mixed functional / performance tests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test is running on a dedicated test system </a:t>
            </a:r>
            <a:r>
              <a:rPr lang="fr-CH" dirty="0" smtClean="0"/>
              <a:t>(</a:t>
            </a:r>
            <a:r>
              <a:rPr lang="fr-CH" dirty="0" err="1" smtClean="0"/>
              <a:t>actually</a:t>
            </a:r>
            <a:r>
              <a:rPr lang="fr-CH" dirty="0" smtClean="0"/>
              <a:t> </a:t>
            </a:r>
            <a:r>
              <a:rPr lang="fr-CH" dirty="0" err="1" smtClean="0"/>
              <a:t>waiting</a:t>
            </a:r>
            <a:r>
              <a:rPr lang="fr-CH" dirty="0" smtClean="0"/>
              <a:t> for </a:t>
            </a:r>
            <a:r>
              <a:rPr lang="en-US" dirty="0" smtClean="0"/>
              <a:t>the assembled board to finish software development).</a:t>
            </a:r>
          </a:p>
          <a:p>
            <a:r>
              <a:rPr lang="en-US" dirty="0" smtClean="0"/>
              <a:t>Production test plan at CERN for 2022-Q1</a:t>
            </a:r>
          </a:p>
          <a:p>
            <a:r>
              <a:rPr lang="en-US" dirty="0" smtClean="0"/>
              <a:t>Partially / Fully tested samples can be supplied for your prototypes from now.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07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Plans : new demo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2407"/>
            <a:ext cx="8229600" cy="333494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Re-shuffling of the actual board (EDA-04186-V1):</a:t>
            </a:r>
          </a:p>
          <a:p>
            <a:pPr lvl="1"/>
            <a:r>
              <a:rPr lang="en-US" dirty="0" smtClean="0"/>
              <a:t>fit the new package (direct mounting or test socket)</a:t>
            </a:r>
          </a:p>
          <a:p>
            <a:pPr lvl="1"/>
            <a:r>
              <a:rPr lang="en-US" dirty="0" smtClean="0"/>
              <a:t>bugs correction</a:t>
            </a:r>
          </a:p>
          <a:p>
            <a:pPr lvl="1"/>
            <a:r>
              <a:rPr lang="en-US" dirty="0" smtClean="0"/>
              <a:t>same form factor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odified firmware (new pin mapping on FMC)</a:t>
            </a:r>
          </a:p>
          <a:p>
            <a:r>
              <a:rPr lang="en-US" dirty="0" smtClean="0"/>
              <a:t>Prototype validated </a:t>
            </a:r>
            <a:endParaRPr lang="en-US" dirty="0"/>
          </a:p>
          <a:p>
            <a:r>
              <a:rPr lang="en-US" dirty="0" smtClean="0"/>
              <a:t>Will be pushed to CERN design office for production (small add-ons can be still discussed).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demo board - Overview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17" y="1812552"/>
            <a:ext cx="8201025" cy="23907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7559" y="1112521"/>
            <a:ext cx="3291841" cy="142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8502" y="1308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demo board - Diagram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573" y="706640"/>
            <a:ext cx="5186924" cy="370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1310</TotalTime>
  <Words>460</Words>
  <Application>Microsoft Office PowerPoint</Application>
  <PresentationFormat>On-screen Show (16:9)</PresentationFormat>
  <Paragraphs>111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CERNCorporate16-9</vt:lpstr>
      <vt:lpstr>PowerPoint Presentation</vt:lpstr>
      <vt:lpstr>PicoTDC update and plans</vt:lpstr>
      <vt:lpstr>Status : new package development</vt:lpstr>
      <vt:lpstr>Package comparison</vt:lpstr>
      <vt:lpstr>Package details </vt:lpstr>
      <vt:lpstr>Plans: production test</vt:lpstr>
      <vt:lpstr>Plans : new demo board</vt:lpstr>
      <vt:lpstr>New demo board - Overview</vt:lpstr>
      <vt:lpstr>New demo board - Diagram</vt:lpstr>
      <vt:lpstr>FMC Carrier board requirements</vt:lpstr>
      <vt:lpstr>«probably» compatible FPGA boards Non exhaustive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Porret</dc:creator>
  <cp:lastModifiedBy>David Porret</cp:lastModifiedBy>
  <cp:revision>197</cp:revision>
  <dcterms:created xsi:type="dcterms:W3CDTF">2021-10-29T08:45:59Z</dcterms:created>
  <dcterms:modified xsi:type="dcterms:W3CDTF">2021-11-09T12:51:15Z</dcterms:modified>
</cp:coreProperties>
</file>