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65" r:id="rId4"/>
    <p:sldId id="263" r:id="rId5"/>
    <p:sldId id="269" r:id="rId6"/>
    <p:sldId id="270" r:id="rId7"/>
    <p:sldId id="266" r:id="rId8"/>
    <p:sldId id="267" r:id="rId9"/>
    <p:sldId id="271" r:id="rId10"/>
    <p:sldId id="272" r:id="rId11"/>
    <p:sldId id="273" r:id="rId12"/>
    <p:sldId id="275" r:id="rId13"/>
    <p:sldId id="274" r:id="rId14"/>
    <p:sldId id="268" r:id="rId15"/>
    <p:sldId id="292" r:id="rId16"/>
    <p:sldId id="278" r:id="rId17"/>
    <p:sldId id="290" r:id="rId18"/>
    <p:sldId id="293" r:id="rId19"/>
    <p:sldId id="279" r:id="rId20"/>
    <p:sldId id="291" r:id="rId21"/>
    <p:sldId id="286" r:id="rId22"/>
    <p:sldId id="287" r:id="rId23"/>
    <p:sldId id="276" r:id="rId24"/>
    <p:sldId id="262" r:id="rId25"/>
    <p:sldId id="280" r:id="rId26"/>
    <p:sldId id="281" r:id="rId27"/>
    <p:sldId id="282" r:id="rId28"/>
    <p:sldId id="283" r:id="rId29"/>
    <p:sldId id="289" r:id="rId30"/>
    <p:sldId id="284" r:id="rId31"/>
    <p:sldId id="285" r:id="rId32"/>
    <p:sldId id="288" r:id="rId33"/>
    <p:sldId id="261" r:id="rId34"/>
    <p:sldId id="27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8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2121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/>
              <a:t>Susana Izquierdo Bermudez</a:t>
            </a:r>
          </a:p>
        </p:txBody>
      </p:sp>
    </p:spTree>
    <p:extLst>
      <p:ext uri="{BB962C8B-B14F-4D97-AF65-F5344CB8AC3E}">
        <p14:creationId xmlns:p14="http://schemas.microsoft.com/office/powerpoint/2010/main" val="2205204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/>
              <a:t>Susana Izquierdo Bermudez</a:t>
            </a:r>
          </a:p>
        </p:txBody>
      </p:sp>
    </p:spTree>
    <p:extLst>
      <p:ext uri="{BB962C8B-B14F-4D97-AF65-F5344CB8AC3E}">
        <p14:creationId xmlns:p14="http://schemas.microsoft.com/office/powerpoint/2010/main" val="1415942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/>
              <a:t>Susana Izquierdo Bermudez</a:t>
            </a:r>
          </a:p>
        </p:txBody>
      </p:sp>
    </p:spTree>
    <p:extLst>
      <p:ext uri="{BB962C8B-B14F-4D97-AF65-F5344CB8AC3E}">
        <p14:creationId xmlns:p14="http://schemas.microsoft.com/office/powerpoint/2010/main" val="1125207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6318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  <a:prstGeom prst="rect">
            <a:avLst/>
          </a:prstGeom>
        </p:spPr>
        <p:txBody>
          <a:bodyPr/>
          <a:lstStyle>
            <a:lvl1pPr algn="l">
              <a:defRPr sz="13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C377B"/>
                </a:solidFill>
              </a:rPr>
              <a:t>01/04/2014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s-ES">
                <a:solidFill>
                  <a:srgbClr val="0C377B"/>
                </a:solidFill>
              </a:rPr>
              <a:t>P. Ferracin, S. Izquierdo Bermudez, J. Mazet, J. C. Perez, X. Sarasola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F978B0-7DEB-4CEB-A436-DEA996D962DE}" type="slidenum">
              <a:rPr lang="en-US">
                <a:solidFill>
                  <a:srgbClr val="0C377B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844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DC768E-6ED1-40E1-9188-085BB17D4BEF}" type="datetimeFigureOut">
              <a:rPr lang="en-GB">
                <a:solidFill>
                  <a:srgbClr val="0C377B"/>
                </a:solidFill>
              </a:rPr>
              <a:pPr/>
              <a:t>18/10/2021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A6AEC-A3D3-4DD5-A290-34F2876144B1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144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7766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9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24744"/>
            <a:ext cx="8226854" cy="4868283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743888" y="6551766"/>
            <a:ext cx="16562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s-ES" sz="1100" dirty="0">
                <a:solidFill>
                  <a:srgbClr val="0C377B"/>
                </a:solidFill>
              </a:rPr>
              <a:t> S. Izquierdo Bermudez</a:t>
            </a:r>
            <a:endParaRPr lang="en-US" sz="11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210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35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6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516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0932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83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69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525344"/>
            <a:ext cx="7687104" cy="237406"/>
          </a:xfrm>
        </p:spPr>
        <p:txBody>
          <a:bodyPr>
            <a:normAutofit/>
          </a:bodyPr>
          <a:lstStyle>
            <a:lvl1pPr marL="36576" indent="0" algn="ctr">
              <a:buNone/>
              <a:defRPr sz="1400">
                <a:solidFill>
                  <a:schemeClr val="accent4"/>
                </a:solidFill>
              </a:defRPr>
            </a:lvl1pPr>
          </a:lstStyle>
          <a:p>
            <a:r>
              <a:rPr lang="fr-FR" dirty="0"/>
              <a:t>Susana Izquierdo Bermudez</a:t>
            </a:r>
          </a:p>
        </p:txBody>
      </p:sp>
    </p:spTree>
    <p:extLst>
      <p:ext uri="{BB962C8B-B14F-4D97-AF65-F5344CB8AC3E}">
        <p14:creationId xmlns:p14="http://schemas.microsoft.com/office/powerpoint/2010/main" val="112956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70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png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0.png"/><Relationship Id="rId4" Type="http://schemas.openxmlformats.org/officeDocument/2006/relationships/image" Target="../media/image4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Coil 101 cross section analysis and feedback for 2</a:t>
            </a:r>
            <a:r>
              <a:rPr lang="en-GB" baseline="30000" dirty="0"/>
              <a:t>nd</a:t>
            </a:r>
            <a:r>
              <a:rPr lang="en-GB" dirty="0"/>
              <a:t> generation coils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7020520" cy="1066688"/>
          </a:xfrm>
        </p:spPr>
        <p:txBody>
          <a:bodyPr/>
          <a:lstStyle/>
          <a:p>
            <a:r>
              <a:rPr lang="en-GB" dirty="0"/>
              <a:t>Susana Izquierdo Bermudez</a:t>
            </a:r>
          </a:p>
          <a:p>
            <a:r>
              <a:rPr lang="en-GB" dirty="0"/>
              <a:t>Images from Ana Teresa Perez Fontenla (CERN EN-MME)</a:t>
            </a:r>
          </a:p>
        </p:txBody>
      </p:sp>
    </p:spTree>
    <p:extLst>
      <p:ext uri="{BB962C8B-B14F-4D97-AF65-F5344CB8AC3E}">
        <p14:creationId xmlns:p14="http://schemas.microsoft.com/office/powerpoint/2010/main" val="1306742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2284"/>
            <a:ext cx="9600000" cy="72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10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5085184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Block 1</a:t>
            </a:r>
          </a:p>
        </p:txBody>
      </p:sp>
    </p:spTree>
    <p:extLst>
      <p:ext uri="{BB962C8B-B14F-4D97-AF65-F5344CB8AC3E}">
        <p14:creationId xmlns:p14="http://schemas.microsoft.com/office/powerpoint/2010/main" val="1764788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000" y="-342000"/>
            <a:ext cx="9600000" cy="72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11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5085184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Block 2</a:t>
            </a:r>
          </a:p>
        </p:txBody>
      </p:sp>
    </p:spTree>
    <p:extLst>
      <p:ext uri="{BB962C8B-B14F-4D97-AF65-F5344CB8AC3E}">
        <p14:creationId xmlns:p14="http://schemas.microsoft.com/office/powerpoint/2010/main" val="4188848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000"/>
            <a:ext cx="9600000" cy="72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12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1124744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Block 3</a:t>
            </a:r>
          </a:p>
        </p:txBody>
      </p:sp>
    </p:spTree>
    <p:extLst>
      <p:ext uri="{BB962C8B-B14F-4D97-AF65-F5344CB8AC3E}">
        <p14:creationId xmlns:p14="http://schemas.microsoft.com/office/powerpoint/2010/main" val="1688206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000" y="-328556"/>
            <a:ext cx="9600000" cy="72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13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44208" y="724634"/>
            <a:ext cx="1096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Block 4</a:t>
            </a:r>
          </a:p>
        </p:txBody>
      </p:sp>
    </p:spTree>
    <p:extLst>
      <p:ext uri="{BB962C8B-B14F-4D97-AF65-F5344CB8AC3E}">
        <p14:creationId xmlns:p14="http://schemas.microsoft.com/office/powerpoint/2010/main" val="540613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14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71000"/>
            <a:ext cx="9600000" cy="72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874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Keystone angle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15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94772" y="1412776"/>
            <a:ext cx="259770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Keystone evaluation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Inner layer, bock 1</a:t>
            </a:r>
          </a:p>
          <a:p>
            <a:r>
              <a:rPr lang="en-GB" sz="1400" dirty="0"/>
              <a:t>      (17 conductors):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-170 µm thin edge </a:t>
            </a:r>
          </a:p>
          <a:p>
            <a:pPr lvl="1"/>
            <a:r>
              <a:rPr lang="en-GB" sz="1400" dirty="0"/>
              <a:t>	(-10 µm/cond.)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+410 µm thick edge</a:t>
            </a:r>
          </a:p>
          <a:p>
            <a:pPr lvl="1"/>
            <a:r>
              <a:rPr lang="en-GB" sz="1400" dirty="0"/>
              <a:t>	(+25 µm/cond.)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Outer layer, bock 3 </a:t>
            </a:r>
          </a:p>
          <a:p>
            <a:r>
              <a:rPr lang="en-GB" sz="1400" dirty="0"/>
              <a:t>      (16 conductors):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-490 µm thin edge </a:t>
            </a:r>
          </a:p>
          <a:p>
            <a:pPr lvl="1"/>
            <a:r>
              <a:rPr lang="en-GB" sz="1400" dirty="0"/>
              <a:t>	(-30 µm/cond.)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+320 µm thick edge</a:t>
            </a:r>
          </a:p>
          <a:p>
            <a:pPr lvl="1"/>
            <a:r>
              <a:rPr lang="en-GB" sz="1400" dirty="0"/>
              <a:t>	(+20 µm/cond.)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1" t="4614" r="24692" b="25190"/>
          <a:stretch/>
        </p:blipFill>
        <p:spPr bwMode="auto">
          <a:xfrm>
            <a:off x="323527" y="1268760"/>
            <a:ext cx="5918267" cy="517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650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Ends: Return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16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4099" name="Picture 3" descr="C:\Projects\MQXF\03_Coil\01_CERNcoils\SQXF_coil101\coi101\nicolai\RE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9"/>
          <a:stretch/>
        </p:blipFill>
        <p:spPr bwMode="auto">
          <a:xfrm>
            <a:off x="900432" y="4067558"/>
            <a:ext cx="7560000" cy="235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Projects\MQXF\03_Coil\01_CERNcoils\SQXF_coil101\coi101\nicolai\RE_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" r="3871"/>
          <a:stretch/>
        </p:blipFill>
        <p:spPr bwMode="auto">
          <a:xfrm>
            <a:off x="900432" y="1124744"/>
            <a:ext cx="7560000" cy="263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670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Return end: Comparison CERN-ROXIE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17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000" y="1340768"/>
            <a:ext cx="5760000" cy="2256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4320000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320000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405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Return end: Comparison CERN-LARP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18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4" descr="C:\Projects\MQXF\03_Coil\01_CERNcoils\SQXF_coil101\coi101\nicolai\RE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0" t="15721" r="20474" b="35199"/>
          <a:stretch/>
        </p:blipFill>
        <p:spPr bwMode="auto">
          <a:xfrm>
            <a:off x="350699" y="980728"/>
            <a:ext cx="866337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Q:\HFM\LARP\QXF Coils\SQXF\SQXF Coil 1\Autopsy\RE_90 deg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99" y="4939417"/>
            <a:ext cx="8541781" cy="186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Projects\MQXF\03_Coil\01_CERNcoils\SQXF_coil101\coi101\nicolai\RE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6" t="4783" r="14891" b="39715"/>
          <a:stretch/>
        </p:blipFill>
        <p:spPr bwMode="auto">
          <a:xfrm>
            <a:off x="350698" y="2917616"/>
            <a:ext cx="8663379" cy="193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V="1">
            <a:off x="2123728" y="2564905"/>
            <a:ext cx="0" cy="41044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987824" y="2564905"/>
            <a:ext cx="0" cy="41044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139952" y="2564904"/>
            <a:ext cx="0" cy="41044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228184" y="2564903"/>
            <a:ext cx="0" cy="41044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27584" y="141277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CERN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27584" y="32443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CERN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97288" y="5157192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LARP</a:t>
            </a:r>
          </a:p>
        </p:txBody>
      </p:sp>
    </p:spTree>
    <p:extLst>
      <p:ext uri="{BB962C8B-B14F-4D97-AF65-F5344CB8AC3E}">
        <p14:creationId xmlns:p14="http://schemas.microsoft.com/office/powerpoint/2010/main" val="22770343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Ends: Lead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19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122" name="Picture 2" descr="C:\Projects\MQXF\03_Coil\01_CERNcoils\SQXF_coil101\coi101\nicolai\LE_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9"/>
          <a:stretch/>
        </p:blipFill>
        <p:spPr bwMode="auto">
          <a:xfrm>
            <a:off x="543092" y="3785077"/>
            <a:ext cx="827588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Projects\MQXF\03_Coil\01_CERNcoils\SQXF_coil101\coi101\nicolai\LE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92" y="1198877"/>
            <a:ext cx="8275888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872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101: Overview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1341104"/>
            <a:ext cx="5400600" cy="5112232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GB" sz="2000" dirty="0">
                <a:solidFill>
                  <a:srgbClr val="FF0000"/>
                </a:solidFill>
              </a:rPr>
              <a:t>CERN</a:t>
            </a:r>
            <a:r>
              <a:rPr lang="en-GB" sz="2000" dirty="0"/>
              <a:t> practice coil</a:t>
            </a:r>
          </a:p>
          <a:p>
            <a:pPr>
              <a:buClr>
                <a:schemeClr val="tx2"/>
              </a:buClr>
            </a:pPr>
            <a:r>
              <a:rPr lang="en-GB" sz="2000" dirty="0"/>
              <a:t>Conductor: Low grade Nb</a:t>
            </a:r>
            <a:r>
              <a:rPr lang="en-GB" sz="1800" dirty="0"/>
              <a:t>3</a:t>
            </a:r>
            <a:r>
              <a:rPr lang="en-GB" sz="2000" dirty="0"/>
              <a:t>Sn. </a:t>
            </a:r>
            <a:r>
              <a:rPr lang="en-GB" sz="2000" dirty="0">
                <a:solidFill>
                  <a:srgbClr val="FF0000"/>
                </a:solidFill>
              </a:rPr>
              <a:t>RRP 132/169</a:t>
            </a:r>
          </a:p>
          <a:p>
            <a:pPr>
              <a:buClr>
                <a:schemeClr val="tx2"/>
              </a:buClr>
            </a:pPr>
            <a:r>
              <a:rPr lang="en-GB" sz="2000" dirty="0"/>
              <a:t>Reacted three times to optimize oven parameters:</a:t>
            </a:r>
          </a:p>
          <a:p>
            <a:pPr lvl="1">
              <a:buClr>
                <a:schemeClr val="tx1"/>
              </a:buClr>
            </a:pPr>
            <a:r>
              <a:rPr lang="de-CH" sz="1600" dirty="0"/>
              <a:t>First full heat treatment</a:t>
            </a:r>
          </a:p>
          <a:p>
            <a:pPr lvl="1">
              <a:buClr>
                <a:schemeClr val="tx1"/>
              </a:buClr>
            </a:pPr>
            <a:r>
              <a:rPr lang="de-CH" sz="1600" dirty="0"/>
              <a:t>2</a:t>
            </a:r>
            <a:r>
              <a:rPr lang="de-CH" sz="1600" baseline="30000" dirty="0"/>
              <a:t>nd</a:t>
            </a:r>
            <a:r>
              <a:rPr lang="de-CH" sz="1600" dirty="0"/>
              <a:t> heat treatment done with short plateaus </a:t>
            </a:r>
          </a:p>
          <a:p>
            <a:pPr lvl="1">
              <a:buClr>
                <a:schemeClr val="tx1"/>
              </a:buClr>
            </a:pPr>
            <a:r>
              <a:rPr lang="de-CH" sz="1600" dirty="0"/>
              <a:t>3</a:t>
            </a:r>
            <a:r>
              <a:rPr lang="de-CH" sz="1600" baseline="30000" dirty="0"/>
              <a:t>rd</a:t>
            </a:r>
            <a:r>
              <a:rPr lang="de-CH" sz="1600" dirty="0"/>
              <a:t> heat treatment done only with first plateau</a:t>
            </a:r>
            <a:endParaRPr lang="en-GB" sz="2000" dirty="0">
              <a:solidFill>
                <a:srgbClr val="FF0000"/>
              </a:solidFill>
            </a:endParaRPr>
          </a:p>
          <a:p>
            <a:pPr>
              <a:buClr>
                <a:schemeClr val="tx2"/>
              </a:buClr>
            </a:pPr>
            <a:r>
              <a:rPr lang="en-GB" sz="2000" dirty="0"/>
              <a:t>Longitudinal contraction after winding (release of the winding tension) . </a:t>
            </a:r>
            <a:r>
              <a:rPr lang="el-GR" sz="2000" dirty="0"/>
              <a:t>Δ</a:t>
            </a:r>
            <a:r>
              <a:rPr lang="en-GB" sz="2000" dirty="0" err="1"/>
              <a:t>l</a:t>
            </a:r>
            <a:r>
              <a:rPr lang="en-GB" sz="2000" baseline="-25000" dirty="0" err="1"/>
              <a:t>W</a:t>
            </a:r>
            <a:r>
              <a:rPr lang="en-GB" sz="2000" dirty="0"/>
              <a:t> = </a:t>
            </a:r>
            <a:r>
              <a:rPr lang="en-GB" sz="2000" dirty="0">
                <a:solidFill>
                  <a:srgbClr val="FF0000"/>
                </a:solidFill>
              </a:rPr>
              <a:t>1.5 mm</a:t>
            </a:r>
          </a:p>
          <a:p>
            <a:pPr>
              <a:buClr>
                <a:schemeClr val="tx2"/>
              </a:buClr>
            </a:pPr>
            <a:r>
              <a:rPr lang="en-GB" sz="2000" dirty="0"/>
              <a:t>Longitudinal contraction after heat treatment: </a:t>
            </a:r>
            <a:r>
              <a:rPr lang="el-GR" sz="2000" dirty="0">
                <a:solidFill>
                  <a:srgbClr val="FF0000"/>
                </a:solidFill>
              </a:rPr>
              <a:t>Δ</a:t>
            </a:r>
            <a:r>
              <a:rPr lang="en-GB" sz="2000" dirty="0" err="1">
                <a:solidFill>
                  <a:srgbClr val="FF0000"/>
                </a:solidFill>
              </a:rPr>
              <a:t>l</a:t>
            </a:r>
            <a:r>
              <a:rPr lang="en-GB" sz="2000" baseline="-25000" dirty="0" err="1">
                <a:solidFill>
                  <a:srgbClr val="FF0000"/>
                </a:solidFill>
              </a:rPr>
              <a:t>HT</a:t>
            </a:r>
            <a:r>
              <a:rPr lang="en-GB" sz="2000" dirty="0">
                <a:solidFill>
                  <a:srgbClr val="FF0000"/>
                </a:solidFill>
              </a:rPr>
              <a:t>  = 0.4 mm</a:t>
            </a:r>
          </a:p>
          <a:p>
            <a:pPr>
              <a:buClr>
                <a:schemeClr val="tx2"/>
              </a:buClr>
            </a:pPr>
            <a:endParaRPr lang="en-GB" sz="2000" dirty="0"/>
          </a:p>
          <a:p>
            <a:pPr marL="36576" indent="0">
              <a:buClr>
                <a:schemeClr val="tx2"/>
              </a:buClr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Projects\MQXF\03_Coil\01_CERNcoils\SQXF_coil101\coi101\General_view_befor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9" t="18333" r="8359"/>
          <a:stretch/>
        </p:blipFill>
        <p:spPr bwMode="auto">
          <a:xfrm>
            <a:off x="5508104" y="1628798"/>
            <a:ext cx="3461657" cy="4292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150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Lead End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20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07072"/>
            <a:ext cx="6487762" cy="226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27" y="3573016"/>
            <a:ext cx="3939173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82144"/>
            <a:ext cx="3939174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0544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Layer jump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21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2" descr="C:\Projects\MQXF\03_Coil\01_CERNcoils\SQXF_coil101\coi101\nicolai\IMGP524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61" t="22226" r="9257" b="30369"/>
          <a:stretch/>
        </p:blipFill>
        <p:spPr bwMode="auto">
          <a:xfrm>
            <a:off x="899592" y="1058540"/>
            <a:ext cx="6781800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Projects\MQXF\03_Coil\01_CERNcoils\SQXF_coil101\coi101\nicolai\IMGP523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8" t="19102" r="9148" b="29746"/>
          <a:stretch/>
        </p:blipFill>
        <p:spPr bwMode="auto">
          <a:xfrm>
            <a:off x="899592" y="3789040"/>
            <a:ext cx="6781800" cy="271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9888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studies…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22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8194" name="Picture 2" descr="C:\Projects\MQXF\03_Coil\01_CERNcoils\SQXF_coil101\coi101\nicolai\IMGP524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8" t="23530" r="12904" b="30962"/>
          <a:stretch/>
        </p:blipFill>
        <p:spPr bwMode="auto">
          <a:xfrm>
            <a:off x="3486145" y="4082629"/>
            <a:ext cx="5502872" cy="2224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Projects\MQXF\03_Coil\01_CERNcoils\SQXF_coil101\coi101\New folder\IMG_095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53" b="8139"/>
          <a:stretch/>
        </p:blipFill>
        <p:spPr bwMode="auto">
          <a:xfrm>
            <a:off x="1850048" y="1358900"/>
            <a:ext cx="5400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989568"/>
            <a:ext cx="6058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 the moment, we only looked at one coil cross section: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3652292"/>
            <a:ext cx="34802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have more statistics we will look at: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CERN: coil 101, different cross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LARP coil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7083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2</a:t>
            </a:r>
            <a:r>
              <a:rPr lang="en-GB" sz="3200" baseline="30000" dirty="0"/>
              <a:t>nd</a:t>
            </a:r>
            <a:r>
              <a:rPr lang="en-GB" sz="3200" dirty="0"/>
              <a:t> Coil Cross Section Assumptions/Considerations/Guidelines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23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1052736"/>
            <a:ext cx="896448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Keystone 0.55</a:t>
            </a:r>
            <a:r>
              <a:rPr lang="en-GB" sz="1600" dirty="0">
                <a:sym typeface="Wingdings" panose="05000000000000000000" pitchFamily="2" charset="2"/>
              </a:rPr>
              <a:t> 0.40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Growth in width 2.00 %  1.17 %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Cable insulation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150 µm, with the possibility to go for 145  µm if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Coil insulation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Inter layer thickness 500 µm </a:t>
            </a:r>
            <a:r>
              <a:rPr lang="en-GB" sz="1600" dirty="0">
                <a:sym typeface="Wingdings" panose="05000000000000000000" pitchFamily="2" charset="2"/>
              </a:rPr>
              <a:t> 650 </a:t>
            </a:r>
            <a:r>
              <a:rPr lang="en-GB" sz="1600" dirty="0"/>
              <a:t>µm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Outer radius S2 glass 150 µm </a:t>
            </a:r>
            <a:r>
              <a:rPr lang="en-GB" sz="1600" dirty="0">
                <a:sym typeface="Wingdings" panose="05000000000000000000" pitchFamily="2" charset="2"/>
              </a:rPr>
              <a:t> 300 </a:t>
            </a:r>
            <a:r>
              <a:rPr lang="en-GB" sz="1600" dirty="0"/>
              <a:t>µm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Gradient = 130 T/m at 7 </a:t>
            </a:r>
            <a:r>
              <a:rPr lang="en-GB" sz="1600" dirty="0" err="1"/>
              <a:t>TeV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Field quality: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b6 = 2 units at 6.5 </a:t>
            </a:r>
            <a:r>
              <a:rPr lang="en-GB" sz="1600" dirty="0" err="1"/>
              <a:t>TeV</a:t>
            </a:r>
            <a:r>
              <a:rPr lang="en-GB" sz="1600" dirty="0"/>
              <a:t>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Possibility to add/remove 125</a:t>
            </a:r>
            <a:r>
              <a:rPr lang="en-GB" sz="1600" dirty="0">
                <a:sym typeface="Wingdings" panose="05000000000000000000" pitchFamily="2" charset="2"/>
              </a:rPr>
              <a:t> </a:t>
            </a:r>
            <a:r>
              <a:rPr lang="en-GB" sz="1600" dirty="0"/>
              <a:t>µm shim thickness from the mid-plane and pole for fine tuning field quality during production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Pole insulation: 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GB" sz="1600" dirty="0"/>
              <a:t>OPTION 1: 2x175 µm </a:t>
            </a:r>
            <a:r>
              <a:rPr lang="en-GB" sz="1600" dirty="0">
                <a:sym typeface="Wingdings" panose="05000000000000000000" pitchFamily="2" charset="2"/>
              </a:rPr>
              <a:t> 4 x </a:t>
            </a:r>
            <a:r>
              <a:rPr lang="en-GB" sz="1600" dirty="0"/>
              <a:t>125 µm (pole-turn insulation 375-500-625 µm)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r>
              <a:rPr lang="en-GB" sz="1600" dirty="0"/>
              <a:t>OPTION 2:2x175 µm </a:t>
            </a:r>
            <a:r>
              <a:rPr lang="en-GB" sz="1600" dirty="0">
                <a:sym typeface="Wingdings" panose="05000000000000000000" pitchFamily="2" charset="2"/>
              </a:rPr>
              <a:t> 3 x </a:t>
            </a:r>
            <a:r>
              <a:rPr lang="en-GB" sz="1600" dirty="0"/>
              <a:t>125 µm (pole-turn insulation 250-375-500 µm)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sz="1600" dirty="0"/>
              <a:t>Mid-plane shim: 125 µm </a:t>
            </a:r>
            <a:r>
              <a:rPr lang="en-GB" sz="1600">
                <a:sym typeface="Wingdings" panose="05000000000000000000" pitchFamily="2" charset="2"/>
              </a:rPr>
              <a:t> 250</a:t>
            </a:r>
            <a:r>
              <a:rPr lang="en-GB" sz="1600"/>
              <a:t> </a:t>
            </a:r>
            <a:r>
              <a:rPr lang="en-GB" sz="1600" dirty="0"/>
              <a:t>µm 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The thin edge of the outer layer wedge should not be smaller than the one for the first cross section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Same concept for the layer jump.</a:t>
            </a:r>
          </a:p>
          <a:p>
            <a:pPr marL="1200150" lvl="3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30899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slides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5720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jects\MQXF\03_Coil\01_CERNcoils\SQXF_coil101\coi101\New folder\OL PT right 100x 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950" y="2852936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ojects\MQXF\03_Coil\01_CERNcoils\SQXF_coil101\coi101\New folder\IL PT right 100x 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52936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14062" y="2963906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Inner layer, pole turn,</a:t>
            </a:r>
          </a:p>
          <a:p>
            <a:r>
              <a:rPr lang="en-GB" b="1" dirty="0">
                <a:solidFill>
                  <a:srgbClr val="FF0000"/>
                </a:solidFill>
              </a:rPr>
              <a:t>turn2pole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58678" y="2985682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Outer layer, pole turn,</a:t>
            </a:r>
          </a:p>
          <a:p>
            <a:r>
              <a:rPr lang="en-GB" b="1" dirty="0">
                <a:solidFill>
                  <a:srgbClr val="FF0000"/>
                </a:solidFill>
              </a:rPr>
              <a:t>turn2pole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8" t="30000" r="12121" b="35000"/>
          <a:stretch/>
        </p:blipFill>
        <p:spPr bwMode="auto">
          <a:xfrm>
            <a:off x="2133110" y="404904"/>
            <a:ext cx="4179895" cy="193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H="1">
            <a:off x="2915816" y="1484784"/>
            <a:ext cx="1885021" cy="122413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953237" y="1052736"/>
            <a:ext cx="2211051" cy="1656184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42994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ojects\MQXF\03_Coil\01_CERNcoils\SQXF_coil101\coi101\New folder\IL IR pole 300x 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03308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Projects\MQXF\03_Coil\01_CERNcoils\SQXF_coil101\coi101\New folder\OL OR pole left 300x 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Projects\MQXF\03_Coil\01_CERNcoils\SQXF_coil101\coi101\New folder\IL OL pole 300x 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0412" y="233630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8" t="30000" r="12121" b="35000"/>
          <a:stretch/>
        </p:blipFill>
        <p:spPr bwMode="auto">
          <a:xfrm>
            <a:off x="29411" y="2336300"/>
            <a:ext cx="4179895" cy="193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2267744" y="908720"/>
            <a:ext cx="3024336" cy="187220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411760" y="3212976"/>
            <a:ext cx="2880320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11760" y="3573016"/>
            <a:ext cx="2880320" cy="221029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16675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Projects\MQXF\03_Coil\01_CERNcoils\SQXF_coil101\coi101\New folder\OL OR MP right 100x 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74" y="3531525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73074" y="3567816"/>
            <a:ext cx="19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Outer layer,</a:t>
            </a:r>
          </a:p>
          <a:p>
            <a:r>
              <a:rPr lang="en-GB" b="1" dirty="0">
                <a:solidFill>
                  <a:srgbClr val="FF0000"/>
                </a:solidFill>
              </a:rPr>
              <a:t> pole turn,</a:t>
            </a:r>
          </a:p>
          <a:p>
            <a:r>
              <a:rPr lang="en-GB" b="1" dirty="0">
                <a:solidFill>
                  <a:srgbClr val="FF0000"/>
                </a:solidFill>
              </a:rPr>
              <a:t>Turn2outer D</a:t>
            </a:r>
          </a:p>
        </p:txBody>
      </p:sp>
      <p:pic>
        <p:nvPicPr>
          <p:cNvPr id="1029" name="Picture 5" descr="C:\Projects\MQXF\03_Coil\01_CERNcoils\SQXF_coil101\coi101\New folder\MP OL right 100x 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456" y="3531525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732240" y="5097958"/>
            <a:ext cx="20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Outer layer,</a:t>
            </a:r>
          </a:p>
          <a:p>
            <a:r>
              <a:rPr lang="en-GB" b="1" dirty="0">
                <a:solidFill>
                  <a:srgbClr val="FF0000"/>
                </a:solidFill>
              </a:rPr>
              <a:t> pole turn,</a:t>
            </a:r>
          </a:p>
          <a:p>
            <a:r>
              <a:rPr lang="en-GB" b="1" dirty="0">
                <a:solidFill>
                  <a:srgbClr val="FF0000"/>
                </a:solidFill>
              </a:rPr>
              <a:t>Turn 2 </a:t>
            </a:r>
            <a:r>
              <a:rPr lang="en-GB" b="1" dirty="0" err="1">
                <a:solidFill>
                  <a:srgbClr val="FF0000"/>
                </a:solidFill>
              </a:rPr>
              <a:t>midplane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8" t="30000" r="12121" b="35000"/>
          <a:stretch/>
        </p:blipFill>
        <p:spPr bwMode="auto">
          <a:xfrm>
            <a:off x="2746508" y="908720"/>
            <a:ext cx="4179895" cy="193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2746508" y="1874418"/>
            <a:ext cx="3769708" cy="1657108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516216" y="2204864"/>
            <a:ext cx="742930" cy="122413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89314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Projects\MQXF\03_Coil\01_CERNcoils\SQXF_coil101\coi101\New folder\IL IR MP right 100x 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00" y="34290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Projects\MQXF\03_Coil\01_CERNcoils\SQXF_coil101\coi101\New folder\IL OL MP right 100x 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5671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Projects\MQXF\03_Coil\01_CERNcoils\SQXF_coil101\coi101\New folder\MP IL right 100x 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4290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8" t="30000" r="12121" b="35000"/>
          <a:stretch/>
        </p:blipFill>
        <p:spPr bwMode="auto">
          <a:xfrm>
            <a:off x="562052" y="692696"/>
            <a:ext cx="4179895" cy="1931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2651999" y="2420888"/>
            <a:ext cx="1199921" cy="97826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4067944" y="2310164"/>
            <a:ext cx="875521" cy="124509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3075" idx="1"/>
          </p:cNvCxnSpPr>
          <p:nvPr/>
        </p:nvCxnSpPr>
        <p:spPr>
          <a:xfrm flipH="1">
            <a:off x="4304187" y="1765671"/>
            <a:ext cx="699861" cy="41823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81314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692696"/>
            <a:ext cx="8676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Left side of the cross section has also been studied, but we have a problem in the scale of the image that needs to be cross-checked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620" y="2492896"/>
            <a:ext cx="5334000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9968" y="2492896"/>
            <a:ext cx="5334000" cy="394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3300" y="22677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Mid-plane alignment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84168" y="2308230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Pole alignment</a:t>
            </a:r>
          </a:p>
        </p:txBody>
      </p:sp>
    </p:spTree>
    <p:extLst>
      <p:ext uri="{BB962C8B-B14F-4D97-AF65-F5344CB8AC3E}">
        <p14:creationId xmlns:p14="http://schemas.microsoft.com/office/powerpoint/2010/main" val="3772443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Cable dimensions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4056145"/>
              </p:ext>
            </p:extLst>
          </p:nvPr>
        </p:nvGraphicFramePr>
        <p:xfrm>
          <a:off x="835818" y="1628800"/>
          <a:ext cx="7472363" cy="19507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20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7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19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40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1961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Cable before reaction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Cable after reaction </a:t>
                      </a:r>
                      <a:br>
                        <a:rPr lang="en-GB" sz="1600" b="1" u="none" strike="noStrike" dirty="0">
                          <a:effectLst/>
                        </a:rPr>
                      </a:br>
                      <a:r>
                        <a:rPr lang="en-GB" sz="1600" b="1" u="none" strike="noStrike" dirty="0">
                          <a:effectLst/>
                        </a:rPr>
                        <a:t>(2.0 % growth in width, </a:t>
                      </a:r>
                      <a:br>
                        <a:rPr lang="en-GB" sz="1600" b="1" u="none" strike="noStrike" dirty="0">
                          <a:effectLst/>
                        </a:rPr>
                      </a:br>
                      <a:r>
                        <a:rPr lang="en-GB" sz="1600" b="1" u="none" strike="noStrike" dirty="0">
                          <a:effectLst/>
                        </a:rPr>
                        <a:t>4.5 % growth in thickness)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u="none" strike="noStrike" dirty="0">
                          <a:effectLst/>
                        </a:rPr>
                        <a:t>Δ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Bare width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mm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18.150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18.513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0.363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Bare thickness in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mm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1.438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1.505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0.067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Bare thickness out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mm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1.612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1.682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0.070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Bare mid-thickness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mm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1.525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1.594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0.069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90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Keystone angle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0.550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0.550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0.000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365104"/>
            <a:ext cx="64235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According to the studied cross section: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4.5 % growth in thickness seems to be a good assumption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2.0 % in width seems to overestimate the growth in width</a:t>
            </a:r>
          </a:p>
        </p:txBody>
      </p:sp>
    </p:spTree>
    <p:extLst>
      <p:ext uri="{BB962C8B-B14F-4D97-AF65-F5344CB8AC3E}">
        <p14:creationId xmlns:p14="http://schemas.microsoft.com/office/powerpoint/2010/main" val="30773455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Projects\MQXF\03_Coil\01_CERNcoils\SQXF_coil101\coi101\nicolai\IMGP52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981" y="188640"/>
            <a:ext cx="9240057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3196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Projects\MQXF\03_Coil\01_CERNcoils\SQXF_coil101\coi101\nicolai\IMGP52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37" y="332656"/>
            <a:ext cx="8696525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23580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mágenes integradas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5747"/>
            <a:ext cx="7596708" cy="623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332656"/>
            <a:ext cx="582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Characterization of insulation thickness layers on-going</a:t>
            </a:r>
          </a:p>
        </p:txBody>
      </p:sp>
    </p:spTree>
    <p:extLst>
      <p:ext uri="{BB962C8B-B14F-4D97-AF65-F5344CB8AC3E}">
        <p14:creationId xmlns:p14="http://schemas.microsoft.com/office/powerpoint/2010/main" val="8891783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Insulation layers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8610" y="1124744"/>
            <a:ext cx="5608722" cy="4601355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Wedge:</a:t>
            </a:r>
          </a:p>
          <a:p>
            <a:pPr lvl="1"/>
            <a:r>
              <a:rPr lang="en-GB" sz="2500" dirty="0">
                <a:solidFill>
                  <a:srgbClr val="7030A0"/>
                </a:solidFill>
              </a:rPr>
              <a:t>S2 ??TEX-??? </a:t>
            </a:r>
            <a:r>
              <a:rPr lang="en-GB" sz="2500" dirty="0"/>
              <a:t>Sleeve 0.125 </a:t>
            </a:r>
            <a:r>
              <a:rPr lang="en-GB" dirty="0"/>
              <a:t>mm thickness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Coil Inter-Layer: </a:t>
            </a:r>
          </a:p>
          <a:p>
            <a:pPr lvl="1"/>
            <a:r>
              <a:rPr lang="en-GB" dirty="0"/>
              <a:t>2 x S2 66TEX-933 </a:t>
            </a:r>
          </a:p>
          <a:p>
            <a:pPr marL="448056" lvl="1" indent="0">
              <a:buNone/>
            </a:pPr>
            <a:r>
              <a:rPr lang="en-GB" dirty="0"/>
              <a:t>	(250 mm width, 0.250 mm thickness)</a:t>
            </a:r>
          </a:p>
          <a:p>
            <a:r>
              <a:rPr lang="en-GB" dirty="0"/>
              <a:t>Splice box Inter-Layer: </a:t>
            </a:r>
          </a:p>
          <a:p>
            <a:pPr lvl="1"/>
            <a:r>
              <a:rPr lang="en-GB" dirty="0">
                <a:solidFill>
                  <a:srgbClr val="7030A0"/>
                </a:solidFill>
              </a:rPr>
              <a:t>3? </a:t>
            </a:r>
            <a:r>
              <a:rPr lang="en-GB" dirty="0"/>
              <a:t>x S2 33TEX–493 </a:t>
            </a:r>
            <a:r>
              <a:rPr lang="en-GB" i="1" dirty="0">
                <a:solidFill>
                  <a:srgbClr val="7030A0"/>
                </a:solidFill>
              </a:rPr>
              <a:t>(is it supposed to be better for impregnation if it is not reacted?)</a:t>
            </a:r>
          </a:p>
          <a:p>
            <a:pPr marL="448056" lvl="1" indent="0">
              <a:buNone/>
            </a:pPr>
            <a:r>
              <a:rPr lang="en-GB" dirty="0"/>
              <a:t>	(250 mm width, 0.250 mm thickness)</a:t>
            </a:r>
          </a:p>
          <a:p>
            <a:r>
              <a:rPr lang="en-GB" dirty="0"/>
              <a:t>Pole: </a:t>
            </a:r>
          </a:p>
          <a:p>
            <a:pPr lvl="1"/>
            <a:r>
              <a:rPr lang="en-GB" dirty="0"/>
              <a:t>2 x S2 33TEX–493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i="1" dirty="0">
                <a:solidFill>
                  <a:srgbClr val="FF0000"/>
                </a:solidFill>
              </a:rPr>
              <a:t>66TEX-933?</a:t>
            </a:r>
            <a:endParaRPr lang="en-GB" dirty="0"/>
          </a:p>
          <a:p>
            <a:pPr marL="448056" lvl="1" indent="0">
              <a:buNone/>
            </a:pPr>
            <a:r>
              <a:rPr lang="en-GB" dirty="0"/>
              <a:t>	(19 mm width, 0.175 mm thickness)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4 or 5 x S2 33TEX–493 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i="1" dirty="0">
                <a:solidFill>
                  <a:srgbClr val="00B050"/>
                </a:solidFill>
              </a:rPr>
              <a:t>66TEX-933?</a:t>
            </a:r>
            <a:endParaRPr lang="en-GB" dirty="0">
              <a:solidFill>
                <a:srgbClr val="00B050"/>
              </a:solidFill>
            </a:endParaRPr>
          </a:p>
          <a:p>
            <a:pPr marL="448056" lvl="1" indent="0">
              <a:buNone/>
            </a:pPr>
            <a:r>
              <a:rPr lang="en-GB" dirty="0">
                <a:solidFill>
                  <a:srgbClr val="00B050"/>
                </a:solidFill>
              </a:rPr>
              <a:t>	(19 mm width, 0.100 mm thickness)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4 x S2 33TEX–493 </a:t>
            </a:r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i="1" dirty="0">
                <a:solidFill>
                  <a:srgbClr val="00B050"/>
                </a:solidFill>
              </a:rPr>
              <a:t>66TEX-933?</a:t>
            </a:r>
            <a:endParaRPr lang="en-GB" dirty="0">
              <a:solidFill>
                <a:srgbClr val="00B050"/>
              </a:solidFill>
            </a:endParaRPr>
          </a:p>
          <a:p>
            <a:pPr marL="448056" lvl="1" indent="0">
              <a:buNone/>
            </a:pPr>
            <a:r>
              <a:rPr lang="en-GB" dirty="0">
                <a:solidFill>
                  <a:srgbClr val="00B050"/>
                </a:solidFill>
              </a:rPr>
              <a:t>	(19 mm width, 0.125 mm thickness)</a:t>
            </a:r>
          </a:p>
          <a:p>
            <a:r>
              <a:rPr lang="en-GB" dirty="0"/>
              <a:t>Interface spacers-conductor: </a:t>
            </a:r>
          </a:p>
          <a:p>
            <a:pPr lvl="1"/>
            <a:r>
              <a:rPr lang="en-GB" dirty="0"/>
              <a:t>1 x S2 33TEX–493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</a:t>
            </a:r>
            <a:r>
              <a:rPr lang="en-GB" i="1" dirty="0">
                <a:solidFill>
                  <a:srgbClr val="FF0000"/>
                </a:solidFill>
              </a:rPr>
              <a:t>66TEX-933?</a:t>
            </a:r>
          </a:p>
          <a:p>
            <a:pPr marL="448056" lvl="1" indent="0">
              <a:buNone/>
            </a:pPr>
            <a:r>
              <a:rPr lang="en-GB" dirty="0"/>
              <a:t>	(19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25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mm width, 0.175 mm thickness)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33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0278" y="5590981"/>
            <a:ext cx="8489825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C377B"/>
                </a:solidFill>
              </a:rPr>
              <a:t>933 </a:t>
            </a:r>
            <a:r>
              <a:rPr lang="en-GB" dirty="0">
                <a:solidFill>
                  <a:srgbClr val="0C377B"/>
                </a:solidFill>
                <a:sym typeface="Wingdings" panose="05000000000000000000" pitchFamily="2" charset="2"/>
              </a:rPr>
              <a:t> Thermally stable inorganic sizing </a:t>
            </a:r>
          </a:p>
          <a:p>
            <a:r>
              <a:rPr lang="en-GB" dirty="0">
                <a:solidFill>
                  <a:srgbClr val="0C377B"/>
                </a:solidFill>
              </a:rPr>
              <a:t>493 </a:t>
            </a:r>
            <a:r>
              <a:rPr lang="en-GB" dirty="0">
                <a:solidFill>
                  <a:srgbClr val="0C377B"/>
                </a:solidFill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0C377B"/>
                </a:solidFill>
              </a:rPr>
              <a:t>  Sizing compatible with epoxies or polyesters (slightly darker after reaction)</a:t>
            </a:r>
          </a:p>
        </p:txBody>
      </p:sp>
      <p:pic>
        <p:nvPicPr>
          <p:cNvPr id="4098" name="Picture 2" descr="https://vector.cern.ch/files/step/49639-Slid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936" y="1412776"/>
            <a:ext cx="373806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69409" y="4475016"/>
            <a:ext cx="23006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Additional orders</a:t>
            </a:r>
          </a:p>
          <a:p>
            <a:r>
              <a:rPr lang="en-GB" dirty="0">
                <a:solidFill>
                  <a:srgbClr val="FF0000"/>
                </a:solidFill>
              </a:rPr>
              <a:t>Can we change?</a:t>
            </a:r>
          </a:p>
          <a:p>
            <a:r>
              <a:rPr lang="en-GB" dirty="0">
                <a:solidFill>
                  <a:srgbClr val="7030A0"/>
                </a:solidFill>
              </a:rPr>
              <a:t>To be cross-checked</a:t>
            </a:r>
          </a:p>
        </p:txBody>
      </p:sp>
    </p:spTree>
    <p:extLst>
      <p:ext uri="{BB962C8B-B14F-4D97-AF65-F5344CB8AC3E}">
        <p14:creationId xmlns:p14="http://schemas.microsoft.com/office/powerpoint/2010/main" val="37159685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shimming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0931"/>
            <a:ext cx="9324528" cy="136815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b="1" dirty="0"/>
              <a:t>Flexibility to add/remove ~ 100 µm shim with no impact on coil compaction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34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5" t="50000" r="29660" b="20608"/>
          <a:stretch/>
        </p:blipFill>
        <p:spPr bwMode="auto">
          <a:xfrm>
            <a:off x="2139352" y="1776481"/>
            <a:ext cx="1531771" cy="167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462436" y="3056549"/>
            <a:ext cx="846221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464575" y="3105157"/>
            <a:ext cx="844083" cy="468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905237" y="2683274"/>
            <a:ext cx="0" cy="35334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311859" y="1633658"/>
            <a:ext cx="154748" cy="285646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 rot="19904207">
            <a:off x="2128262" y="2057265"/>
            <a:ext cx="427640" cy="6082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 rot="19904207">
            <a:off x="2532069" y="1887804"/>
            <a:ext cx="427640" cy="6082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5" t="50000" r="29660" b="20608"/>
          <a:stretch/>
        </p:blipFill>
        <p:spPr bwMode="auto">
          <a:xfrm>
            <a:off x="5441375" y="1834387"/>
            <a:ext cx="1531771" cy="167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766598" y="3163063"/>
            <a:ext cx="844083" cy="468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927001" y="2132636"/>
            <a:ext cx="130914" cy="27258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 rot="19904207">
            <a:off x="5430285" y="2115171"/>
            <a:ext cx="427640" cy="60826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rot="19904207">
            <a:off x="5834092" y="1945710"/>
            <a:ext cx="427640" cy="60826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 rot="19904207">
            <a:off x="5455272" y="2181580"/>
            <a:ext cx="427640" cy="608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 rot="19904207">
            <a:off x="5844095" y="1994605"/>
            <a:ext cx="427640" cy="6082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/>
          <p:cNvCxnSpPr>
            <a:stCxn id="13" idx="2"/>
          </p:cNvCxnSpPr>
          <p:nvPr/>
        </p:nvCxnSpPr>
        <p:spPr>
          <a:xfrm flipH="1" flipV="1">
            <a:off x="6181430" y="3203499"/>
            <a:ext cx="0" cy="308119"/>
          </a:xfrm>
          <a:prstGeom prst="straightConnector1">
            <a:avLst/>
          </a:prstGeom>
          <a:ln w="38100">
            <a:solidFill>
              <a:srgbClr val="000000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3412219"/>
            <a:ext cx="90364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How to do it?</a:t>
            </a:r>
          </a:p>
          <a:p>
            <a:pPr marL="285750" indent="-285750">
              <a:buFontTx/>
              <a:buChar char="-"/>
            </a:pPr>
            <a:r>
              <a:rPr lang="en-GB" sz="2000" dirty="0"/>
              <a:t>Mid-plane:  </a:t>
            </a:r>
          </a:p>
          <a:p>
            <a:pPr marL="742950" lvl="1" indent="-285750">
              <a:buFontTx/>
              <a:buChar char="-"/>
            </a:pPr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Generation: 0.125 mm G11 in the mid-plane</a:t>
            </a:r>
          </a:p>
          <a:p>
            <a:pPr marL="742950" lvl="1" indent="-285750">
              <a:buFontTx/>
              <a:buChar char="-"/>
            </a:pPr>
            <a:r>
              <a:rPr lang="en-GB" sz="2000" dirty="0"/>
              <a:t>2</a:t>
            </a:r>
            <a:r>
              <a:rPr lang="en-GB" sz="2000" baseline="30000" dirty="0"/>
              <a:t>nd</a:t>
            </a:r>
            <a:r>
              <a:rPr lang="en-GB" sz="2000" dirty="0"/>
              <a:t> Generation: </a:t>
            </a:r>
            <a:r>
              <a:rPr lang="en-GB" sz="2000" dirty="0">
                <a:solidFill>
                  <a:srgbClr val="FF0000"/>
                </a:solidFill>
              </a:rPr>
              <a:t>2x0.125 mm G11 in the mid-plane?</a:t>
            </a:r>
            <a:endParaRPr lang="en-GB" sz="2000" dirty="0"/>
          </a:p>
          <a:p>
            <a:pPr marL="285750" indent="-285750">
              <a:buFontTx/>
              <a:buChar char="-"/>
            </a:pPr>
            <a:r>
              <a:rPr lang="en-GB" sz="2000" dirty="0"/>
              <a:t>Pole:  modify insulation layout around the pole</a:t>
            </a:r>
          </a:p>
          <a:p>
            <a:pPr marL="742950" lvl="1" indent="-285750">
              <a:buFontTx/>
              <a:buChar char="-"/>
            </a:pPr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Generation: 2 x 0.175 mm.</a:t>
            </a:r>
          </a:p>
          <a:p>
            <a:pPr marL="742950" lvl="1" indent="-285750">
              <a:buFontTx/>
              <a:buChar char="-"/>
            </a:pPr>
            <a:r>
              <a:rPr lang="en-GB" sz="2000" dirty="0"/>
              <a:t>2</a:t>
            </a:r>
            <a:r>
              <a:rPr lang="en-GB" sz="2000" baseline="30000" dirty="0"/>
              <a:t>nd</a:t>
            </a:r>
            <a:r>
              <a:rPr lang="en-GB" sz="2000" dirty="0"/>
              <a:t> Generation</a:t>
            </a:r>
            <a:r>
              <a:rPr lang="en-GB" sz="2000" dirty="0">
                <a:solidFill>
                  <a:srgbClr val="FF0000"/>
                </a:solidFill>
              </a:rPr>
              <a:t>: 3 x 0.125 mm?</a:t>
            </a:r>
          </a:p>
          <a:p>
            <a:pPr marL="1200150" lvl="2" indent="-285750">
              <a:buFontTx/>
              <a:buChar char="-"/>
            </a:pPr>
            <a:r>
              <a:rPr lang="en-GB" sz="2000" dirty="0"/>
              <a:t>In case we remove one layer, we will have a pole insulation thickness of 0.250 mm. Is it enough?  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405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Cable growth - width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4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4098" name="Picture 2" descr="C:\Projects\MQXF\03_Coil\01_CERNcoils\SQXF_coil101\coi101\New folder\turn 09 right 20x multi m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7" r="6746"/>
          <a:stretch/>
        </p:blipFill>
        <p:spPr bwMode="auto">
          <a:xfrm>
            <a:off x="107504" y="1422068"/>
            <a:ext cx="2543175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2189" y="980728"/>
            <a:ext cx="94949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Turn 9</a:t>
            </a:r>
          </a:p>
        </p:txBody>
      </p:sp>
      <p:pic>
        <p:nvPicPr>
          <p:cNvPr id="4099" name="Picture 3" descr="C:\Projects\MQXF\03_Coil\01_CERNcoils\SQXF_coil101\coi101\New folder\turn 30 right 20x multi m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02" t="24707" r="17531" b="20260"/>
          <a:stretch/>
        </p:blipFill>
        <p:spPr bwMode="auto">
          <a:xfrm>
            <a:off x="4378423" y="1434589"/>
            <a:ext cx="2209801" cy="286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64018" y="1034479"/>
            <a:ext cx="109215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Turn 30</a:t>
            </a:r>
          </a:p>
        </p:txBody>
      </p:sp>
      <p:pic>
        <p:nvPicPr>
          <p:cNvPr id="4100" name="Picture 4" descr="C:\Projects\MQXF\03_Coil\01_CERNcoils\SQXF_coil101\coi101\New folder\turn 44 right 20x multi m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24" t="6022" r="18774" b="12162"/>
          <a:stretch/>
        </p:blipFill>
        <p:spPr bwMode="auto">
          <a:xfrm>
            <a:off x="6804248" y="1434589"/>
            <a:ext cx="1965891" cy="286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296266" y="1012666"/>
            <a:ext cx="109215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Turn 44</a:t>
            </a:r>
          </a:p>
        </p:txBody>
      </p:sp>
      <p:pic>
        <p:nvPicPr>
          <p:cNvPr id="4101" name="Picture 5" descr="C:\Projects\MQXF\03_Coil\01_CERNcoils\SQXF_coil101\coi101\New folder\turn 22 right 20x multi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5" r="41319" b="6065"/>
          <a:stretch/>
        </p:blipFill>
        <p:spPr bwMode="auto">
          <a:xfrm>
            <a:off x="2771800" y="1434589"/>
            <a:ext cx="1364944" cy="286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903778" y="980728"/>
            <a:ext cx="109215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Turn 22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778920"/>
              </p:ext>
            </p:extLst>
          </p:nvPr>
        </p:nvGraphicFramePr>
        <p:xfrm>
          <a:off x="654050" y="4615780"/>
          <a:ext cx="7835899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16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15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41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1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487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 dirty="0">
                          <a:effectLst/>
                        </a:rPr>
                        <a:t>Turn 9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 dirty="0">
                          <a:effectLst/>
                        </a:rPr>
                        <a:t>Turn 22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 dirty="0">
                          <a:effectLst/>
                        </a:rPr>
                        <a:t>Turn 30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 dirty="0">
                          <a:effectLst/>
                        </a:rPr>
                        <a:t>Turn 44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>
                          <a:effectLst/>
                        </a:rPr>
                        <a:t>Expected growth</a:t>
                      </a:r>
                      <a:endParaRPr lang="en-GB" sz="1600" b="1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>
                          <a:effectLst/>
                        </a:rPr>
                        <a:t>%</a:t>
                      </a:r>
                      <a:endParaRPr lang="en-GB" sz="1600" b="1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 dirty="0">
                          <a:effectLst/>
                        </a:rPr>
                        <a:t>Expected growth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>
                          <a:effectLst/>
                        </a:rPr>
                        <a:t>µm</a:t>
                      </a:r>
                      <a:endParaRPr lang="en-GB" sz="1600" b="1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>
                          <a:effectLst/>
                        </a:rPr>
                        <a:t>363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 dirty="0">
                          <a:effectLst/>
                        </a:rPr>
                        <a:t>Measured growth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>
                          <a:effectLst/>
                        </a:rPr>
                        <a:t>%</a:t>
                      </a:r>
                      <a:endParaRPr lang="en-GB" sz="1600" b="1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0.26</a:t>
                      </a:r>
                      <a:endParaRPr lang="en-GB" sz="16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0.28</a:t>
                      </a:r>
                      <a:endParaRPr lang="en-GB" sz="16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0.02</a:t>
                      </a:r>
                      <a:endParaRPr lang="en-GB" sz="16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0.35</a:t>
                      </a:r>
                      <a:endParaRPr lang="en-GB" sz="16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 dirty="0">
                          <a:effectLst/>
                        </a:rPr>
                        <a:t>Measured growth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b="1" u="none" strike="noStrike" dirty="0">
                          <a:effectLst/>
                        </a:rPr>
                        <a:t>µ</a:t>
                      </a:r>
                      <a:endParaRPr lang="en-GB" sz="1600" b="1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47</a:t>
                      </a:r>
                      <a:endParaRPr lang="en-GB" sz="16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>
                          <a:effectLst/>
                        </a:rPr>
                        <a:t>50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>
                          <a:effectLst/>
                        </a:rPr>
                        <a:t>64</a:t>
                      </a:r>
                      <a:endParaRPr lang="en-GB" sz="1600" b="0" i="0" u="none" strike="noStrike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413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Cable dimensions for the 2</a:t>
            </a:r>
            <a:r>
              <a:rPr lang="en-GB" baseline="30000" dirty="0"/>
              <a:t>nd</a:t>
            </a:r>
            <a:r>
              <a:rPr lang="en-GB" dirty="0"/>
              <a:t> iteration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5</a:t>
            </a:fld>
            <a:endParaRPr lang="en-GB">
              <a:solidFill>
                <a:srgbClr val="0C377B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79749"/>
              </p:ext>
            </p:extLst>
          </p:nvPr>
        </p:nvGraphicFramePr>
        <p:xfrm>
          <a:off x="691585" y="1412776"/>
          <a:ext cx="7912863" cy="1981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4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019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40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 1</a:t>
                      </a:r>
                      <a:r>
                        <a:rPr lang="en-GB" sz="1600" b="1" u="none" strike="noStrike" baseline="30000" dirty="0">
                          <a:effectLst/>
                        </a:rPr>
                        <a:t>st</a:t>
                      </a:r>
                      <a:r>
                        <a:rPr lang="en-GB" sz="1600" b="1" u="none" strike="noStrike" dirty="0">
                          <a:effectLst/>
                        </a:rPr>
                        <a:t> ITERATION</a:t>
                      </a:r>
                      <a:r>
                        <a:rPr lang="en-GB" sz="1600" b="1" u="none" strike="noStrike" baseline="0" dirty="0">
                          <a:effectLst/>
                        </a:rPr>
                        <a:t> CABLE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 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Cable before reaction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Cable after reaction </a:t>
                      </a:r>
                      <a:br>
                        <a:rPr lang="en-GB" sz="1600" b="1" u="none" strike="noStrike" dirty="0">
                          <a:effectLst/>
                        </a:rPr>
                      </a:br>
                      <a:r>
                        <a:rPr lang="en-GB" sz="1600" b="1" u="none" strike="noStrike" dirty="0">
                          <a:effectLst/>
                        </a:rPr>
                        <a:t>(</a:t>
                      </a:r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2.0</a:t>
                      </a:r>
                      <a:r>
                        <a:rPr lang="en-GB" sz="1600" b="1" u="none" strike="noStrike" dirty="0">
                          <a:effectLst/>
                        </a:rPr>
                        <a:t> % growth in width, </a:t>
                      </a:r>
                      <a:br>
                        <a:rPr lang="en-GB" sz="1600" b="1" u="none" strike="noStrike" dirty="0">
                          <a:effectLst/>
                        </a:rPr>
                      </a:br>
                      <a:r>
                        <a:rPr lang="en-GB" sz="1600" b="1" u="none" strike="noStrike" dirty="0">
                          <a:effectLst/>
                        </a:rPr>
                        <a:t>4.5 % growth in thickness)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u="none" strike="noStrike" dirty="0">
                          <a:effectLst/>
                        </a:rPr>
                        <a:t>Δ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Bare width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mm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18.150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18.513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0.363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Bare thickness in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mm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1.438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1.505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0.067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Bare thickness out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mm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1.612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1.682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0.070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>
                          <a:effectLst/>
                        </a:rPr>
                        <a:t>Bare mid-thickness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mm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1.525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1.594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0.069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Keystone angle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 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0.550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0.550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0.000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980728"/>
            <a:ext cx="7378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Based on this analysis, our suggestion for the second iteration cable is: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559993"/>
              </p:ext>
            </p:extLst>
          </p:nvPr>
        </p:nvGraphicFramePr>
        <p:xfrm>
          <a:off x="660813" y="3789040"/>
          <a:ext cx="7970011" cy="1981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1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51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30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40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effectLst/>
                        </a:rPr>
                        <a:t>2</a:t>
                      </a:r>
                      <a:r>
                        <a:rPr lang="en-GB" sz="1600" b="1" u="none" strike="noStrike" baseline="30000" dirty="0">
                          <a:effectLst/>
                        </a:rPr>
                        <a:t>nd</a:t>
                      </a:r>
                      <a:r>
                        <a:rPr lang="en-GB" sz="1600" b="1" u="none" strike="noStrike" dirty="0">
                          <a:effectLst/>
                        </a:rPr>
                        <a:t> ITERATION</a:t>
                      </a:r>
                      <a:r>
                        <a:rPr lang="en-GB" sz="1600" b="1" u="none" strike="noStrike" baseline="0" dirty="0">
                          <a:effectLst/>
                        </a:rPr>
                        <a:t> CABLE</a:t>
                      </a:r>
                      <a: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before reaction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Cable after reaction </a:t>
                      </a:r>
                      <a:b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GB" sz="16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1.17</a:t>
                      </a:r>
                      <a: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% growth in width, </a:t>
                      </a:r>
                      <a:b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4.5 % growth in thickness)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l-GR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Bare width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18.150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18.363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0.213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Bare thickness 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1.462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1.530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0.068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Bare thickness out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1.588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1.658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0.069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Bare mid-thickness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1.525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1.594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0.069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Keystone angle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0.400</a:t>
                      </a:r>
                      <a:endParaRPr lang="en-GB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0.400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0.000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75656" y="5956974"/>
            <a:ext cx="6768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Consequence: 150 µm to be compensated radially in the tooling.</a:t>
            </a:r>
          </a:p>
        </p:txBody>
      </p:sp>
    </p:spTree>
    <p:extLst>
      <p:ext uri="{BB962C8B-B14F-4D97-AF65-F5344CB8AC3E}">
        <p14:creationId xmlns:p14="http://schemas.microsoft.com/office/powerpoint/2010/main" val="402743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Radial compensation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6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73" t="10808" r="10893" b="9112"/>
          <a:stretch/>
        </p:blipFill>
        <p:spPr bwMode="auto">
          <a:xfrm>
            <a:off x="1547664" y="1748464"/>
            <a:ext cx="6048672" cy="4992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76" y="1772816"/>
            <a:ext cx="3175372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Outer radius: </a:t>
            </a:r>
          </a:p>
          <a:p>
            <a:r>
              <a:rPr lang="en-GB" dirty="0">
                <a:solidFill>
                  <a:schemeClr val="tx2"/>
                </a:solidFill>
              </a:rPr>
              <a:t>150 µm </a:t>
            </a:r>
            <a:r>
              <a:rPr lang="en-GB" dirty="0"/>
              <a:t>S2 Glass </a:t>
            </a:r>
            <a:r>
              <a:rPr lang="en-GB" dirty="0">
                <a:sym typeface="Wingdings" panose="05000000000000000000" pitchFamily="2" charset="2"/>
              </a:rPr>
              <a:t></a:t>
            </a:r>
          </a:p>
          <a:p>
            <a:r>
              <a:rPr lang="en-GB" dirty="0">
                <a:sym typeface="Wingdings" panose="05000000000000000000" pitchFamily="2" charset="2"/>
              </a:rPr>
              <a:t> 2 x </a:t>
            </a:r>
            <a:r>
              <a:rPr lang="en-GB" dirty="0"/>
              <a:t>150 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=</a:t>
            </a:r>
            <a:r>
              <a:rPr lang="en-GB" dirty="0">
                <a:solidFill>
                  <a:srgbClr val="FF0000"/>
                </a:solidFill>
              </a:rPr>
              <a:t> 300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µm</a:t>
            </a:r>
            <a:r>
              <a:rPr lang="en-GB" dirty="0">
                <a:sym typeface="Wingdings" panose="05000000000000000000" pitchFamily="2" charset="2"/>
              </a:rPr>
              <a:t> S2 Glass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575660" y="2865710"/>
            <a:ext cx="253284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Inter layer: </a:t>
            </a:r>
          </a:p>
          <a:p>
            <a:r>
              <a:rPr lang="en-GB" dirty="0"/>
              <a:t>500 </a:t>
            </a:r>
            <a:r>
              <a:rPr lang="en-GB" dirty="0">
                <a:solidFill>
                  <a:schemeClr val="tx2"/>
                </a:solidFill>
              </a:rPr>
              <a:t>µm</a:t>
            </a:r>
            <a:r>
              <a:rPr lang="en-GB" dirty="0"/>
              <a:t> S2 Glass </a:t>
            </a:r>
          </a:p>
          <a:p>
            <a:r>
              <a:rPr lang="en-GB">
                <a:sym typeface="Wingdings" panose="05000000000000000000" pitchFamily="2" charset="2"/>
              </a:rPr>
              <a:t> </a:t>
            </a:r>
            <a:r>
              <a:rPr lang="en-GB">
                <a:solidFill>
                  <a:srgbClr val="FF0000"/>
                </a:solidFill>
                <a:sym typeface="Wingdings" panose="05000000000000000000" pitchFamily="2" charset="2"/>
              </a:rPr>
              <a:t>650 </a:t>
            </a:r>
            <a:r>
              <a:rPr lang="en-GB" dirty="0">
                <a:solidFill>
                  <a:srgbClr val="FF0000"/>
                </a:solidFill>
              </a:rPr>
              <a:t>µm</a:t>
            </a:r>
            <a:r>
              <a:rPr lang="en-GB" dirty="0">
                <a:sym typeface="Wingdings" panose="05000000000000000000" pitchFamily="2" charset="2"/>
              </a:rPr>
              <a:t> S2 Glass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084168" y="3613212"/>
            <a:ext cx="432048" cy="391852"/>
          </a:xfrm>
          <a:prstGeom prst="straightConnector1">
            <a:avLst/>
          </a:prstGeom>
          <a:ln w="38100">
            <a:solidFill>
              <a:schemeClr val="tx2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516216" y="4005064"/>
            <a:ext cx="1440160" cy="0"/>
          </a:xfrm>
          <a:prstGeom prst="straightConnector1">
            <a:avLst/>
          </a:prstGeom>
          <a:ln w="38100">
            <a:solidFill>
              <a:schemeClr val="tx2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195736" y="2705665"/>
            <a:ext cx="648072" cy="507311"/>
          </a:xfrm>
          <a:prstGeom prst="straightConnector1">
            <a:avLst/>
          </a:prstGeom>
          <a:ln w="38100">
            <a:solidFill>
              <a:schemeClr val="tx2"/>
            </a:solidFill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3528" y="1054477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can compensate for the differences in cable width, keeping the same tooling and coil inner/outer diameters:</a:t>
            </a:r>
          </a:p>
        </p:txBody>
      </p:sp>
    </p:spTree>
    <p:extLst>
      <p:ext uri="{BB962C8B-B14F-4D97-AF65-F5344CB8AC3E}">
        <p14:creationId xmlns:p14="http://schemas.microsoft.com/office/powerpoint/2010/main" val="81683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insulation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7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2" descr="C:\Projects\MQXF\03_Coil\01_CERNcoils\SQXF_coil101\coi101\New folder\global right 20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02" y="1388288"/>
            <a:ext cx="4093762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5038" y="348755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002" y="239640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2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698035"/>
              </p:ext>
            </p:extLst>
          </p:nvPr>
        </p:nvGraphicFramePr>
        <p:xfrm>
          <a:off x="4499992" y="1596706"/>
          <a:ext cx="4502247" cy="4136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21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91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30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1839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Nominal</a:t>
                      </a:r>
                    </a:p>
                    <a:p>
                      <a:pPr algn="ctr"/>
                      <a:r>
                        <a:rPr lang="en-GB" sz="1400" baseline="0" dirty="0">
                          <a:solidFill>
                            <a:schemeClr val="tx1"/>
                          </a:solidFill>
                        </a:rPr>
                        <a:t> (µm)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Measured</a:t>
                      </a:r>
                    </a:p>
                    <a:p>
                      <a:pPr algn="ctr"/>
                      <a:r>
                        <a:rPr lang="en-GB" sz="1400" baseline="0" dirty="0">
                          <a:solidFill>
                            <a:schemeClr val="tx1"/>
                          </a:solidFill>
                        </a:rPr>
                        <a:t> (µm)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>
                          <a:solidFill>
                            <a:schemeClr val="tx1"/>
                          </a:solidFill>
                        </a:rPr>
                        <a:t>Δ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aseline="0" dirty="0">
                          <a:solidFill>
                            <a:schemeClr val="tx1"/>
                          </a:solidFill>
                        </a:rPr>
                        <a:t>(µm)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IL</a:t>
                      </a:r>
                      <a:r>
                        <a:rPr lang="en-GB" sz="1400" baseline="0" dirty="0"/>
                        <a:t> IR pole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IL OL pole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OL OR pole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IL</a:t>
                      </a:r>
                      <a:r>
                        <a:rPr lang="en-GB" sz="1400" baseline="0" dirty="0"/>
                        <a:t> PT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OL PT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 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 OL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275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IL IR MP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IL OL MP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800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930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183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OL</a:t>
                      </a:r>
                      <a:r>
                        <a:rPr lang="en-GB" sz="1400" baseline="0" dirty="0"/>
                        <a:t> OR MP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350-590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5171" y="139136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 rot="1094432">
            <a:off x="471076" y="3034399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 rot="1094432">
            <a:off x="965155" y="205315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 rot="2326861">
            <a:off x="3014730" y="4448092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3" name="TextBox 12"/>
          <p:cNvSpPr txBox="1"/>
          <p:nvPr/>
        </p:nvSpPr>
        <p:spPr>
          <a:xfrm rot="2326861">
            <a:off x="3798194" y="3802057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4" name="TextBox 13"/>
          <p:cNvSpPr txBox="1"/>
          <p:nvPr/>
        </p:nvSpPr>
        <p:spPr>
          <a:xfrm rot="2326861">
            <a:off x="2370696" y="465450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5" name="TextBox 14"/>
          <p:cNvSpPr txBox="1"/>
          <p:nvPr/>
        </p:nvSpPr>
        <p:spPr>
          <a:xfrm rot="2326861">
            <a:off x="3845512" y="3333663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6" name="TextBox 15"/>
          <p:cNvSpPr txBox="1"/>
          <p:nvPr/>
        </p:nvSpPr>
        <p:spPr>
          <a:xfrm rot="2326861">
            <a:off x="3234741" y="3847852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9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55" t="19756" r="6256" b="17388"/>
          <a:stretch/>
        </p:blipFill>
        <p:spPr bwMode="auto">
          <a:xfrm>
            <a:off x="25127" y="5517232"/>
            <a:ext cx="1786854" cy="1229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85" t="13069" r="3616" b="9644"/>
          <a:stretch/>
        </p:blipFill>
        <p:spPr bwMode="auto">
          <a:xfrm>
            <a:off x="1756279" y="5646733"/>
            <a:ext cx="1180304" cy="93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47" t="13882" r="18841" b="12622"/>
          <a:stretch/>
        </p:blipFill>
        <p:spPr bwMode="auto">
          <a:xfrm>
            <a:off x="3116998" y="5708974"/>
            <a:ext cx="1302531" cy="846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4082" y="546206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25886" y="547384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B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45289" y="550794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3568" y="234888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64504" y="301753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B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17402" y="4645472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651661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– Some observations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5717683"/>
            <a:ext cx="514400" cy="385018"/>
          </a:xfr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8</a:t>
            </a:fld>
            <a:endParaRPr lang="en-GB">
              <a:solidFill>
                <a:srgbClr val="0C377B"/>
              </a:solidFill>
            </a:endParaRPr>
          </a:p>
        </p:txBody>
      </p:sp>
      <p:pic>
        <p:nvPicPr>
          <p:cNvPr id="5" name="Picture 2" descr="C:\Projects\MQXF\03_Coil\01_CERNcoils\SQXF_coil101\coi101\New folder\global right 20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171" y="2276872"/>
            <a:ext cx="4113829" cy="361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1131888"/>
            <a:ext cx="8082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We have about 600 µm of “free radial space”, that seems to be taken by the inter-layer insulation in the pole, and by the inner radius in the mid-plane.</a:t>
            </a:r>
          </a:p>
        </p:txBody>
      </p:sp>
      <p:sp>
        <p:nvSpPr>
          <p:cNvPr id="7" name="Oval 6"/>
          <p:cNvSpPr/>
          <p:nvPr/>
        </p:nvSpPr>
        <p:spPr>
          <a:xfrm rot="1159545">
            <a:off x="5312836" y="3515383"/>
            <a:ext cx="1744978" cy="43543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 rot="2555152">
            <a:off x="6178097" y="5014710"/>
            <a:ext cx="1496032" cy="49814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42" name="Picture 2" descr="C:\Projects\MQXF\03_Coil\01_CERNcoils\SQXF_coil101\coi101\New folder\global left 20x 3m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20"/>
          <a:stretch/>
        </p:blipFill>
        <p:spPr bwMode="auto">
          <a:xfrm>
            <a:off x="54248" y="2276872"/>
            <a:ext cx="432048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>
          <a:xfrm rot="20079140">
            <a:off x="1478228" y="5036823"/>
            <a:ext cx="1719565" cy="576174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20582411">
            <a:off x="2133366" y="3546819"/>
            <a:ext cx="1744978" cy="43543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318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176" y="-307596"/>
            <a:ext cx="9600000" cy="72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9</a:t>
            </a:fld>
            <a:endParaRPr lang="en-GB">
              <a:solidFill>
                <a:srgbClr val="0C377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12064" y="620688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Roxie non-insulated conductors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042561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╠ü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1235</Words>
  <Application>Microsoft Office PowerPoint</Application>
  <PresentationFormat>On-screen Show (4:3)</PresentationFormat>
  <Paragraphs>347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Calibri</vt:lpstr>
      <vt:lpstr>CERNPre╠üsentation2</vt:lpstr>
      <vt:lpstr>Coil 101 cross section analysis and feedback for 2nd generation coils</vt:lpstr>
      <vt:lpstr>Coil 101: Overview</vt:lpstr>
      <vt:lpstr>Cable dimensions</vt:lpstr>
      <vt:lpstr>Cable growth - width</vt:lpstr>
      <vt:lpstr>Cable dimensions for the 2nd iteration</vt:lpstr>
      <vt:lpstr>Radial compensation </vt:lpstr>
      <vt:lpstr>Coil insulation</vt:lpstr>
      <vt:lpstr>Coil – Some observations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Keystone angle</vt:lpstr>
      <vt:lpstr>Ends: Return</vt:lpstr>
      <vt:lpstr>Return end: Comparison CERN-ROXIE</vt:lpstr>
      <vt:lpstr>Return end: Comparison CERN-LARP</vt:lpstr>
      <vt:lpstr>Ends: Lead</vt:lpstr>
      <vt:lpstr>Lead End</vt:lpstr>
      <vt:lpstr>Layer jump</vt:lpstr>
      <vt:lpstr>Additional studies…</vt:lpstr>
      <vt:lpstr>2nd Coil Cross Section Assumptions/Considerations/Guidelines </vt:lpstr>
      <vt:lpstr>Additional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Insulation layers</vt:lpstr>
      <vt:lpstr>Coil shimming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Insulation layers</dc:title>
  <dc:creator>Susana Izquierdo Bermudez</dc:creator>
  <cp:lastModifiedBy>Susana Izquierdo Bermudez</cp:lastModifiedBy>
  <cp:revision>86</cp:revision>
  <dcterms:created xsi:type="dcterms:W3CDTF">2015-02-12T09:25:36Z</dcterms:created>
  <dcterms:modified xsi:type="dcterms:W3CDTF">2021-10-18T11:58:22Z</dcterms:modified>
</cp:coreProperties>
</file>