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65" r:id="rId2"/>
    <p:sldId id="257" r:id="rId3"/>
    <p:sldId id="261" r:id="rId4"/>
    <p:sldId id="262" r:id="rId5"/>
    <p:sldId id="263" r:id="rId6"/>
    <p:sldId id="260" r:id="rId7"/>
    <p:sldId id="264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71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11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0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FE5FB-A552-4FD8-89E3-BE1273EAE355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E6F20-DB06-498E-9F9B-1D9D99D39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21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3664-1FD2-44C7-B9F7-4E8F957591ED}" type="datetime1">
              <a:rPr lang="en-GB" smtClean="0"/>
              <a:t>20/10/2021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38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C5C8-A408-4100-B5FE-0831178E0DD4}" type="datetime1">
              <a:rPr lang="en-GB" smtClean="0"/>
              <a:t>20/10/2021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D726B-F629-4A1F-8EF5-7F2FE9C68CAC}" type="datetime1">
              <a:rPr lang="en-GB" smtClean="0"/>
              <a:t>20/10/2021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508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D59E-4B01-4E0F-AD8E-E8FCD6BE82A8}" type="datetime1">
              <a:rPr lang="en-GB" smtClean="0"/>
              <a:t>20/10/2021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97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67E91-AC4D-441E-B57E-B1A08D68278B}" type="datetime1">
              <a:rPr lang="en-GB" smtClean="0"/>
              <a:t>20/10/2021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11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DA68-B134-423F-AF86-F28316A053FC}" type="datetime1">
              <a:rPr lang="en-GB" smtClean="0"/>
              <a:t>20/10/2021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85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60CC-033C-4DBD-B4F2-8676C44F8295}" type="datetime1">
              <a:rPr lang="en-GB" smtClean="0"/>
              <a:t>20/10/2021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18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E04C-E781-4734-BBDC-82F4554B816E}" type="datetime1">
              <a:rPr lang="en-GB" smtClean="0"/>
              <a:t>20/10/2021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0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3F8D-D38A-4465-A9B7-0EB8D1F67571}" type="datetime1">
              <a:rPr lang="en-GB" smtClean="0"/>
              <a:t>20/10/2021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32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F329B-CE4C-4E77-BEB9-93ADAC240ACA}" type="datetime1">
              <a:rPr lang="en-GB" smtClean="0"/>
              <a:t>20/10/2021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74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6A8B5-D857-4887-8112-68F0016494AE}" type="datetime1">
              <a:rPr lang="en-GB" smtClean="0"/>
              <a:t>20/10/2021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55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16112-2957-4F6F-A06B-2FA68CD26FF8}" type="datetime1">
              <a:rPr lang="en-GB" smtClean="0"/>
              <a:t>20/10/2021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BF534-3AA2-46D7-BE33-96F6AE670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itlab.cern.ch/cryo-controls/" TargetMode="External"/><Relationship Id="rId2" Type="http://schemas.openxmlformats.org/officeDocument/2006/relationships/hyperlink" Target="https://cryojenkins2.cern.ch/jenkins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070" y="2719961"/>
            <a:ext cx="10860221" cy="78810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Continuous Integration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in the cryogenics control systems 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in TE-CRG-IC section</a:t>
            </a: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9"/>
          <a:stretch/>
        </p:blipFill>
        <p:spPr>
          <a:xfrm>
            <a:off x="323528" y="4916384"/>
            <a:ext cx="1780401" cy="115310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222-3525-4E14-8BC4-B0E4029FA10C}" type="datetime1">
              <a:rPr lang="en-GB" smtClean="0"/>
              <a:t>20/10/2021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C3D0-1976-4906-8D2B-EE775718FD96}" type="slidenum">
              <a:rPr lang="en-GB" smtClean="0"/>
              <a:t>1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070" y="4547052"/>
            <a:ext cx="249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Instrumentation Control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5899" y="4563668"/>
            <a:ext cx="3247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leader: </a:t>
            </a:r>
            <a:br>
              <a:rPr lang="en-US" dirty="0" smtClean="0"/>
            </a:br>
            <a:r>
              <a:rPr lang="en-US" b="1" dirty="0" smtClean="0"/>
              <a:t>Marco Pezzetti</a:t>
            </a:r>
            <a:br>
              <a:rPr lang="en-US" b="1" dirty="0" smtClean="0"/>
            </a:br>
            <a:r>
              <a:rPr lang="en-US" dirty="0" smtClean="0"/>
              <a:t>On behalf on the controls team: </a:t>
            </a:r>
            <a:r>
              <a:rPr lang="en-US" b="1" dirty="0" smtClean="0"/>
              <a:t>Sebastian Róg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0165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93631" y="139001"/>
            <a:ext cx="10800000" cy="720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3200" b="1" i="1" dirty="0">
                <a:solidFill>
                  <a:schemeClr val="accent1">
                    <a:lumMod val="75000"/>
                  </a:schemeClr>
                </a:solidFill>
              </a:rPr>
              <a:t>Continuous Integration in </a:t>
            </a: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TE-CRG-IC: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history </a:t>
            </a:r>
            <a:endParaRPr lang="en-US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2B77-AC20-48F2-BE9C-244EEC18E487}" type="datetime1">
              <a:rPr lang="en-GB" smtClean="0"/>
              <a:t>20/10/2021</a:t>
            </a:fld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C3D0-1976-4906-8D2B-EE775718FD96}" type="slidenum">
              <a:rPr lang="en-GB" smtClean="0"/>
              <a:t>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71501" y="1754920"/>
            <a:ext cx="10777562" cy="3029707"/>
            <a:chOff x="-137837" y="1436793"/>
            <a:chExt cx="12485537" cy="3509841"/>
          </a:xfrm>
        </p:grpSpPr>
        <p:sp>
          <p:nvSpPr>
            <p:cNvPr id="11" name="CustomShape 12"/>
            <p:cNvSpPr/>
            <p:nvPr/>
          </p:nvSpPr>
          <p:spPr bwMode="auto">
            <a:xfrm>
              <a:off x="4644477" y="3593424"/>
              <a:ext cx="2171821" cy="1353210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marL="2160">
                <a:lnSpc>
                  <a:spcPct val="100000"/>
                </a:lnSpc>
                <a:buClr>
                  <a:srgbClr val="000000"/>
                </a:buClr>
                <a:defRPr/>
              </a:pPr>
              <a:r>
                <a:rPr lang="en-US" sz="1400" b="0" strike="noStrike" spc="-1" dirty="0">
                  <a:solidFill>
                    <a:srgbClr val="000000"/>
                  </a:solidFill>
                  <a:ea typeface="DejaVu Sans"/>
                </a:rPr>
                <a:t>Building and testing automation with </a:t>
              </a:r>
              <a:r>
                <a:rPr lang="en-US" sz="1400" b="0" strike="noStrike" spc="-1" dirty="0" smtClean="0">
                  <a:solidFill>
                    <a:srgbClr val="000000"/>
                  </a:solidFill>
                  <a:ea typeface="DejaVu Sans"/>
                </a:rPr>
                <a:t>CI system </a:t>
              </a:r>
              <a:r>
                <a:rPr lang="en-US" sz="1400" b="0" strike="noStrike" spc="-1" dirty="0">
                  <a:solidFill>
                    <a:srgbClr val="000000"/>
                  </a:solidFill>
                  <a:ea typeface="DejaVu Sans"/>
                </a:rPr>
                <a:t>(the LHC Tunnel</a:t>
              </a:r>
              <a:r>
                <a:rPr lang="en-US" sz="1400" b="0" strike="noStrike" spc="-1" dirty="0" smtClean="0">
                  <a:solidFill>
                    <a:srgbClr val="000000"/>
                  </a:solidFill>
                  <a:ea typeface="DejaVu Sans"/>
                </a:rPr>
                <a:t>) - </a:t>
              </a:r>
              <a:r>
                <a:rPr lang="en-US" sz="1400" b="1" strike="noStrike" spc="-1" dirty="0" smtClean="0">
                  <a:solidFill>
                    <a:srgbClr val="000000"/>
                  </a:solidFill>
                  <a:ea typeface="Unifont"/>
                </a:rPr>
                <a:t>the first CI for PLC </a:t>
              </a:r>
              <a:r>
                <a:rPr lang="en-US" sz="1400" b="1" strike="noStrike" spc="-1" dirty="0">
                  <a:solidFill>
                    <a:srgbClr val="000000"/>
                  </a:solidFill>
                  <a:ea typeface="Unifont"/>
                </a:rPr>
                <a:t>projects </a:t>
              </a:r>
              <a:r>
                <a:rPr lang="en-US" sz="1400" b="1" strike="noStrike" spc="-1" dirty="0">
                  <a:solidFill>
                    <a:srgbClr val="000000"/>
                  </a:solidFill>
                  <a:ea typeface="DejaVu Sans"/>
                </a:rPr>
                <a:t>at </a:t>
              </a:r>
              <a:r>
                <a:rPr lang="en-US" sz="1400" b="1" strike="noStrike" spc="-1" dirty="0" smtClean="0">
                  <a:solidFill>
                    <a:srgbClr val="000000"/>
                  </a:solidFill>
                  <a:ea typeface="DejaVu Sans"/>
                </a:rPr>
                <a:t>CERN</a:t>
              </a:r>
              <a:endParaRPr lang="en-US" sz="1400" b="1" strike="noStrike" spc="-1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-137837" y="1436793"/>
              <a:ext cx="12485537" cy="3256577"/>
              <a:chOff x="-137837" y="1436793"/>
              <a:chExt cx="12485537" cy="3256577"/>
            </a:xfrm>
          </p:grpSpPr>
          <p:sp>
            <p:nvSpPr>
              <p:cNvPr id="16" name="CustomShape 3"/>
              <p:cNvSpPr/>
              <p:nvPr/>
            </p:nvSpPr>
            <p:spPr bwMode="auto">
              <a:xfrm>
                <a:off x="171127" y="2004120"/>
                <a:ext cx="12176573" cy="41652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gradFill rotWithShape="0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90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lin ang="2700000" scaled="1"/>
              </a:gradFill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" name="CustomShape 4"/>
              <p:cNvSpPr/>
              <p:nvPr/>
            </p:nvSpPr>
            <p:spPr bwMode="auto">
              <a:xfrm>
                <a:off x="1696128" y="2058716"/>
                <a:ext cx="48240" cy="416520"/>
              </a:xfrm>
              <a:prstGeom prst="rect">
                <a:avLst/>
              </a:prstGeom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0" name="CustomShape 5"/>
              <p:cNvSpPr/>
              <p:nvPr/>
            </p:nvSpPr>
            <p:spPr bwMode="auto">
              <a:xfrm>
                <a:off x="1355286" y="1611440"/>
                <a:ext cx="642959" cy="3639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800" b="0" strike="noStrike" spc="-1" dirty="0">
                    <a:solidFill>
                      <a:srgbClr val="000000"/>
                    </a:solidFill>
                    <a:latin typeface="Calibri"/>
                    <a:ea typeface="DejaVu Sans"/>
                  </a:rPr>
                  <a:t>2000</a:t>
                </a:r>
                <a:endParaRPr lang="en-US" sz="1800" b="0" strike="noStrike" spc="-1" dirty="0">
                  <a:latin typeface="Arial"/>
                </a:endParaRPr>
              </a:p>
            </p:txBody>
          </p:sp>
          <p:pic>
            <p:nvPicPr>
              <p:cNvPr id="21" name="Picture 10"/>
              <p:cNvPicPr/>
              <p:nvPr/>
            </p:nvPicPr>
            <p:blipFill>
              <a:blip r:embed="rId2"/>
              <a:stretch/>
            </p:blipFill>
            <p:spPr bwMode="auto">
              <a:xfrm>
                <a:off x="315100" y="2488906"/>
                <a:ext cx="959040" cy="829659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2" name="CustomShape 6"/>
              <p:cNvSpPr/>
              <p:nvPr/>
            </p:nvSpPr>
            <p:spPr bwMode="auto">
              <a:xfrm>
                <a:off x="4620357" y="1975402"/>
                <a:ext cx="48240" cy="416520"/>
              </a:xfrm>
              <a:prstGeom prst="rect">
                <a:avLst/>
              </a:prstGeom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3" name="CustomShape 7"/>
              <p:cNvSpPr/>
              <p:nvPr/>
            </p:nvSpPr>
            <p:spPr bwMode="auto">
              <a:xfrm>
                <a:off x="4094217" y="1611440"/>
                <a:ext cx="1148760" cy="3639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800" b="0" strike="noStrike" spc="-1" dirty="0">
                    <a:solidFill>
                      <a:srgbClr val="000000"/>
                    </a:solidFill>
                    <a:latin typeface="Calibri"/>
                    <a:ea typeface="DejaVu Sans"/>
                  </a:rPr>
                  <a:t>2014 (LS1)</a:t>
                </a:r>
                <a:endParaRPr lang="en-US" sz="1800" b="0" strike="noStrike" spc="-1" dirty="0">
                  <a:latin typeface="Arial"/>
                </a:endParaRPr>
              </a:p>
            </p:txBody>
          </p:sp>
          <p:pic>
            <p:nvPicPr>
              <p:cNvPr id="24" name="Picture 6"/>
              <p:cNvPicPr/>
              <p:nvPr/>
            </p:nvPicPr>
            <p:blipFill>
              <a:blip r:embed="rId3"/>
              <a:stretch/>
            </p:blipFill>
            <p:spPr bwMode="auto">
              <a:xfrm>
                <a:off x="7174959" y="2449984"/>
                <a:ext cx="1139492" cy="115462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5" name="CustomShape 8"/>
              <p:cNvSpPr/>
              <p:nvPr/>
            </p:nvSpPr>
            <p:spPr bwMode="auto">
              <a:xfrm>
                <a:off x="8431302" y="2017246"/>
                <a:ext cx="48240" cy="416521"/>
              </a:xfrm>
              <a:prstGeom prst="rect">
                <a:avLst/>
              </a:prstGeom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6" name="CustomShape 9"/>
              <p:cNvSpPr/>
              <p:nvPr/>
            </p:nvSpPr>
            <p:spPr bwMode="auto">
              <a:xfrm>
                <a:off x="8100711" y="1633123"/>
                <a:ext cx="642959" cy="3639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800" b="0" strike="noStrike" spc="-1" dirty="0">
                    <a:solidFill>
                      <a:srgbClr val="000000"/>
                    </a:solidFill>
                    <a:latin typeface="Calibri"/>
                    <a:ea typeface="DejaVu Sans"/>
                  </a:rPr>
                  <a:t>2018</a:t>
                </a:r>
                <a:endParaRPr lang="en-US" sz="1800" b="0" strike="noStrike" spc="-1" dirty="0">
                  <a:latin typeface="Arial"/>
                </a:endParaRPr>
              </a:p>
            </p:txBody>
          </p:sp>
          <p:pic>
            <p:nvPicPr>
              <p:cNvPr id="27" name="Picture 2"/>
              <p:cNvPicPr/>
              <p:nvPr/>
            </p:nvPicPr>
            <p:blipFill>
              <a:blip r:embed="rId4"/>
              <a:stretch/>
            </p:blipFill>
            <p:spPr bwMode="auto">
              <a:xfrm>
                <a:off x="6075828" y="1436793"/>
                <a:ext cx="1282680" cy="64007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9" name="CustomShape 10"/>
              <p:cNvSpPr/>
              <p:nvPr/>
            </p:nvSpPr>
            <p:spPr bwMode="auto">
              <a:xfrm>
                <a:off x="-137837" y="3589745"/>
                <a:ext cx="2029495" cy="60445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 algn="just">
                  <a:lnSpc>
                    <a:spcPct val="100000"/>
                  </a:lnSpc>
                  <a:defRPr/>
                </a:pPr>
                <a:r>
                  <a:rPr lang="en-US" sz="1400" b="0" strike="noStrike" spc="-1" dirty="0">
                    <a:solidFill>
                      <a:srgbClr val="000000"/>
                    </a:solidFill>
                    <a:latin typeface="Calibri"/>
                    <a:ea typeface="DejaVu Sans"/>
                  </a:rPr>
                  <a:t>Pre-UNICOS era -</a:t>
                </a:r>
                <a:endParaRPr lang="en-US" sz="1400" b="0" strike="noStrike" spc="-1" dirty="0">
                  <a:latin typeface="Arial"/>
                </a:endParaRPr>
              </a:p>
              <a:p>
                <a:pPr algn="just">
                  <a:lnSpc>
                    <a:spcPct val="100000"/>
                  </a:lnSpc>
                  <a:defRPr/>
                </a:pPr>
                <a:r>
                  <a:rPr lang="en-US" sz="1400" b="0" strike="noStrike" spc="-1" dirty="0">
                    <a:solidFill>
                      <a:srgbClr val="000000"/>
                    </a:solidFill>
                    <a:latin typeface="Calibri"/>
                    <a:ea typeface="DejaVu Sans"/>
                  </a:rPr>
                  <a:t>manual programming</a:t>
                </a:r>
                <a:endParaRPr lang="en-US" sz="1400" b="0" strike="noStrike" spc="-1" dirty="0">
                  <a:latin typeface="Arial"/>
                </a:endParaRPr>
              </a:p>
            </p:txBody>
          </p:sp>
          <p:pic>
            <p:nvPicPr>
              <p:cNvPr id="30" name="Picture 2"/>
              <p:cNvPicPr/>
              <p:nvPr/>
            </p:nvPicPr>
            <p:blipFill>
              <a:blip r:embed="rId5"/>
              <a:stretch/>
            </p:blipFill>
            <p:spPr bwMode="auto">
              <a:xfrm>
                <a:off x="3163036" y="2506865"/>
                <a:ext cx="961356" cy="961356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1" name="CustomShape 11"/>
              <p:cNvSpPr/>
              <p:nvPr/>
            </p:nvSpPr>
            <p:spPr bwMode="auto">
              <a:xfrm>
                <a:off x="2059114" y="3589745"/>
                <a:ext cx="2035105" cy="110362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algn="just">
                  <a:lnSpc>
                    <a:spcPct val="100000"/>
                  </a:lnSpc>
                  <a:defRPr/>
                </a:pPr>
                <a:r>
                  <a:rPr lang="en-US" sz="1400" b="0" strike="noStrike" spc="-1" dirty="0">
                    <a:solidFill>
                      <a:srgbClr val="000000"/>
                    </a:solidFill>
                    <a:ea typeface="DejaVu Sans"/>
                  </a:rPr>
                  <a:t>UNICOS Framework - object-based system modelling and unified methodology</a:t>
                </a:r>
                <a:endParaRPr lang="en-US" sz="1400" b="0" strike="noStrike" spc="-1" dirty="0"/>
              </a:p>
            </p:txBody>
          </p:sp>
          <p:pic>
            <p:nvPicPr>
              <p:cNvPr id="32" name="Picture 4"/>
              <p:cNvPicPr/>
              <p:nvPr/>
            </p:nvPicPr>
            <p:blipFill>
              <a:blip r:embed="rId6"/>
              <a:stretch/>
            </p:blipFill>
            <p:spPr bwMode="auto">
              <a:xfrm>
                <a:off x="5184619" y="2488906"/>
                <a:ext cx="998772" cy="977004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3" name="CustomShape 13"/>
              <p:cNvSpPr/>
              <p:nvPr/>
            </p:nvSpPr>
            <p:spPr bwMode="auto">
              <a:xfrm>
                <a:off x="6893438" y="3589745"/>
                <a:ext cx="1870277" cy="110362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400" b="0" strike="noStrike" spc="-1" dirty="0" smtClean="0">
                    <a:ea typeface="DejaVu Sans"/>
                  </a:rPr>
                  <a:t>All of the CI </a:t>
                </a:r>
                <a:r>
                  <a:rPr lang="en-US" sz="1400" b="0" strike="noStrike" spc="-1" dirty="0">
                    <a:ea typeface="DejaVu Sans"/>
                  </a:rPr>
                  <a:t>projects are built automatically </a:t>
                </a:r>
                <a:endParaRPr lang="en-US" sz="1400" b="0" strike="noStrike" spc="-1" dirty="0"/>
              </a:p>
              <a:p>
                <a:pPr>
                  <a:lnSpc>
                    <a:spcPct val="100000"/>
                  </a:lnSpc>
                  <a:defRPr/>
                </a:pPr>
                <a:r>
                  <a:rPr lang="en-US" sz="1400" b="0" strike="noStrike" spc="-1" dirty="0">
                    <a:ea typeface="DejaVu Sans"/>
                  </a:rPr>
                  <a:t>in Jenkins</a:t>
                </a:r>
                <a:endParaRPr lang="en-US" sz="1400" b="0" strike="noStrike" spc="-1" dirty="0"/>
              </a:p>
            </p:txBody>
          </p:sp>
          <p:pic>
            <p:nvPicPr>
              <p:cNvPr id="34" name="Picture 33"/>
              <p:cNvPicPr/>
              <p:nvPr/>
            </p:nvPicPr>
            <p:blipFill>
              <a:blip r:embed="rId7"/>
              <a:stretch/>
            </p:blipFill>
            <p:spPr bwMode="auto">
              <a:xfrm>
                <a:off x="2172710" y="2677213"/>
                <a:ext cx="729360" cy="731520"/>
              </a:xfrm>
              <a:prstGeom prst="rect">
                <a:avLst/>
              </a:prstGeom>
              <a:ln>
                <a:noFill/>
              </a:ln>
            </p:spPr>
          </p:pic>
        </p:grpSp>
      </p:grpSp>
      <p:sp>
        <p:nvSpPr>
          <p:cNvPr id="35" name="CustomShape 8"/>
          <p:cNvSpPr/>
          <p:nvPr/>
        </p:nvSpPr>
        <p:spPr bwMode="auto">
          <a:xfrm>
            <a:off x="9595077" y="2254472"/>
            <a:ext cx="41641" cy="359542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CustomShape 9"/>
          <p:cNvSpPr/>
          <p:nvPr/>
        </p:nvSpPr>
        <p:spPr bwMode="auto">
          <a:xfrm>
            <a:off x="9615898" y="1916321"/>
            <a:ext cx="649322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2020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8"/>
          <a:stretch/>
        </p:blipFill>
        <p:spPr bwMode="auto">
          <a:xfrm>
            <a:off x="8440055" y="2896214"/>
            <a:ext cx="1175842" cy="505826"/>
          </a:xfrm>
          <a:prstGeom prst="rect">
            <a:avLst/>
          </a:prstGeom>
          <a:ln>
            <a:noFill/>
          </a:ln>
        </p:spPr>
      </p:pic>
      <p:sp>
        <p:nvSpPr>
          <p:cNvPr id="38" name="CustomShape 10"/>
          <p:cNvSpPr/>
          <p:nvPr/>
        </p:nvSpPr>
        <p:spPr bwMode="auto">
          <a:xfrm>
            <a:off x="8248253" y="3611859"/>
            <a:ext cx="1866980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1400" spc="-1" dirty="0" smtClean="0">
                <a:solidFill>
                  <a:srgbClr val="000000"/>
                </a:solidFill>
                <a:latin typeface="Calibri"/>
                <a:ea typeface="DejaVu Sans"/>
              </a:rPr>
              <a:t>Transfer from Jenkins to </a:t>
            </a:r>
            <a:r>
              <a:rPr lang="en-US" sz="1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GitLab-CI (</a:t>
            </a:r>
            <a:r>
              <a:rPr lang="en-US" sz="14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In 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use by </a:t>
            </a:r>
            <a:r>
              <a:rPr lang="en-US" sz="14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all projects,</a:t>
            </a:r>
            <a:r>
              <a:rPr lang="en-US" sz="1400" spc="-1" dirty="0">
                <a:latin typeface="Arial"/>
              </a:rPr>
              <a:t> </a:t>
            </a:r>
            <a:r>
              <a:rPr lang="en-US" sz="14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except 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the LHC </a:t>
            </a:r>
            <a:r>
              <a:rPr lang="en-US" sz="14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Tunnel)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39" name="CustomShape 8"/>
          <p:cNvSpPr/>
          <p:nvPr/>
        </p:nvSpPr>
        <p:spPr bwMode="auto">
          <a:xfrm>
            <a:off x="10719380" y="2247887"/>
            <a:ext cx="41641" cy="359542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CustomShape 9"/>
          <p:cNvSpPr/>
          <p:nvPr/>
        </p:nvSpPr>
        <p:spPr bwMode="auto">
          <a:xfrm>
            <a:off x="10394719" y="1897540"/>
            <a:ext cx="649322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2021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1028" name="Picture 4" descr="Siemens TIA Portal | MLogic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742" y="2950967"/>
            <a:ext cx="835096" cy="5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ustomShape 10"/>
          <p:cNvSpPr/>
          <p:nvPr/>
        </p:nvSpPr>
        <p:spPr bwMode="auto">
          <a:xfrm>
            <a:off x="10110551" y="3656600"/>
            <a:ext cx="1866980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1400" spc="-1" dirty="0" smtClean="0">
                <a:solidFill>
                  <a:srgbClr val="000000"/>
                </a:solidFill>
                <a:latin typeface="Calibri"/>
                <a:ea typeface="DejaVu Sans"/>
              </a:rPr>
              <a:t>String Projects in GitLab CI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448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97D6-693A-4917-B0F9-1A3B80AF1EDA}" type="datetime1">
              <a:rPr lang="en-GB" smtClean="0"/>
              <a:t>20/10/2021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C3D0-1976-4906-8D2B-EE775718FD96}" type="slidenum">
              <a:rPr lang="en-GB" smtClean="0"/>
              <a:t>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TE-CRG-IC</a:t>
            </a:r>
            <a:endParaRPr lang="en-GB" dirty="0"/>
          </a:p>
        </p:txBody>
      </p:sp>
      <p:sp>
        <p:nvSpPr>
          <p:cNvPr id="15" name="CustomShape 2"/>
          <p:cNvSpPr/>
          <p:nvPr/>
        </p:nvSpPr>
        <p:spPr bwMode="auto">
          <a:xfrm>
            <a:off x="929493" y="1648823"/>
            <a:ext cx="3818327" cy="47075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  <a:t>Current applications/PLCs:</a:t>
            </a:r>
            <a:br>
              <a:rPr lang="en-US" sz="2000" b="1" strike="noStrike" spc="-1" dirty="0" smtClean="0">
                <a:solidFill>
                  <a:srgbClr val="000000"/>
                </a:solidFill>
                <a:ea typeface="DejaVu Sans"/>
              </a:rPr>
            </a:br>
            <a:endParaRPr lang="en-US" sz="2000" b="1" strike="noStrike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Total 101 applications (86 in CI).</a:t>
            </a:r>
          </a:p>
          <a:p>
            <a:pPr>
              <a:lnSpc>
                <a:spcPct val="100000"/>
              </a:lnSpc>
              <a:defRPr/>
            </a:pPr>
            <a:endParaRPr lang="en-US" sz="2000" b="1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r>
              <a:rPr lang="en-US" sz="2000" b="1" spc="-1" dirty="0" smtClean="0">
                <a:solidFill>
                  <a:srgbClr val="000000"/>
                </a:solidFill>
                <a:ea typeface="DejaVu Sans"/>
              </a:rPr>
              <a:t>Main domains:</a:t>
            </a:r>
            <a:endParaRPr lang="en-US" sz="2000" b="1" spc="-1" dirty="0">
              <a:solidFill>
                <a:srgbClr val="000000"/>
              </a:solidFill>
              <a:ea typeface="DejaVu Sans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strike="noStrike" spc="-1" dirty="0" smtClean="0">
                <a:solidFill>
                  <a:srgbClr val="000000"/>
                </a:solidFill>
                <a:ea typeface="DejaVu Sans"/>
              </a:rPr>
              <a:t>LHC Tunnel: 18 (18 in CI)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>
                <a:solidFill>
                  <a:srgbClr val="000000"/>
                </a:solidFill>
              </a:rPr>
              <a:t>LHC Detectors: 14 (14 in CI)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strike="noStrike" spc="-1" dirty="0" smtClean="0"/>
              <a:t>Non-LHC: 69 (54 </a:t>
            </a:r>
            <a:r>
              <a:rPr lang="en-US" sz="2000" spc="-1" dirty="0" smtClean="0"/>
              <a:t>in CI)</a:t>
            </a:r>
          </a:p>
          <a:p>
            <a:pPr>
              <a:lnSpc>
                <a:spcPct val="100000"/>
              </a:lnSpc>
              <a:defRPr/>
            </a:pPr>
            <a:endParaRPr lang="en-US" sz="2000" strike="noStrike" spc="-1" dirty="0" smtClean="0"/>
          </a:p>
          <a:p>
            <a:pPr>
              <a:lnSpc>
                <a:spcPct val="100000"/>
              </a:lnSpc>
              <a:defRPr/>
            </a:pPr>
            <a:r>
              <a:rPr lang="en-US" sz="2000" b="1" spc="-1" dirty="0" smtClean="0"/>
              <a:t>Technologies:</a:t>
            </a:r>
            <a:endParaRPr lang="en-US" sz="2000" b="1" strike="noStrike" spc="-1" dirty="0" smtClean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Schneider: 34 in CI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Step 7: 49 in CI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spc="-1" dirty="0" smtClean="0"/>
              <a:t>TIA: 3 in CI</a:t>
            </a:r>
            <a:endParaRPr lang="en-US" sz="2000" strike="noStrike" spc="-1" dirty="0"/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  <a:defRPr/>
            </a:pPr>
            <a:endParaRPr lang="en-US" sz="20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288" y="2276813"/>
            <a:ext cx="6522549" cy="29115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1288" y="5169997"/>
            <a:ext cx="6736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An innovative approach for the design of cryogenic electrical and process control systems at CERN: </a:t>
            </a:r>
            <a:r>
              <a:rPr lang="en-GB" sz="1200" i="1" dirty="0" smtClean="0"/>
              <a:t/>
            </a:r>
            <a:br>
              <a:rPr lang="en-GB" sz="1200" i="1" dirty="0" smtClean="0"/>
            </a:br>
            <a:r>
              <a:rPr lang="en-GB" sz="1200" i="1" dirty="0" smtClean="0"/>
              <a:t>the </a:t>
            </a:r>
            <a:r>
              <a:rPr lang="en-GB" sz="1200" i="1" dirty="0"/>
              <a:t>cryogenic Continuous Integration </a:t>
            </a:r>
            <a:r>
              <a:rPr lang="en-GB" sz="1200" i="1" dirty="0" smtClean="0"/>
              <a:t>project.</a:t>
            </a:r>
            <a:br>
              <a:rPr lang="en-GB" sz="1200" i="1" dirty="0" smtClean="0"/>
            </a:br>
            <a:r>
              <a:rPr lang="en-GB" sz="1200" i="1" dirty="0" smtClean="0"/>
              <a:t>Thomas </a:t>
            </a:r>
            <a:r>
              <a:rPr lang="en-GB" sz="1200" i="1" dirty="0"/>
              <a:t>Barbe, Marco Pezzetti, Simon Martin, Antonio Tovar-Gonzalez, Czeslaw Fluder - CEC/ICMC 2021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93631" y="139001"/>
            <a:ext cx="10800000" cy="7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Continuous Integration in TE-CRG-IC: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overview </a:t>
            </a:r>
            <a:endParaRPr lang="en-US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8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379"/>
          <a:stretch/>
        </p:blipFill>
        <p:spPr>
          <a:xfrm>
            <a:off x="1652945" y="531646"/>
            <a:ext cx="8285315" cy="535462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3D34-E5F6-40A1-8AD0-202CE0957024}" type="datetime1">
              <a:rPr lang="en-GB" smtClean="0"/>
              <a:t>20/10/2021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4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700307" y="5886269"/>
            <a:ext cx="85116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/>
              <a:t>AUTOMATION OF THE SOFTWARE PRODUCTION PROCESS </a:t>
            </a:r>
            <a:r>
              <a:rPr lang="en-GB" sz="1000" i="1" dirty="0" smtClean="0"/>
              <a:t>FOR MULTIPLE </a:t>
            </a:r>
            <a:r>
              <a:rPr lang="en-GB" sz="1000" i="1" dirty="0"/>
              <a:t>CRYOGENIC CONTROL APPLICATIONS</a:t>
            </a:r>
          </a:p>
          <a:p>
            <a:r>
              <a:rPr lang="en-GB" sz="1000" i="1" dirty="0"/>
              <a:t>C. </a:t>
            </a:r>
            <a:r>
              <a:rPr lang="en-GB" sz="1000" i="1" dirty="0" smtClean="0"/>
              <a:t>Fluder, </a:t>
            </a:r>
            <a:r>
              <a:rPr lang="en-GB" sz="1000" i="1" dirty="0"/>
              <a:t>V. Lefebvre, M. Pezzetti, A. Tovar-Gonzalez, CERN, Geneva, </a:t>
            </a:r>
            <a:r>
              <a:rPr lang="en-GB" sz="1000" i="1" dirty="0" smtClean="0"/>
              <a:t>Switzerland, P. </a:t>
            </a:r>
            <a:r>
              <a:rPr lang="en-GB" sz="1000" i="1" dirty="0"/>
              <a:t>Plutecki, T. Wolak, AGH University of Science and Technology, Kraków, Poland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93631" y="139001"/>
            <a:ext cx="10800000" cy="7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Continuous Integration in TE-CRG-IC: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workflow </a:t>
            </a:r>
            <a:endParaRPr lang="en-US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21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036" y="3475465"/>
            <a:ext cx="4535023" cy="22609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948" y="1152804"/>
            <a:ext cx="3788228" cy="23694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u="sng" dirty="0" smtClean="0"/>
              <a:t>Project-centered jobs:</a:t>
            </a:r>
          </a:p>
          <a:p>
            <a:r>
              <a:rPr lang="en-US" sz="1800" b="1" dirty="0" smtClean="0"/>
              <a:t>Generate</a:t>
            </a:r>
            <a:r>
              <a:rPr lang="en-US" sz="1800" dirty="0" smtClean="0"/>
              <a:t> and </a:t>
            </a:r>
            <a:r>
              <a:rPr lang="en-US" sz="1800" b="1" dirty="0" smtClean="0"/>
              <a:t>Build</a:t>
            </a:r>
            <a:r>
              <a:rPr lang="en-US" sz="1800" dirty="0" smtClean="0"/>
              <a:t> </a:t>
            </a:r>
            <a:r>
              <a:rPr lang="en-150" sz="1800" dirty="0" smtClean="0"/>
              <a:t>–</a:t>
            </a:r>
            <a:r>
              <a:rPr lang="en-US" sz="1800" dirty="0" smtClean="0"/>
              <a:t> main project pipeline</a:t>
            </a:r>
          </a:p>
          <a:p>
            <a:r>
              <a:rPr lang="en-US" sz="1800" b="1" dirty="0" smtClean="0"/>
              <a:t>Tests </a:t>
            </a:r>
            <a:r>
              <a:rPr lang="en-150" sz="1800" dirty="0" smtClean="0"/>
              <a:t>–</a:t>
            </a:r>
            <a:r>
              <a:rPr lang="en-US" sz="1800" dirty="0" smtClean="0"/>
              <a:t> static checks performed on artifacts</a:t>
            </a:r>
          </a:p>
          <a:p>
            <a:r>
              <a:rPr lang="en-US" sz="1800" b="1" dirty="0" smtClean="0"/>
              <a:t>Tools</a:t>
            </a:r>
            <a:r>
              <a:rPr lang="en-US" sz="1800" dirty="0" smtClean="0"/>
              <a:t> - Manually callable jobs and</a:t>
            </a:r>
            <a:br>
              <a:rPr lang="en-US" sz="1800" dirty="0" smtClean="0"/>
            </a:br>
            <a:r>
              <a:rPr lang="en-US" sz="1800" dirty="0" smtClean="0"/>
              <a:t>sub-pipelines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2803" y="1169383"/>
            <a:ext cx="7179624" cy="21861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5948" y="3764973"/>
            <a:ext cx="3627416" cy="2874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u="sng" dirty="0" smtClean="0"/>
              <a:t>Additional </a:t>
            </a:r>
            <a:r>
              <a:rPr lang="en-US" sz="2200" u="sng" dirty="0" smtClean="0"/>
              <a:t>tools </a:t>
            </a:r>
            <a:r>
              <a:rPr lang="en-US" sz="2200" u="sng" dirty="0" smtClean="0"/>
              <a:t>pipelines:</a:t>
            </a:r>
          </a:p>
          <a:p>
            <a:r>
              <a:rPr lang="en-US" sz="1800" dirty="0"/>
              <a:t>Runners VMs diagnostics</a:t>
            </a:r>
          </a:p>
          <a:p>
            <a:r>
              <a:rPr lang="en-US" sz="1800" dirty="0" smtClean="0"/>
              <a:t>Changes propagation</a:t>
            </a:r>
          </a:p>
          <a:p>
            <a:r>
              <a:rPr lang="en-US" sz="1800" dirty="0" smtClean="0"/>
              <a:t>Docker images publishing</a:t>
            </a:r>
          </a:p>
          <a:p>
            <a:r>
              <a:rPr lang="en-US" sz="1800" dirty="0" err="1" smtClean="0"/>
              <a:t>Etc</a:t>
            </a:r>
            <a:r>
              <a:rPr lang="en-150" sz="1800" dirty="0" smtClean="0"/>
              <a:t>…</a:t>
            </a:r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2803" y="4149703"/>
            <a:ext cx="3640597" cy="20314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5164" y="5346901"/>
            <a:ext cx="4536034" cy="9541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9494-C8EA-47A7-8719-7F76529C208A}" type="datetime1">
              <a:rPr lang="en-GB" smtClean="0"/>
              <a:t>20/10/2021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5</a:t>
            </a:fld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93631" y="139001"/>
            <a:ext cx="10800000" cy="7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Continuous Integration in TE-CRG-IC: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GitLab CI pipelines examples </a:t>
            </a:r>
            <a:endParaRPr lang="en-US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65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CustomShape 3"/>
          <p:cNvSpPr/>
          <p:nvPr/>
        </p:nvSpPr>
        <p:spPr bwMode="auto">
          <a:xfrm>
            <a:off x="335073" y="1034852"/>
            <a:ext cx="5760000" cy="540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endParaRPr lang="en-US" sz="1800" b="1" strike="noStrike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endParaRPr lang="en-US" b="1" spc="-1" dirty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endParaRPr lang="en-US" sz="1800" b="1" strike="noStrike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r>
              <a:rPr lang="en-US" sz="1800" b="1" strike="noStrike" spc="-1" dirty="0" smtClean="0">
                <a:solidFill>
                  <a:srgbClr val="000000"/>
                </a:solidFill>
                <a:ea typeface="DejaVu Sans"/>
              </a:rPr>
              <a:t>CryoJenkins2</a:t>
            </a:r>
          </a:p>
          <a:p>
            <a:pPr>
              <a:lnSpc>
                <a:spcPct val="100000"/>
              </a:lnSpc>
              <a:defRPr/>
            </a:pPr>
            <a:r>
              <a:rPr lang="en-US" sz="1800" b="1" strike="noStrike" spc="-1" dirty="0" smtClean="0">
                <a:solidFill>
                  <a:srgbClr val="000000"/>
                </a:solidFill>
                <a:ea typeface="DejaVu Sans"/>
              </a:rPr>
              <a:t>(</a:t>
            </a:r>
            <a:r>
              <a:rPr lang="en-US" u="sng" spc="-1" dirty="0" smtClean="0">
                <a:solidFill>
                  <a:srgbClr val="0563C1"/>
                </a:solidFill>
                <a:ea typeface="DejaVu Sans"/>
                <a:hlinkClick r:id="rId2" tooltip="https://cryojenkins2.cern.ch/jenkins/"/>
              </a:rPr>
              <a:t>https</a:t>
            </a:r>
            <a:r>
              <a:rPr lang="en-US" u="sng" spc="-1" dirty="0">
                <a:solidFill>
                  <a:srgbClr val="0563C1"/>
                </a:solidFill>
                <a:ea typeface="DejaVu Sans"/>
                <a:hlinkClick r:id="rId2" tooltip="https://cryojenkins2.cern.ch/jenkins/"/>
              </a:rPr>
              <a:t>://cryojenkins2.cern.ch/jenkins</a:t>
            </a:r>
            <a:r>
              <a:rPr lang="en-US" u="sng" spc="-1" dirty="0" smtClean="0">
                <a:solidFill>
                  <a:srgbClr val="0563C1"/>
                </a:solidFill>
                <a:ea typeface="DejaVu Sans"/>
                <a:hlinkClick r:id="rId2" tooltip="https://cryojenkins2.cern.ch/jenkins/"/>
              </a:rPr>
              <a:t>/</a:t>
            </a:r>
            <a:r>
              <a:rPr lang="en-US" b="1" spc="-1" dirty="0" smtClean="0">
                <a:solidFill>
                  <a:srgbClr val="000000"/>
                </a:solidFill>
                <a:ea typeface="DejaVu Sans"/>
              </a:rPr>
              <a:t>)</a:t>
            </a:r>
            <a:endParaRPr lang="en-US" spc="-1" dirty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endParaRPr lang="en-US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r>
              <a:rPr lang="en-US" u="sng" spc="-1" dirty="0" smtClean="0">
                <a:solidFill>
                  <a:srgbClr val="000000"/>
                </a:solidFill>
                <a:ea typeface="DejaVu Sans"/>
              </a:rPr>
              <a:t>Projects</a:t>
            </a: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Building </a:t>
            </a:r>
            <a:r>
              <a:rPr lang="en-US" spc="-1" dirty="0">
                <a:solidFill>
                  <a:srgbClr val="000000"/>
                </a:solidFill>
                <a:ea typeface="DejaVu Sans"/>
              </a:rPr>
              <a:t>the LHC Tunnel projects (with LS2 updates)</a:t>
            </a:r>
            <a:endParaRPr lang="en-US" spc="-1" dirty="0"/>
          </a:p>
          <a:p>
            <a:pPr marL="285840" indent="-283320">
              <a:buClr>
                <a:srgbClr val="000000"/>
              </a:buClr>
              <a:buFont typeface="Arial"/>
              <a:buChar char="•"/>
              <a:defRPr/>
            </a:pP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Tools</a:t>
            </a:r>
          </a:p>
          <a:p>
            <a:pPr marL="2520">
              <a:buClr>
                <a:srgbClr val="000000"/>
              </a:buClr>
              <a:defRPr/>
            </a:pPr>
            <a:endParaRPr lang="en-US" spc="-1" dirty="0" smtClean="0">
              <a:solidFill>
                <a:srgbClr val="000000"/>
              </a:solidFill>
            </a:endParaRPr>
          </a:p>
          <a:p>
            <a:pPr marL="2520">
              <a:buClr>
                <a:srgbClr val="000000"/>
              </a:buClr>
              <a:defRPr/>
            </a:pPr>
            <a:endParaRPr lang="en-US" spc="-1" dirty="0">
              <a:solidFill>
                <a:srgbClr val="000000"/>
              </a:solidFill>
            </a:endParaRPr>
          </a:p>
          <a:p>
            <a:pPr marL="2520">
              <a:buClr>
                <a:srgbClr val="000000"/>
              </a:buClr>
              <a:defRPr/>
            </a:pPr>
            <a:r>
              <a:rPr lang="en-US" u="sng" spc="-1" dirty="0" smtClean="0">
                <a:solidFill>
                  <a:srgbClr val="000000"/>
                </a:solidFill>
              </a:rPr>
              <a:t>Infrastructure</a:t>
            </a:r>
            <a:r>
              <a:rPr lang="en-US" spc="-1" dirty="0" smtClean="0">
                <a:solidFill>
                  <a:srgbClr val="000000"/>
                </a:solidFill>
              </a:rPr>
              <a:t>:</a:t>
            </a:r>
            <a:endParaRPr lang="en-US" sz="1800" b="0" strike="noStrike" spc="-1" dirty="0"/>
          </a:p>
          <a:p>
            <a:pPr indent="-239040"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service: </a:t>
            </a:r>
            <a:r>
              <a:rPr lang="en-US" b="1" strike="noStrike" spc="-1" dirty="0">
                <a:solidFill>
                  <a:srgbClr val="000000"/>
                </a:solidFill>
                <a:ea typeface="Unifont"/>
              </a:rPr>
              <a:t>1 </a:t>
            </a: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VM (Linux / CC7)</a:t>
            </a:r>
            <a:endParaRPr lang="en-US" b="0" strike="noStrike" spc="-1" dirty="0"/>
          </a:p>
          <a:p>
            <a:pPr indent="-239040"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worker node VMs:</a:t>
            </a:r>
            <a:endParaRPr lang="en-US" b="0" strike="noStrike" spc="-1" dirty="0"/>
          </a:p>
          <a:p>
            <a:pPr marL="719910" lvl="2" indent="-285750">
              <a:buClr>
                <a:srgbClr val="000000"/>
              </a:buClr>
              <a:buSzPct val="45000"/>
              <a:buFont typeface="Courier New" panose="02070309020205020404" pitchFamily="49" charset="0"/>
              <a:buChar char="o"/>
              <a:defRPr/>
            </a:pPr>
            <a:r>
              <a:rPr lang="en-US" b="1" strike="noStrike" spc="-1" dirty="0">
                <a:solidFill>
                  <a:srgbClr val="000000"/>
                </a:solidFill>
                <a:ea typeface="Unifont"/>
              </a:rPr>
              <a:t>4</a:t>
            </a: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 Linux / CC7 with Maven (UAB</a:t>
            </a:r>
            <a:r>
              <a:rPr lang="en-US" b="0" strike="noStrike" spc="-1" dirty="0" smtClean="0">
                <a:solidFill>
                  <a:srgbClr val="000000"/>
                </a:solidFill>
                <a:ea typeface="Unifont"/>
              </a:rPr>
              <a:t>), </a:t>
            </a: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Python etc.</a:t>
            </a:r>
            <a:endParaRPr lang="en-US" b="0" strike="noStrike" spc="-1" dirty="0"/>
          </a:p>
          <a:p>
            <a:pPr marL="719910" lvl="2" indent="-285750">
              <a:buClr>
                <a:srgbClr val="000000"/>
              </a:buClr>
              <a:buSzPct val="45000"/>
              <a:buFont typeface="Courier New" panose="02070309020205020404" pitchFamily="49" charset="0"/>
              <a:buChar char="o"/>
              <a:defRPr/>
            </a:pPr>
            <a:r>
              <a:rPr lang="en-US" b="1" strike="noStrike" spc="-1" dirty="0">
                <a:solidFill>
                  <a:srgbClr val="000000"/>
                </a:solidFill>
                <a:ea typeface="Unifont"/>
              </a:rPr>
              <a:t>2</a:t>
            </a: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 Linux / CC7 and </a:t>
            </a:r>
            <a:r>
              <a:rPr lang="en-US" b="0" strike="noStrike" spc="-1" dirty="0" err="1" smtClean="0">
                <a:solidFill>
                  <a:srgbClr val="000000"/>
                </a:solidFill>
                <a:ea typeface="Unifont"/>
              </a:rPr>
              <a:t>WinCCOA</a:t>
            </a:r>
            <a:endParaRPr lang="en-US" spc="-1" dirty="0"/>
          </a:p>
          <a:p>
            <a:pPr marL="719910" lvl="2" indent="-285750">
              <a:buClr>
                <a:srgbClr val="000000"/>
              </a:buClr>
              <a:buSzPct val="45000"/>
              <a:buFont typeface="Courier New" panose="02070309020205020404" pitchFamily="49" charset="0"/>
              <a:buChar char="o"/>
              <a:defRPr/>
            </a:pPr>
            <a:r>
              <a:rPr lang="en-US" b="1" strike="noStrike" spc="-1" dirty="0" smtClean="0">
                <a:solidFill>
                  <a:srgbClr val="000000"/>
                </a:solidFill>
                <a:ea typeface="Unifont"/>
              </a:rPr>
              <a:t>6</a:t>
            </a:r>
            <a:r>
              <a:rPr lang="en-US" b="0" strike="noStrike" spc="-1" dirty="0" smtClean="0">
                <a:solidFill>
                  <a:srgbClr val="000000"/>
                </a:solidFill>
                <a:ea typeface="Unifont"/>
              </a:rPr>
              <a:t> </a:t>
            </a: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Windows Server 2016 with </a:t>
            </a:r>
            <a:r>
              <a:rPr lang="en-US" b="0" strike="noStrike" spc="-1" dirty="0" err="1">
                <a:solidFill>
                  <a:srgbClr val="000000"/>
                </a:solidFill>
                <a:ea typeface="Unifont"/>
              </a:rPr>
              <a:t>Simatic</a:t>
            </a:r>
            <a:r>
              <a:rPr lang="en-US" b="0" strike="noStrike" spc="-1" dirty="0">
                <a:solidFill>
                  <a:srgbClr val="000000"/>
                </a:solidFill>
                <a:ea typeface="Unifont"/>
              </a:rPr>
              <a:t> Step7 </a:t>
            </a:r>
            <a:endParaRPr lang="en-US" b="0" strike="noStrike" spc="-1" dirty="0"/>
          </a:p>
        </p:txBody>
      </p:sp>
      <p:sp>
        <p:nvSpPr>
          <p:cNvPr id="5" name="CustomShape 2"/>
          <p:cNvSpPr/>
          <p:nvPr/>
        </p:nvSpPr>
        <p:spPr bwMode="auto">
          <a:xfrm>
            <a:off x="6094165" y="1034852"/>
            <a:ext cx="5760000" cy="540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endParaRPr lang="en-US" sz="1800" b="1" strike="noStrike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endParaRPr lang="en-US" b="1" spc="-1" dirty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endParaRPr lang="en-US" sz="1800" b="1" strike="noStrike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  <a:defRPr/>
            </a:pPr>
            <a:r>
              <a:rPr lang="en-US" sz="1800" b="1" strike="noStrike" spc="-1" dirty="0" err="1" smtClean="0">
                <a:solidFill>
                  <a:srgbClr val="000000"/>
                </a:solidFill>
                <a:ea typeface="DejaVu Sans"/>
              </a:rPr>
              <a:t>Gitlab</a:t>
            </a:r>
            <a:r>
              <a:rPr lang="en-US" sz="1800" b="1" strike="noStrike" spc="-1" dirty="0" smtClean="0">
                <a:solidFill>
                  <a:srgbClr val="000000"/>
                </a:solidFill>
                <a:ea typeface="DejaVu Sans"/>
              </a:rPr>
              <a:t>-CI </a:t>
            </a:r>
          </a:p>
          <a:p>
            <a:pPr>
              <a:lnSpc>
                <a:spcPct val="100000"/>
              </a:lnSpc>
              <a:defRPr/>
            </a:pPr>
            <a:r>
              <a:rPr lang="en-US" b="1" spc="-1" dirty="0" smtClean="0">
                <a:solidFill>
                  <a:srgbClr val="000000"/>
                </a:solidFill>
                <a:ea typeface="DejaVu Sans"/>
              </a:rPr>
              <a:t>(</a:t>
            </a:r>
            <a:r>
              <a:rPr lang="en-US" u="sng" spc="-1" dirty="0" smtClean="0">
                <a:solidFill>
                  <a:srgbClr val="0563C1"/>
                </a:solidFill>
                <a:ea typeface="DejaVu Sans"/>
                <a:hlinkClick r:id="rId3" tooltip="http://gitlab.cern.ch/cryo-controls/"/>
              </a:rPr>
              <a:t>http</a:t>
            </a:r>
            <a:r>
              <a:rPr lang="en-US" u="sng" spc="-1" dirty="0">
                <a:solidFill>
                  <a:srgbClr val="0563C1"/>
                </a:solidFill>
                <a:ea typeface="DejaVu Sans"/>
                <a:hlinkClick r:id="rId3" tooltip="http://gitlab.cern.ch/cryo-controls/"/>
              </a:rPr>
              <a:t>://gitlab.cern.ch/cryo-controls</a:t>
            </a:r>
            <a:r>
              <a:rPr lang="en-US" u="sng" spc="-1" dirty="0" smtClean="0">
                <a:solidFill>
                  <a:srgbClr val="0563C1"/>
                </a:solidFill>
                <a:ea typeface="DejaVu Sans"/>
                <a:hlinkClick r:id="rId3" tooltip="http://gitlab.cern.ch/cryo-controls/"/>
              </a:rPr>
              <a:t>/</a:t>
            </a:r>
            <a:r>
              <a:rPr lang="en-US" b="1" spc="-1" dirty="0" smtClean="0">
                <a:solidFill>
                  <a:srgbClr val="000000"/>
                </a:solidFill>
                <a:ea typeface="DejaVu Sans"/>
              </a:rPr>
              <a:t>)</a:t>
            </a: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 </a:t>
            </a:r>
          </a:p>
          <a:p>
            <a:pPr marL="285840" indent="-283320">
              <a:buClr>
                <a:srgbClr val="000000"/>
              </a:buClr>
              <a:buFont typeface="Arial"/>
              <a:buChar char="•"/>
              <a:defRPr/>
            </a:pPr>
            <a:endParaRPr lang="en-US" spc="-1" dirty="0" smtClean="0">
              <a:solidFill>
                <a:srgbClr val="000000"/>
              </a:solidFill>
              <a:ea typeface="DejaVu Sans"/>
            </a:endParaRPr>
          </a:p>
          <a:p>
            <a:pPr marL="2520">
              <a:buClr>
                <a:srgbClr val="000000"/>
              </a:buClr>
              <a:defRPr/>
            </a:pPr>
            <a:r>
              <a:rPr lang="en-US" u="sng" spc="-1" dirty="0" smtClean="0">
                <a:solidFill>
                  <a:srgbClr val="000000"/>
                </a:solidFill>
                <a:ea typeface="DejaVu Sans"/>
              </a:rPr>
              <a:t>Projects</a:t>
            </a: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:</a:t>
            </a:r>
          </a:p>
          <a:p>
            <a:pPr marL="288270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LHC-Detectors,</a:t>
            </a:r>
          </a:p>
          <a:p>
            <a:pPr marL="288270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Non-LHC-Detectors</a:t>
            </a:r>
            <a:r>
              <a:rPr lang="en-US" spc="-1" dirty="0">
                <a:solidFill>
                  <a:srgbClr val="000000"/>
                </a:solidFill>
                <a:ea typeface="DejaVu Sans"/>
              </a:rPr>
              <a:t>, Test facilities, </a:t>
            </a: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others</a:t>
            </a:r>
          </a:p>
          <a:p>
            <a:pPr marL="288270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A </a:t>
            </a:r>
            <a:r>
              <a:rPr lang="en-US" spc="-1" dirty="0">
                <a:solidFill>
                  <a:srgbClr val="000000"/>
                </a:solidFill>
                <a:ea typeface="DejaVu Sans"/>
              </a:rPr>
              <a:t>working prototype of building the LHC Tunnel </a:t>
            </a:r>
            <a:r>
              <a:rPr lang="en-US" spc="-1" dirty="0" smtClean="0">
                <a:solidFill>
                  <a:srgbClr val="000000"/>
                </a:solidFill>
                <a:ea typeface="DejaVu Sans"/>
              </a:rPr>
              <a:t>projects</a:t>
            </a:r>
          </a:p>
          <a:p>
            <a:pPr marL="285840" indent="-283320">
              <a:buClr>
                <a:srgbClr val="000000"/>
              </a:buClr>
              <a:buFont typeface="Arial"/>
              <a:buChar char="•"/>
              <a:defRPr/>
            </a:pPr>
            <a:endParaRPr lang="en-US" sz="1800" b="0" strike="noStrike" spc="-1" dirty="0">
              <a:solidFill>
                <a:srgbClr val="000000"/>
              </a:solidFill>
            </a:endParaRPr>
          </a:p>
          <a:p>
            <a:pPr marL="2520">
              <a:buClr>
                <a:srgbClr val="000000"/>
              </a:buClr>
              <a:defRPr/>
            </a:pPr>
            <a:r>
              <a:rPr lang="en-US" u="sng" spc="-1" dirty="0" smtClean="0">
                <a:solidFill>
                  <a:srgbClr val="000000"/>
                </a:solidFill>
              </a:rPr>
              <a:t>Infrastructure</a:t>
            </a:r>
            <a:r>
              <a:rPr lang="en-US" spc="-1" dirty="0" smtClean="0">
                <a:solidFill>
                  <a:srgbClr val="000000"/>
                </a:solidFill>
              </a:rPr>
              <a:t>:</a:t>
            </a:r>
            <a:endParaRPr lang="en-US" spc="-1" dirty="0"/>
          </a:p>
          <a:p>
            <a:pPr marL="288270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Docker </a:t>
            </a:r>
            <a:r>
              <a:rPr lang="en-US" b="0" strike="noStrike" spc="-1" dirty="0">
                <a:solidFill>
                  <a:srgbClr val="000000"/>
                </a:solidFill>
                <a:ea typeface="DejaVu Sans"/>
              </a:rPr>
              <a:t>images in CERN’s </a:t>
            </a: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registry</a:t>
            </a:r>
          </a:p>
          <a:p>
            <a:pPr marL="745470" lvl="1" indent="-28575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image </a:t>
            </a:r>
            <a:r>
              <a:rPr lang="en-US" b="0" strike="noStrike" spc="-1" dirty="0">
                <a:solidFill>
                  <a:srgbClr val="000000"/>
                </a:solidFill>
                <a:ea typeface="DejaVu Sans"/>
              </a:rPr>
              <a:t>with Maven / </a:t>
            </a: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UAB</a:t>
            </a:r>
          </a:p>
          <a:p>
            <a:pPr marL="745470" lvl="1" indent="-28575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images </a:t>
            </a:r>
            <a:r>
              <a:rPr lang="en-US" b="0" strike="noStrike" spc="-1" dirty="0">
                <a:solidFill>
                  <a:srgbClr val="000000"/>
                </a:solidFill>
                <a:ea typeface="DejaVu Sans"/>
              </a:rPr>
              <a:t>for testing and / or executing </a:t>
            </a: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tools</a:t>
            </a:r>
          </a:p>
          <a:p>
            <a:pPr marL="745470" lvl="1" indent="-28575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endParaRPr lang="en-US" spc="-1" dirty="0"/>
          </a:p>
          <a:p>
            <a:pPr marL="288270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worker </a:t>
            </a:r>
            <a:r>
              <a:rPr lang="en-US" b="0" strike="noStrike" spc="-1" dirty="0">
                <a:solidFill>
                  <a:srgbClr val="000000"/>
                </a:solidFill>
                <a:ea typeface="DejaVu Sans"/>
              </a:rPr>
              <a:t>node VMs (Windows Server </a:t>
            </a: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2019)</a:t>
            </a:r>
            <a:endParaRPr lang="en-US" spc="-1" dirty="0"/>
          </a:p>
          <a:p>
            <a:pPr marL="745470" lvl="1" indent="-28575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b="1" strike="noStrike" spc="-1" dirty="0" smtClean="0">
                <a:solidFill>
                  <a:srgbClr val="000000"/>
                </a:solidFill>
                <a:ea typeface="DejaVu Sans"/>
              </a:rPr>
              <a:t>6 </a:t>
            </a:r>
            <a:r>
              <a:rPr lang="en-US" b="0" strike="noStrike" spc="-1" dirty="0">
                <a:solidFill>
                  <a:srgbClr val="000000"/>
                </a:solidFill>
                <a:ea typeface="DejaVu Sans"/>
              </a:rPr>
              <a:t>with </a:t>
            </a:r>
            <a:r>
              <a:rPr lang="en-US" b="0" strike="noStrike" spc="-1" dirty="0" err="1">
                <a:solidFill>
                  <a:srgbClr val="000000"/>
                </a:solidFill>
                <a:ea typeface="DejaVu Sans"/>
              </a:rPr>
              <a:t>Simatic</a:t>
            </a:r>
            <a:r>
              <a:rPr lang="en-US" b="0" strike="noStrike" spc="-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Step7</a:t>
            </a:r>
            <a:endParaRPr lang="en-US" spc="-1" dirty="0"/>
          </a:p>
          <a:p>
            <a:pPr marL="745470" lvl="1" indent="-28575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b="1" strike="noStrike" spc="-1" dirty="0" smtClean="0">
                <a:solidFill>
                  <a:srgbClr val="000000"/>
                </a:solidFill>
                <a:ea typeface="DejaVu Sans"/>
              </a:rPr>
              <a:t>6 </a:t>
            </a: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with </a:t>
            </a:r>
            <a:r>
              <a:rPr lang="en-US" b="0" strike="noStrike" spc="-1" dirty="0">
                <a:solidFill>
                  <a:srgbClr val="000000"/>
                </a:solidFill>
                <a:ea typeface="DejaVu Sans"/>
              </a:rPr>
              <a:t>Unity / Control </a:t>
            </a:r>
            <a:r>
              <a:rPr lang="en-US" b="0" strike="noStrike" spc="-1" dirty="0" smtClean="0">
                <a:solidFill>
                  <a:srgbClr val="000000"/>
                </a:solidFill>
                <a:ea typeface="DejaVu Sans"/>
              </a:rPr>
              <a:t>Expert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619" y="1094923"/>
            <a:ext cx="1800000" cy="900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8030459" y="1094923"/>
            <a:ext cx="1888319" cy="900000"/>
            <a:chOff x="8530680" y="1134972"/>
            <a:chExt cx="1888319" cy="90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62"/>
            <a:stretch/>
          </p:blipFill>
          <p:spPr>
            <a:xfrm>
              <a:off x="9174890" y="1134972"/>
              <a:ext cx="1244109" cy="900000"/>
            </a:xfrm>
            <a:prstGeom prst="rect">
              <a:avLst/>
            </a:prstGeom>
          </p:spPr>
        </p:pic>
        <p:pic>
          <p:nvPicPr>
            <p:cNvPr id="1026" name="Picture 2" descr="gitlab-ci.yml · master · CI Example / CI Renku Pipeline · GitLab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0680" y="1224972"/>
              <a:ext cx="64421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4BA0C-5F6E-4C4A-8D1B-D646974EF1AB}" type="datetime1">
              <a:rPr lang="en-GB" smtClean="0"/>
              <a:t>20/10/2021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TE-CRG-IC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6</a:t>
            </a:fld>
            <a:endParaRPr lang="en-GB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93631" y="139001"/>
            <a:ext cx="10800000" cy="720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Continuous Integration in TE-CRG-IC: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status</a:t>
            </a:r>
            <a:endParaRPr lang="en-US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48"/>
          <a:stretch/>
        </p:blipFill>
        <p:spPr>
          <a:xfrm>
            <a:off x="6836690" y="1094609"/>
            <a:ext cx="5007595" cy="4787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15" b="-247"/>
          <a:stretch/>
        </p:blipFill>
        <p:spPr>
          <a:xfrm>
            <a:off x="7275100" y="5950047"/>
            <a:ext cx="4290296" cy="33801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56408" y="1039632"/>
            <a:ext cx="6739804" cy="54364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b="1" dirty="0" smtClean="0"/>
              <a:t>New, common project structure</a:t>
            </a:r>
          </a:p>
          <a:p>
            <a:pPr marL="0" indent="0">
              <a:buNone/>
            </a:pPr>
            <a:r>
              <a:rPr lang="en-US" sz="1700" u="sng" dirty="0"/>
              <a:t>M</a:t>
            </a:r>
            <a:r>
              <a:rPr lang="en-US" sz="1700" u="sng" dirty="0" smtClean="0"/>
              <a:t>ain features:</a:t>
            </a:r>
          </a:p>
          <a:p>
            <a:r>
              <a:rPr lang="en-US" sz="1500" dirty="0" smtClean="0"/>
              <a:t>Common and custom (project-unique) code separation</a:t>
            </a:r>
          </a:p>
          <a:p>
            <a:r>
              <a:rPr lang="en-US" sz="1500" dirty="0" smtClean="0"/>
              <a:t>Sources modularity by using submodules</a:t>
            </a:r>
          </a:p>
          <a:p>
            <a:r>
              <a:rPr lang="en-US" sz="1500" dirty="0" smtClean="0"/>
              <a:t>Systematized and clear repositories structure/hierarchy</a:t>
            </a:r>
          </a:p>
          <a:p>
            <a:endParaRPr lang="en-US" sz="1500" dirty="0"/>
          </a:p>
          <a:p>
            <a:pPr marL="0" indent="0">
              <a:buNone/>
            </a:pPr>
            <a:r>
              <a:rPr lang="en-US" sz="1700" u="sng" dirty="0" smtClean="0"/>
              <a:t>Main advantages</a:t>
            </a:r>
            <a:r>
              <a:rPr lang="en-US" sz="1700" u="sng" dirty="0" smtClean="0"/>
              <a:t>:</a:t>
            </a:r>
          </a:p>
          <a:p>
            <a:r>
              <a:rPr lang="en-US" sz="1500" dirty="0" smtClean="0"/>
              <a:t>Homogenous </a:t>
            </a:r>
            <a:r>
              <a:rPr lang="en-US" sz="1500" dirty="0"/>
              <a:t>structure for all domains and </a:t>
            </a:r>
            <a:r>
              <a:rPr lang="en-US" sz="1500" dirty="0" smtClean="0"/>
              <a:t>technologies</a:t>
            </a:r>
          </a:p>
          <a:p>
            <a:r>
              <a:rPr lang="en-US" sz="1500" dirty="0" smtClean="0"/>
              <a:t>Increased reusing of sources</a:t>
            </a:r>
          </a:p>
          <a:p>
            <a:r>
              <a:rPr lang="en-US" sz="1500" dirty="0" smtClean="0"/>
              <a:t>Easier to </a:t>
            </a:r>
            <a:r>
              <a:rPr lang="en-US" sz="1500" dirty="0" smtClean="0"/>
              <a:t>propagate/marge </a:t>
            </a:r>
            <a:r>
              <a:rPr lang="en-US" sz="1500" dirty="0" smtClean="0"/>
              <a:t>changes in code shared by projects</a:t>
            </a:r>
          </a:p>
          <a:p>
            <a:r>
              <a:rPr lang="en-US" sz="1500" dirty="0"/>
              <a:t>Easier for cross-competence and for newcomers</a:t>
            </a:r>
          </a:p>
          <a:p>
            <a:pPr marL="0" indent="0">
              <a:buNone/>
            </a:pPr>
            <a:endParaRPr lang="en-US" sz="1500" dirty="0" smtClean="0"/>
          </a:p>
          <a:p>
            <a:pPr marL="0" indent="0">
              <a:buNone/>
            </a:pPr>
            <a:r>
              <a:rPr lang="en-US" sz="1700" u="sng" dirty="0" smtClean="0"/>
              <a:t>Current status:</a:t>
            </a:r>
          </a:p>
          <a:p>
            <a:r>
              <a:rPr lang="en-US" sz="1500" dirty="0" smtClean="0"/>
              <a:t>Minimal working examples prepared for Schneider (LHC detectors) and for TIA (Test Facilities)</a:t>
            </a:r>
          </a:p>
          <a:p>
            <a:r>
              <a:rPr lang="en-US" sz="1500" dirty="0" smtClean="0"/>
              <a:t>New projects start development using new </a:t>
            </a:r>
            <a:r>
              <a:rPr lang="en-US" sz="1500" dirty="0"/>
              <a:t>structure (</a:t>
            </a:r>
            <a:r>
              <a:rPr lang="en-US" sz="1500" dirty="0" smtClean="0"/>
              <a:t>F2SCLink_QLFF2)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 rot="19099655">
            <a:off x="8285162" y="3344480"/>
            <a:ext cx="1386840" cy="57912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Simplified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version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ED3D-83FE-45BB-A4AB-5F61423350D4}" type="datetime1">
              <a:rPr lang="en-GB" smtClean="0"/>
              <a:t>20/10/2021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TE-CRG-IC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93631" y="139001"/>
            <a:ext cx="10800000" cy="720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Continuous Integration in TE-CRG-IC: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future development </a:t>
            </a:r>
            <a:endParaRPr lang="en-US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337F-FD92-4B79-B701-1632AF7F83F6}" type="datetime1">
              <a:rPr lang="en-GB" smtClean="0"/>
              <a:t>20/10/2021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TE-CRG-IC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F534-3AA2-46D7-BE33-96F6AE6700B0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38200" y="1085881"/>
            <a:ext cx="1065543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During last years CI has become a central part of our systems development and it is crucial to maintain and develop cryogenics control applications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We have many years of experience with highly automated CI processes and pipelines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Currently we are improving our CI by unification solution for all domains and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It could be a synergic collaboration as a part of the CCTB by both: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Contributing our knowledge and experience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Using existing tools, approaches and frameworks developed by other sections </a:t>
            </a:r>
            <a:endParaRPr lang="en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In that way, one, more common solution can be shared among all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Also we avoid reinventing the wheel </a:t>
            </a:r>
          </a:p>
        </p:txBody>
      </p:sp>
      <p:pic>
        <p:nvPicPr>
          <p:cNvPr id="2052" name="Picture 4" descr="Quotes About Reinventing The Whe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283" y="4618668"/>
            <a:ext cx="4646695" cy="160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93631" y="139001"/>
            <a:ext cx="10800000" cy="720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Continuous Integration in TE-CRG-IC:</a:t>
            </a:r>
            <a:b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</a:rPr>
              <a:t>conclusion </a:t>
            </a:r>
            <a:endParaRPr lang="en-US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6081</TotalTime>
  <Words>685</Words>
  <Application>Microsoft Office PowerPoint</Application>
  <PresentationFormat>Widescreen</PresentationFormat>
  <Paragraphs>132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DejaVu Sans</vt:lpstr>
      <vt:lpstr>Unifont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Tovar-Gonzalez</dc:creator>
  <cp:lastModifiedBy>Sebastian Jan Rog</cp:lastModifiedBy>
  <cp:revision>181</cp:revision>
  <dcterms:created xsi:type="dcterms:W3CDTF">2021-10-15T07:11:43Z</dcterms:created>
  <dcterms:modified xsi:type="dcterms:W3CDTF">2021-10-20T07:00:26Z</dcterms:modified>
</cp:coreProperties>
</file>